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54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A8B8-E634-4F51-9343-BA0C362E15D5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839B38-40E0-44B8-9820-4E084F46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7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A8B8-E634-4F51-9343-BA0C362E15D5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839B38-40E0-44B8-9820-4E084F46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9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A8B8-E634-4F51-9343-BA0C362E15D5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839B38-40E0-44B8-9820-4E084F46221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2840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A8B8-E634-4F51-9343-BA0C362E15D5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839B38-40E0-44B8-9820-4E084F46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04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A8B8-E634-4F51-9343-BA0C362E15D5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839B38-40E0-44B8-9820-4E084F46221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1690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A8B8-E634-4F51-9343-BA0C362E15D5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839B38-40E0-44B8-9820-4E084F46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24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A8B8-E634-4F51-9343-BA0C362E15D5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9B38-40E0-44B8-9820-4E084F46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55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A8B8-E634-4F51-9343-BA0C362E15D5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9B38-40E0-44B8-9820-4E084F46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7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A8B8-E634-4F51-9343-BA0C362E15D5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9B38-40E0-44B8-9820-4E084F46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8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A8B8-E634-4F51-9343-BA0C362E15D5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839B38-40E0-44B8-9820-4E084F46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5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A8B8-E634-4F51-9343-BA0C362E15D5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839B38-40E0-44B8-9820-4E084F46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8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A8B8-E634-4F51-9343-BA0C362E15D5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839B38-40E0-44B8-9820-4E084F46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2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A8B8-E634-4F51-9343-BA0C362E15D5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9B38-40E0-44B8-9820-4E084F46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2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A8B8-E634-4F51-9343-BA0C362E15D5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9B38-40E0-44B8-9820-4E084F46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43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A8B8-E634-4F51-9343-BA0C362E15D5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9B38-40E0-44B8-9820-4E084F46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A8B8-E634-4F51-9343-BA0C362E15D5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839B38-40E0-44B8-9820-4E084F46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5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2A8B8-E634-4F51-9343-BA0C362E15D5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839B38-40E0-44B8-9820-4E084F46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of Variance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Two-Factor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3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27340"/>
          </a:xfrm>
        </p:spPr>
        <p:txBody>
          <a:bodyPr/>
          <a:lstStyle/>
          <a:p>
            <a:r>
              <a:rPr lang="en-US" dirty="0" smtClean="0"/>
              <a:t>Example (Cont’d)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384" y="1656937"/>
            <a:ext cx="8962845" cy="4693665"/>
          </a:xfrm>
        </p:spPr>
      </p:pic>
    </p:spTree>
    <p:extLst>
      <p:ext uri="{BB962C8B-B14F-4D97-AF65-F5344CB8AC3E}">
        <p14:creationId xmlns:p14="http://schemas.microsoft.com/office/powerpoint/2010/main" val="363164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(Cont’d)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287" y="2751827"/>
            <a:ext cx="9176895" cy="2786332"/>
          </a:xfrm>
        </p:spPr>
      </p:pic>
    </p:spTree>
    <p:extLst>
      <p:ext uri="{BB962C8B-B14F-4D97-AF65-F5344CB8AC3E}">
        <p14:creationId xmlns:p14="http://schemas.microsoft.com/office/powerpoint/2010/main" val="358970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improve students’ performance on the GMAT, a university is considering offering the following three GMAT preparation programs.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 three-hour review session covering the types of questions generally asked on the GMAT.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 one-day program covering relevant exam material, along with the taking and grading of a sample exam.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An intensive 10-week course involving the identification of each student’s weakness and the setting up of individualized programs for improvement.</a:t>
            </a:r>
          </a:p>
        </p:txBody>
      </p:sp>
    </p:spTree>
    <p:extLst>
      <p:ext uri="{BB962C8B-B14F-4D97-AF65-F5344CB8AC3E}">
        <p14:creationId xmlns:p14="http://schemas.microsoft.com/office/powerpoint/2010/main" val="273004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GMAT is usually taken by students from three colleges: the College of Business, the College of Engineering, and the College of Arts and Sciences.</a:t>
            </a:r>
          </a:p>
          <a:p>
            <a:r>
              <a:rPr lang="en-US" dirty="0" smtClean="0"/>
              <a:t>The factorial design for this experiment to evaluate the effectiveness of the preparation programs thus has two factors: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Factor A, preparation programs have three treatment: 3-hr review, 1-day program, and 10-wk course.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Factor B, the colleges also have three treatment: COB, COE, COAS.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Therefore, a total of 3*3 = 9 treatments.</a:t>
            </a:r>
          </a:p>
        </p:txBody>
      </p:sp>
    </p:spTree>
    <p:extLst>
      <p:ext uri="{BB962C8B-B14F-4D97-AF65-F5344CB8AC3E}">
        <p14:creationId xmlns:p14="http://schemas.microsoft.com/office/powerpoint/2010/main" val="283697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(Cont’d)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739131"/>
            <a:ext cx="8915400" cy="2567188"/>
          </a:xfrm>
        </p:spPr>
      </p:pic>
    </p:spTree>
    <p:extLst>
      <p:ext uri="{BB962C8B-B14F-4D97-AF65-F5344CB8AC3E}">
        <p14:creationId xmlns:p14="http://schemas.microsoft.com/office/powerpoint/2010/main" val="240548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Assume that a sample of TWO (quite small sample size) students will be selected corresponding to each of the nine treatment combinations.</a:t>
            </a:r>
          </a:p>
          <a:p>
            <a:r>
              <a:rPr lang="en-US" dirty="0" smtClean="0"/>
              <a:t>In experimental design terminology, the sample size of two for each treatment combination indicates that there are two </a:t>
            </a:r>
            <a:r>
              <a:rPr lang="en-US" b="1" dirty="0" smtClean="0">
                <a:solidFill>
                  <a:srgbClr val="FF0000"/>
                </a:solidFill>
              </a:rPr>
              <a:t>replications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Remark: what if the number of replications is different for different treatment combinations? Can you handle that?</a:t>
            </a:r>
          </a:p>
        </p:txBody>
      </p:sp>
    </p:spTree>
    <p:extLst>
      <p:ext uri="{BB962C8B-B14F-4D97-AF65-F5344CB8AC3E}">
        <p14:creationId xmlns:p14="http://schemas.microsoft.com/office/powerpoint/2010/main" val="262431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(Cont’d)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403012"/>
            <a:ext cx="8915400" cy="3239425"/>
          </a:xfrm>
        </p:spPr>
      </p:pic>
    </p:spTree>
    <p:extLst>
      <p:ext uri="{BB962C8B-B14F-4D97-AF65-F5344CB8AC3E}">
        <p14:creationId xmlns:p14="http://schemas.microsoft.com/office/powerpoint/2010/main" val="282524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Two-factor ANOVA can provide the answers to the following questions: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Main effect (factor A): Do the preparation programs differ in terms of effect on GMAT scores?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Main effect (factor B): Do the colleges differ in terms of effect on GMAT scores?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Interaction effect (factors A and B): Do students in some colleges do better on one type of preparation program whereas others do better on a different type of preparation program?</a:t>
            </a:r>
          </a:p>
        </p:txBody>
      </p:sp>
    </p:spTree>
    <p:extLst>
      <p:ext uri="{BB962C8B-B14F-4D97-AF65-F5344CB8AC3E}">
        <p14:creationId xmlns:p14="http://schemas.microsoft.com/office/powerpoint/2010/main" val="75432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(Cont’d): ANOVA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ANOVA procedure requires us to partition the SST into four groups: </a:t>
            </a:r>
          </a:p>
          <a:p>
            <a:r>
              <a:rPr lang="en-US" dirty="0" smtClean="0"/>
              <a:t>SST = SSA + SSB + SSAB + SSE</a:t>
            </a:r>
          </a:p>
          <a:p>
            <a:r>
              <a:rPr lang="en-US" dirty="0" smtClean="0"/>
              <a:t>Notations: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 = number of levels (treatments) of factor 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b </a:t>
            </a:r>
            <a:r>
              <a:rPr lang="en-US" dirty="0"/>
              <a:t>= number of levels (treatments) of factor </a:t>
            </a:r>
            <a:r>
              <a:rPr lang="en-US" dirty="0" smtClean="0"/>
              <a:t>B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r = number of replications in each treatment combination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dirty="0" smtClean="0"/>
              <a:t> = total number of observations</a:t>
            </a:r>
            <a:r>
              <a:rPr lang="en-US" dirty="0"/>
              <a:t>; </a:t>
            </a:r>
            <a:r>
              <a:rPr lang="en-US" dirty="0" err="1"/>
              <a:t>n</a:t>
            </a:r>
            <a:r>
              <a:rPr lang="en-US" baseline="-25000" dirty="0" err="1"/>
              <a:t>T</a:t>
            </a:r>
            <a:r>
              <a:rPr lang="en-US" dirty="0" smtClean="0"/>
              <a:t> = abr.</a:t>
            </a:r>
          </a:p>
        </p:txBody>
      </p:sp>
    </p:spTree>
    <p:extLst>
      <p:ext uri="{BB962C8B-B14F-4D97-AF65-F5344CB8AC3E}">
        <p14:creationId xmlns:p14="http://schemas.microsoft.com/office/powerpoint/2010/main" val="409198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(Cont’d)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79" y="2133600"/>
            <a:ext cx="7871868" cy="3778250"/>
          </a:xfrm>
        </p:spPr>
      </p:pic>
    </p:spTree>
    <p:extLst>
      <p:ext uri="{BB962C8B-B14F-4D97-AF65-F5344CB8AC3E}">
        <p14:creationId xmlns:p14="http://schemas.microsoft.com/office/powerpoint/2010/main" val="410110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173</TotalTime>
  <Words>425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Courier New</vt:lpstr>
      <vt:lpstr>Wingdings 3</vt:lpstr>
      <vt:lpstr>Wisp</vt:lpstr>
      <vt:lpstr>Analysis of Variance</vt:lpstr>
      <vt:lpstr>Example</vt:lpstr>
      <vt:lpstr>Example (Cont’d)</vt:lpstr>
      <vt:lpstr>Example (Cont’d)</vt:lpstr>
      <vt:lpstr>Example (Cont’d)</vt:lpstr>
      <vt:lpstr>Example (Cont’d)</vt:lpstr>
      <vt:lpstr>Example (Cont’d)</vt:lpstr>
      <vt:lpstr>Example (Cont’d): ANOVA Procedure</vt:lpstr>
      <vt:lpstr>Example (Cont’d)</vt:lpstr>
      <vt:lpstr>Example (Cont’d)</vt:lpstr>
      <vt:lpstr>Example (Cont’d)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Errors and Exceptions in Python</dc:title>
  <dc:creator>Chongqi Wu</dc:creator>
  <cp:lastModifiedBy>Chongqi Wu</cp:lastModifiedBy>
  <cp:revision>16</cp:revision>
  <dcterms:created xsi:type="dcterms:W3CDTF">2016-07-14T22:11:17Z</dcterms:created>
  <dcterms:modified xsi:type="dcterms:W3CDTF">2016-09-01T19:52:10Z</dcterms:modified>
</cp:coreProperties>
</file>