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74" r:id="rId2"/>
    <p:sldId id="256" r:id="rId3"/>
    <p:sldId id="267" r:id="rId4"/>
    <p:sldId id="263" r:id="rId5"/>
    <p:sldId id="264" r:id="rId6"/>
    <p:sldId id="269" r:id="rId7"/>
    <p:sldId id="266" r:id="rId8"/>
    <p:sldId id="268" r:id="rId9"/>
    <p:sldId id="272" r:id="rId10"/>
    <p:sldId id="273" r:id="rId11"/>
    <p:sldId id="278" r:id="rId12"/>
    <p:sldId id="277" r:id="rId13"/>
    <p:sldId id="279" r:id="rId14"/>
    <p:sldId id="280" r:id="rId15"/>
    <p:sldId id="282"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516" autoAdjust="0"/>
    <p:restoredTop sz="74793" autoAdjust="0"/>
  </p:normalViewPr>
  <p:slideViewPr>
    <p:cSldViewPr snapToGrid="0">
      <p:cViewPr varScale="1">
        <p:scale>
          <a:sx n="82" d="100"/>
          <a:sy n="82" d="100"/>
        </p:scale>
        <p:origin x="208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84668-6769-4D63-A6FC-E13EFE781D4F}" type="datetimeFigureOut">
              <a:rPr lang="en-US" smtClean="0"/>
              <a:t>7/1/2021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79B4A-50AD-4921-98D2-3767FE82802A}" type="slidenum">
              <a:rPr lang="en-US" smtClean="0"/>
              <a:t>‹#›</a:t>
            </a:fld>
            <a:endParaRPr lang="en-US"/>
          </a:p>
        </p:txBody>
      </p:sp>
    </p:spTree>
    <p:extLst>
      <p:ext uri="{BB962C8B-B14F-4D97-AF65-F5344CB8AC3E}">
        <p14:creationId xmlns:p14="http://schemas.microsoft.com/office/powerpoint/2010/main" val="409162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docs.oracle.com/en/java/javase/14/docs/api/java.base/java/lang/Record.html#hashCode()" TargetMode="External"/><Relationship Id="rId3" Type="http://schemas.openxmlformats.org/officeDocument/2006/relationships/hyperlink" Target="https://docs.oracle.com/en/java/javase/14/docs/api/java.base/java/lang/Object.html#equals(java.lang.Object)" TargetMode="External"/><Relationship Id="rId7" Type="http://schemas.openxmlformats.org/officeDocument/2006/relationships/hyperlink" Target="https://docs.oracle.com/en/java/javase/14/docs/api/java.base/java/lang/Record.html#equals(java.lang.Object)"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docs.oracle.com/en/java/javase/14/docs/api/java.base/java/lang/Object.html" TargetMode="External"/><Relationship Id="rId5" Type="http://schemas.openxmlformats.org/officeDocument/2006/relationships/hyperlink" Target="https://docs.oracle.com/en/java/javase/14/docs/api/java.base/java/lang/Object.html#toString()" TargetMode="External"/><Relationship Id="rId10" Type="http://schemas.openxmlformats.org/officeDocument/2006/relationships/hyperlink" Target="https://www.youtube.com/watch?v=MLksirK9nnE" TargetMode="External"/><Relationship Id="rId4" Type="http://schemas.openxmlformats.org/officeDocument/2006/relationships/hyperlink" Target="https://docs.oracle.com/en/java/javase/14/docs/api/java.base/java/lang/Object.html#hashCode()" TargetMode="External"/><Relationship Id="rId9" Type="http://schemas.openxmlformats.org/officeDocument/2006/relationships/hyperlink" Target="https://docs.oracle.com/en/java/javase/14/docs/api/java.base/java/lang/Record.html#toString()"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github.com/google/auto/tree/master/value" TargetMode="External"/><Relationship Id="rId2" Type="http://schemas.openxmlformats.org/officeDocument/2006/relationships/slide" Target="../slides/slide13.xml"/><Relationship Id="rId1" Type="http://schemas.openxmlformats.org/officeDocument/2006/relationships/notesMaster" Target="../notesMasters/notesMaster1.xml"/><Relationship Id="rId4" Type="http://schemas.openxmlformats.org/officeDocument/2006/relationships/hyperlink" Target="https://immutables.github.io/"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immutables.github.io/" TargetMode="External"/><Relationship Id="rId7" Type="http://schemas.openxmlformats.org/officeDocument/2006/relationships/hyperlink" Target="https://immutables.github.io/criteria.html"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immutables.github.io/immutable.html#serialization" TargetMode="External"/><Relationship Id="rId5" Type="http://schemas.openxmlformats.org/officeDocument/2006/relationships/hyperlink" Target="https://immutables.github.io/style.html" TargetMode="External"/><Relationship Id="rId4" Type="http://schemas.openxmlformats.org/officeDocument/2006/relationships/hyperlink" Target="https://immutables.github.io/apt.htm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a:t>
            </a:fld>
            <a:endParaRPr lang="en-US"/>
          </a:p>
        </p:txBody>
      </p:sp>
    </p:spTree>
    <p:extLst>
      <p:ext uri="{BB962C8B-B14F-4D97-AF65-F5344CB8AC3E}">
        <p14:creationId xmlns:p14="http://schemas.microsoft.com/office/powerpoint/2010/main" val="544776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smtClean="0">
                <a:solidFill>
                  <a:schemeClr val="tx1"/>
                </a:solidFill>
                <a:effectLst/>
                <a:latin typeface="+mn-lt"/>
                <a:ea typeface="+mn-ea"/>
                <a:cs typeface="+mn-cs"/>
              </a:rPr>
              <a:t>Lombok hacks the Java compiler to insert the constructor, getters, equals, </a:t>
            </a:r>
            <a:r>
              <a:rPr lang="en-US" sz="1200" b="0" i="0" u="none" strike="noStrike" kern="1200" dirty="0" err="1" smtClean="0">
                <a:solidFill>
                  <a:schemeClr val="tx1"/>
                </a:solidFill>
                <a:effectLst/>
                <a:latin typeface="+mn-lt"/>
                <a:ea typeface="+mn-ea"/>
                <a:cs typeface="+mn-cs"/>
              </a:rPr>
              <a:t>hashCode</a:t>
            </a:r>
            <a:r>
              <a:rPr lang="en-US" sz="1200" b="0" i="0" u="none" strike="noStrike"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rPr>
              <a:t>toString</a:t>
            </a:r>
            <a:r>
              <a:rPr lang="en-US" sz="1200" b="0" i="0" u="none" strike="noStrike" kern="1200" dirty="0" smtClean="0">
                <a:solidFill>
                  <a:schemeClr val="tx1"/>
                </a:solidFill>
                <a:effectLst/>
                <a:latin typeface="+mn-lt"/>
                <a:ea typeface="+mn-ea"/>
                <a:cs typeface="+mn-cs"/>
              </a:rPr>
              <a:t> into the class as it is compiled.</a:t>
            </a:r>
            <a:endParaRPr lang="en-US" b="0" dirty="0" smtClean="0">
              <a:effectLst/>
            </a:endParaRPr>
          </a:p>
          <a:p>
            <a:r>
              <a:rPr lang="en-US" dirty="0" smtClean="0"/>
              <a:t/>
            </a:r>
            <a:br>
              <a:rPr lang="en-US" dirty="0" smtClean="0"/>
            </a:br>
            <a:endParaRPr lang="en-US" dirty="0" smtClean="0"/>
          </a:p>
          <a:p>
            <a:endParaRPr lang="en-US" sz="1200" b="0" i="0" kern="1200" dirty="0" smtClean="0">
              <a:solidFill>
                <a:schemeClr val="tx1"/>
              </a:solidFill>
              <a:effectLst/>
              <a:latin typeface="+mn-lt"/>
              <a:ea typeface="+mn-ea"/>
              <a:cs typeface="+mn-cs"/>
            </a:endParaRP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https://www.javacodegeeks.com/2018/01/write-less-better-code-project-lombok.html#comment-95829 </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I agree Lombok is a great tool, but I’ve always strongly disagreed using it in a large real life project… Here is why:</a:t>
            </a:r>
          </a:p>
          <a:p>
            <a:pPr fontAlgn="base"/>
            <a:r>
              <a:rPr lang="en-US" sz="1200" b="0" i="0" kern="1200" dirty="0" smtClean="0">
                <a:solidFill>
                  <a:schemeClr val="tx1"/>
                </a:solidFill>
                <a:effectLst/>
                <a:latin typeface="+mn-lt"/>
                <a:ea typeface="+mn-ea"/>
                <a:cs typeface="+mn-cs"/>
              </a:rPr>
              <a:t>* We’re already heavily relying on bytecode manipulation tools like </a:t>
            </a:r>
            <a:r>
              <a:rPr lang="en-US" sz="1200" b="0" i="0" kern="1200" dirty="0" err="1" smtClean="0">
                <a:solidFill>
                  <a:schemeClr val="tx1"/>
                </a:solidFill>
                <a:effectLst/>
                <a:latin typeface="+mn-lt"/>
                <a:ea typeface="+mn-ea"/>
                <a:cs typeface="+mn-cs"/>
              </a:rPr>
              <a:t>aspectj</a:t>
            </a:r>
            <a:r>
              <a:rPr lang="en-US" sz="1200" b="0" i="0" kern="1200" dirty="0" smtClean="0">
                <a:solidFill>
                  <a:schemeClr val="tx1"/>
                </a:solidFill>
                <a:effectLst/>
                <a:latin typeface="+mn-lt"/>
                <a:ea typeface="+mn-ea"/>
                <a:cs typeface="+mn-cs"/>
              </a:rPr>
              <a:t> with Spring and friends in the Java world. More bytecode manipulation tends to make the application behavior less deterministic when live in production. It’s also true in tests contexts where we use instrumentation like </a:t>
            </a:r>
            <a:r>
              <a:rPr lang="en-US" sz="1200" b="0" i="0" kern="1200" dirty="0" err="1" smtClean="0">
                <a:solidFill>
                  <a:schemeClr val="tx1"/>
                </a:solidFill>
                <a:effectLst/>
                <a:latin typeface="+mn-lt"/>
                <a:ea typeface="+mn-ea"/>
                <a:cs typeface="+mn-cs"/>
              </a:rPr>
              <a:t>cobertura</a:t>
            </a:r>
            <a:r>
              <a:rPr lang="en-US" sz="1200" b="0" i="0" kern="1200" dirty="0" smtClean="0">
                <a:solidFill>
                  <a:schemeClr val="tx1"/>
                </a:solidFill>
                <a:effectLst/>
                <a:latin typeface="+mn-lt"/>
                <a:ea typeface="+mn-ea"/>
                <a:cs typeface="+mn-cs"/>
              </a:rPr>
              <a:t> etc.</a:t>
            </a:r>
          </a:p>
          <a:p>
            <a:pPr fontAlgn="base"/>
            <a:r>
              <a:rPr lang="en-US" sz="1200" b="0" i="0" kern="1200" dirty="0" smtClean="0">
                <a:solidFill>
                  <a:schemeClr val="tx1"/>
                </a:solidFill>
                <a:effectLst/>
                <a:latin typeface="+mn-lt"/>
                <a:ea typeface="+mn-ea"/>
                <a:cs typeface="+mn-cs"/>
              </a:rPr>
              <a:t>* Lombok-enabled classes/jars can’t be used easily anymore by third parties. Ex: if you happen to debug step by step a code that uses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one must use a </a:t>
            </a:r>
            <a:r>
              <a:rPr lang="en-US" sz="1200" b="0" i="0" kern="1200" dirty="0" err="1" smtClean="0">
                <a:solidFill>
                  <a:schemeClr val="tx1"/>
                </a:solidFill>
                <a:effectLst/>
                <a:latin typeface="+mn-lt"/>
                <a:ea typeface="+mn-ea"/>
                <a:cs typeface="+mn-cs"/>
              </a:rPr>
              <a:t>decompiler</a:t>
            </a:r>
            <a:r>
              <a:rPr lang="en-US" sz="1200" b="0" i="0" kern="1200" dirty="0" smtClean="0">
                <a:solidFill>
                  <a:schemeClr val="tx1"/>
                </a:solidFill>
                <a:effectLst/>
                <a:latin typeface="+mn-lt"/>
                <a:ea typeface="+mn-ea"/>
                <a:cs typeface="+mn-cs"/>
              </a:rPr>
              <a:t> first, unless the developer has been nice enough to “</a:t>
            </a:r>
            <a:r>
              <a:rPr lang="en-US" sz="1200" b="0" i="0" kern="1200" dirty="0" err="1" smtClean="0">
                <a:solidFill>
                  <a:schemeClr val="tx1"/>
                </a:solidFill>
                <a:effectLst/>
                <a:latin typeface="+mn-lt"/>
                <a:ea typeface="+mn-ea"/>
                <a:cs typeface="+mn-cs"/>
              </a:rPr>
              <a:t>delombok</a:t>
            </a:r>
            <a:r>
              <a:rPr lang="en-US" sz="1200" b="0" i="0" kern="1200" dirty="0" smtClean="0">
                <a:solidFill>
                  <a:schemeClr val="tx1"/>
                </a:solidFill>
                <a:effectLst/>
                <a:latin typeface="+mn-lt"/>
                <a:ea typeface="+mn-ea"/>
                <a:cs typeface="+mn-cs"/>
              </a:rPr>
              <a:t>” it before distributing the sources.</a:t>
            </a:r>
          </a:p>
          <a:p>
            <a:pPr fontAlgn="base"/>
            <a:r>
              <a:rPr lang="en-US" sz="1200" b="0" i="0" kern="1200" dirty="0" smtClean="0">
                <a:solidFill>
                  <a:schemeClr val="tx1"/>
                </a:solidFill>
                <a:effectLst/>
                <a:latin typeface="+mn-lt"/>
                <a:ea typeface="+mn-ea"/>
                <a:cs typeface="+mn-cs"/>
              </a:rPr>
              <a:t>* Jumping into a </a:t>
            </a:r>
            <a:r>
              <a:rPr lang="en-US" sz="1200" b="0" i="0" kern="1200" dirty="0" err="1" smtClean="0">
                <a:solidFill>
                  <a:schemeClr val="tx1"/>
                </a:solidFill>
                <a:effectLst/>
                <a:latin typeface="+mn-lt"/>
                <a:ea typeface="+mn-ea"/>
                <a:cs typeface="+mn-cs"/>
              </a:rPr>
              <a:t>lomboked</a:t>
            </a:r>
            <a:r>
              <a:rPr lang="en-US" sz="1200" b="0" i="0" kern="1200" dirty="0" smtClean="0">
                <a:solidFill>
                  <a:schemeClr val="tx1"/>
                </a:solidFill>
                <a:effectLst/>
                <a:latin typeface="+mn-lt"/>
                <a:ea typeface="+mn-ea"/>
                <a:cs typeface="+mn-cs"/>
              </a:rPr>
              <a:t> project involves installing an other plugin to the IDE. No choice.</a:t>
            </a:r>
          </a:p>
          <a:p>
            <a:pPr fontAlgn="base"/>
            <a:r>
              <a:rPr lang="en-US" sz="1200" b="0" i="0" kern="1200" dirty="0" smtClean="0">
                <a:solidFill>
                  <a:schemeClr val="tx1"/>
                </a:solidFill>
                <a:effectLst/>
                <a:latin typeface="+mn-lt"/>
                <a:ea typeface="+mn-ea"/>
                <a:cs typeface="+mn-cs"/>
              </a:rPr>
              <a:t>* Using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in combination to other analysis tools (code coverage, </a:t>
            </a:r>
            <a:r>
              <a:rPr lang="en-US" sz="1200" b="0" i="0" kern="1200" dirty="0" err="1" smtClean="0">
                <a:solidFill>
                  <a:schemeClr val="tx1"/>
                </a:solidFill>
                <a:effectLst/>
                <a:latin typeface="+mn-lt"/>
                <a:ea typeface="+mn-ea"/>
                <a:cs typeface="+mn-cs"/>
              </a:rPr>
              <a:t>findbugs</a:t>
            </a:r>
            <a:r>
              <a:rPr lang="en-US" sz="1200" b="0" i="0" kern="1200" dirty="0" smtClean="0">
                <a:solidFill>
                  <a:schemeClr val="tx1"/>
                </a:solidFill>
                <a:effectLst/>
                <a:latin typeface="+mn-lt"/>
                <a:ea typeface="+mn-ea"/>
                <a:cs typeface="+mn-cs"/>
              </a:rPr>
              <a:t>, </a:t>
            </a:r>
            <a:r>
              <a:rPr lang="en-US" sz="1200" b="0" i="0" kern="1200" dirty="0" err="1" smtClean="0">
                <a:solidFill>
                  <a:schemeClr val="tx1"/>
                </a:solidFill>
                <a:effectLst/>
                <a:latin typeface="+mn-lt"/>
                <a:ea typeface="+mn-ea"/>
                <a:cs typeface="+mn-cs"/>
              </a:rPr>
              <a:t>checkstyle</a:t>
            </a:r>
            <a:r>
              <a:rPr lang="en-US" sz="1200" b="0" i="0" kern="1200" dirty="0" smtClean="0">
                <a:solidFill>
                  <a:schemeClr val="tx1"/>
                </a:solidFill>
                <a:effectLst/>
                <a:latin typeface="+mn-lt"/>
                <a:ea typeface="+mn-ea"/>
                <a:cs typeface="+mn-cs"/>
              </a:rPr>
              <a:t>, even </a:t>
            </a:r>
            <a:r>
              <a:rPr lang="en-US" sz="1200" b="0" i="0" kern="1200" dirty="0" err="1" smtClean="0">
                <a:solidFill>
                  <a:schemeClr val="tx1"/>
                </a:solidFill>
                <a:effectLst/>
                <a:latin typeface="+mn-lt"/>
                <a:ea typeface="+mn-ea"/>
                <a:cs typeface="+mn-cs"/>
              </a:rPr>
              <a:t>JRebel</a:t>
            </a:r>
            <a:r>
              <a:rPr lang="en-US" sz="1200" b="0" i="0" kern="1200" dirty="0" smtClean="0">
                <a:solidFill>
                  <a:schemeClr val="tx1"/>
                </a:solidFill>
                <a:effectLst/>
                <a:latin typeface="+mn-lt"/>
                <a:ea typeface="+mn-ea"/>
                <a:cs typeface="+mn-cs"/>
              </a:rPr>
              <a:t> for example) can be tricky and messes up the metrics.</a:t>
            </a:r>
          </a:p>
          <a:p>
            <a:pPr fontAlgn="base"/>
            <a:r>
              <a:rPr lang="en-US" sz="1200" b="0" i="0" kern="1200" dirty="0" smtClean="0">
                <a:solidFill>
                  <a:schemeClr val="tx1"/>
                </a:solidFill>
                <a:effectLst/>
                <a:latin typeface="+mn-lt"/>
                <a:ea typeface="+mn-ea"/>
                <a:cs typeface="+mn-cs"/>
              </a:rPr>
              <a:t>* With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you run code in production generated by a third party tool you don’t see at first. I know it’s the case for other tools/framework, but it’s not a reason to add even more blurriness.</a:t>
            </a:r>
          </a:p>
          <a:p>
            <a:pPr fontAlgn="base"/>
            <a:r>
              <a:rPr lang="en-US" sz="1200" b="0" i="0" kern="1200" dirty="0" smtClean="0">
                <a:solidFill>
                  <a:schemeClr val="tx1"/>
                </a:solidFill>
                <a:effectLst/>
                <a:latin typeface="+mn-lt"/>
                <a:ea typeface="+mn-ea"/>
                <a:cs typeface="+mn-cs"/>
              </a:rPr>
              <a:t>* Code generated by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cannot be customized. You have to </a:t>
            </a:r>
            <a:r>
              <a:rPr lang="en-US" sz="1200" b="0" i="0" kern="1200" dirty="0" err="1" smtClean="0">
                <a:solidFill>
                  <a:schemeClr val="tx1"/>
                </a:solidFill>
                <a:effectLst/>
                <a:latin typeface="+mn-lt"/>
                <a:ea typeface="+mn-ea"/>
                <a:cs typeface="+mn-cs"/>
              </a:rPr>
              <a:t>delombok</a:t>
            </a:r>
            <a:r>
              <a:rPr lang="en-US" sz="1200" b="0" i="0" kern="1200" dirty="0" smtClean="0">
                <a:solidFill>
                  <a:schemeClr val="tx1"/>
                </a:solidFill>
                <a:effectLst/>
                <a:latin typeface="+mn-lt"/>
                <a:ea typeface="+mn-ea"/>
                <a:cs typeface="+mn-cs"/>
              </a:rPr>
              <a:t> it first, so you lose the advantage of using it… You may want to add some more logic or set default values for builders, etc.</a:t>
            </a:r>
          </a:p>
          <a:p>
            <a:pPr fontAlgn="base"/>
            <a:r>
              <a:rPr lang="en-US" sz="1200" b="0" i="0" kern="1200" dirty="0" smtClean="0">
                <a:solidFill>
                  <a:schemeClr val="tx1"/>
                </a:solidFill>
                <a:effectLst/>
                <a:latin typeface="+mn-lt"/>
                <a:ea typeface="+mn-ea"/>
                <a:cs typeface="+mn-cs"/>
              </a:rPr>
              <a:t>* Code generation is extremely well handled by any modern IDE. If one wants to be productive, your IDE is your best friend.</a:t>
            </a:r>
          </a:p>
          <a:p>
            <a:pPr fontAlgn="base"/>
            <a:r>
              <a:rPr lang="en-US" sz="1200" b="0" i="0" kern="1200" dirty="0" smtClean="0">
                <a:solidFill>
                  <a:schemeClr val="tx1"/>
                </a:solidFill>
                <a:effectLst/>
                <a:latin typeface="+mn-lt"/>
                <a:ea typeface="+mn-ea"/>
                <a:cs typeface="+mn-cs"/>
              </a:rPr>
              <a:t>* Most importantly, above all by far: Lombok encourages laziness, which is good… sometimes. It also encourages developers (especially juniors) to not take care of object oriented principles like encapsulation and co. Many times I’ve seen some </a:t>
            </a:r>
            <a:r>
              <a:rPr lang="en-US" sz="1200" b="0" i="0" kern="1200" dirty="0" err="1" smtClean="0">
                <a:solidFill>
                  <a:schemeClr val="tx1"/>
                </a:solidFill>
                <a:effectLst/>
                <a:latin typeface="+mn-lt"/>
                <a:ea typeface="+mn-ea"/>
                <a:cs typeface="+mn-cs"/>
              </a:rPr>
              <a:t>organisations</a:t>
            </a:r>
            <a:r>
              <a:rPr lang="en-US" sz="1200" b="0" i="0" kern="1200" dirty="0" smtClean="0">
                <a:solidFill>
                  <a:schemeClr val="tx1"/>
                </a:solidFill>
                <a:effectLst/>
                <a:latin typeface="+mn-lt"/>
                <a:ea typeface="+mn-ea"/>
                <a:cs typeface="+mn-cs"/>
              </a:rPr>
              <a:t> using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to generate getters and setters automatically for every single class (yes, even on the domain ones). The example you provide is a great demonstration of what one should not do in a project: adding setters automatically to a class. OK I know it’s just a sample code in order to learn what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is, but this is typically the kind of code that an experienced developer should not show to a junior audience. Immutability is one of the most important concept when you build an object oriented model.</a:t>
            </a:r>
          </a:p>
          <a:p>
            <a:pPr fontAlgn="base"/>
            <a:r>
              <a:rPr lang="en-US" sz="1200" b="0" i="0" kern="1200" dirty="0" smtClean="0">
                <a:solidFill>
                  <a:schemeClr val="tx1"/>
                </a:solidFill>
                <a:effectLst/>
                <a:latin typeface="+mn-lt"/>
                <a:ea typeface="+mn-ea"/>
                <a:cs typeface="+mn-cs"/>
              </a:rPr>
              <a:t>I also know that an experienced developer would generate just the code he/she needs, but I honestly think Lombok falls into that category of tools that encourages bad practices.</a:t>
            </a:r>
          </a:p>
          <a:p>
            <a:pPr fontAlgn="base"/>
            <a:r>
              <a:rPr lang="en-US" sz="1200" b="0" i="0" kern="1200" dirty="0" smtClean="0">
                <a:solidFill>
                  <a:schemeClr val="tx1"/>
                </a:solidFill>
                <a:effectLst/>
                <a:latin typeface="+mn-lt"/>
                <a:ea typeface="+mn-ea"/>
                <a:cs typeface="+mn-cs"/>
              </a:rPr>
              <a:t>I’m not a hater of that project either :) But I find the price to pay too expensive (too many side effects, both in the bytecode and on developer’s behavior) for the benefit it provides (writing less code). Maybe I’ll change my mind, but over the years, </a:t>
            </a:r>
            <a:r>
              <a:rPr lang="en-US" sz="1200" b="0" i="0" kern="1200" dirty="0" err="1" smtClean="0">
                <a:solidFill>
                  <a:schemeClr val="tx1"/>
                </a:solidFill>
                <a:effectLst/>
                <a:latin typeface="+mn-lt"/>
                <a:ea typeface="+mn-ea"/>
                <a:cs typeface="+mn-cs"/>
              </a:rPr>
              <a:t>lombok</a:t>
            </a:r>
            <a:r>
              <a:rPr lang="en-US" sz="1200" b="0" i="0" kern="1200" dirty="0" smtClean="0">
                <a:solidFill>
                  <a:schemeClr val="tx1"/>
                </a:solidFill>
                <a:effectLst/>
                <a:latin typeface="+mn-lt"/>
                <a:ea typeface="+mn-ea"/>
                <a:cs typeface="+mn-cs"/>
              </a:rPr>
              <a:t> has always been a no go for me</a:t>
            </a:r>
          </a:p>
          <a:p>
            <a:endParaRPr lang="en-US" dirty="0" smtClean="0"/>
          </a:p>
          <a:p>
            <a:endParaRPr lang="en-US" dirty="0" smtClean="0"/>
          </a:p>
          <a:p>
            <a:pPr marL="0" lvl="0" indent="0" algn="l" rtl="0">
              <a:spcBef>
                <a:spcPts val="0"/>
              </a:spcBef>
              <a:spcAft>
                <a:spcPts val="0"/>
              </a:spcAft>
              <a:buNone/>
            </a:pPr>
            <a:endParaRPr lang="en-US" dirty="0" smtClean="0"/>
          </a:p>
          <a:p>
            <a:r>
              <a:rPr lang="en-US" sz="1200" b="0" i="0" kern="1200" dirty="0" smtClean="0">
                <a:solidFill>
                  <a:schemeClr val="tx1"/>
                </a:solidFill>
                <a:effectLst/>
                <a:latin typeface="+mn-lt"/>
                <a:ea typeface="+mn-ea"/>
                <a:cs typeface="+mn-cs"/>
              </a:rPr>
              <a:t>There is a lot of boilerplate code</a:t>
            </a:r>
          </a:p>
          <a:p>
            <a:r>
              <a:rPr lang="en-US" sz="1200" b="0" i="0" kern="1200" dirty="0" smtClean="0">
                <a:solidFill>
                  <a:schemeClr val="tx1"/>
                </a:solidFill>
                <a:effectLst/>
                <a:latin typeface="+mn-lt"/>
                <a:ea typeface="+mn-ea"/>
                <a:cs typeface="+mn-cs"/>
              </a:rPr>
              <a:t>We obscure the purpose of our class – to represent a person with a name and address</a:t>
            </a:r>
          </a:p>
          <a:p>
            <a:r>
              <a:rPr lang="en-US" sz="1200" b="0" i="0" kern="1200" dirty="0" smtClean="0">
                <a:solidFill>
                  <a:schemeClr val="tx1"/>
                </a:solidFill>
                <a:effectLst/>
                <a:latin typeface="+mn-lt"/>
                <a:ea typeface="+mn-ea"/>
                <a:cs typeface="+mn-cs"/>
              </a:rPr>
              <a:t>In the first case, we have to repeat the same tedious process for each data class, monotonously creating a new field for each piece of data, creating </a:t>
            </a:r>
            <a:r>
              <a:rPr lang="en-US" sz="1200" b="0" i="1" kern="1200" dirty="0" smtClean="0">
                <a:solidFill>
                  <a:schemeClr val="tx1"/>
                </a:solidFill>
                <a:effectLst/>
                <a:latin typeface="+mn-lt"/>
                <a:ea typeface="+mn-ea"/>
                <a:cs typeface="+mn-cs"/>
              </a:rPr>
              <a:t>equals</a:t>
            </a:r>
            <a:r>
              <a:rPr lang="en-US" sz="1200" b="0" i="0" kern="1200" dirty="0" smtClean="0">
                <a:solidFill>
                  <a:schemeClr val="tx1"/>
                </a:solidFill>
                <a:effectLst/>
                <a:latin typeface="+mn-lt"/>
                <a:ea typeface="+mn-ea"/>
                <a:cs typeface="+mn-cs"/>
              </a:rPr>
              <a:t>, </a:t>
            </a:r>
            <a:r>
              <a:rPr lang="en-US" sz="1200" b="0" i="1" kern="1200" dirty="0" err="1" smtClean="0">
                <a:solidFill>
                  <a:schemeClr val="tx1"/>
                </a:solidFill>
                <a:effectLst/>
                <a:latin typeface="+mn-lt"/>
                <a:ea typeface="+mn-ea"/>
                <a:cs typeface="+mn-cs"/>
              </a:rPr>
              <a:t>hashCode</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toString</a:t>
            </a:r>
            <a:r>
              <a:rPr lang="en-US" sz="1200" b="0" i="0" kern="1200" dirty="0" smtClean="0">
                <a:solidFill>
                  <a:schemeClr val="tx1"/>
                </a:solidFill>
                <a:effectLst/>
                <a:latin typeface="+mn-lt"/>
                <a:ea typeface="+mn-ea"/>
                <a:cs typeface="+mn-cs"/>
              </a:rPr>
              <a:t> methods, and creating a constructor that accepts each field.</a:t>
            </a:r>
          </a:p>
          <a:p>
            <a:r>
              <a:rPr lang="en-US" sz="1200" b="0" i="0" kern="1200" dirty="0" smtClean="0">
                <a:solidFill>
                  <a:schemeClr val="tx1"/>
                </a:solidFill>
                <a:effectLst/>
                <a:latin typeface="+mn-lt"/>
                <a:ea typeface="+mn-ea"/>
                <a:cs typeface="+mn-cs"/>
              </a:rPr>
              <a:t>While IDEs can automatically generate many of these classes, </a:t>
            </a:r>
            <a:r>
              <a:rPr lang="en-US" sz="1200" b="1" i="0" kern="1200" dirty="0" smtClean="0">
                <a:solidFill>
                  <a:schemeClr val="tx1"/>
                </a:solidFill>
                <a:effectLst/>
                <a:latin typeface="+mn-lt"/>
                <a:ea typeface="+mn-ea"/>
                <a:cs typeface="+mn-cs"/>
              </a:rPr>
              <a:t>they fail to automatically update our classes when we add a new field</a:t>
            </a:r>
            <a:r>
              <a:rPr lang="en-US" sz="1200" b="0" i="0" kern="1200" dirty="0" smtClean="0">
                <a:solidFill>
                  <a:schemeClr val="tx1"/>
                </a:solidFill>
                <a:effectLst/>
                <a:latin typeface="+mn-lt"/>
                <a:ea typeface="+mn-ea"/>
                <a:cs typeface="+mn-cs"/>
              </a:rPr>
              <a:t>. For example, if we add a new field, we have to update our </a:t>
            </a:r>
            <a:r>
              <a:rPr lang="en-US" sz="1200" b="0" i="1" kern="1200" dirty="0" smtClean="0">
                <a:solidFill>
                  <a:schemeClr val="tx1"/>
                </a:solidFill>
                <a:effectLst/>
                <a:latin typeface="+mn-lt"/>
                <a:ea typeface="+mn-ea"/>
                <a:cs typeface="+mn-cs"/>
              </a:rPr>
              <a:t>equals</a:t>
            </a:r>
            <a:r>
              <a:rPr lang="en-US" sz="1200" b="0" i="0" kern="1200" dirty="0" smtClean="0">
                <a:solidFill>
                  <a:schemeClr val="tx1"/>
                </a:solidFill>
                <a:effectLst/>
                <a:latin typeface="+mn-lt"/>
                <a:ea typeface="+mn-ea"/>
                <a:cs typeface="+mn-cs"/>
              </a:rPr>
              <a:t> method to incorporate this field.</a:t>
            </a:r>
          </a:p>
          <a:p>
            <a:pPr marL="0" lvl="0" indent="0" algn="l" rtl="0">
              <a:spcBef>
                <a:spcPts val="0"/>
              </a:spcBef>
              <a:spcAft>
                <a:spcPts val="0"/>
              </a:spcAft>
              <a:buNone/>
            </a:pP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9</a:t>
            </a:fld>
            <a:endParaRPr lang="en-US"/>
          </a:p>
        </p:txBody>
      </p:sp>
    </p:spTree>
    <p:extLst>
      <p:ext uri="{BB962C8B-B14F-4D97-AF65-F5344CB8AC3E}">
        <p14:creationId xmlns:p14="http://schemas.microsoft.com/office/powerpoint/2010/main" val="14793906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pPr fontAlgn="base"/>
            <a:r>
              <a:rPr lang="en-US" sz="1200" b="0" i="0" kern="1200" dirty="0" smtClean="0">
                <a:solidFill>
                  <a:schemeClr val="tx1"/>
                </a:solidFill>
                <a:effectLst/>
                <a:latin typeface="+mn-lt"/>
                <a:ea typeface="+mn-ea"/>
                <a:cs typeface="+mn-cs"/>
              </a:rPr>
              <a:t>Lombok is largely about </a:t>
            </a:r>
            <a:r>
              <a:rPr lang="en-US" sz="1200" b="0" i="1" kern="1200" dirty="0" smtClean="0">
                <a:solidFill>
                  <a:schemeClr val="tx1"/>
                </a:solidFill>
                <a:effectLst/>
                <a:latin typeface="+mn-lt"/>
                <a:ea typeface="+mn-ea"/>
                <a:cs typeface="+mn-cs"/>
              </a:rPr>
              <a:t>syntactic</a:t>
            </a:r>
            <a:r>
              <a:rPr lang="en-US" sz="1200" b="0" i="0" kern="1200" dirty="0" smtClean="0">
                <a:solidFill>
                  <a:schemeClr val="tx1"/>
                </a:solidFill>
                <a:effectLst/>
                <a:latin typeface="+mn-lt"/>
                <a:ea typeface="+mn-ea"/>
                <a:cs typeface="+mn-cs"/>
              </a:rPr>
              <a:t> convenience; it is a macro-processor pre-loaded with some known useful patterns of code. It doesn't confer any semantics; it just automates the patterns, according to some knobs you set in the code with annotations. Lombok is purely about the convenience of implementing data-carrying classes.</a:t>
            </a:r>
          </a:p>
          <a:p>
            <a:pPr fontAlgn="base"/>
            <a:r>
              <a:rPr lang="en-US" sz="1200" b="0" i="0" kern="1200" dirty="0" smtClean="0">
                <a:solidFill>
                  <a:schemeClr val="tx1"/>
                </a:solidFill>
                <a:effectLst/>
                <a:latin typeface="+mn-lt"/>
                <a:ea typeface="+mn-ea"/>
                <a:cs typeface="+mn-cs"/>
              </a:rPr>
              <a:t>Records are a </a:t>
            </a:r>
            <a:r>
              <a:rPr lang="en-US" sz="1200" b="0" i="1" kern="1200" dirty="0" smtClean="0">
                <a:solidFill>
                  <a:schemeClr val="tx1"/>
                </a:solidFill>
                <a:effectLst/>
                <a:latin typeface="+mn-lt"/>
                <a:ea typeface="+mn-ea"/>
                <a:cs typeface="+mn-cs"/>
              </a:rPr>
              <a:t>semantic</a:t>
            </a:r>
            <a:r>
              <a:rPr lang="en-US" sz="1200" b="0" i="0" kern="1200" dirty="0" smtClean="0">
                <a:solidFill>
                  <a:schemeClr val="tx1"/>
                </a:solidFill>
                <a:effectLst/>
                <a:latin typeface="+mn-lt"/>
                <a:ea typeface="+mn-ea"/>
                <a:cs typeface="+mn-cs"/>
              </a:rPr>
              <a:t> feature; they are </a:t>
            </a:r>
            <a:r>
              <a:rPr lang="en-US" sz="1200" b="0" i="1" kern="1200" dirty="0" smtClean="0">
                <a:solidFill>
                  <a:schemeClr val="tx1"/>
                </a:solidFill>
                <a:effectLst/>
                <a:latin typeface="+mn-lt"/>
                <a:ea typeface="+mn-ea"/>
                <a:cs typeface="+mn-cs"/>
              </a:rPr>
              <a:t>nominal tuples</a:t>
            </a:r>
            <a:r>
              <a:rPr lang="en-US" sz="1200" b="0" i="0" kern="1200" dirty="0" smtClean="0">
                <a:solidFill>
                  <a:schemeClr val="tx1"/>
                </a:solidFill>
                <a:effectLst/>
                <a:latin typeface="+mn-lt"/>
                <a:ea typeface="+mn-ea"/>
                <a:cs typeface="+mn-cs"/>
              </a:rPr>
              <a:t>. By making a semantic declaration that Point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a tuple of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y), the compiler can derive its representation, as well as construction, declaration, equality, hashing, and string representation protocols, from this state description. Because they carry semantics, readers and frameworks can also reason with higher confidence about the API of records. (This may also be syntactically convenient; if so, that's great.)</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ToString</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EqualsAndHashCode</a:t>
            </a:r>
            <a:r>
              <a:rPr lang="en-US" dirty="0" smtClean="0"/>
              <a:t/>
            </a:r>
            <a:br>
              <a:rPr lang="en-US" dirty="0" smtClean="0"/>
            </a:b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AllArgsConstructor</a:t>
            </a:r>
            <a:r>
              <a:rPr lang="en-US" dirty="0" smtClean="0"/>
              <a:t/>
            </a:r>
            <a:br>
              <a:rPr lang="en-US" dirty="0" smtClean="0"/>
            </a:br>
            <a:r>
              <a:rPr lang="en-US" sz="1200" b="0" i="0" kern="1200" dirty="0" smtClean="0">
                <a:solidFill>
                  <a:schemeClr val="tx1"/>
                </a:solidFill>
                <a:effectLst/>
                <a:latin typeface="+mn-lt"/>
                <a:ea typeface="+mn-ea"/>
                <a:cs typeface="+mn-cs"/>
              </a:rPr>
              <a:t>@Getter</a:t>
            </a:r>
          </a:p>
          <a:p>
            <a:endParaRPr lang="en-US" dirty="0" smtClean="0"/>
          </a:p>
          <a:p>
            <a:endParaRPr lang="en-US" dirty="0" smtClean="0"/>
          </a:p>
          <a:p>
            <a:r>
              <a:rPr lang="en-US" sz="1200" b="0" i="0" kern="1200" dirty="0" smtClean="0">
                <a:solidFill>
                  <a:schemeClr val="tx1"/>
                </a:solidFill>
                <a:effectLst/>
                <a:latin typeface="+mn-lt"/>
                <a:ea typeface="+mn-ea"/>
                <a:cs typeface="+mn-cs"/>
              </a:rPr>
              <a:t>Immutable objects are constructed once, in a consistent state, and can be safely shared</a:t>
            </a:r>
          </a:p>
          <a:p>
            <a:pPr lvl="1"/>
            <a:r>
              <a:rPr lang="en-US" sz="1200" b="0" i="0" kern="1200" dirty="0" smtClean="0">
                <a:solidFill>
                  <a:schemeClr val="tx1"/>
                </a:solidFill>
                <a:effectLst/>
                <a:latin typeface="+mn-lt"/>
                <a:ea typeface="+mn-ea"/>
                <a:cs typeface="+mn-cs"/>
              </a:rPr>
              <a:t>Will fail if mandatory attributes are missing</a:t>
            </a:r>
          </a:p>
          <a:p>
            <a:pPr lvl="1"/>
            <a:r>
              <a:rPr lang="en-US" sz="1200" b="0" i="0" kern="1200" dirty="0" smtClean="0">
                <a:solidFill>
                  <a:schemeClr val="tx1"/>
                </a:solidFill>
                <a:effectLst/>
                <a:latin typeface="+mn-lt"/>
                <a:ea typeface="+mn-ea"/>
                <a:cs typeface="+mn-cs"/>
              </a:rPr>
              <a:t>Cannot be sneakily modified when passed to other code</a:t>
            </a:r>
          </a:p>
          <a:p>
            <a:r>
              <a:rPr lang="en-US" sz="1200" b="0" i="0" kern="1200" dirty="0" smtClean="0">
                <a:solidFill>
                  <a:schemeClr val="tx1"/>
                </a:solidFill>
                <a:effectLst/>
                <a:latin typeface="+mn-lt"/>
                <a:ea typeface="+mn-ea"/>
                <a:cs typeface="+mn-cs"/>
              </a:rPr>
              <a:t>Immutable objects are naturally thread-safe and can therefore be safely shared among threads</a:t>
            </a:r>
          </a:p>
          <a:p>
            <a:pPr lvl="1"/>
            <a:r>
              <a:rPr lang="en-US" sz="1200" b="0" i="0" kern="1200" dirty="0" smtClean="0">
                <a:solidFill>
                  <a:schemeClr val="tx1"/>
                </a:solidFill>
                <a:effectLst/>
                <a:latin typeface="+mn-lt"/>
                <a:ea typeface="+mn-ea"/>
                <a:cs typeface="+mn-cs"/>
              </a:rPr>
              <a:t>No excessive copying</a:t>
            </a:r>
          </a:p>
          <a:p>
            <a:pPr lvl="1"/>
            <a:r>
              <a:rPr lang="en-US" sz="1200" b="0" i="0" kern="1200" dirty="0" smtClean="0">
                <a:solidFill>
                  <a:schemeClr val="tx1"/>
                </a:solidFill>
                <a:effectLst/>
                <a:latin typeface="+mn-lt"/>
                <a:ea typeface="+mn-ea"/>
                <a:cs typeface="+mn-cs"/>
              </a:rPr>
              <a:t>No excessive synchronization</a:t>
            </a:r>
          </a:p>
          <a:p>
            <a:r>
              <a:rPr lang="en-US" sz="1200" b="0" i="0" kern="1200" dirty="0" smtClean="0">
                <a:solidFill>
                  <a:schemeClr val="tx1"/>
                </a:solidFill>
                <a:effectLst/>
                <a:latin typeface="+mn-lt"/>
                <a:ea typeface="+mn-ea"/>
                <a:cs typeface="+mn-cs"/>
              </a:rPr>
              <a:t>Object definitions are pleasant to write and read</a:t>
            </a:r>
          </a:p>
          <a:p>
            <a:pPr lvl="1"/>
            <a:r>
              <a:rPr lang="en-US" sz="1200" b="0" i="0" kern="1200" dirty="0" smtClean="0">
                <a:solidFill>
                  <a:schemeClr val="tx1"/>
                </a:solidFill>
                <a:effectLst/>
                <a:latin typeface="+mn-lt"/>
                <a:ea typeface="+mn-ea"/>
                <a:cs typeface="+mn-cs"/>
              </a:rPr>
              <a:t>No boilerplate setter and getters</a:t>
            </a:r>
          </a:p>
          <a:p>
            <a:pPr lvl="1"/>
            <a:r>
              <a:rPr lang="en-US" sz="1200" b="0" i="0" kern="1200" dirty="0" smtClean="0">
                <a:solidFill>
                  <a:schemeClr val="tx1"/>
                </a:solidFill>
                <a:effectLst/>
                <a:latin typeface="+mn-lt"/>
                <a:ea typeface="+mn-ea"/>
                <a:cs typeface="+mn-cs"/>
              </a:rPr>
              <a:t>No ugly IDE-generated </a:t>
            </a:r>
            <a:r>
              <a:rPr lang="en-US" sz="1200" b="0" i="0" kern="1200" dirty="0" err="1" smtClean="0">
                <a:solidFill>
                  <a:schemeClr val="tx1"/>
                </a:solidFill>
                <a:effectLst/>
                <a:latin typeface="+mn-lt"/>
                <a:ea typeface="+mn-ea"/>
                <a:cs typeface="+mn-cs"/>
              </a:rPr>
              <a:t>hashCode</a:t>
            </a:r>
            <a:r>
              <a:rPr lang="en-US" sz="1200" b="0" i="0" kern="1200" dirty="0" smtClean="0">
                <a:solidFill>
                  <a:schemeClr val="tx1"/>
                </a:solidFill>
                <a:effectLst/>
                <a:latin typeface="+mn-lt"/>
                <a:ea typeface="+mn-ea"/>
                <a:cs typeface="+mn-cs"/>
              </a:rPr>
              <a:t>, equals and </a:t>
            </a:r>
            <a:r>
              <a:rPr lang="en-US" sz="1200" b="0" i="0" kern="1200" dirty="0" err="1" smtClean="0">
                <a:solidFill>
                  <a:schemeClr val="tx1"/>
                </a:solidFill>
                <a:effectLst/>
                <a:latin typeface="+mn-lt"/>
                <a:ea typeface="+mn-ea"/>
                <a:cs typeface="+mn-cs"/>
              </a:rPr>
              <a:t>toString</a:t>
            </a:r>
            <a:r>
              <a:rPr lang="en-US" sz="1200" b="0" i="0" kern="1200" dirty="0" smtClean="0">
                <a:solidFill>
                  <a:schemeClr val="tx1"/>
                </a:solidFill>
                <a:effectLst/>
                <a:latin typeface="+mn-lt"/>
                <a:ea typeface="+mn-ea"/>
                <a:cs typeface="+mn-cs"/>
              </a:rPr>
              <a:t> methods that end up being stored in source control.</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10</a:t>
            </a:fld>
            <a:endParaRPr lang="en-US"/>
          </a:p>
        </p:txBody>
      </p:sp>
    </p:spTree>
    <p:extLst>
      <p:ext uri="{BB962C8B-B14F-4D97-AF65-F5344CB8AC3E}">
        <p14:creationId xmlns:p14="http://schemas.microsoft.com/office/powerpoint/2010/main" val="15495716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https://www.infoq.com/articles/java-14-feature-spotlight/</a:t>
            </a:r>
          </a:p>
          <a:p>
            <a:r>
              <a:rPr lang="en-US" dirty="0" smtClean="0"/>
              <a:t>More …  Nominal tuples, Lambdas  (Functional Interfaces)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Why Java's Records Are Better* Than Lombok's @Data and </a:t>
            </a:r>
            <a:r>
              <a:rPr lang="en-US" sz="1200" b="0" i="0" kern="1200" dirty="0" err="1" smtClean="0">
                <a:solidFill>
                  <a:schemeClr val="tx1"/>
                </a:solidFill>
                <a:effectLst/>
                <a:latin typeface="+mn-lt"/>
                <a:ea typeface="+mn-ea"/>
                <a:cs typeface="+mn-cs"/>
              </a:rPr>
              <a:t>Kotlin's</a:t>
            </a:r>
            <a:r>
              <a:rPr lang="en-US" sz="1200" b="0" i="0" kern="1200" dirty="0" smtClean="0">
                <a:solidFill>
                  <a:schemeClr val="tx1"/>
                </a:solidFill>
                <a:effectLst/>
                <a:latin typeface="+mn-lt"/>
                <a:ea typeface="+mn-ea"/>
                <a:cs typeface="+mn-cs"/>
              </a:rPr>
              <a:t> Data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constructor allow to take apart and recreate record instances in a structured manner without loss of information.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So by creating a record you're telling the compiler, your colleagues, the whole wide world that this type is about data. More precisely, data that's (shallowly) immutable and transparently accessible. That's the core semantic - everything else follows from here.</a:t>
            </a:r>
          </a:p>
          <a:p>
            <a:r>
              <a:rPr lang="en-US" sz="1200" b="0" i="0" kern="1200" dirty="0" smtClean="0">
                <a:solidFill>
                  <a:schemeClr val="tx1"/>
                </a:solidFill>
                <a:effectLst/>
                <a:latin typeface="+mn-lt"/>
                <a:ea typeface="+mn-ea"/>
                <a:cs typeface="+mn-cs"/>
              </a:rPr>
              <a:t>If this semantic doesn't apply to the type you want to create, then you shouldn't create a record. If you do it anyways (maybe lured in by the promise of no boilerplate or because you think records are equivalent to @Data/@Value or data classes), you're muddying your design and chances are good that it will come back to bite you. So don't.</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https://www.infoq.com/articles/java-14-feature-spotlight/</a:t>
            </a:r>
          </a:p>
          <a:p>
            <a:r>
              <a:rPr lang="en-US" dirty="0" smtClean="0"/>
              <a:t>More …  Nominal tuples, Lambdas  (Functional Interfaces) </a:t>
            </a:r>
          </a:p>
          <a:p>
            <a:endParaRPr lang="en-US" sz="1200" b="0" i="0" kern="1200" dirty="0" smtClean="0">
              <a:solidFill>
                <a:schemeClr val="tx1"/>
              </a:solidFill>
              <a:effectLst/>
              <a:latin typeface="+mn-lt"/>
              <a:ea typeface="+mn-ea"/>
              <a:cs typeface="+mn-cs"/>
            </a:endParaRPr>
          </a:p>
          <a:p>
            <a:endParaRPr lang="en-US" dirty="0" smtClean="0"/>
          </a:p>
          <a:p>
            <a:pPr fontAlgn="base"/>
            <a:r>
              <a:rPr lang="en-US" sz="1200" b="0" i="0" kern="1200" dirty="0" smtClean="0">
                <a:solidFill>
                  <a:schemeClr val="tx1"/>
                </a:solidFill>
                <a:effectLst/>
                <a:latin typeface="+mn-lt"/>
                <a:ea typeface="+mn-ea"/>
                <a:cs typeface="+mn-cs"/>
              </a:rPr>
              <a:t>Lombok is largely about </a:t>
            </a:r>
            <a:r>
              <a:rPr lang="en-US" sz="1200" b="1" i="1" kern="1200" dirty="0" smtClean="0">
                <a:solidFill>
                  <a:schemeClr val="tx1"/>
                </a:solidFill>
                <a:effectLst/>
                <a:latin typeface="+mn-lt"/>
                <a:ea typeface="+mn-ea"/>
                <a:cs typeface="+mn-cs"/>
              </a:rPr>
              <a:t>syntactic</a:t>
            </a:r>
            <a:r>
              <a:rPr lang="en-US" sz="1200" b="1" i="0" kern="1200" dirty="0" smtClean="0">
                <a:solidFill>
                  <a:schemeClr val="tx1"/>
                </a:solidFill>
                <a:effectLst/>
                <a:latin typeface="+mn-lt"/>
                <a:ea typeface="+mn-ea"/>
                <a:cs typeface="+mn-cs"/>
              </a:rPr>
              <a:t> convenience; </a:t>
            </a:r>
            <a:r>
              <a:rPr lang="en-US" sz="1200" b="0" i="0" kern="1200" dirty="0" smtClean="0">
                <a:solidFill>
                  <a:schemeClr val="tx1"/>
                </a:solidFill>
                <a:effectLst/>
                <a:latin typeface="+mn-lt"/>
                <a:ea typeface="+mn-ea"/>
                <a:cs typeface="+mn-cs"/>
              </a:rPr>
              <a:t>it is a macro-processor pre-loaded with some known useful patterns of code. It doesn't confer any semantics; it just automates the patterns, according to some knobs you set in the code with annotations. Lombok is purely about the convenience of implementing data-carrying classes.</a:t>
            </a:r>
          </a:p>
          <a:p>
            <a:pPr fontAlgn="base"/>
            <a:r>
              <a:rPr lang="en-US" sz="1200" b="0" i="0" kern="1200" dirty="0" smtClean="0">
                <a:solidFill>
                  <a:schemeClr val="tx1"/>
                </a:solidFill>
                <a:effectLst/>
                <a:latin typeface="+mn-lt"/>
                <a:ea typeface="+mn-ea"/>
                <a:cs typeface="+mn-cs"/>
              </a:rPr>
              <a:t>Records are a </a:t>
            </a:r>
            <a:r>
              <a:rPr lang="en-US" sz="1200" b="0" i="1" kern="1200" dirty="0" smtClean="0">
                <a:solidFill>
                  <a:schemeClr val="tx1"/>
                </a:solidFill>
                <a:effectLst/>
                <a:latin typeface="+mn-lt"/>
                <a:ea typeface="+mn-ea"/>
                <a:cs typeface="+mn-cs"/>
              </a:rPr>
              <a:t>semantic</a:t>
            </a:r>
            <a:r>
              <a:rPr lang="en-US" sz="1200" b="0" i="0" kern="1200" dirty="0" smtClean="0">
                <a:solidFill>
                  <a:schemeClr val="tx1"/>
                </a:solidFill>
                <a:effectLst/>
                <a:latin typeface="+mn-lt"/>
                <a:ea typeface="+mn-ea"/>
                <a:cs typeface="+mn-cs"/>
              </a:rPr>
              <a:t> feature; they are </a:t>
            </a:r>
            <a:r>
              <a:rPr lang="en-US" sz="1200" b="0" i="1" kern="1200" dirty="0" smtClean="0">
                <a:solidFill>
                  <a:schemeClr val="tx1"/>
                </a:solidFill>
                <a:effectLst/>
                <a:latin typeface="+mn-lt"/>
                <a:ea typeface="+mn-ea"/>
                <a:cs typeface="+mn-cs"/>
              </a:rPr>
              <a:t>nominal tuples</a:t>
            </a:r>
            <a:r>
              <a:rPr lang="en-US" sz="1200" b="0" i="0" kern="1200" dirty="0" smtClean="0">
                <a:solidFill>
                  <a:schemeClr val="tx1"/>
                </a:solidFill>
                <a:effectLst/>
                <a:latin typeface="+mn-lt"/>
                <a:ea typeface="+mn-ea"/>
                <a:cs typeface="+mn-cs"/>
              </a:rPr>
              <a:t>. By making a semantic declaration that Point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a tuple of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y), the compiler can derive its representation, as well as construction, declaration, equality, hashing, and string representation protocols, from this state description. Because they carry semantics, readers and frameworks can also reason with higher confidence about the API of records. (This may also be syntactically convenient; if so, that's great.)</a:t>
            </a:r>
          </a:p>
          <a:p>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Records reduce the verbosity of many common classes by providing a direct way to model data as data, rather than simulating data with classes. Records can be used in a wide variety of situations to model common use cases, such as multiple return, stream joins, compound keys, tree nodes, DTOs, and more, and provide stronger semantic guarantees that allow developers and frameworks to more reliably reason about their state. While records are useful on their own, they will also interact positively with several upcoming features, including sealed types, pattern matching, and inline classes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Why not structural tuples?</a:t>
            </a:r>
          </a:p>
          <a:p>
            <a:r>
              <a:rPr lang="en-US" sz="1200" b="0" i="0" kern="1200" dirty="0" smtClean="0">
                <a:solidFill>
                  <a:schemeClr val="tx1"/>
                </a:solidFill>
                <a:effectLst/>
                <a:latin typeface="+mn-lt"/>
                <a:ea typeface="+mn-ea"/>
                <a:cs typeface="+mn-cs"/>
              </a:rPr>
              <a:t>Given that the design center for records is nominal tuples, one might ask why we didn't choose structural tuples instead. Here, the answer is simple: </a:t>
            </a:r>
            <a:r>
              <a:rPr lang="en-US" sz="1200" b="0" i="1" kern="1200" dirty="0" smtClean="0">
                <a:solidFill>
                  <a:schemeClr val="tx1"/>
                </a:solidFill>
                <a:effectLst/>
                <a:latin typeface="+mn-lt"/>
                <a:ea typeface="+mn-ea"/>
                <a:cs typeface="+mn-cs"/>
              </a:rPr>
              <a:t>names matter</a:t>
            </a:r>
            <a:r>
              <a:rPr lang="en-US" sz="1200" b="0" i="0" kern="1200" dirty="0" smtClean="0">
                <a:solidFill>
                  <a:schemeClr val="tx1"/>
                </a:solidFill>
                <a:effectLst/>
                <a:latin typeface="+mn-lt"/>
                <a:ea typeface="+mn-ea"/>
                <a:cs typeface="+mn-cs"/>
              </a:rPr>
              <a:t>. A </a:t>
            </a:r>
            <a:r>
              <a:rPr lang="en-US" dirty="0" smtClean="0"/>
              <a:t>Person</a:t>
            </a:r>
            <a:r>
              <a:rPr lang="en-US" sz="1200" b="0" i="0" kern="1200" dirty="0" smtClean="0">
                <a:solidFill>
                  <a:schemeClr val="tx1"/>
                </a:solidFill>
                <a:effectLst/>
                <a:latin typeface="+mn-lt"/>
                <a:ea typeface="+mn-ea"/>
                <a:cs typeface="+mn-cs"/>
              </a:rPr>
              <a:t> record with components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is clearer and safer than a tuple of </a:t>
            </a:r>
            <a:r>
              <a:rPr lang="en-US" dirty="0" smtClean="0"/>
              <a:t>String</a:t>
            </a:r>
            <a:r>
              <a:rPr lang="en-US" sz="1200" b="0" i="0" kern="1200" dirty="0" smtClean="0">
                <a:solidFill>
                  <a:schemeClr val="tx1"/>
                </a:solidFill>
                <a:effectLst/>
                <a:latin typeface="+mn-lt"/>
                <a:ea typeface="+mn-ea"/>
                <a:cs typeface="+mn-cs"/>
              </a:rPr>
              <a:t> and </a:t>
            </a:r>
            <a:r>
              <a:rPr lang="en-US" dirty="0" smtClean="0"/>
              <a:t>String</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dirty="0" smtClean="0"/>
              <a:t>Person</a:t>
            </a:r>
            <a:r>
              <a:rPr lang="en-US" sz="1200" b="0" i="0" kern="1200" dirty="0" smtClean="0">
                <a:solidFill>
                  <a:schemeClr val="tx1"/>
                </a:solidFill>
                <a:effectLst/>
                <a:latin typeface="+mn-lt"/>
                <a:ea typeface="+mn-ea"/>
                <a:cs typeface="+mn-cs"/>
              </a:rPr>
              <a:t> record with components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is clearer and safer than a tuple of </a:t>
            </a:r>
            <a:r>
              <a:rPr lang="en-US" dirty="0" smtClean="0"/>
              <a:t>String</a:t>
            </a:r>
            <a:r>
              <a:rPr lang="en-US" sz="1200" b="0" i="0" kern="1200" dirty="0" smtClean="0">
                <a:solidFill>
                  <a:schemeClr val="tx1"/>
                </a:solidFill>
                <a:effectLst/>
                <a:latin typeface="+mn-lt"/>
                <a:ea typeface="+mn-ea"/>
                <a:cs typeface="+mn-cs"/>
              </a:rPr>
              <a:t> and </a:t>
            </a:r>
            <a:r>
              <a:rPr lang="en-US" dirty="0" smtClean="0"/>
              <a:t>String</a:t>
            </a:r>
            <a:r>
              <a:rPr lang="en-US" sz="1200" b="0" i="0" kern="1200" dirty="0" smtClean="0">
                <a:solidFill>
                  <a:schemeClr val="tx1"/>
                </a:solidFill>
                <a:effectLst/>
                <a:latin typeface="+mn-lt"/>
                <a:ea typeface="+mn-ea"/>
                <a:cs typeface="+mn-cs"/>
              </a:rPr>
              <a:t>. Classes support state validation through their constructors; tuples do not. Classes can have additional behavior derived from their state; tuples cannot.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semantics of records already exist in similar constructs in other languages such as data classes in </a:t>
            </a:r>
            <a:r>
              <a:rPr lang="en-US" sz="1200" b="1"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E.g. Similar Data holders: Typescript property approach, or data classes in </a:t>
            </a:r>
            <a:r>
              <a:rPr lang="en-US" dirty="0" err="1" smtClean="0"/>
              <a:t>Kotlin</a:t>
            </a:r>
            <a:r>
              <a:rPr lang="en-US" dirty="0" smtClean="0"/>
              <a:t> or Scala. But  different at the bytecode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Anyway,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is using the </a:t>
            </a:r>
            <a:r>
              <a:rPr lang="en-US" dirty="0" err="1" smtClean="0"/>
              <a:t>StringBuilder</a:t>
            </a:r>
            <a:r>
              <a:rPr lang="en-US" sz="1200" b="0" i="0" kern="1200" dirty="0" smtClean="0">
                <a:solidFill>
                  <a:schemeClr val="tx1"/>
                </a:solidFill>
                <a:effectLst/>
                <a:latin typeface="+mn-lt"/>
                <a:ea typeface="+mn-ea"/>
                <a:cs typeface="+mn-cs"/>
              </a:rPr>
              <a:t> to generate the string representation instead of multiple string concatenations (Like any decent Java developer!). That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https://alidg.me/blog/2020/2/9/java14-records-in-depth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record is basically a “data class,” a special kind of class that is intended to hold pure data in it</a:t>
            </a:r>
          </a:p>
          <a:p>
            <a:endParaRPr lang="en-US" dirty="0" smtClean="0"/>
          </a:p>
          <a:p>
            <a:r>
              <a:rPr lang="en-US" dirty="0" smtClean="0"/>
              <a:t>https://www.baeldung.com/java-record-keyword</a:t>
            </a:r>
          </a:p>
          <a:p>
            <a:endParaRPr lang="en-US" dirty="0" smtClean="0"/>
          </a:p>
          <a:p>
            <a:r>
              <a:rPr lang="en-US" sz="1200" b="0" i="0" kern="1200" dirty="0" smtClean="0">
                <a:solidFill>
                  <a:schemeClr val="tx1"/>
                </a:solidFill>
                <a:effectLst/>
                <a:latin typeface="+mn-lt"/>
                <a:ea typeface="+mn-ea"/>
                <a:cs typeface="+mn-cs"/>
              </a:rPr>
              <a:t>While IDEs can automatically generate many of these classes, </a:t>
            </a:r>
            <a:r>
              <a:rPr lang="en-US" sz="1200" b="1" i="0" kern="1200" dirty="0" smtClean="0">
                <a:solidFill>
                  <a:schemeClr val="tx1"/>
                </a:solidFill>
                <a:effectLst/>
                <a:latin typeface="+mn-lt"/>
                <a:ea typeface="+mn-ea"/>
                <a:cs typeface="+mn-cs"/>
              </a:rPr>
              <a:t>they fail to automatically update our classes when we add a new field</a:t>
            </a:r>
            <a:r>
              <a:rPr lang="en-US" sz="1200" b="0" i="0" kern="1200" dirty="0" smtClean="0">
                <a:solidFill>
                  <a:schemeClr val="tx1"/>
                </a:solidFill>
                <a:effectLst/>
                <a:latin typeface="+mn-lt"/>
                <a:ea typeface="+mn-ea"/>
                <a:cs typeface="+mn-cs"/>
              </a:rPr>
              <a:t>. For example, if we add a new field, we have to update our </a:t>
            </a:r>
            <a:r>
              <a:rPr lang="en-US" sz="1200" b="0" i="1" kern="1200" dirty="0" smtClean="0">
                <a:solidFill>
                  <a:schemeClr val="tx1"/>
                </a:solidFill>
                <a:effectLst/>
                <a:latin typeface="+mn-lt"/>
                <a:ea typeface="+mn-ea"/>
                <a:cs typeface="+mn-cs"/>
              </a:rPr>
              <a:t>equals</a:t>
            </a:r>
            <a:r>
              <a:rPr lang="en-US" sz="1200" b="0" i="0" kern="1200" dirty="0" smtClean="0">
                <a:solidFill>
                  <a:schemeClr val="tx1"/>
                </a:solidFill>
                <a:effectLst/>
                <a:latin typeface="+mn-lt"/>
                <a:ea typeface="+mn-ea"/>
                <a:cs typeface="+mn-cs"/>
              </a:rPr>
              <a:t> method to incorporate this field.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good way to think of how records are implemented in the language is to remember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also a class that has </a:t>
            </a:r>
            <a:r>
              <a:rPr lang="en-US" sz="1200" b="1" i="0" kern="1200" dirty="0" smtClean="0">
                <a:solidFill>
                  <a:schemeClr val="tx1"/>
                </a:solidFill>
                <a:effectLst/>
                <a:latin typeface="+mn-lt"/>
                <a:ea typeface="+mn-ea"/>
                <a:cs typeface="+mn-cs"/>
              </a:rPr>
              <a:t>special semantics with a nicer syntax</a:t>
            </a:r>
            <a:r>
              <a:rPr lang="en-US" sz="1200" b="0" i="0" kern="1200" dirty="0" smtClean="0">
                <a:solidFill>
                  <a:schemeClr val="tx1"/>
                </a:solidFill>
                <a:effectLst/>
                <a:latin typeface="+mn-lt"/>
                <a:ea typeface="+mn-ea"/>
                <a:cs typeface="+mn-cs"/>
              </a:rPr>
              <a:t>. Since both are still classes, many of the features available in classes are preserved, so there is a balance between simplicity and flexibility in their design.</a:t>
            </a:r>
          </a:p>
          <a:p>
            <a:endParaRPr lang="en-US" dirty="0" smtClean="0"/>
          </a:p>
          <a:p>
            <a:pPr fontAlgn="base"/>
            <a:r>
              <a:rPr lang="en-US" sz="1200" b="0" i="0" kern="1200" dirty="0" smtClean="0">
                <a:solidFill>
                  <a:schemeClr val="tx1"/>
                </a:solidFill>
                <a:effectLst/>
                <a:latin typeface="+mn-lt"/>
                <a:ea typeface="+mn-ea"/>
                <a:cs typeface="+mn-cs"/>
              </a:rPr>
              <a:t>Lombok is largely about </a:t>
            </a:r>
            <a:r>
              <a:rPr lang="en-US" sz="1200" b="1" i="1" kern="1200" dirty="0" smtClean="0">
                <a:solidFill>
                  <a:schemeClr val="tx1"/>
                </a:solidFill>
                <a:effectLst/>
                <a:latin typeface="+mn-lt"/>
                <a:ea typeface="+mn-ea"/>
                <a:cs typeface="+mn-cs"/>
              </a:rPr>
              <a:t>syntactic</a:t>
            </a:r>
            <a:r>
              <a:rPr lang="en-US" sz="1200" b="1" i="0" kern="1200" dirty="0" smtClean="0">
                <a:solidFill>
                  <a:schemeClr val="tx1"/>
                </a:solidFill>
                <a:effectLst/>
                <a:latin typeface="+mn-lt"/>
                <a:ea typeface="+mn-ea"/>
                <a:cs typeface="+mn-cs"/>
              </a:rPr>
              <a:t> convenience; </a:t>
            </a:r>
            <a:r>
              <a:rPr lang="en-US" sz="1200" b="0" i="0" kern="1200" dirty="0" smtClean="0">
                <a:solidFill>
                  <a:schemeClr val="tx1"/>
                </a:solidFill>
                <a:effectLst/>
                <a:latin typeface="+mn-lt"/>
                <a:ea typeface="+mn-ea"/>
                <a:cs typeface="+mn-cs"/>
              </a:rPr>
              <a:t>it is a macro-processor pre-loaded with some known useful patterns of code. It doesn't confer any semantics; it just automates the patterns, according to some knobs you set in the code with annotations. Lombok is purely about the convenience of implementing data-carrying classes.</a:t>
            </a:r>
          </a:p>
          <a:p>
            <a:pPr fontAlgn="base"/>
            <a:r>
              <a:rPr lang="en-US" sz="1200" b="0" i="0" kern="1200" dirty="0" smtClean="0">
                <a:solidFill>
                  <a:schemeClr val="tx1"/>
                </a:solidFill>
                <a:effectLst/>
                <a:latin typeface="+mn-lt"/>
                <a:ea typeface="+mn-ea"/>
                <a:cs typeface="+mn-cs"/>
              </a:rPr>
              <a:t>Records are a </a:t>
            </a:r>
            <a:r>
              <a:rPr lang="en-US" sz="1200" b="0" i="1" kern="1200" dirty="0" smtClean="0">
                <a:solidFill>
                  <a:schemeClr val="tx1"/>
                </a:solidFill>
                <a:effectLst/>
                <a:latin typeface="+mn-lt"/>
                <a:ea typeface="+mn-ea"/>
                <a:cs typeface="+mn-cs"/>
              </a:rPr>
              <a:t>semantic</a:t>
            </a:r>
            <a:r>
              <a:rPr lang="en-US" sz="1200" b="0" i="0" kern="1200" dirty="0" smtClean="0">
                <a:solidFill>
                  <a:schemeClr val="tx1"/>
                </a:solidFill>
                <a:effectLst/>
                <a:latin typeface="+mn-lt"/>
                <a:ea typeface="+mn-ea"/>
                <a:cs typeface="+mn-cs"/>
              </a:rPr>
              <a:t> feature; they are </a:t>
            </a:r>
            <a:r>
              <a:rPr lang="en-US" sz="1200" b="0" i="1" kern="1200" dirty="0" smtClean="0">
                <a:solidFill>
                  <a:schemeClr val="tx1"/>
                </a:solidFill>
                <a:effectLst/>
                <a:latin typeface="+mn-lt"/>
                <a:ea typeface="+mn-ea"/>
                <a:cs typeface="+mn-cs"/>
              </a:rPr>
              <a:t>nominal tuples</a:t>
            </a:r>
            <a:r>
              <a:rPr lang="en-US" sz="1200" b="0" i="0" kern="1200" dirty="0" smtClean="0">
                <a:solidFill>
                  <a:schemeClr val="tx1"/>
                </a:solidFill>
                <a:effectLst/>
                <a:latin typeface="+mn-lt"/>
                <a:ea typeface="+mn-ea"/>
                <a:cs typeface="+mn-cs"/>
              </a:rPr>
              <a:t>. By making a semantic declaration that Point </a:t>
            </a:r>
            <a:r>
              <a:rPr lang="en-US" sz="1200" b="0" i="1" kern="1200" dirty="0" smtClean="0">
                <a:solidFill>
                  <a:schemeClr val="tx1"/>
                </a:solidFill>
                <a:effectLst/>
                <a:latin typeface="+mn-lt"/>
                <a:ea typeface="+mn-ea"/>
                <a:cs typeface="+mn-cs"/>
              </a:rPr>
              <a:t>is</a:t>
            </a:r>
            <a:r>
              <a:rPr lang="en-US" sz="1200" b="0" i="0" kern="1200" dirty="0" smtClean="0">
                <a:solidFill>
                  <a:schemeClr val="tx1"/>
                </a:solidFill>
                <a:effectLst/>
                <a:latin typeface="+mn-lt"/>
                <a:ea typeface="+mn-ea"/>
                <a:cs typeface="+mn-cs"/>
              </a:rPr>
              <a:t> a tuple of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x, </a:t>
            </a:r>
            <a:r>
              <a:rPr lang="en-US" sz="1200" b="0" i="0" kern="1200" dirty="0" err="1" smtClean="0">
                <a:solidFill>
                  <a:schemeClr val="tx1"/>
                </a:solidFill>
                <a:effectLst/>
                <a:latin typeface="+mn-lt"/>
                <a:ea typeface="+mn-ea"/>
                <a:cs typeface="+mn-cs"/>
              </a:rPr>
              <a:t>int</a:t>
            </a:r>
            <a:r>
              <a:rPr lang="en-US" sz="1200" b="0" i="0" kern="1200" dirty="0" smtClean="0">
                <a:solidFill>
                  <a:schemeClr val="tx1"/>
                </a:solidFill>
                <a:effectLst/>
                <a:latin typeface="+mn-lt"/>
                <a:ea typeface="+mn-ea"/>
                <a:cs typeface="+mn-cs"/>
              </a:rPr>
              <a:t> y), the compiler can derive its representation, as well as construction, declaration, equality, hashing, and string representation protocols, from this state description. Because they carry semantics, readers and frameworks can also reason with higher confidence about the API of records. (This may also be syntactically convenient; if so, that's great.)</a:t>
            </a:r>
          </a:p>
          <a:p>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1" kern="1200" dirty="0" smtClean="0">
                <a:solidFill>
                  <a:schemeClr val="tx1"/>
                </a:solidFill>
                <a:effectLst/>
                <a:latin typeface="+mn-lt"/>
                <a:ea typeface="+mn-ea"/>
                <a:cs typeface="+mn-cs"/>
              </a:rPr>
              <a:t>Summary</a:t>
            </a:r>
          </a:p>
          <a:p>
            <a:r>
              <a:rPr lang="en-US" sz="1200" b="0" i="0" kern="1200" dirty="0" smtClean="0">
                <a:solidFill>
                  <a:schemeClr val="tx1"/>
                </a:solidFill>
                <a:effectLst/>
                <a:latin typeface="+mn-lt"/>
                <a:ea typeface="+mn-ea"/>
                <a:cs typeface="+mn-cs"/>
              </a:rPr>
              <a:t>Records reduce the verbosity of many common classes by providing a direct way to model data as data, rather than simulating data with classes. Records can be used in a wide variety of situations to model common use cases, such as multiple return, stream joins, compound keys, tree nodes, DTOs, and more, and provide stronger semantic guarantees that allow developers and frameworks to more reliably reason about their state. While records are useful on their own, they will also interact positively with several upcoming features, including sealed types, pattern matching, and inline classes</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Why not structural tuples?</a:t>
            </a:r>
          </a:p>
          <a:p>
            <a:r>
              <a:rPr lang="en-US" sz="1200" b="0" i="0" kern="1200" dirty="0" smtClean="0">
                <a:solidFill>
                  <a:schemeClr val="tx1"/>
                </a:solidFill>
                <a:effectLst/>
                <a:latin typeface="+mn-lt"/>
                <a:ea typeface="+mn-ea"/>
                <a:cs typeface="+mn-cs"/>
              </a:rPr>
              <a:t>Given that the design center for records is nominal tuples, one might ask why we didn't choose structural tuples instead. Here, the answer is simple: </a:t>
            </a:r>
            <a:r>
              <a:rPr lang="en-US" sz="1200" b="0" i="1" kern="1200" dirty="0" smtClean="0">
                <a:solidFill>
                  <a:schemeClr val="tx1"/>
                </a:solidFill>
                <a:effectLst/>
                <a:latin typeface="+mn-lt"/>
                <a:ea typeface="+mn-ea"/>
                <a:cs typeface="+mn-cs"/>
              </a:rPr>
              <a:t>names matter</a:t>
            </a:r>
            <a:r>
              <a:rPr lang="en-US" sz="1200" b="0" i="0" kern="1200" dirty="0" smtClean="0">
                <a:solidFill>
                  <a:schemeClr val="tx1"/>
                </a:solidFill>
                <a:effectLst/>
                <a:latin typeface="+mn-lt"/>
                <a:ea typeface="+mn-ea"/>
                <a:cs typeface="+mn-cs"/>
              </a:rPr>
              <a:t>. A </a:t>
            </a:r>
            <a:r>
              <a:rPr lang="en-US" dirty="0" smtClean="0"/>
              <a:t>Person</a:t>
            </a:r>
            <a:r>
              <a:rPr lang="en-US" sz="1200" b="0" i="0" kern="1200" dirty="0" smtClean="0">
                <a:solidFill>
                  <a:schemeClr val="tx1"/>
                </a:solidFill>
                <a:effectLst/>
                <a:latin typeface="+mn-lt"/>
                <a:ea typeface="+mn-ea"/>
                <a:cs typeface="+mn-cs"/>
              </a:rPr>
              <a:t> record with components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is clearer and safer than a tuple of </a:t>
            </a:r>
            <a:r>
              <a:rPr lang="en-US" dirty="0" smtClean="0"/>
              <a:t>String</a:t>
            </a:r>
            <a:r>
              <a:rPr lang="en-US" sz="1200" b="0" i="0" kern="1200" dirty="0" smtClean="0">
                <a:solidFill>
                  <a:schemeClr val="tx1"/>
                </a:solidFill>
                <a:effectLst/>
                <a:latin typeface="+mn-lt"/>
                <a:ea typeface="+mn-ea"/>
                <a:cs typeface="+mn-cs"/>
              </a:rPr>
              <a:t> and </a:t>
            </a:r>
            <a:r>
              <a:rPr lang="en-US" dirty="0" smtClean="0"/>
              <a:t>String</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a:t>
            </a:r>
            <a:r>
              <a:rPr lang="en-US" dirty="0" smtClean="0"/>
              <a:t>Person</a:t>
            </a:r>
            <a:r>
              <a:rPr lang="en-US" sz="1200" b="0" i="0" kern="1200" dirty="0" smtClean="0">
                <a:solidFill>
                  <a:schemeClr val="tx1"/>
                </a:solidFill>
                <a:effectLst/>
                <a:latin typeface="+mn-lt"/>
                <a:ea typeface="+mn-ea"/>
                <a:cs typeface="+mn-cs"/>
              </a:rPr>
              <a:t> record with components </a:t>
            </a:r>
            <a:r>
              <a:rPr lang="en-US" dirty="0" err="1" smtClean="0"/>
              <a:t>firstName</a:t>
            </a:r>
            <a:r>
              <a:rPr lang="en-US" sz="1200" b="0" i="0" kern="1200" dirty="0" smtClean="0">
                <a:solidFill>
                  <a:schemeClr val="tx1"/>
                </a:solidFill>
                <a:effectLst/>
                <a:latin typeface="+mn-lt"/>
                <a:ea typeface="+mn-ea"/>
                <a:cs typeface="+mn-cs"/>
              </a:rPr>
              <a:t> and </a:t>
            </a:r>
            <a:r>
              <a:rPr lang="en-US" dirty="0" err="1" smtClean="0"/>
              <a:t>lastName</a:t>
            </a:r>
            <a:r>
              <a:rPr lang="en-US" sz="1200" b="0" i="0" kern="1200" dirty="0" smtClean="0">
                <a:solidFill>
                  <a:schemeClr val="tx1"/>
                </a:solidFill>
                <a:effectLst/>
                <a:latin typeface="+mn-lt"/>
                <a:ea typeface="+mn-ea"/>
                <a:cs typeface="+mn-cs"/>
              </a:rPr>
              <a:t> is clearer and safer than a tuple of </a:t>
            </a:r>
            <a:r>
              <a:rPr lang="en-US" dirty="0" smtClean="0"/>
              <a:t>String</a:t>
            </a:r>
            <a:r>
              <a:rPr lang="en-US" sz="1200" b="0" i="0" kern="1200" dirty="0" smtClean="0">
                <a:solidFill>
                  <a:schemeClr val="tx1"/>
                </a:solidFill>
                <a:effectLst/>
                <a:latin typeface="+mn-lt"/>
                <a:ea typeface="+mn-ea"/>
                <a:cs typeface="+mn-cs"/>
              </a:rPr>
              <a:t> and </a:t>
            </a:r>
            <a:r>
              <a:rPr lang="en-US" dirty="0" smtClean="0"/>
              <a:t>String</a:t>
            </a:r>
            <a:r>
              <a:rPr lang="en-US" sz="1200" b="0" i="0" kern="1200" dirty="0" smtClean="0">
                <a:solidFill>
                  <a:schemeClr val="tx1"/>
                </a:solidFill>
                <a:effectLst/>
                <a:latin typeface="+mn-lt"/>
                <a:ea typeface="+mn-ea"/>
                <a:cs typeface="+mn-cs"/>
              </a:rPr>
              <a:t>. Classes support state validation through their constructors; tuples do not. Classes can have additional behavior derived from their state; tuples cannot. </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semantics of records already exist in similar constructs in other languages such as data classes in </a:t>
            </a:r>
            <a:r>
              <a:rPr lang="en-US" sz="1200" b="1"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E.g. Similar Data holders: Typescript property approach, or data classes in </a:t>
            </a:r>
            <a:r>
              <a:rPr lang="en-US" dirty="0" err="1" smtClean="0"/>
              <a:t>Kotlin</a:t>
            </a:r>
            <a:r>
              <a:rPr lang="en-US" dirty="0" smtClean="0"/>
              <a:t> or Scala. But  different at the bytecode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Anyway, </a:t>
            </a:r>
            <a:r>
              <a:rPr lang="en-US" sz="1200" b="0" i="0" kern="1200" dirty="0" err="1" smtClean="0">
                <a:solidFill>
                  <a:schemeClr val="tx1"/>
                </a:solidFill>
                <a:effectLst/>
                <a:latin typeface="+mn-lt"/>
                <a:ea typeface="+mn-ea"/>
                <a:cs typeface="+mn-cs"/>
              </a:rPr>
              <a:t>Kotlin</a:t>
            </a:r>
            <a:r>
              <a:rPr lang="en-US" sz="1200" b="0" i="0" kern="1200" dirty="0" smtClean="0">
                <a:solidFill>
                  <a:schemeClr val="tx1"/>
                </a:solidFill>
                <a:effectLst/>
                <a:latin typeface="+mn-lt"/>
                <a:ea typeface="+mn-ea"/>
                <a:cs typeface="+mn-cs"/>
              </a:rPr>
              <a:t> is using the </a:t>
            </a:r>
            <a:r>
              <a:rPr lang="en-US" dirty="0" err="1" smtClean="0"/>
              <a:t>StringBuilder</a:t>
            </a:r>
            <a:r>
              <a:rPr lang="en-US" sz="1200" b="0" i="0" kern="1200" dirty="0" smtClean="0">
                <a:solidFill>
                  <a:schemeClr val="tx1"/>
                </a:solidFill>
                <a:effectLst/>
                <a:latin typeface="+mn-lt"/>
                <a:ea typeface="+mn-ea"/>
                <a:cs typeface="+mn-cs"/>
              </a:rPr>
              <a:t> to generate the string representation instead of multiple string concatenations (Like any decent Java developer!). That is: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https://alidg.me/blog/2020/2/9/java14-records-in-depth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record is basically a “data class,” a special kind of class that is intended to hold pure data in it</a:t>
            </a:r>
          </a:p>
          <a:p>
            <a:endParaRPr lang="en-US" dirty="0" smtClean="0"/>
          </a:p>
          <a:p>
            <a:r>
              <a:rPr lang="en-US" dirty="0" smtClean="0"/>
              <a:t>https://www.baeldung.com/java-record-keyword</a:t>
            </a:r>
          </a:p>
          <a:p>
            <a:endParaRPr lang="en-US" dirty="0" smtClean="0"/>
          </a:p>
          <a:p>
            <a:r>
              <a:rPr lang="en-US" sz="1200" b="0" i="0" kern="1200" dirty="0" smtClean="0">
                <a:solidFill>
                  <a:schemeClr val="tx1"/>
                </a:solidFill>
                <a:effectLst/>
                <a:latin typeface="+mn-lt"/>
                <a:ea typeface="+mn-ea"/>
                <a:cs typeface="+mn-cs"/>
              </a:rPr>
              <a:t>While IDEs can automatically generate many of these classes, </a:t>
            </a:r>
            <a:r>
              <a:rPr lang="en-US" sz="1200" b="1" i="0" kern="1200" dirty="0" smtClean="0">
                <a:solidFill>
                  <a:schemeClr val="tx1"/>
                </a:solidFill>
                <a:effectLst/>
                <a:latin typeface="+mn-lt"/>
                <a:ea typeface="+mn-ea"/>
                <a:cs typeface="+mn-cs"/>
              </a:rPr>
              <a:t>they fail to automatically update our classes when we add a new field</a:t>
            </a:r>
            <a:r>
              <a:rPr lang="en-US" sz="1200" b="0" i="0" kern="1200" dirty="0" smtClean="0">
                <a:solidFill>
                  <a:schemeClr val="tx1"/>
                </a:solidFill>
                <a:effectLst/>
                <a:latin typeface="+mn-lt"/>
                <a:ea typeface="+mn-ea"/>
                <a:cs typeface="+mn-cs"/>
              </a:rPr>
              <a:t>. For example, if we add a new field, we have to update our </a:t>
            </a:r>
            <a:r>
              <a:rPr lang="en-US" sz="1200" b="0" i="1" kern="1200" dirty="0" smtClean="0">
                <a:solidFill>
                  <a:schemeClr val="tx1"/>
                </a:solidFill>
                <a:effectLst/>
                <a:latin typeface="+mn-lt"/>
                <a:ea typeface="+mn-ea"/>
                <a:cs typeface="+mn-cs"/>
              </a:rPr>
              <a:t>equals</a:t>
            </a:r>
            <a:r>
              <a:rPr lang="en-US" sz="1200" b="0" i="0" kern="1200" dirty="0" smtClean="0">
                <a:solidFill>
                  <a:schemeClr val="tx1"/>
                </a:solidFill>
                <a:effectLst/>
                <a:latin typeface="+mn-lt"/>
                <a:ea typeface="+mn-ea"/>
                <a:cs typeface="+mn-cs"/>
              </a:rPr>
              <a:t> method to incorporate this field.</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A good way to think of how records are implemented in the language is to remember </a:t>
            </a:r>
            <a:r>
              <a:rPr lang="en-US" sz="1200" b="0" i="0" kern="1200" dirty="0" err="1" smtClean="0">
                <a:solidFill>
                  <a:schemeClr val="tx1"/>
                </a:solidFill>
                <a:effectLst/>
                <a:latin typeface="+mn-lt"/>
                <a:ea typeface="+mn-ea"/>
                <a:cs typeface="+mn-cs"/>
              </a:rPr>
              <a:t>enums</a:t>
            </a:r>
            <a:r>
              <a:rPr lang="en-US" sz="1200" b="0" i="0" kern="1200" dirty="0" smtClean="0">
                <a:solidFill>
                  <a:schemeClr val="tx1"/>
                </a:solidFill>
                <a:effectLst/>
                <a:latin typeface="+mn-lt"/>
                <a:ea typeface="+mn-ea"/>
                <a:cs typeface="+mn-cs"/>
              </a:rPr>
              <a:t>. An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is also a class that has </a:t>
            </a:r>
            <a:r>
              <a:rPr lang="en-US" sz="1200" b="1" i="0" kern="1200" dirty="0" smtClean="0">
                <a:solidFill>
                  <a:schemeClr val="tx1"/>
                </a:solidFill>
                <a:effectLst/>
                <a:latin typeface="+mn-lt"/>
                <a:ea typeface="+mn-ea"/>
                <a:cs typeface="+mn-cs"/>
              </a:rPr>
              <a:t>special semantics with a nicer syntax</a:t>
            </a:r>
            <a:r>
              <a:rPr lang="en-US" sz="1200" b="0" i="0" kern="1200" dirty="0" smtClean="0">
                <a:solidFill>
                  <a:schemeClr val="tx1"/>
                </a:solidFill>
                <a:effectLst/>
                <a:latin typeface="+mn-lt"/>
                <a:ea typeface="+mn-ea"/>
                <a:cs typeface="+mn-cs"/>
              </a:rPr>
              <a:t>. Since both are still classes, many of the features available in classes are preserved, so there is a balance between simplicity and flexibility in their design.</a:t>
            </a:r>
            <a:endParaRPr lang="en-US" dirty="0" smtClean="0"/>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11</a:t>
            </a:fld>
            <a:endParaRPr lang="en-US"/>
          </a:p>
        </p:txBody>
      </p:sp>
    </p:spTree>
    <p:extLst>
      <p:ext uri="{BB962C8B-B14F-4D97-AF65-F5344CB8AC3E}">
        <p14:creationId xmlns:p14="http://schemas.microsoft.com/office/powerpoint/2010/main" val="42421591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a:t>
            </a:r>
            <a:r>
              <a:rPr lang="en-US" dirty="0" smtClean="0"/>
              <a:t>record</a:t>
            </a:r>
            <a:r>
              <a:rPr lang="en-US" sz="1200" b="0" i="0" kern="1200" dirty="0" smtClean="0">
                <a:solidFill>
                  <a:schemeClr val="tx1"/>
                </a:solidFill>
                <a:effectLst/>
                <a:latin typeface="+mn-lt"/>
                <a:ea typeface="+mn-ea"/>
                <a:cs typeface="+mn-cs"/>
              </a:rPr>
              <a:t>’ is a restricted identifier (like ‘</a:t>
            </a:r>
            <a:r>
              <a:rPr lang="en-US" dirty="0" err="1" smtClean="0"/>
              <a:t>var</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They all rely on </a:t>
            </a:r>
            <a:r>
              <a:rPr lang="en-US" dirty="0" err="1" smtClean="0"/>
              <a:t>invokedynamic</a:t>
            </a:r>
            <a:r>
              <a:rPr lang="en-US" sz="1200" b="0" i="0" kern="1200" dirty="0" smtClean="0">
                <a:solidFill>
                  <a:schemeClr val="tx1"/>
                </a:solidFill>
                <a:effectLst/>
                <a:latin typeface="+mn-lt"/>
                <a:ea typeface="+mn-ea"/>
                <a:cs typeface="+mn-cs"/>
              </a:rPr>
              <a:t> to dynamically invoke the appropriate method containing the implicit implementation.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Bootstrap methods for state-driven implementations of core methods, including </a:t>
            </a:r>
            <a:r>
              <a:rPr lang="en-US" sz="1200" b="0" i="0" u="none" strike="noStrike" kern="1200" dirty="0" err="1" smtClean="0">
                <a:solidFill>
                  <a:schemeClr val="tx1"/>
                </a:solidFill>
                <a:effectLst/>
                <a:latin typeface="+mn-lt"/>
                <a:ea typeface="+mn-ea"/>
                <a:cs typeface="+mn-cs"/>
                <a:hlinkClick r:id="rId3"/>
              </a:rPr>
              <a:t>Object.equals</a:t>
            </a:r>
            <a:r>
              <a:rPr lang="en-US" sz="1200" b="0" i="0" u="none" strike="noStrike" kern="1200" dirty="0" smtClean="0">
                <a:solidFill>
                  <a:schemeClr val="tx1"/>
                </a:solidFill>
                <a:effectLst/>
                <a:latin typeface="+mn-lt"/>
                <a:ea typeface="+mn-ea"/>
                <a:cs typeface="+mn-cs"/>
                <a:hlinkClick r:id="rId3"/>
              </a:rPr>
              <a:t>(Object)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a:rPr>
              <a:t>Object.hashCode</a:t>
            </a:r>
            <a:r>
              <a:rPr lang="en-US" sz="1200" b="0" i="0" u="none" strike="noStrike" kern="1200" dirty="0" smtClean="0">
                <a:solidFill>
                  <a:schemeClr val="tx1"/>
                </a:solidFill>
                <a:effectLst/>
                <a:latin typeface="+mn-lt"/>
                <a:ea typeface="+mn-ea"/>
                <a:cs typeface="+mn-cs"/>
                <a:hlinkClick r:id="rId4"/>
              </a:rPr>
              <a: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Object.toString</a:t>
            </a:r>
            <a:r>
              <a:rPr lang="en-US" sz="1200" b="0" i="0" u="none" strike="noStrike"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These methods may be used, for example, by Java™ </a:t>
            </a:r>
            <a:r>
              <a:rPr lang="en-US" sz="1200" b="1" i="0" kern="1200" dirty="0" smtClean="0">
                <a:solidFill>
                  <a:schemeClr val="tx1"/>
                </a:solidFill>
                <a:effectLst/>
                <a:latin typeface="+mn-lt"/>
                <a:ea typeface="+mn-ea"/>
                <a:cs typeface="+mn-cs"/>
              </a:rPr>
              <a:t>compiler implementations </a:t>
            </a:r>
            <a:r>
              <a:rPr lang="en-US" sz="1200" b="0" i="0" kern="1200" dirty="0" smtClean="0">
                <a:solidFill>
                  <a:schemeClr val="tx1"/>
                </a:solidFill>
                <a:effectLst/>
                <a:latin typeface="+mn-lt"/>
                <a:ea typeface="+mn-ea"/>
                <a:cs typeface="+mn-cs"/>
              </a:rPr>
              <a:t>to implement the bodies of </a:t>
            </a:r>
            <a:r>
              <a:rPr lang="en-US" sz="1200" b="0" i="0" u="none" strike="noStrike" kern="1200" dirty="0" smtClean="0">
                <a:solidFill>
                  <a:schemeClr val="tx1"/>
                </a:solidFill>
                <a:effectLst/>
                <a:latin typeface="+mn-lt"/>
                <a:ea typeface="+mn-ea"/>
                <a:cs typeface="+mn-cs"/>
                <a:hlinkClick r:id="rId6" tooltip="class in java.lang"/>
              </a:rPr>
              <a:t>Object</a:t>
            </a:r>
            <a:r>
              <a:rPr lang="en-US" sz="1200" b="0" i="0" kern="1200" dirty="0" smtClean="0">
                <a:solidFill>
                  <a:schemeClr val="tx1"/>
                </a:solidFill>
                <a:effectLst/>
                <a:latin typeface="+mn-lt"/>
                <a:ea typeface="+mn-ea"/>
                <a:cs typeface="+mn-cs"/>
              </a:rPr>
              <a:t> methods for record classes.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Bootstrap method to generate the </a:t>
            </a:r>
            <a:r>
              <a:rPr lang="en-US" sz="1200" b="0" i="0" u="none" strike="noStrike" kern="1200" dirty="0" err="1" smtClean="0">
                <a:solidFill>
                  <a:schemeClr val="tx1"/>
                </a:solidFill>
                <a:effectLst/>
                <a:latin typeface="+mn-lt"/>
                <a:ea typeface="+mn-ea"/>
                <a:cs typeface="+mn-cs"/>
                <a:hlinkClick r:id="rId3"/>
              </a:rPr>
              <a:t>Object.equals</a:t>
            </a:r>
            <a:r>
              <a:rPr lang="en-US" sz="1200" b="0" i="0" u="none" strike="noStrike" kern="1200" dirty="0" smtClean="0">
                <a:solidFill>
                  <a:schemeClr val="tx1"/>
                </a:solidFill>
                <a:effectLst/>
                <a:latin typeface="+mn-lt"/>
                <a:ea typeface="+mn-ea"/>
                <a:cs typeface="+mn-cs"/>
                <a:hlinkClick r:id="rId3"/>
              </a:rPr>
              <a:t>(Object)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4"/>
              </a:rPr>
              <a:t>Object.hashCode</a:t>
            </a:r>
            <a:r>
              <a:rPr lang="en-US" sz="1200" b="0" i="0" u="none" strike="noStrike" kern="1200" dirty="0" smtClean="0">
                <a:solidFill>
                  <a:schemeClr val="tx1"/>
                </a:solidFill>
                <a:effectLst/>
                <a:latin typeface="+mn-lt"/>
                <a:ea typeface="+mn-ea"/>
                <a:cs typeface="+mn-cs"/>
                <a:hlinkClick r:id="rId4"/>
              </a:rPr>
              <a: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5"/>
              </a:rPr>
              <a:t>Object.toString</a:t>
            </a:r>
            <a:r>
              <a:rPr lang="en-US" sz="1200" b="0" i="0" u="none" strike="noStrike"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methods, based on a description of the component names and </a:t>
            </a:r>
            <a:r>
              <a:rPr lang="en-US" sz="1200" b="0" i="0" kern="1200" dirty="0" err="1" smtClean="0">
                <a:solidFill>
                  <a:schemeClr val="tx1"/>
                </a:solidFill>
                <a:effectLst/>
                <a:latin typeface="+mn-lt"/>
                <a:ea typeface="+mn-ea"/>
                <a:cs typeface="+mn-cs"/>
              </a:rPr>
              <a:t>accessor</a:t>
            </a:r>
            <a:r>
              <a:rPr lang="en-US" sz="1200" b="0" i="0" kern="1200" dirty="0" smtClean="0">
                <a:solidFill>
                  <a:schemeClr val="tx1"/>
                </a:solidFill>
                <a:effectLst/>
                <a:latin typeface="+mn-lt"/>
                <a:ea typeface="+mn-ea"/>
                <a:cs typeface="+mn-cs"/>
              </a:rPr>
              <a:t> methods, for either </a:t>
            </a:r>
            <a:r>
              <a:rPr lang="en-US" dirty="0" err="1" smtClean="0"/>
              <a:t>invokedynamic</a:t>
            </a:r>
            <a:r>
              <a:rPr lang="en-US" sz="1200" b="0" i="0" kern="1200" dirty="0" smtClean="0">
                <a:solidFill>
                  <a:schemeClr val="tx1"/>
                </a:solidFill>
                <a:effectLst/>
                <a:latin typeface="+mn-lt"/>
                <a:ea typeface="+mn-ea"/>
                <a:cs typeface="+mn-cs"/>
              </a:rPr>
              <a:t> call sites or dynamic constant pool entries. For more detail on the semantics of the generated methods see the specification of </a:t>
            </a:r>
            <a:r>
              <a:rPr lang="en-US" sz="1200" b="0" i="0" u="none" strike="noStrike" kern="1200" dirty="0" err="1" smtClean="0">
                <a:solidFill>
                  <a:schemeClr val="tx1"/>
                </a:solidFill>
                <a:effectLst/>
                <a:latin typeface="+mn-lt"/>
                <a:ea typeface="+mn-ea"/>
                <a:cs typeface="+mn-cs"/>
                <a:hlinkClick r:id="rId7"/>
              </a:rPr>
              <a:t>Record.equals</a:t>
            </a:r>
            <a:r>
              <a:rPr lang="en-US" sz="1200" b="0" i="0" u="none" strike="noStrike" kern="1200" dirty="0" smtClean="0">
                <a:solidFill>
                  <a:schemeClr val="tx1"/>
                </a:solidFill>
                <a:effectLst/>
                <a:latin typeface="+mn-lt"/>
                <a:ea typeface="+mn-ea"/>
                <a:cs typeface="+mn-cs"/>
                <a:hlinkClick r:id="rId7"/>
              </a:rPr>
              <a:t>(Object)</a:t>
            </a:r>
            <a:r>
              <a:rPr lang="en-US" sz="1200" b="0" i="0" kern="1200" dirty="0" smtClean="0">
                <a:solidFill>
                  <a:schemeClr val="tx1"/>
                </a:solidFill>
                <a:effectLst/>
                <a:latin typeface="+mn-lt"/>
                <a:ea typeface="+mn-ea"/>
                <a:cs typeface="+mn-cs"/>
              </a:rPr>
              <a:t>, </a:t>
            </a:r>
            <a:r>
              <a:rPr lang="en-US" sz="1200" b="0" i="0" u="none" strike="noStrike" kern="1200" dirty="0" err="1" smtClean="0">
                <a:solidFill>
                  <a:schemeClr val="tx1"/>
                </a:solidFill>
                <a:effectLst/>
                <a:latin typeface="+mn-lt"/>
                <a:ea typeface="+mn-ea"/>
                <a:cs typeface="+mn-cs"/>
                <a:hlinkClick r:id="rId8"/>
              </a:rPr>
              <a:t>Record.hashCode</a:t>
            </a:r>
            <a:r>
              <a:rPr lang="en-US" sz="1200" b="0" i="0" u="none" strike="noStrike" kern="1200" dirty="0" smtClean="0">
                <a:solidFill>
                  <a:schemeClr val="tx1"/>
                </a:solidFill>
                <a:effectLst/>
                <a:latin typeface="+mn-lt"/>
                <a:ea typeface="+mn-ea"/>
                <a:cs typeface="+mn-cs"/>
                <a:hlinkClick r:id="rId8"/>
              </a:rPr>
              <a:t>()</a:t>
            </a:r>
            <a:r>
              <a:rPr lang="en-US" sz="1200" b="0" i="0" kern="1200" dirty="0" smtClean="0">
                <a:solidFill>
                  <a:schemeClr val="tx1"/>
                </a:solidFill>
                <a:effectLst/>
                <a:latin typeface="+mn-lt"/>
                <a:ea typeface="+mn-ea"/>
                <a:cs typeface="+mn-cs"/>
              </a:rPr>
              <a:t> and </a:t>
            </a:r>
            <a:r>
              <a:rPr lang="en-US" sz="1200" b="0" i="0" u="none" strike="noStrike" kern="1200" dirty="0" err="1" smtClean="0">
                <a:solidFill>
                  <a:schemeClr val="tx1"/>
                </a:solidFill>
                <a:effectLst/>
                <a:latin typeface="+mn-lt"/>
                <a:ea typeface="+mn-ea"/>
                <a:cs typeface="+mn-cs"/>
                <a:hlinkClick r:id="rId9"/>
              </a:rPr>
              <a:t>Record.toString</a:t>
            </a:r>
            <a:r>
              <a:rPr lang="en-US" sz="1200" b="0" i="0" u="none" strike="noStrike" kern="1200" dirty="0" smtClean="0">
                <a:solidFill>
                  <a:schemeClr val="tx1"/>
                </a:solidFill>
                <a:effectLst/>
                <a:latin typeface="+mn-lt"/>
                <a:ea typeface="+mn-ea"/>
                <a:cs typeface="+mn-cs"/>
                <a:hlinkClick r:id="rId9"/>
              </a:rPr>
              <a:t>()</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https://docs.oracle.com/en/java/javase/14/docs/api/java.base/java/lang/runtime/ObjectMethods.html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https://alidg.me/blog/2020/2/9/java14-records-in-depth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Invoke Dynamic (Also known as Indy) was part of JSR 292 intending to enhance the JVM support for </a:t>
            </a:r>
            <a:r>
              <a:rPr lang="en-US" sz="1200" b="0" i="1" kern="1200" dirty="0" smtClean="0">
                <a:solidFill>
                  <a:schemeClr val="tx1"/>
                </a:solidFill>
                <a:effectLst/>
                <a:latin typeface="+mn-lt"/>
                <a:ea typeface="+mn-ea"/>
                <a:cs typeface="+mn-cs"/>
              </a:rPr>
              <a:t>Dynamic Type Languages</a:t>
            </a:r>
            <a:r>
              <a:rPr lang="en-US" sz="1200" b="0" i="0" kern="1200" dirty="0" smtClean="0">
                <a:solidFill>
                  <a:schemeClr val="tx1"/>
                </a:solidFill>
                <a:effectLst/>
                <a:latin typeface="+mn-lt"/>
                <a:ea typeface="+mn-ea"/>
                <a:cs typeface="+mn-cs"/>
              </a:rPr>
              <a:t>. After its first release in Java 7, The </a:t>
            </a:r>
            <a:r>
              <a:rPr lang="en-US" dirty="0" err="1" smtClean="0"/>
              <a:t>invokedynamic</a:t>
            </a:r>
            <a:r>
              <a:rPr lang="en-US" sz="1200" b="0" i="0" kern="1200" dirty="0" smtClean="0">
                <a:solidFill>
                  <a:schemeClr val="tx1"/>
                </a:solidFill>
                <a:effectLst/>
                <a:latin typeface="+mn-lt"/>
                <a:ea typeface="+mn-ea"/>
                <a:cs typeface="+mn-cs"/>
              </a:rPr>
              <a:t> opcode along with its </a:t>
            </a:r>
            <a:r>
              <a:rPr lang="en-US" dirty="0" err="1" smtClean="0"/>
              <a:t>java.lang.invoke</a:t>
            </a:r>
            <a:r>
              <a:rPr lang="en-US" sz="1200" b="0" i="0" kern="1200" dirty="0" smtClean="0">
                <a:solidFill>
                  <a:schemeClr val="tx1"/>
                </a:solidFill>
                <a:effectLst/>
                <a:latin typeface="+mn-lt"/>
                <a:ea typeface="+mn-ea"/>
                <a:cs typeface="+mn-cs"/>
              </a:rPr>
              <a:t> luggage is used quite extensively by dynamic JVM-based languages like </a:t>
            </a:r>
            <a:r>
              <a:rPr lang="en-US" sz="1200" b="0" i="0" kern="1200" dirty="0" err="1" smtClean="0">
                <a:solidFill>
                  <a:schemeClr val="tx1"/>
                </a:solidFill>
                <a:effectLst/>
                <a:latin typeface="+mn-lt"/>
                <a:ea typeface="+mn-ea"/>
                <a:cs typeface="+mn-cs"/>
              </a:rPr>
              <a:t>JRuby</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For instance, the </a:t>
            </a:r>
            <a:r>
              <a:rPr lang="en-US" sz="1200" b="0" i="0" u="none" strike="noStrike" kern="1200" dirty="0" smtClean="0">
                <a:solidFill>
                  <a:schemeClr val="tx1"/>
                </a:solidFill>
                <a:effectLst/>
                <a:latin typeface="+mn-lt"/>
                <a:ea typeface="+mn-ea"/>
                <a:cs typeface="+mn-cs"/>
                <a:hlinkClick r:id="rId10"/>
              </a:rPr>
              <a:t>Java 8</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Lambda Expressions</a:t>
            </a:r>
            <a:r>
              <a:rPr lang="en-US" sz="1200" b="0" i="0" kern="1200" dirty="0" smtClean="0">
                <a:solidFill>
                  <a:schemeClr val="tx1"/>
                </a:solidFill>
                <a:effectLst/>
                <a:latin typeface="+mn-lt"/>
                <a:ea typeface="+mn-ea"/>
                <a:cs typeface="+mn-cs"/>
              </a:rPr>
              <a:t> are actually implemented using </a:t>
            </a:r>
            <a:r>
              <a:rPr lang="en-US" dirty="0" err="1" smtClean="0"/>
              <a:t>invokedynamic</a:t>
            </a:r>
            <a:r>
              <a:rPr lang="en-US" sz="1200" b="0" i="0" kern="1200" dirty="0" smtClean="0">
                <a:solidFill>
                  <a:schemeClr val="tx1"/>
                </a:solidFill>
                <a:effectLst/>
                <a:latin typeface="+mn-lt"/>
                <a:ea typeface="+mn-ea"/>
                <a:cs typeface="+mn-cs"/>
              </a:rPr>
              <a:t>, even though Java is a statically typed language!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User-Definable Bytecode</a:t>
            </a:r>
          </a:p>
          <a:p>
            <a:r>
              <a:rPr lang="en-US" sz="1200" b="0" i="0" kern="1200" dirty="0" smtClean="0">
                <a:solidFill>
                  <a:schemeClr val="tx1"/>
                </a:solidFill>
                <a:effectLst/>
                <a:latin typeface="+mn-lt"/>
                <a:ea typeface="+mn-ea"/>
                <a:cs typeface="+mn-cs"/>
              </a:rPr>
              <a:t>For quite some time JVM did support four method </a:t>
            </a:r>
            <a:r>
              <a:rPr lang="en-US" sz="1200" b="1" i="0" kern="1200" dirty="0" smtClean="0">
                <a:solidFill>
                  <a:schemeClr val="tx1"/>
                </a:solidFill>
                <a:effectLst/>
                <a:latin typeface="+mn-lt"/>
                <a:ea typeface="+mn-ea"/>
                <a:cs typeface="+mn-cs"/>
              </a:rPr>
              <a:t>invocation types</a:t>
            </a:r>
            <a:r>
              <a:rPr lang="en-US" sz="1200" b="0" i="0" kern="1200" dirty="0" smtClean="0">
                <a:solidFill>
                  <a:schemeClr val="tx1"/>
                </a:solidFill>
                <a:effectLst/>
                <a:latin typeface="+mn-lt"/>
                <a:ea typeface="+mn-ea"/>
                <a:cs typeface="+mn-cs"/>
              </a:rPr>
              <a:t>: </a:t>
            </a:r>
          </a:p>
          <a:p>
            <a:r>
              <a:rPr lang="en-US" sz="1200" b="1" i="0" kern="1200" dirty="0" err="1" smtClean="0">
                <a:solidFill>
                  <a:schemeClr val="tx1"/>
                </a:solidFill>
                <a:effectLst/>
                <a:latin typeface="+mn-lt"/>
                <a:ea typeface="+mn-ea"/>
                <a:cs typeface="+mn-cs"/>
              </a:rPr>
              <a:t>invokestatic</a:t>
            </a:r>
            <a:r>
              <a:rPr lang="en-US" sz="1200" b="0" i="0" kern="1200" dirty="0" smtClean="0">
                <a:solidFill>
                  <a:schemeClr val="tx1"/>
                </a:solidFill>
                <a:effectLst/>
                <a:latin typeface="+mn-lt"/>
                <a:ea typeface="+mn-ea"/>
                <a:cs typeface="+mn-cs"/>
              </a:rPr>
              <a:t> to call static methods, </a:t>
            </a:r>
            <a:r>
              <a:rPr lang="en-US" sz="1200" b="1" i="0" kern="1200" dirty="0" err="1" smtClean="0">
                <a:solidFill>
                  <a:schemeClr val="tx1"/>
                </a:solidFill>
                <a:effectLst/>
                <a:latin typeface="+mn-lt"/>
                <a:ea typeface="+mn-ea"/>
                <a:cs typeface="+mn-cs"/>
              </a:rPr>
              <a:t>invokeinterface</a:t>
            </a:r>
            <a:r>
              <a:rPr lang="en-US" sz="1200" b="0" i="0" kern="1200" dirty="0" smtClean="0">
                <a:solidFill>
                  <a:schemeClr val="tx1"/>
                </a:solidFill>
                <a:effectLst/>
                <a:latin typeface="+mn-lt"/>
                <a:ea typeface="+mn-ea"/>
                <a:cs typeface="+mn-cs"/>
              </a:rPr>
              <a:t> to call interface methods, </a:t>
            </a:r>
            <a:r>
              <a:rPr lang="en-US" sz="1200" b="1" i="0" kern="1200" dirty="0" err="1" smtClean="0">
                <a:solidFill>
                  <a:schemeClr val="tx1"/>
                </a:solidFill>
                <a:effectLst/>
                <a:latin typeface="+mn-lt"/>
                <a:ea typeface="+mn-ea"/>
                <a:cs typeface="+mn-cs"/>
              </a:rPr>
              <a:t>invokespecial</a:t>
            </a:r>
            <a:r>
              <a:rPr lang="en-US" sz="1200" b="0" i="0" kern="1200" dirty="0" smtClean="0">
                <a:solidFill>
                  <a:schemeClr val="tx1"/>
                </a:solidFill>
                <a:effectLst/>
                <a:latin typeface="+mn-lt"/>
                <a:ea typeface="+mn-ea"/>
                <a:cs typeface="+mn-cs"/>
              </a:rPr>
              <a:t> to call constructors, super() or private methods and </a:t>
            </a:r>
            <a:r>
              <a:rPr lang="en-US" sz="1200" b="1" i="0" kern="1200" dirty="0" err="1" smtClean="0">
                <a:solidFill>
                  <a:schemeClr val="tx1"/>
                </a:solidFill>
                <a:effectLst/>
                <a:latin typeface="+mn-lt"/>
                <a:ea typeface="+mn-ea"/>
                <a:cs typeface="+mn-cs"/>
              </a:rPr>
              <a:t>invokevirtual</a:t>
            </a:r>
            <a:r>
              <a:rPr lang="en-US" sz="1200" b="0" i="0" kern="1200" dirty="0" smtClean="0">
                <a:solidFill>
                  <a:schemeClr val="tx1"/>
                </a:solidFill>
                <a:effectLst/>
                <a:latin typeface="+mn-lt"/>
                <a:ea typeface="+mn-ea"/>
                <a:cs typeface="+mn-cs"/>
              </a:rPr>
              <a:t> to call instance methods.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Despite their differences, these </a:t>
            </a:r>
            <a:r>
              <a:rPr lang="en-US" sz="1200" b="1" i="0" kern="1200" dirty="0" smtClean="0">
                <a:solidFill>
                  <a:schemeClr val="tx1"/>
                </a:solidFill>
                <a:effectLst/>
                <a:latin typeface="+mn-lt"/>
                <a:ea typeface="+mn-ea"/>
                <a:cs typeface="+mn-cs"/>
              </a:rPr>
              <a:t>invocation types </a:t>
            </a:r>
            <a:r>
              <a:rPr lang="en-US" sz="1200" b="0" i="0" kern="1200" dirty="0" smtClean="0">
                <a:solidFill>
                  <a:schemeClr val="tx1"/>
                </a:solidFill>
                <a:effectLst/>
                <a:latin typeface="+mn-lt"/>
                <a:ea typeface="+mn-ea"/>
                <a:cs typeface="+mn-cs"/>
              </a:rPr>
              <a:t>share one common trait: </a:t>
            </a:r>
            <a:r>
              <a:rPr lang="en-US" sz="1200" b="1" i="1" kern="1200" dirty="0" smtClean="0">
                <a:solidFill>
                  <a:schemeClr val="tx1"/>
                </a:solidFill>
                <a:effectLst/>
                <a:latin typeface="+mn-lt"/>
                <a:ea typeface="+mn-ea"/>
                <a:cs typeface="+mn-cs"/>
              </a:rPr>
              <a:t>we can’t enrich them with our own logic</a:t>
            </a:r>
            <a:r>
              <a:rPr lang="en-US" sz="1200" b="1" i="0" kern="1200" dirty="0" smtClean="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On the contrary, </a:t>
            </a:r>
            <a:r>
              <a:rPr lang="en-US" b="1" dirty="0" err="1" smtClean="0"/>
              <a:t>invokedynamic</a:t>
            </a:r>
            <a:r>
              <a:rPr lang="en-US" sz="1200" b="0" i="0" kern="1200" dirty="0" smtClean="0">
                <a:solidFill>
                  <a:schemeClr val="tx1"/>
                </a:solidFill>
                <a:effectLst/>
                <a:latin typeface="+mn-lt"/>
                <a:ea typeface="+mn-ea"/>
                <a:cs typeface="+mn-cs"/>
              </a:rPr>
              <a:t> enables us to </a:t>
            </a:r>
            <a:r>
              <a:rPr lang="en-US" sz="1200" b="1" i="1" kern="1200" dirty="0" smtClean="0">
                <a:solidFill>
                  <a:schemeClr val="tx1"/>
                </a:solidFill>
                <a:effectLst/>
                <a:latin typeface="+mn-lt"/>
                <a:ea typeface="+mn-ea"/>
                <a:cs typeface="+mn-cs"/>
              </a:rPr>
              <a:t>Bootstrap</a:t>
            </a:r>
            <a:r>
              <a:rPr lang="en-US" sz="1200" b="1" i="0" kern="1200" dirty="0" smtClean="0">
                <a:solidFill>
                  <a:schemeClr val="tx1"/>
                </a:solidFill>
                <a:effectLst/>
                <a:latin typeface="+mn-lt"/>
                <a:ea typeface="+mn-ea"/>
                <a:cs typeface="+mn-cs"/>
              </a:rPr>
              <a:t> the invocation process </a:t>
            </a:r>
            <a:r>
              <a:rPr lang="en-US" sz="1200" b="0" i="0" kern="1200" dirty="0" smtClean="0">
                <a:solidFill>
                  <a:schemeClr val="tx1"/>
                </a:solidFill>
                <a:effectLst/>
                <a:latin typeface="+mn-lt"/>
                <a:ea typeface="+mn-ea"/>
                <a:cs typeface="+mn-cs"/>
              </a:rPr>
              <a:t>in any way we want. Then the JVM takes care of calling the </a:t>
            </a:r>
            <a:r>
              <a:rPr lang="en-US" sz="1200" b="0" i="1" kern="1200" dirty="0" smtClean="0">
                <a:solidFill>
                  <a:schemeClr val="tx1"/>
                </a:solidFill>
                <a:effectLst/>
                <a:latin typeface="+mn-lt"/>
                <a:ea typeface="+mn-ea"/>
                <a:cs typeface="+mn-cs"/>
              </a:rPr>
              <a:t>Bootstrapped Method</a:t>
            </a:r>
            <a:r>
              <a:rPr lang="en-US" sz="1200" b="0" i="0" kern="1200" dirty="0" smtClean="0">
                <a:solidFill>
                  <a:schemeClr val="tx1"/>
                </a:solidFill>
                <a:effectLst/>
                <a:latin typeface="+mn-lt"/>
                <a:ea typeface="+mn-ea"/>
                <a:cs typeface="+mn-cs"/>
              </a:rPr>
              <a:t> directly.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Why Indy?</a:t>
            </a:r>
          </a:p>
          <a:p>
            <a:r>
              <a:rPr lang="en-US" sz="1200" b="0" i="0" kern="1200" dirty="0" smtClean="0">
                <a:solidFill>
                  <a:schemeClr val="tx1"/>
                </a:solidFill>
                <a:effectLst/>
                <a:latin typeface="+mn-lt"/>
                <a:ea typeface="+mn-ea"/>
                <a:cs typeface="+mn-cs"/>
              </a:rPr>
              <a:t>As opposed to the </a:t>
            </a:r>
            <a:r>
              <a:rPr lang="en-US" sz="1200" b="0" i="1" kern="1200" dirty="0" smtClean="0">
                <a:solidFill>
                  <a:schemeClr val="tx1"/>
                </a:solidFill>
                <a:effectLst/>
                <a:latin typeface="+mn-lt"/>
                <a:ea typeface="+mn-ea"/>
                <a:cs typeface="+mn-cs"/>
              </a:rPr>
              <a:t>Reflection APIs</a:t>
            </a:r>
            <a:r>
              <a:rPr lang="en-US" sz="1200" b="0" i="0" kern="1200" dirty="0" smtClean="0">
                <a:solidFill>
                  <a:schemeClr val="tx1"/>
                </a:solidFill>
                <a:effectLst/>
                <a:latin typeface="+mn-lt"/>
                <a:ea typeface="+mn-ea"/>
                <a:cs typeface="+mn-cs"/>
              </a:rPr>
              <a:t>, the</a:t>
            </a:r>
            <a:r>
              <a:rPr lang="en-US" sz="1200" b="1" i="0" kern="1200" dirty="0" smtClean="0">
                <a:solidFill>
                  <a:schemeClr val="tx1"/>
                </a:solidFill>
                <a:effectLst/>
                <a:latin typeface="+mn-lt"/>
                <a:ea typeface="+mn-ea"/>
                <a:cs typeface="+mn-cs"/>
              </a:rPr>
              <a:t> </a:t>
            </a:r>
            <a:r>
              <a:rPr lang="en-US" sz="1200" b="1" i="0" kern="1200" dirty="0" err="1" smtClean="0">
                <a:solidFill>
                  <a:schemeClr val="tx1"/>
                </a:solidFill>
                <a:effectLst/>
                <a:latin typeface="+mn-lt"/>
                <a:ea typeface="+mn-ea"/>
                <a:cs typeface="+mn-cs"/>
              </a:rPr>
              <a:t>java.lang.invoke</a:t>
            </a:r>
            <a:r>
              <a:rPr lang="en-US" sz="1200" b="1" i="0" kern="1200" dirty="0" smtClean="0">
                <a:solidFill>
                  <a:schemeClr val="tx1"/>
                </a:solidFill>
                <a:effectLst/>
                <a:latin typeface="+mn-lt"/>
                <a:ea typeface="+mn-ea"/>
                <a:cs typeface="+mn-cs"/>
              </a:rPr>
              <a:t> </a:t>
            </a:r>
            <a:r>
              <a:rPr lang="en-US" sz="1200" b="0" i="0" kern="1200" dirty="0" smtClean="0">
                <a:solidFill>
                  <a:schemeClr val="tx1"/>
                </a:solidFill>
                <a:effectLst/>
                <a:latin typeface="+mn-lt"/>
                <a:ea typeface="+mn-ea"/>
                <a:cs typeface="+mn-cs"/>
              </a:rPr>
              <a:t>API is quite efficient since the JVM can completely see through all invocations.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12</a:t>
            </a:fld>
            <a:endParaRPr lang="en-US"/>
          </a:p>
        </p:txBody>
      </p:sp>
    </p:spTree>
    <p:extLst>
      <p:ext uri="{BB962C8B-B14F-4D97-AF65-F5344CB8AC3E}">
        <p14:creationId xmlns:p14="http://schemas.microsoft.com/office/powerpoint/2010/main" val="668234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solidFill>
                  <a:srgbClr val="FF0000"/>
                </a:solidFill>
                <a:latin typeface="Lucida Grande"/>
              </a:rPr>
              <a:t>Reminded me: Hibernate JPA 2 </a:t>
            </a:r>
            <a:r>
              <a:rPr lang="en-US" sz="1200" b="1" dirty="0" err="1" smtClean="0">
                <a:solidFill>
                  <a:srgbClr val="FF0000"/>
                </a:solidFill>
                <a:latin typeface="Lucida Grande"/>
              </a:rPr>
              <a:t>Metamodel</a:t>
            </a:r>
            <a:r>
              <a:rPr lang="en-US" sz="1200" b="1" dirty="0" smtClean="0">
                <a:solidFill>
                  <a:srgbClr val="FF0000"/>
                </a:solidFill>
                <a:latin typeface="Lucida Grande"/>
              </a:rPr>
              <a:t> Generator ;)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risk, however, has been ignored just because there is no way to achieve the same following a standard way, which is true, but the real question should be, </a:t>
            </a:r>
            <a:r>
              <a:rPr lang="en-US" sz="1200" b="1" i="0" kern="1200" dirty="0" smtClean="0">
                <a:solidFill>
                  <a:schemeClr val="tx1"/>
                </a:solidFill>
                <a:effectLst/>
                <a:latin typeface="+mn-lt"/>
                <a:ea typeface="+mn-ea"/>
                <a:cs typeface="+mn-cs"/>
              </a:rPr>
              <a:t>Is there any standard approach to solve the same problem in a different way? </a:t>
            </a:r>
            <a:r>
              <a:rPr lang="en-US" sz="1200" b="0" i="0" kern="1200" dirty="0" smtClean="0">
                <a:solidFill>
                  <a:schemeClr val="tx1"/>
                </a:solidFill>
                <a:effectLst/>
                <a:latin typeface="+mn-lt"/>
                <a:ea typeface="+mn-ea"/>
                <a:cs typeface="+mn-cs"/>
              </a:rPr>
              <a:t>There are two other libraries trying to answer this question: </a:t>
            </a:r>
            <a:r>
              <a:rPr lang="en-US" sz="1200" b="0" i="0" u="sng" kern="1200" dirty="0" err="1" smtClean="0">
                <a:solidFill>
                  <a:schemeClr val="tx1"/>
                </a:solidFill>
                <a:effectLst/>
                <a:latin typeface="+mn-lt"/>
                <a:ea typeface="+mn-ea"/>
                <a:cs typeface="+mn-cs"/>
                <a:hlinkClick r:id="rId3"/>
              </a:rPr>
              <a:t>AutoValue</a:t>
            </a:r>
            <a:r>
              <a:rPr lang="en-US" sz="1200" b="0" i="0" kern="1200" dirty="0" smtClean="0">
                <a:solidFill>
                  <a:schemeClr val="tx1"/>
                </a:solidFill>
                <a:effectLst/>
                <a:latin typeface="+mn-lt"/>
                <a:ea typeface="+mn-ea"/>
                <a:cs typeface="+mn-cs"/>
              </a:rPr>
              <a:t> and </a:t>
            </a:r>
            <a:r>
              <a:rPr lang="en-US" sz="1200" b="0" i="0" u="sng" kern="1200" dirty="0" err="1" smtClean="0">
                <a:solidFill>
                  <a:schemeClr val="tx1"/>
                </a:solidFill>
                <a:effectLst/>
                <a:latin typeface="+mn-lt"/>
                <a:ea typeface="+mn-ea"/>
                <a:cs typeface="+mn-cs"/>
                <a:hlinkClick r:id="rId4"/>
              </a:rPr>
              <a:t>Immutables</a:t>
            </a:r>
            <a:r>
              <a:rPr lang="en-US" sz="1200" b="0" i="0" kern="1200" dirty="0" smtClean="0">
                <a:solidFill>
                  <a:schemeClr val="tx1"/>
                </a:solidFill>
                <a:effectLst/>
                <a:latin typeface="+mn-lt"/>
                <a:ea typeface="+mn-ea"/>
                <a:cs typeface="+mn-cs"/>
              </a:rPr>
              <a:t>, which are often compared to Lombok.</a:t>
            </a: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main difference between </a:t>
            </a:r>
            <a:r>
              <a:rPr lang="en-US" sz="1200" b="0" i="0" kern="1200" dirty="0" err="1" smtClean="0">
                <a:solidFill>
                  <a:schemeClr val="tx1"/>
                </a:solidFill>
                <a:effectLst/>
                <a:latin typeface="+mn-lt"/>
                <a:ea typeface="+mn-ea"/>
                <a:cs typeface="+mn-cs"/>
              </a:rPr>
              <a:t>AutoValue</a:t>
            </a:r>
            <a:r>
              <a:rPr lang="en-US" sz="1200" b="0" i="0" kern="1200" dirty="0" smtClean="0">
                <a:solidFill>
                  <a:schemeClr val="tx1"/>
                </a:solidFill>
                <a:effectLst/>
                <a:latin typeface="+mn-lt"/>
                <a:ea typeface="+mn-ea"/>
                <a:cs typeface="+mn-cs"/>
              </a:rPr>
              <a:t>/</a:t>
            </a:r>
            <a:r>
              <a:rPr lang="en-US" sz="1200" b="0" i="0" kern="1200" dirty="0" err="1" smtClean="0">
                <a:solidFill>
                  <a:schemeClr val="tx1"/>
                </a:solidFill>
                <a:effectLst/>
                <a:latin typeface="+mn-lt"/>
                <a:ea typeface="+mn-ea"/>
                <a:cs typeface="+mn-cs"/>
              </a:rPr>
              <a:t>Immutables</a:t>
            </a:r>
            <a:r>
              <a:rPr lang="en-US" sz="1200" b="0" i="0" kern="1200" dirty="0" smtClean="0">
                <a:solidFill>
                  <a:schemeClr val="tx1"/>
                </a:solidFill>
                <a:effectLst/>
                <a:latin typeface="+mn-lt"/>
                <a:ea typeface="+mn-ea"/>
                <a:cs typeface="+mn-cs"/>
              </a:rPr>
              <a:t> and Lombok is that the first ones </a:t>
            </a:r>
          </a:p>
          <a:p>
            <a:r>
              <a:rPr lang="en-US" sz="1200" b="1" i="0" kern="1200" dirty="0" smtClean="0">
                <a:solidFill>
                  <a:schemeClr val="tx1"/>
                </a:solidFill>
                <a:effectLst/>
                <a:latin typeface="+mn-lt"/>
                <a:ea typeface="+mn-ea"/>
                <a:cs typeface="+mn-cs"/>
              </a:rPr>
              <a:t>are based on interfaces to set the definitions of what will be generated </a:t>
            </a:r>
            <a:r>
              <a:rPr lang="en-US" sz="1200" b="0" i="0" kern="1200" dirty="0" smtClean="0">
                <a:solidFill>
                  <a:schemeClr val="tx1"/>
                </a:solidFill>
                <a:effectLst/>
                <a:latin typeface="+mn-lt"/>
                <a:ea typeface="+mn-ea"/>
                <a:cs typeface="+mn-cs"/>
              </a:rPr>
              <a:t>and the result will be a new class implementing the interface, instead of </a:t>
            </a:r>
            <a:r>
              <a:rPr lang="en-US" sz="1200" b="1" i="0" kern="1200" dirty="0" smtClean="0">
                <a:solidFill>
                  <a:schemeClr val="tx1"/>
                </a:solidFill>
                <a:effectLst/>
                <a:latin typeface="+mn-lt"/>
                <a:ea typeface="+mn-ea"/>
                <a:cs typeface="+mn-cs"/>
              </a:rPr>
              <a:t>Lombok which injects code inside an existing implementation class</a:t>
            </a:r>
            <a:r>
              <a:rPr lang="en-US" sz="1200" b="0" i="0" kern="1200" dirty="0" smtClean="0">
                <a:solidFill>
                  <a:schemeClr val="tx1"/>
                </a:solidFill>
                <a:effectLst/>
                <a:latin typeface="+mn-lt"/>
                <a:ea typeface="+mn-ea"/>
                <a:cs typeface="+mn-cs"/>
              </a:rPr>
              <a:t>.</a:t>
            </a:r>
          </a:p>
          <a:p>
            <a:endParaRPr lang="en-US" sz="1200" b="0" i="0" kern="1200" dirty="0" smtClean="0">
              <a:solidFill>
                <a:schemeClr val="tx1"/>
              </a:solidFill>
              <a:effectLst/>
              <a:latin typeface="+mn-lt"/>
              <a:ea typeface="+mn-ea"/>
              <a:cs typeface="+mn-cs"/>
            </a:endParaRPr>
          </a:p>
          <a:p>
            <a:r>
              <a:rPr lang="en-US" dirty="0" smtClean="0">
                <a:effectLst/>
              </a:rPr>
              <a:t>Optional&lt;Integer&gt;</a:t>
            </a:r>
            <a:r>
              <a:rPr lang="en-US" dirty="0" smtClean="0"/>
              <a:t> </a:t>
            </a:r>
            <a:r>
              <a:rPr lang="en-US" dirty="0" err="1" smtClean="0">
                <a:effectLst/>
              </a:rPr>
              <a:t>myOptional</a:t>
            </a:r>
            <a:r>
              <a:rPr lang="en-US" dirty="0" smtClean="0">
                <a:effectLst/>
              </a:rPr>
              <a:t>;</a:t>
            </a:r>
          </a:p>
          <a:p>
            <a:r>
              <a:rPr lang="en-US" dirty="0" smtClean="0">
                <a:effectLst/>
              </a:rPr>
              <a:t>String</a:t>
            </a:r>
            <a:r>
              <a:rPr lang="en-US" dirty="0" smtClean="0"/>
              <a:t> </a:t>
            </a:r>
            <a:r>
              <a:rPr lang="en-US" dirty="0" err="1" smtClean="0">
                <a:effectLst/>
              </a:rPr>
              <a:t>myString</a:t>
            </a:r>
            <a:r>
              <a:rPr lang="en-US" dirty="0" smtClean="0">
                <a:effectLst/>
              </a:rPr>
              <a:t>;</a:t>
            </a:r>
            <a:r>
              <a:rPr lang="en-US" dirty="0" smtClean="0"/>
              <a:t> </a:t>
            </a:r>
          </a:p>
          <a:p>
            <a:r>
              <a:rPr lang="en-US" dirty="0" smtClean="0">
                <a:effectLst/>
              </a:rPr>
              <a:t>List&lt;String&gt;</a:t>
            </a:r>
            <a:r>
              <a:rPr lang="en-US" dirty="0" smtClean="0"/>
              <a:t> </a:t>
            </a:r>
            <a:r>
              <a:rPr lang="en-US" dirty="0" err="1" smtClean="0">
                <a:effectLst/>
              </a:rPr>
              <a:t>myList</a:t>
            </a:r>
            <a:r>
              <a:rPr lang="en-US" dirty="0" smtClean="0">
                <a:effectLst/>
              </a:rPr>
              <a:t>;</a:t>
            </a:r>
            <a:endParaRPr lang="en-US" dirty="0" smtClean="0"/>
          </a:p>
        </p:txBody>
      </p:sp>
      <p:sp>
        <p:nvSpPr>
          <p:cNvPr id="4" name="Slide Number Placeholder 3"/>
          <p:cNvSpPr>
            <a:spLocks noGrp="1"/>
          </p:cNvSpPr>
          <p:nvPr>
            <p:ph type="sldNum" sz="quarter" idx="10"/>
          </p:nvPr>
        </p:nvSpPr>
        <p:spPr/>
        <p:txBody>
          <a:bodyPr/>
          <a:lstStyle/>
          <a:p>
            <a:fld id="{B8979B4A-50AD-4921-98D2-3767FE82802A}" type="slidenum">
              <a:rPr lang="en-US" smtClean="0"/>
              <a:t>13</a:t>
            </a:fld>
            <a:endParaRPr lang="en-US"/>
          </a:p>
        </p:txBody>
      </p:sp>
    </p:spTree>
    <p:extLst>
      <p:ext uri="{BB962C8B-B14F-4D97-AF65-F5344CB8AC3E}">
        <p14:creationId xmlns:p14="http://schemas.microsoft.com/office/powerpoint/2010/main" val="2268716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Typically, value-types are immutable</a:t>
            </a:r>
            <a:r>
              <a:rPr lang="en-US" dirty="0" smtClean="0"/>
              <a:t>  (final class, final method, no setters, final field, defensive copying, ;)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Value-type objects are objects whose equality to one another is not determined by identity but rather their internal state. This means that two instances of a value-typed object are considered equal as long as they have equal field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i="0" kern="1200" dirty="0" smtClean="0">
                <a:solidFill>
                  <a:schemeClr val="tx1"/>
                </a:solidFill>
                <a:effectLst/>
                <a:latin typeface="+mn-lt"/>
                <a:ea typeface="+mn-ea"/>
                <a:cs typeface="+mn-cs"/>
              </a:rPr>
              <a:t>How Value-Types Work</a:t>
            </a:r>
          </a:p>
          <a:p>
            <a:r>
              <a:rPr lang="en-US" sz="1200" b="0" i="0" kern="1200" dirty="0" smtClean="0">
                <a:solidFill>
                  <a:schemeClr val="tx1"/>
                </a:solidFill>
                <a:effectLst/>
                <a:latin typeface="+mn-lt"/>
                <a:ea typeface="+mn-ea"/>
                <a:cs typeface="+mn-cs"/>
              </a:rPr>
              <a:t>The reason value-types must be immutable is to prevent any change to their internal state by the application after they have been instantiated.</a:t>
            </a:r>
          </a:p>
          <a:p>
            <a:r>
              <a:rPr lang="en-US" sz="1200" b="0" i="0" kern="1200" dirty="0" smtClean="0">
                <a:solidFill>
                  <a:schemeClr val="tx1"/>
                </a:solidFill>
                <a:effectLst/>
                <a:latin typeface="+mn-lt"/>
                <a:ea typeface="+mn-ea"/>
                <a:cs typeface="+mn-cs"/>
              </a:rPr>
              <a:t>Whenever we want to compare any two value-typed objects, </a:t>
            </a:r>
            <a:r>
              <a:rPr lang="en-US" sz="1200" b="1" i="0" kern="1200" dirty="0" smtClean="0">
                <a:solidFill>
                  <a:schemeClr val="tx1"/>
                </a:solidFill>
                <a:effectLst/>
                <a:latin typeface="+mn-lt"/>
                <a:ea typeface="+mn-ea"/>
                <a:cs typeface="+mn-cs"/>
              </a:rPr>
              <a:t>we must, therefore, use the </a:t>
            </a:r>
            <a:r>
              <a:rPr lang="en-US" sz="1200" b="1" i="1" kern="1200" dirty="0" smtClean="0">
                <a:solidFill>
                  <a:schemeClr val="tx1"/>
                </a:solidFill>
                <a:effectLst/>
                <a:latin typeface="+mn-lt"/>
                <a:ea typeface="+mn-ea"/>
                <a:cs typeface="+mn-cs"/>
              </a:rPr>
              <a:t>equals(Object)</a:t>
            </a:r>
            <a:r>
              <a:rPr lang="en-US" sz="1200" b="1" i="0" kern="1200" dirty="0" smtClean="0">
                <a:solidFill>
                  <a:schemeClr val="tx1"/>
                </a:solidFill>
                <a:effectLst/>
                <a:latin typeface="+mn-lt"/>
                <a:ea typeface="+mn-ea"/>
                <a:cs typeface="+mn-cs"/>
              </a:rPr>
              <a:t> method of the </a:t>
            </a:r>
            <a:r>
              <a:rPr lang="en-US" sz="1200" b="1" i="1" kern="1200" dirty="0" smtClean="0">
                <a:solidFill>
                  <a:schemeClr val="tx1"/>
                </a:solidFill>
                <a:effectLst/>
                <a:latin typeface="+mn-lt"/>
                <a:ea typeface="+mn-ea"/>
                <a:cs typeface="+mn-cs"/>
              </a:rPr>
              <a:t>Object</a:t>
            </a:r>
            <a:r>
              <a:rPr lang="en-US" sz="1200" b="1" i="0" kern="1200" dirty="0" smtClean="0">
                <a:solidFill>
                  <a:schemeClr val="tx1"/>
                </a:solidFill>
                <a:effectLst/>
                <a:latin typeface="+mn-lt"/>
                <a:ea typeface="+mn-ea"/>
                <a:cs typeface="+mn-cs"/>
              </a:rPr>
              <a:t> class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means that we must always override this method in our own value-types and only return true if the fields of the value objects we are comparing have equal values.</a:t>
            </a:r>
          </a:p>
          <a:p>
            <a:r>
              <a:rPr lang="en-US" sz="1200" b="0" i="0" kern="1200" dirty="0" smtClean="0">
                <a:solidFill>
                  <a:schemeClr val="tx1"/>
                </a:solidFill>
                <a:effectLst/>
                <a:latin typeface="+mn-lt"/>
                <a:ea typeface="+mn-ea"/>
                <a:cs typeface="+mn-cs"/>
              </a:rPr>
              <a:t>Moreover, for us to use our value objects in hash-based collections like </a:t>
            </a:r>
            <a:r>
              <a:rPr lang="en-US" sz="1200" b="0" i="1" kern="1200" dirty="0" err="1" smtClean="0">
                <a:solidFill>
                  <a:schemeClr val="tx1"/>
                </a:solidFill>
                <a:effectLst/>
                <a:latin typeface="+mn-lt"/>
                <a:ea typeface="+mn-ea"/>
                <a:cs typeface="+mn-cs"/>
              </a:rPr>
              <a:t>HashSet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HashMap</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without breaking, </a:t>
            </a:r>
            <a:r>
              <a:rPr lang="en-US" sz="1200" b="1" i="0" kern="1200" dirty="0" smtClean="0">
                <a:solidFill>
                  <a:schemeClr val="tx1"/>
                </a:solidFill>
                <a:effectLst/>
                <a:latin typeface="+mn-lt"/>
                <a:ea typeface="+mn-ea"/>
                <a:cs typeface="+mn-cs"/>
              </a:rPr>
              <a:t>we must properly implement the </a:t>
            </a:r>
            <a:r>
              <a:rPr lang="en-US" sz="1200" b="1" i="1" kern="1200" dirty="0" err="1" smtClean="0">
                <a:solidFill>
                  <a:schemeClr val="tx1"/>
                </a:solidFill>
                <a:effectLst/>
                <a:latin typeface="+mn-lt"/>
                <a:ea typeface="+mn-ea"/>
                <a:cs typeface="+mn-cs"/>
              </a:rPr>
              <a:t>hashCode</a:t>
            </a:r>
            <a:r>
              <a:rPr lang="en-US" sz="1200" b="1" i="1"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method</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Immutable data records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 10 introduced defensive copy static factory methods such as </a:t>
            </a:r>
            <a:r>
              <a:rPr lang="en-US" sz="1200" b="0" i="1" kern="1200" dirty="0" err="1" smtClean="0">
                <a:solidFill>
                  <a:schemeClr val="tx1"/>
                </a:solidFill>
                <a:effectLst/>
                <a:latin typeface="+mn-lt"/>
                <a:ea typeface="+mn-ea"/>
                <a:cs typeface="+mn-cs"/>
              </a:rPr>
              <a:t>List.copyOf</a:t>
            </a:r>
            <a:r>
              <a:rPr lang="en-US" sz="1200" b="0" i="0" kern="1200" dirty="0" smtClean="0">
                <a:solidFill>
                  <a:schemeClr val="tx1"/>
                </a:solidFill>
                <a:effectLst/>
                <a:latin typeface="+mn-lt"/>
                <a:ea typeface="+mn-ea"/>
                <a:cs typeface="+mn-cs"/>
              </a:rPr>
              <a:t>. Applications using older versions of Java may create a defensive copy using a copy constructor and one of the “unmodifiable” static factory methods on the </a:t>
            </a:r>
            <a:r>
              <a:rPr lang="en-US" sz="1200" b="0" i="1" kern="1200" dirty="0" smtClean="0">
                <a:solidFill>
                  <a:schemeClr val="tx1"/>
                </a:solidFill>
                <a:effectLst/>
                <a:latin typeface="+mn-lt"/>
                <a:ea typeface="+mn-ea"/>
                <a:cs typeface="+mn-cs"/>
              </a:rPr>
              <a:t>Collections</a:t>
            </a:r>
            <a:r>
              <a:rPr lang="en-US" sz="1200" b="0" i="0" kern="1200" dirty="0" smtClean="0">
                <a:solidFill>
                  <a:schemeClr val="tx1"/>
                </a:solidFill>
                <a:effectLst/>
                <a:latin typeface="+mn-lt"/>
                <a:ea typeface="+mn-ea"/>
                <a:cs typeface="+mn-cs"/>
              </a:rPr>
              <a: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8979B4A-50AD-4921-98D2-3767FE82802A}" type="slidenum">
              <a:rPr lang="en-US" smtClean="0"/>
              <a:t>14</a:t>
            </a:fld>
            <a:endParaRPr lang="en-US"/>
          </a:p>
        </p:txBody>
      </p:sp>
    </p:spTree>
    <p:extLst>
      <p:ext uri="{BB962C8B-B14F-4D97-AF65-F5344CB8AC3E}">
        <p14:creationId xmlns:p14="http://schemas.microsoft.com/office/powerpoint/2010/main" val="561142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core of </a:t>
            </a:r>
            <a:r>
              <a:rPr lang="en-US" sz="1200" b="0" i="1" kern="1200" dirty="0" err="1" smtClean="0">
                <a:solidFill>
                  <a:schemeClr val="tx1"/>
                </a:solidFill>
                <a:effectLst/>
                <a:latin typeface="+mn-lt"/>
                <a:ea typeface="+mn-ea"/>
                <a:cs typeface="+mn-cs"/>
              </a:rPr>
              <a:t>Immutables</a:t>
            </a:r>
            <a:r>
              <a:rPr lang="en-US" sz="1200" b="0" i="0" kern="1200" dirty="0" smtClean="0">
                <a:solidFill>
                  <a:schemeClr val="tx1"/>
                </a:solidFill>
                <a:effectLst/>
                <a:latin typeface="+mn-lt"/>
                <a:ea typeface="+mn-ea"/>
                <a:cs typeface="+mn-cs"/>
              </a:rPr>
              <a:t> is modelling. Good modelling is at the heart of creating good applications and services, and of good design in general. We feel proud to fill a gap in the area of modelling in the Java programming language, where conventional JavaBeans are insufficient.</a:t>
            </a:r>
          </a:p>
          <a:p>
            <a:endParaRPr lang="en-US" b="1" dirty="0" smtClean="0"/>
          </a:p>
          <a:p>
            <a:endParaRPr lang="en-US" b="1" dirty="0" smtClean="0"/>
          </a:p>
          <a:p>
            <a:r>
              <a:rPr lang="en-US" b="1" dirty="0" smtClean="0"/>
              <a:t>Typically, value-types are immutable</a:t>
            </a:r>
            <a:r>
              <a:rPr lang="en-US" dirty="0" smtClean="0"/>
              <a:t>  (final class, final method, no setters, final field, defensive copying, ;) … )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Value-type objects are objects whose equality to one another is not determined by identity but rather their internal state. This means that two instances of a value-typed object are considered equal as long as they have equal field values.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r>
              <a:rPr lang="en-US" sz="1200" b="1" i="0" kern="1200" dirty="0" smtClean="0">
                <a:solidFill>
                  <a:schemeClr val="tx1"/>
                </a:solidFill>
                <a:effectLst/>
                <a:latin typeface="+mn-lt"/>
                <a:ea typeface="+mn-ea"/>
                <a:cs typeface="+mn-cs"/>
              </a:rPr>
              <a:t>How Value-Types Work</a:t>
            </a:r>
          </a:p>
          <a:p>
            <a:r>
              <a:rPr lang="en-US" sz="1200" b="0" i="0" kern="1200" dirty="0" smtClean="0">
                <a:solidFill>
                  <a:schemeClr val="tx1"/>
                </a:solidFill>
                <a:effectLst/>
                <a:latin typeface="+mn-lt"/>
                <a:ea typeface="+mn-ea"/>
                <a:cs typeface="+mn-cs"/>
              </a:rPr>
              <a:t>The reason value-types must be immutable is to prevent any change to their internal state by the application after they have been instantiated.</a:t>
            </a:r>
          </a:p>
          <a:p>
            <a:r>
              <a:rPr lang="en-US" sz="1200" b="0" i="0" kern="1200" dirty="0" smtClean="0">
                <a:solidFill>
                  <a:schemeClr val="tx1"/>
                </a:solidFill>
                <a:effectLst/>
                <a:latin typeface="+mn-lt"/>
                <a:ea typeface="+mn-ea"/>
                <a:cs typeface="+mn-cs"/>
              </a:rPr>
              <a:t>Whenever we want to compare any two value-typed objects, </a:t>
            </a:r>
            <a:r>
              <a:rPr lang="en-US" sz="1200" b="1" i="0" kern="1200" dirty="0" smtClean="0">
                <a:solidFill>
                  <a:schemeClr val="tx1"/>
                </a:solidFill>
                <a:effectLst/>
                <a:latin typeface="+mn-lt"/>
                <a:ea typeface="+mn-ea"/>
                <a:cs typeface="+mn-cs"/>
              </a:rPr>
              <a:t>we must, therefore, use the </a:t>
            </a:r>
            <a:r>
              <a:rPr lang="en-US" sz="1200" b="1" i="1" kern="1200" dirty="0" smtClean="0">
                <a:solidFill>
                  <a:schemeClr val="tx1"/>
                </a:solidFill>
                <a:effectLst/>
                <a:latin typeface="+mn-lt"/>
                <a:ea typeface="+mn-ea"/>
                <a:cs typeface="+mn-cs"/>
              </a:rPr>
              <a:t>equals(Object)</a:t>
            </a:r>
            <a:r>
              <a:rPr lang="en-US" sz="1200" b="1" i="0" kern="1200" dirty="0" smtClean="0">
                <a:solidFill>
                  <a:schemeClr val="tx1"/>
                </a:solidFill>
                <a:effectLst/>
                <a:latin typeface="+mn-lt"/>
                <a:ea typeface="+mn-ea"/>
                <a:cs typeface="+mn-cs"/>
              </a:rPr>
              <a:t> method of the </a:t>
            </a:r>
            <a:r>
              <a:rPr lang="en-US" sz="1200" b="1" i="1" kern="1200" dirty="0" smtClean="0">
                <a:solidFill>
                  <a:schemeClr val="tx1"/>
                </a:solidFill>
                <a:effectLst/>
                <a:latin typeface="+mn-lt"/>
                <a:ea typeface="+mn-ea"/>
                <a:cs typeface="+mn-cs"/>
              </a:rPr>
              <a:t>Object</a:t>
            </a:r>
            <a:r>
              <a:rPr lang="en-US" sz="1200" b="1" i="0" kern="1200" dirty="0" smtClean="0">
                <a:solidFill>
                  <a:schemeClr val="tx1"/>
                </a:solidFill>
                <a:effectLst/>
                <a:latin typeface="+mn-lt"/>
                <a:ea typeface="+mn-ea"/>
                <a:cs typeface="+mn-cs"/>
              </a:rPr>
              <a:t> class</a:t>
            </a:r>
            <a:r>
              <a:rPr lang="en-US" sz="1200" b="0" i="0" kern="1200" dirty="0" smtClean="0">
                <a:solidFill>
                  <a:schemeClr val="tx1"/>
                </a:solidFill>
                <a:effectLst/>
                <a:latin typeface="+mn-lt"/>
                <a:ea typeface="+mn-ea"/>
                <a:cs typeface="+mn-cs"/>
              </a:rPr>
              <a:t>.</a:t>
            </a:r>
          </a:p>
          <a:p>
            <a:r>
              <a:rPr lang="en-US" sz="1200" b="0" i="0" kern="1200" dirty="0" smtClean="0">
                <a:solidFill>
                  <a:schemeClr val="tx1"/>
                </a:solidFill>
                <a:effectLst/>
                <a:latin typeface="+mn-lt"/>
                <a:ea typeface="+mn-ea"/>
                <a:cs typeface="+mn-cs"/>
              </a:rPr>
              <a:t>This means that we must always override this method in our own value-types and only return true if the fields of the value objects we are comparing have equal values.</a:t>
            </a:r>
          </a:p>
          <a:p>
            <a:r>
              <a:rPr lang="en-US" sz="1200" b="0" i="0" kern="1200" dirty="0" smtClean="0">
                <a:solidFill>
                  <a:schemeClr val="tx1"/>
                </a:solidFill>
                <a:effectLst/>
                <a:latin typeface="+mn-lt"/>
                <a:ea typeface="+mn-ea"/>
                <a:cs typeface="+mn-cs"/>
              </a:rPr>
              <a:t>Moreover, for us to use our value objects in hash-based collections like </a:t>
            </a:r>
            <a:r>
              <a:rPr lang="en-US" sz="1200" b="0" i="1" kern="1200" dirty="0" err="1" smtClean="0">
                <a:solidFill>
                  <a:schemeClr val="tx1"/>
                </a:solidFill>
                <a:effectLst/>
                <a:latin typeface="+mn-lt"/>
                <a:ea typeface="+mn-ea"/>
                <a:cs typeface="+mn-cs"/>
              </a:rPr>
              <a:t>HashSet</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and </a:t>
            </a:r>
            <a:r>
              <a:rPr lang="en-US" sz="1200" b="0" i="1" kern="1200" dirty="0" err="1" smtClean="0">
                <a:solidFill>
                  <a:schemeClr val="tx1"/>
                </a:solidFill>
                <a:effectLst/>
                <a:latin typeface="+mn-lt"/>
                <a:ea typeface="+mn-ea"/>
                <a:cs typeface="+mn-cs"/>
              </a:rPr>
              <a:t>HashMap</a:t>
            </a:r>
            <a:r>
              <a:rPr lang="en-US" sz="1200" b="0" i="0" kern="1200" dirty="0" err="1" smtClean="0">
                <a:solidFill>
                  <a:schemeClr val="tx1"/>
                </a:solidFill>
                <a:effectLst/>
                <a:latin typeface="+mn-lt"/>
                <a:ea typeface="+mn-ea"/>
                <a:cs typeface="+mn-cs"/>
              </a:rPr>
              <a:t>s</a:t>
            </a:r>
            <a:r>
              <a:rPr lang="en-US" sz="1200" b="0" i="0" kern="1200" dirty="0" smtClean="0">
                <a:solidFill>
                  <a:schemeClr val="tx1"/>
                </a:solidFill>
                <a:effectLst/>
                <a:latin typeface="+mn-lt"/>
                <a:ea typeface="+mn-ea"/>
                <a:cs typeface="+mn-cs"/>
              </a:rPr>
              <a:t> without breaking, </a:t>
            </a:r>
            <a:r>
              <a:rPr lang="en-US" sz="1200" b="1" i="0" kern="1200" dirty="0" smtClean="0">
                <a:solidFill>
                  <a:schemeClr val="tx1"/>
                </a:solidFill>
                <a:effectLst/>
                <a:latin typeface="+mn-lt"/>
                <a:ea typeface="+mn-ea"/>
                <a:cs typeface="+mn-cs"/>
              </a:rPr>
              <a:t>we must properly implement the </a:t>
            </a:r>
            <a:r>
              <a:rPr lang="en-US" sz="1200" b="1" i="1" kern="1200" dirty="0" err="1" smtClean="0">
                <a:solidFill>
                  <a:schemeClr val="tx1"/>
                </a:solidFill>
                <a:effectLst/>
                <a:latin typeface="+mn-lt"/>
                <a:ea typeface="+mn-ea"/>
                <a:cs typeface="+mn-cs"/>
              </a:rPr>
              <a:t>hashCode</a:t>
            </a:r>
            <a:r>
              <a:rPr lang="en-US" sz="1200" b="1" i="1" kern="1200" dirty="0" smtClean="0">
                <a:solidFill>
                  <a:schemeClr val="tx1"/>
                </a:solidFill>
                <a:effectLst/>
                <a:latin typeface="+mn-lt"/>
                <a:ea typeface="+mn-ea"/>
                <a:cs typeface="+mn-cs"/>
              </a:rPr>
              <a:t>()</a:t>
            </a:r>
            <a:r>
              <a:rPr lang="en-US" sz="1200" b="1" i="0" kern="1200" dirty="0" smtClean="0">
                <a:solidFill>
                  <a:schemeClr val="tx1"/>
                </a:solidFill>
                <a:effectLst/>
                <a:latin typeface="+mn-lt"/>
                <a:ea typeface="+mn-ea"/>
                <a:cs typeface="+mn-cs"/>
              </a:rPr>
              <a:t> method</a:t>
            </a:r>
            <a:r>
              <a:rPr lang="en-US" sz="1200" b="0" i="0" kern="1200" dirty="0" smtClean="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smtClean="0"/>
              <a:t>Immutable data records</a:t>
            </a:r>
            <a:endParaRPr lang="en-US"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mn-ea"/>
                <a:cs typeface="+mn-cs"/>
              </a:rPr>
              <a:t>Java 10 introduced defensive copy static factory methods such as </a:t>
            </a:r>
            <a:r>
              <a:rPr lang="en-US" sz="1200" b="0" i="1" kern="1200" dirty="0" err="1" smtClean="0">
                <a:solidFill>
                  <a:schemeClr val="tx1"/>
                </a:solidFill>
                <a:effectLst/>
                <a:latin typeface="+mn-lt"/>
                <a:ea typeface="+mn-ea"/>
                <a:cs typeface="+mn-cs"/>
              </a:rPr>
              <a:t>List.copyOf</a:t>
            </a:r>
            <a:r>
              <a:rPr lang="en-US" sz="1200" b="0" i="0" kern="1200" dirty="0" smtClean="0">
                <a:solidFill>
                  <a:schemeClr val="tx1"/>
                </a:solidFill>
                <a:effectLst/>
                <a:latin typeface="+mn-lt"/>
                <a:ea typeface="+mn-ea"/>
                <a:cs typeface="+mn-cs"/>
              </a:rPr>
              <a:t>. Applications using older versions of Java may create a defensive copy using a copy constructor and one of the “unmodifiable” static factory methods on the </a:t>
            </a:r>
            <a:r>
              <a:rPr lang="en-US" sz="1200" b="0" i="1" kern="1200" dirty="0" smtClean="0">
                <a:solidFill>
                  <a:schemeClr val="tx1"/>
                </a:solidFill>
                <a:effectLst/>
                <a:latin typeface="+mn-lt"/>
                <a:ea typeface="+mn-ea"/>
                <a:cs typeface="+mn-cs"/>
              </a:rPr>
              <a:t>Collections</a:t>
            </a:r>
            <a:r>
              <a:rPr lang="en-US" sz="1200" b="0" i="0" kern="1200" dirty="0" smtClean="0">
                <a:solidFill>
                  <a:schemeClr val="tx1"/>
                </a:solidFill>
                <a:effectLst/>
                <a:latin typeface="+mn-lt"/>
                <a:ea typeface="+mn-ea"/>
                <a:cs typeface="+mn-cs"/>
              </a:rPr>
              <a:t> class: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smtClean="0">
              <a:solidFill>
                <a:schemeClr val="tx1"/>
              </a:solidFill>
              <a:effectLst/>
              <a:latin typeface="+mn-lt"/>
              <a:ea typeface="+mn-ea"/>
              <a:cs typeface="+mn-cs"/>
            </a:endParaRPr>
          </a:p>
          <a:p>
            <a:r>
              <a:rPr lang="en-US" dirty="0" smtClean="0"/>
              <a:t> </a:t>
            </a:r>
            <a:r>
              <a:rPr lang="en-US" dirty="0" err="1" smtClean="0">
                <a:hlinkClick r:id="rId3"/>
              </a:rPr>
              <a:t>Immutables</a:t>
            </a:r>
            <a:r>
              <a:rPr lang="en-US" dirty="0" smtClean="0"/>
              <a:t> is a Java annotation processors to generate simple, safe and consistent value objects. The library generates immutable objects from abstract types: </a:t>
            </a:r>
            <a:r>
              <a:rPr lang="en-US" i="1" dirty="0" smtClean="0"/>
              <a:t>Interface</a:t>
            </a:r>
            <a:r>
              <a:rPr lang="en-US" dirty="0" smtClean="0"/>
              <a:t>, </a:t>
            </a:r>
            <a:r>
              <a:rPr lang="en-US" i="1" dirty="0" smtClean="0"/>
              <a:t>Class</a:t>
            </a:r>
            <a:r>
              <a:rPr lang="en-US" dirty="0" smtClean="0"/>
              <a:t>, </a:t>
            </a:r>
            <a:r>
              <a:rPr lang="en-US" i="1" dirty="0" smtClean="0"/>
              <a:t>Annotation</a:t>
            </a:r>
            <a:endParaRPr lang="en-US" dirty="0" smtClean="0"/>
          </a:p>
          <a:p>
            <a:endParaRPr lang="en-US" dirty="0" smtClean="0"/>
          </a:p>
          <a:p>
            <a:r>
              <a:rPr lang="en-US" b="1" dirty="0" smtClean="0"/>
              <a:t>Values and Builders: </a:t>
            </a:r>
            <a:r>
              <a:rPr lang="en-US" dirty="0" smtClean="0"/>
              <a:t>With </a:t>
            </a:r>
            <a:r>
              <a:rPr lang="en-US" i="1" dirty="0" err="1" smtClean="0"/>
              <a:t>Immutables</a:t>
            </a:r>
            <a:r>
              <a:rPr lang="en-US" dirty="0" smtClean="0"/>
              <a:t> you can generate state of the art immutable objects and builders. Type-safe, null-safe and thread-safe, with no boilerplate.</a:t>
            </a:r>
          </a:p>
          <a:p>
            <a:endParaRPr lang="en-US" dirty="0" smtClean="0"/>
          </a:p>
          <a:p>
            <a:r>
              <a:rPr lang="en-US" b="1" dirty="0" smtClean="0"/>
              <a:t>Easy to use: </a:t>
            </a:r>
            <a:r>
              <a:rPr lang="en-US" dirty="0" smtClean="0"/>
              <a:t>Just add jar to </a:t>
            </a:r>
            <a:r>
              <a:rPr lang="en-US" dirty="0" err="1" smtClean="0"/>
              <a:t>classpath</a:t>
            </a:r>
            <a:r>
              <a:rPr lang="en-US" dirty="0" smtClean="0"/>
              <a:t> and use. No required runtime dependencies! Maven/Guava is supported, but not required.  Works out-of-the box with build tools, integrates into </a:t>
            </a:r>
            <a:r>
              <a:rPr lang="en-US" dirty="0" smtClean="0">
                <a:hlinkClick r:id="rId4"/>
              </a:rPr>
              <a:t>IDEs</a:t>
            </a:r>
            <a:r>
              <a:rPr lang="en-US" dirty="0" smtClean="0"/>
              <a:t>. </a:t>
            </a:r>
          </a:p>
          <a:p>
            <a:endParaRPr lang="en-US" dirty="0" smtClean="0"/>
          </a:p>
          <a:p>
            <a:endParaRPr lang="en-US" dirty="0" smtClean="0"/>
          </a:p>
          <a:p>
            <a:r>
              <a:rPr lang="en-US" b="1" dirty="0" smtClean="0"/>
              <a:t>Clean code: </a:t>
            </a:r>
            <a:r>
              <a:rPr lang="en-US" i="1" dirty="0" err="1" smtClean="0"/>
              <a:t>Immutables</a:t>
            </a:r>
            <a:r>
              <a:rPr lang="en-US" dirty="0" smtClean="0"/>
              <a:t> has much higher standards for code readability than other generators. No ugly named identifiers. Implementation code is clear, efficient, and have corresponding </a:t>
            </a:r>
            <a:r>
              <a:rPr lang="en-US" dirty="0" err="1" smtClean="0"/>
              <a:t>javadocs</a:t>
            </a:r>
            <a:r>
              <a:rPr lang="en-US" dirty="0" smtClean="0"/>
              <a:t>.</a:t>
            </a:r>
          </a:p>
          <a:p>
            <a:endParaRPr lang="en-US" dirty="0" smtClean="0"/>
          </a:p>
          <a:p>
            <a:endParaRPr lang="en-US" dirty="0" smtClean="0"/>
          </a:p>
          <a:p>
            <a:r>
              <a:rPr lang="en-US" b="1" dirty="0" smtClean="0"/>
              <a:t>Flexible:  </a:t>
            </a:r>
            <a:r>
              <a:rPr lang="en-US" dirty="0" smtClean="0"/>
              <a:t>Adapt </a:t>
            </a:r>
            <a:r>
              <a:rPr lang="en-US" dirty="0" err="1" smtClean="0"/>
              <a:t>Immutables</a:t>
            </a:r>
            <a:r>
              <a:rPr lang="en-US" dirty="0" smtClean="0"/>
              <a:t> to your code conventions and tastes. </a:t>
            </a:r>
            <a:r>
              <a:rPr lang="en-US" dirty="0" smtClean="0">
                <a:hlinkClick r:id="rId5"/>
              </a:rPr>
              <a:t>Customize</a:t>
            </a:r>
            <a:r>
              <a:rPr lang="en-US" dirty="0" smtClean="0"/>
              <a:t> get, set, with or whatever prefixes. Describe styles as reusable meta-annotations. </a:t>
            </a:r>
          </a:p>
          <a:p>
            <a:endParaRPr lang="en-US" dirty="0" smtClean="0"/>
          </a:p>
          <a:p>
            <a:r>
              <a:rPr lang="en-US" dirty="0" smtClean="0"/>
              <a:t>JSON: </a:t>
            </a:r>
            <a:r>
              <a:rPr lang="en-US" dirty="0" err="1" smtClean="0"/>
              <a:t>Immutables</a:t>
            </a:r>
            <a:r>
              <a:rPr lang="en-US" dirty="0" smtClean="0"/>
              <a:t> are </a:t>
            </a:r>
            <a:r>
              <a:rPr lang="en-US" dirty="0" smtClean="0">
                <a:hlinkClick r:id="rId6"/>
              </a:rPr>
              <a:t>serialization</a:t>
            </a:r>
            <a:r>
              <a:rPr lang="en-US" dirty="0" smtClean="0"/>
              <a:t> ready, including JSON and its binary forms. </a:t>
            </a:r>
            <a:r>
              <a:rPr lang="en-US" i="1" dirty="0" smtClean="0"/>
              <a:t>Jackson</a:t>
            </a:r>
            <a:r>
              <a:rPr lang="en-US" dirty="0" smtClean="0"/>
              <a:t> and </a:t>
            </a:r>
            <a:r>
              <a:rPr lang="en-US" i="1" dirty="0" err="1" smtClean="0"/>
              <a:t>Gson</a:t>
            </a:r>
            <a:r>
              <a:rPr lang="en-US" dirty="0" smtClean="0"/>
              <a:t> libraries are supported. </a:t>
            </a:r>
          </a:p>
          <a:p>
            <a:endParaRPr lang="en-US" dirty="0" smtClean="0"/>
          </a:p>
          <a:p>
            <a:endParaRPr lang="en-US" dirty="0" smtClean="0"/>
          </a:p>
          <a:p>
            <a:r>
              <a:rPr lang="en-US" b="1" dirty="0" smtClean="0"/>
              <a:t>Criteria: </a:t>
            </a:r>
            <a:r>
              <a:rPr lang="en-US" dirty="0" smtClean="0"/>
              <a:t>Generate </a:t>
            </a:r>
            <a:r>
              <a:rPr lang="en-US" dirty="0" err="1" smtClean="0"/>
              <a:t>typesafe</a:t>
            </a:r>
            <a:r>
              <a:rPr lang="en-US" dirty="0" smtClean="0"/>
              <a:t> </a:t>
            </a:r>
            <a:r>
              <a:rPr lang="en-US" dirty="0" smtClean="0">
                <a:hlinkClick r:id="rId7"/>
              </a:rPr>
              <a:t>query and repository DSL</a:t>
            </a:r>
            <a:r>
              <a:rPr lang="en-US" dirty="0" smtClean="0"/>
              <a:t> to access different </a:t>
            </a:r>
            <a:r>
              <a:rPr lang="en-US" dirty="0" err="1" smtClean="0"/>
              <a:t>datasources</a:t>
            </a:r>
            <a:r>
              <a:rPr lang="en-US" dirty="0" smtClean="0"/>
              <a:t>. </a:t>
            </a:r>
            <a:r>
              <a:rPr lang="en-US" sz="900" b="1" dirty="0" smtClean="0">
                <a:solidFill>
                  <a:srgbClr val="FF0000"/>
                </a:solidFill>
                <a:latin typeface="Lucida Grande"/>
              </a:rPr>
              <a:t>Reminded me: Hibernate JPA  </a:t>
            </a:r>
            <a:r>
              <a:rPr lang="en-US" sz="900" b="1" dirty="0" err="1" smtClean="0">
                <a:solidFill>
                  <a:srgbClr val="FF0000"/>
                </a:solidFill>
                <a:latin typeface="Lucida Grande"/>
              </a:rPr>
              <a:t>Metamodel</a:t>
            </a:r>
            <a:r>
              <a:rPr lang="en-US" sz="900" b="1" dirty="0" smtClean="0">
                <a:solidFill>
                  <a:srgbClr val="FF0000"/>
                </a:solidFill>
                <a:latin typeface="Lucida Grande"/>
              </a:rPr>
              <a:t> Generator ;)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B8979B4A-50AD-4921-98D2-3767FE82802A}" type="slidenum">
              <a:rPr lang="en-US" smtClean="0"/>
              <a:t>15</a:t>
            </a:fld>
            <a:endParaRPr lang="en-US"/>
          </a:p>
        </p:txBody>
      </p:sp>
    </p:spTree>
    <p:extLst>
      <p:ext uri="{BB962C8B-B14F-4D97-AF65-F5344CB8AC3E}">
        <p14:creationId xmlns:p14="http://schemas.microsoft.com/office/powerpoint/2010/main" val="26224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979B4A-50AD-4921-98D2-3767FE82802A}" type="slidenum">
              <a:rPr lang="en-US" smtClean="0"/>
              <a:t>16</a:t>
            </a:fld>
            <a:endParaRPr lang="en-US"/>
          </a:p>
        </p:txBody>
      </p:sp>
    </p:spTree>
    <p:extLst>
      <p:ext uri="{BB962C8B-B14F-4D97-AF65-F5344CB8AC3E}">
        <p14:creationId xmlns:p14="http://schemas.microsoft.com/office/powerpoint/2010/main" val="36853439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56135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9934045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939392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325F33-1F9F-4F40-8427-7E6F6192A6B1}"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278847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F325F33-1F9F-4F40-8427-7E6F6192A6B1}" type="datetimeFigureOut">
              <a:rPr lang="en-US" smtClean="0"/>
              <a:t>7/1/2021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333813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325F33-1F9F-4F40-8427-7E6F6192A6B1}"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062502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325F33-1F9F-4F40-8427-7E6F6192A6B1}" type="datetimeFigureOut">
              <a:rPr lang="en-US" smtClean="0"/>
              <a:t>7/1/2021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1406352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325F33-1F9F-4F40-8427-7E6F6192A6B1}" type="datetimeFigureOut">
              <a:rPr lang="en-US" smtClean="0"/>
              <a:t>7/1/2021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1152630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325F33-1F9F-4F40-8427-7E6F6192A6B1}" type="datetimeFigureOut">
              <a:rPr lang="en-US" smtClean="0"/>
              <a:t>7/1/2021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7826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29898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F325F33-1F9F-4F40-8427-7E6F6192A6B1}" type="datetimeFigureOut">
              <a:rPr lang="en-US" smtClean="0"/>
              <a:t>7/1/2021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81267C1-98B4-449F-9CA8-AB05E471A003}" type="slidenum">
              <a:rPr lang="en-US" smtClean="0"/>
              <a:t>‹#›</a:t>
            </a:fld>
            <a:endParaRPr lang="en-US"/>
          </a:p>
        </p:txBody>
      </p:sp>
    </p:spTree>
    <p:extLst>
      <p:ext uri="{BB962C8B-B14F-4D97-AF65-F5344CB8AC3E}">
        <p14:creationId xmlns:p14="http://schemas.microsoft.com/office/powerpoint/2010/main" val="3514698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325F33-1F9F-4F40-8427-7E6F6192A6B1}" type="datetimeFigureOut">
              <a:rPr lang="en-US" smtClean="0"/>
              <a:t>7/1/2021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1267C1-98B4-449F-9CA8-AB05E471A003}" type="slidenum">
              <a:rPr lang="en-US" smtClean="0"/>
              <a:t>‹#›</a:t>
            </a:fld>
            <a:endParaRPr lang="en-US"/>
          </a:p>
        </p:txBody>
      </p:sp>
    </p:spTree>
    <p:extLst>
      <p:ext uri="{BB962C8B-B14F-4D97-AF65-F5344CB8AC3E}">
        <p14:creationId xmlns:p14="http://schemas.microsoft.com/office/powerpoint/2010/main" val="110932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zats@seznam.cz"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github.com/asatklichov/LombokAndAlternatives" TargetMode="External"/><Relationship Id="rId4" Type="http://schemas.openxmlformats.org/officeDocument/2006/relationships/hyperlink" Target="http://sahet.net/htm/java.htm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alidg.me/blog/2020/2/9/java14-records-in-depth"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projectlombok.org/"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github.com/google/auto" TargetMode="External"/><Relationship Id="rId4" Type="http://schemas.openxmlformats.org/officeDocument/2006/relationships/hyperlink" Target="http://immutables.github.io/"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google/auto"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immutables.github.io/immutable.html"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hyperlink" Target="https://github.com/google/guava/wiki/ImmutableCollectionsExplained"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youtube.com/watch?v=J6fegDQPgps&amp;t=1532s" TargetMode="External"/><Relationship Id="rId5" Type="http://schemas.openxmlformats.org/officeDocument/2006/relationships/hyperlink" Target="https://cr.openjdk.java.net/~briangoetz/amber/datum.html" TargetMode="External"/><Relationship Id="rId4" Type="http://schemas.openxmlformats.org/officeDocument/2006/relationships/hyperlink" Target="https://codeburst.io/lombok-autovalue-and-immutables-or-how-to-write-less-and-better-code-returns-2b2e9273f877"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rojectlombok.org/"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rojectlombok.org/features/Data" TargetMode="Externa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projectlombok.org/features/val" TargetMode="External"/><Relationship Id="rId7" Type="http://schemas.openxmlformats.org/officeDocument/2006/relationships/hyperlink" Target="https://projectlombok.org/features/Value" TargetMode="External"/><Relationship Id="rId2" Type="http://schemas.openxmlformats.org/officeDocument/2006/relationships/hyperlink" Target="https://projectlombok.org/features/experimental/Accessors" TargetMode="External"/><Relationship Id="rId1" Type="http://schemas.openxmlformats.org/officeDocument/2006/relationships/slideLayout" Target="../slideLayouts/slideLayout1.xml"/><Relationship Id="rId6" Type="http://schemas.openxmlformats.org/officeDocument/2006/relationships/hyperlink" Target="https://github.com/FasterXML/jackson" TargetMode="External"/><Relationship Id="rId5" Type="http://schemas.openxmlformats.org/officeDocument/2006/relationships/hyperlink" Target="https://projectlombok.org/features/experimental/SuperBuilder" TargetMode="External"/><Relationship Id="rId4" Type="http://schemas.openxmlformats.org/officeDocument/2006/relationships/hyperlink" Target="https://projectlombok.org/features/Builder" TargetMode="External"/><Relationship Id="rId9"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baeldung.com/lombok-builder-inheritance" TargetMode="External"/><Relationship Id="rId2" Type="http://schemas.openxmlformats.org/officeDocument/2006/relationships/hyperlink" Target="https://projectlombok.org/features/experimental/SuperBuilder" TargetMode="Externa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4" name="Google Shape;128;p1"/>
          <p:cNvSpPr txBox="1">
            <a:spLocks noGrp="1"/>
          </p:cNvSpPr>
          <p:nvPr>
            <p:ph type="subTitle" idx="4294967295"/>
          </p:nvPr>
        </p:nvSpPr>
        <p:spPr>
          <a:xfrm>
            <a:off x="385876" y="5332120"/>
            <a:ext cx="7452360" cy="1135696"/>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SzPts val="2400"/>
              <a:buNone/>
            </a:pPr>
            <a:r>
              <a:rPr lang="en-US" dirty="0" smtClean="0"/>
              <a:t>Azat Satklichov</a:t>
            </a:r>
          </a:p>
          <a:p>
            <a:pPr marL="0" lvl="0" indent="0">
              <a:spcBef>
                <a:spcPts val="0"/>
              </a:spcBef>
              <a:buSzPts val="2400"/>
              <a:buNone/>
            </a:pPr>
            <a:r>
              <a:rPr lang="en-US" sz="1800" dirty="0" smtClean="0">
                <a:hlinkClick r:id="rId3"/>
              </a:rPr>
              <a:t>azats@seznam.cz</a:t>
            </a:r>
            <a:r>
              <a:rPr lang="en-US" sz="1800" dirty="0" smtClean="0"/>
              <a:t>,</a:t>
            </a:r>
          </a:p>
          <a:p>
            <a:pPr marL="0" lvl="0" indent="0">
              <a:spcBef>
                <a:spcPts val="0"/>
              </a:spcBef>
              <a:buSzPts val="2400"/>
              <a:buNone/>
            </a:pPr>
            <a:r>
              <a:rPr lang="en-US" sz="1800" dirty="0" smtClean="0">
                <a:hlinkClick r:id="rId4"/>
              </a:rPr>
              <a:t>http</a:t>
            </a:r>
            <a:r>
              <a:rPr lang="en-US" sz="1800" dirty="0">
                <a:hlinkClick r:id="rId4"/>
              </a:rPr>
              <a:t>://</a:t>
            </a:r>
            <a:r>
              <a:rPr lang="en-US" sz="1800" dirty="0" smtClean="0">
                <a:hlinkClick r:id="rId4"/>
              </a:rPr>
              <a:t>sahet.net/htm/java.html</a:t>
            </a:r>
            <a:r>
              <a:rPr lang="en-US" sz="1800" dirty="0" smtClean="0"/>
              <a:t>,</a:t>
            </a:r>
          </a:p>
          <a:p>
            <a:pPr marL="0" lvl="0" indent="0">
              <a:spcBef>
                <a:spcPts val="0"/>
              </a:spcBef>
              <a:buSzPts val="2400"/>
              <a:buNone/>
            </a:pPr>
            <a:r>
              <a:rPr lang="en-US" sz="1800" dirty="0">
                <a:hlinkClick r:id="rId5"/>
              </a:rPr>
              <a:t>https://github.com/azatsatklichov/LombokAndAlternatives</a:t>
            </a:r>
            <a:r>
              <a:rPr lang="en-US" sz="1800" dirty="0" smtClean="0"/>
              <a:t>  </a:t>
            </a:r>
            <a:endParaRPr sz="1800" dirty="0"/>
          </a:p>
        </p:txBody>
      </p:sp>
      <p:pic>
        <p:nvPicPr>
          <p:cNvPr id="25" name="Picture 24"/>
          <p:cNvPicPr>
            <a:picLocks noChangeAspect="1"/>
          </p:cNvPicPr>
          <p:nvPr/>
        </p:nvPicPr>
        <p:blipFill>
          <a:blip r:embed="rId6"/>
          <a:stretch>
            <a:fillRect/>
          </a:stretch>
        </p:blipFill>
        <p:spPr>
          <a:xfrm>
            <a:off x="9710004" y="4526012"/>
            <a:ext cx="2000250" cy="2000250"/>
          </a:xfrm>
          <a:prstGeom prst="rect">
            <a:avLst/>
          </a:prstGeom>
        </p:spPr>
      </p:pic>
      <p:sp>
        <p:nvSpPr>
          <p:cNvPr id="26" name="Google Shape;126;p1"/>
          <p:cNvSpPr txBox="1">
            <a:spLocks/>
          </p:cNvSpPr>
          <p:nvPr/>
        </p:nvSpPr>
        <p:spPr>
          <a:xfrm>
            <a:off x="571900" y="1217326"/>
            <a:ext cx="11424482" cy="1772793"/>
          </a:xfrm>
          <a:prstGeom prst="rect">
            <a:avLst/>
          </a:prstGeom>
          <a:noFill/>
          <a:ln>
            <a:noFill/>
          </a:ln>
        </p:spPr>
        <p:txBody>
          <a:bodyPr spcFirstLastPara="1" vert="horz" wrap="square" lIns="0" tIns="0" rIns="0" bIns="0" rtlCol="0" anchor="b" anchorCtr="0">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0"/>
              </a:spcBef>
            </a:pPr>
            <a:r>
              <a:rPr lang="en-US" sz="4800" dirty="0" smtClean="0">
                <a:solidFill>
                  <a:srgbClr val="00B050"/>
                </a:solidFill>
              </a:rPr>
              <a:t>Don’t use Lombok – Alternatives</a:t>
            </a:r>
          </a:p>
          <a:p>
            <a:pPr lvl="0" algn="l">
              <a:spcBef>
                <a:spcPts val="0"/>
              </a:spcBef>
            </a:pPr>
            <a:r>
              <a:rPr lang="en-US" sz="2000" dirty="0">
                <a:solidFill>
                  <a:srgbClr val="002060"/>
                </a:solidFill>
              </a:rPr>
              <a:t>Dealing with boilerplate </a:t>
            </a:r>
            <a:r>
              <a:rPr lang="en-US" sz="2000" dirty="0" smtClean="0">
                <a:solidFill>
                  <a:srgbClr val="002060"/>
                </a:solidFill>
              </a:rPr>
              <a:t>code. No runtime dependencies</a:t>
            </a:r>
            <a:endParaRPr lang="en-US" sz="2000" dirty="0">
              <a:solidFill>
                <a:srgbClr val="002060"/>
              </a:solidFill>
            </a:endParaRPr>
          </a:p>
          <a:p>
            <a:pPr lvl="0" algn="l">
              <a:spcBef>
                <a:spcPts val="0"/>
              </a:spcBef>
            </a:pPr>
            <a:r>
              <a:rPr lang="en-US" sz="2000" dirty="0">
                <a:solidFill>
                  <a:srgbClr val="002060"/>
                </a:solidFill>
              </a:rPr>
              <a:t>Extra code obscures that our class is simply a data class </a:t>
            </a:r>
            <a:endParaRPr lang="en-US" sz="2000" dirty="0" smtClean="0">
              <a:solidFill>
                <a:srgbClr val="002060"/>
              </a:solidFill>
            </a:endParaRPr>
          </a:p>
          <a:p>
            <a:pPr algn="l">
              <a:spcBef>
                <a:spcPts val="0"/>
              </a:spcBef>
            </a:pPr>
            <a:r>
              <a:rPr lang="en-US" sz="2000" dirty="0">
                <a:solidFill>
                  <a:srgbClr val="002060"/>
                </a:solidFill>
              </a:rPr>
              <a:t>A better approach </a:t>
            </a:r>
            <a:r>
              <a:rPr lang="en-US" sz="2000" dirty="0" smtClean="0">
                <a:solidFill>
                  <a:srgbClr val="002060"/>
                </a:solidFill>
              </a:rPr>
              <a:t>- </a:t>
            </a:r>
            <a:r>
              <a:rPr lang="en-US" sz="2000" dirty="0">
                <a:solidFill>
                  <a:srgbClr val="002060"/>
                </a:solidFill>
              </a:rPr>
              <a:t>declare </a:t>
            </a:r>
            <a:r>
              <a:rPr lang="en-US" sz="2000" dirty="0" smtClean="0">
                <a:solidFill>
                  <a:srgbClr val="002060"/>
                </a:solidFill>
              </a:rPr>
              <a:t>class as a data </a:t>
            </a:r>
            <a:r>
              <a:rPr lang="en-US" sz="2000" dirty="0">
                <a:solidFill>
                  <a:srgbClr val="002060"/>
                </a:solidFill>
              </a:rPr>
              <a:t>class</a:t>
            </a:r>
            <a:r>
              <a:rPr lang="en-US" sz="2000" dirty="0" smtClean="0">
                <a:solidFill>
                  <a:srgbClr val="002060"/>
                </a:solidFill>
              </a:rPr>
              <a:t>.</a:t>
            </a:r>
          </a:p>
          <a:p>
            <a:pPr algn="l">
              <a:spcBef>
                <a:spcPts val="0"/>
              </a:spcBef>
            </a:pPr>
            <a:r>
              <a:rPr lang="en-US" sz="2000" dirty="0">
                <a:solidFill>
                  <a:srgbClr val="002060"/>
                </a:solidFill>
              </a:rPr>
              <a:t>Separation of concerns and minimization of mutability.</a:t>
            </a:r>
          </a:p>
        </p:txBody>
      </p:sp>
    </p:spTree>
    <p:extLst>
      <p:ext uri="{BB962C8B-B14F-4D97-AF65-F5344CB8AC3E}">
        <p14:creationId xmlns:p14="http://schemas.microsoft.com/office/powerpoint/2010/main" val="13180025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1" y="230345"/>
            <a:ext cx="10884875" cy="634741"/>
          </a:xfrm>
        </p:spPr>
        <p:txBody>
          <a:bodyPr>
            <a:normAutofit fontScale="90000"/>
          </a:bodyPr>
          <a:lstStyle/>
          <a:p>
            <a:pPr algn="l"/>
            <a:r>
              <a:rPr lang="en-US" sz="3200" b="1" dirty="0" smtClean="0">
                <a:solidFill>
                  <a:srgbClr val="00B050"/>
                </a:solidFill>
              </a:rPr>
              <a:t>Lombok   Alternatives</a:t>
            </a:r>
            <a:br>
              <a:rPr lang="en-US" sz="3200" b="1" dirty="0" smtClean="0">
                <a:solidFill>
                  <a:srgbClr val="00B050"/>
                </a:solidFill>
              </a:rPr>
            </a:br>
            <a:endParaRPr lang="en-US" sz="3200" b="1" dirty="0"/>
          </a:p>
        </p:txBody>
      </p:sp>
      <p:pic>
        <p:nvPicPr>
          <p:cNvPr id="7" name="Picture 6"/>
          <p:cNvPicPr>
            <a:picLocks noChangeAspect="1"/>
          </p:cNvPicPr>
          <p:nvPr/>
        </p:nvPicPr>
        <p:blipFill>
          <a:blip r:embed="rId3"/>
          <a:stretch>
            <a:fillRect/>
          </a:stretch>
        </p:blipFill>
        <p:spPr>
          <a:xfrm>
            <a:off x="6542561" y="832050"/>
            <a:ext cx="1988625" cy="761876"/>
          </a:xfrm>
          <a:prstGeom prst="rect">
            <a:avLst/>
          </a:prstGeom>
        </p:spPr>
      </p:pic>
      <p:sp>
        <p:nvSpPr>
          <p:cNvPr id="9" name="TextBox 8"/>
          <p:cNvSpPr txBox="1"/>
          <p:nvPr/>
        </p:nvSpPr>
        <p:spPr>
          <a:xfrm>
            <a:off x="166711" y="456794"/>
            <a:ext cx="8420668" cy="707886"/>
          </a:xfrm>
          <a:prstGeom prst="rect">
            <a:avLst/>
          </a:prstGeom>
          <a:noFill/>
        </p:spPr>
        <p:txBody>
          <a:bodyPr wrap="square" rtlCol="0">
            <a:spAutoFit/>
          </a:bodyPr>
          <a:lstStyle/>
          <a:p>
            <a:r>
              <a:rPr lang="en-US" sz="2000" b="1" dirty="0" smtClean="0">
                <a:solidFill>
                  <a:srgbClr val="00B050"/>
                </a:solidFill>
              </a:rPr>
              <a:t>Java 14 Record, </a:t>
            </a:r>
            <a:r>
              <a:rPr lang="en-US" sz="2000" b="1" dirty="0" err="1" smtClean="0">
                <a:solidFill>
                  <a:srgbClr val="00B050"/>
                </a:solidFill>
              </a:rPr>
              <a:t>AutoValue</a:t>
            </a:r>
            <a:r>
              <a:rPr lang="en-US" sz="2000" b="1" dirty="0">
                <a:solidFill>
                  <a:srgbClr val="00B050"/>
                </a:solidFill>
              </a:rPr>
              <a:t>, and </a:t>
            </a:r>
            <a:r>
              <a:rPr lang="en-US" sz="2000" b="1" dirty="0" err="1">
                <a:solidFill>
                  <a:srgbClr val="00B050"/>
                </a:solidFill>
              </a:rPr>
              <a:t>Immutables</a:t>
            </a:r>
            <a:endParaRPr lang="en-US" sz="2000" b="1" dirty="0">
              <a:solidFill>
                <a:srgbClr val="00B050"/>
              </a:solidFill>
            </a:endParaRPr>
          </a:p>
          <a:p>
            <a:endParaRPr lang="en-US" sz="2000" dirty="0">
              <a:solidFill>
                <a:srgbClr val="00B050"/>
              </a:solidFill>
            </a:endParaRPr>
          </a:p>
        </p:txBody>
      </p:sp>
      <p:pic>
        <p:nvPicPr>
          <p:cNvPr id="10" name="Picture 9"/>
          <p:cNvPicPr>
            <a:picLocks noChangeAspect="1"/>
          </p:cNvPicPr>
          <p:nvPr/>
        </p:nvPicPr>
        <p:blipFill>
          <a:blip r:embed="rId4"/>
          <a:stretch>
            <a:fillRect/>
          </a:stretch>
        </p:blipFill>
        <p:spPr>
          <a:xfrm rot="20916795">
            <a:off x="9080655" y="5268723"/>
            <a:ext cx="1710407" cy="617511"/>
          </a:xfrm>
          <a:prstGeom prst="rect">
            <a:avLst/>
          </a:prstGeom>
        </p:spPr>
      </p:pic>
      <p:sp>
        <p:nvSpPr>
          <p:cNvPr id="3" name="Rectangle 2"/>
          <p:cNvSpPr/>
          <p:nvPr/>
        </p:nvSpPr>
        <p:spPr>
          <a:xfrm>
            <a:off x="8819097" y="838960"/>
            <a:ext cx="3234155" cy="646331"/>
          </a:xfrm>
          <a:prstGeom prst="rect">
            <a:avLst/>
          </a:prstGeom>
        </p:spPr>
        <p:txBody>
          <a:bodyPr wrap="none">
            <a:spAutoFit/>
          </a:bodyPr>
          <a:lstStyle/>
          <a:p>
            <a:r>
              <a:rPr lang="en-US" dirty="0" smtClean="0">
                <a:solidFill>
                  <a:srgbClr val="242729"/>
                </a:solidFill>
                <a:latin typeface="ui-monospace"/>
              </a:rPr>
              <a:t>Lombok </a:t>
            </a:r>
            <a:r>
              <a:rPr lang="en-US" b="1" dirty="0" smtClean="0">
                <a:solidFill>
                  <a:srgbClr val="242729"/>
                </a:solidFill>
                <a:latin typeface="ui-monospace"/>
              </a:rPr>
              <a:t>@Value </a:t>
            </a:r>
          </a:p>
          <a:p>
            <a:r>
              <a:rPr lang="en-US" dirty="0" smtClean="0"/>
              <a:t>This </a:t>
            </a:r>
            <a:r>
              <a:rPr lang="en-US" dirty="0"/>
              <a:t>is close to what records are</a:t>
            </a:r>
          </a:p>
        </p:txBody>
      </p:sp>
      <p:pic>
        <p:nvPicPr>
          <p:cNvPr id="4" name="Picture 3"/>
          <p:cNvPicPr>
            <a:picLocks noChangeAspect="1"/>
          </p:cNvPicPr>
          <p:nvPr/>
        </p:nvPicPr>
        <p:blipFill>
          <a:blip r:embed="rId5"/>
          <a:stretch>
            <a:fillRect/>
          </a:stretch>
        </p:blipFill>
        <p:spPr>
          <a:xfrm>
            <a:off x="508784" y="1590458"/>
            <a:ext cx="5671680" cy="1849461"/>
          </a:xfrm>
          <a:prstGeom prst="rect">
            <a:avLst/>
          </a:prstGeom>
        </p:spPr>
      </p:pic>
      <p:sp>
        <p:nvSpPr>
          <p:cNvPr id="12" name="Rectangle 11"/>
          <p:cNvSpPr/>
          <p:nvPr/>
        </p:nvSpPr>
        <p:spPr>
          <a:xfrm>
            <a:off x="6831027" y="2575440"/>
            <a:ext cx="4411005" cy="584775"/>
          </a:xfrm>
          <a:prstGeom prst="rect">
            <a:avLst/>
          </a:prstGeom>
        </p:spPr>
        <p:txBody>
          <a:bodyPr wrap="square">
            <a:spAutoFit/>
          </a:bodyPr>
          <a:lstStyle/>
          <a:p>
            <a:r>
              <a:rPr lang="en-US" sz="1600" b="1" dirty="0" smtClean="0">
                <a:solidFill>
                  <a:srgbClr val="242729"/>
                </a:solidFill>
                <a:latin typeface="ui-monospace"/>
              </a:rPr>
              <a:t>Local RECORD</a:t>
            </a:r>
            <a:r>
              <a:rPr lang="en-US" sz="1600" dirty="0" smtClean="0">
                <a:solidFill>
                  <a:srgbClr val="242729"/>
                </a:solidFill>
                <a:latin typeface="ui-monospace"/>
              </a:rPr>
              <a:t> not polluting program name spaces, just serving here. Like local classes. </a:t>
            </a:r>
            <a:endParaRPr lang="en-US" sz="1600" dirty="0"/>
          </a:p>
        </p:txBody>
      </p:sp>
      <p:sp>
        <p:nvSpPr>
          <p:cNvPr id="13" name="Rectangle 12"/>
          <p:cNvSpPr/>
          <p:nvPr/>
        </p:nvSpPr>
        <p:spPr>
          <a:xfrm>
            <a:off x="6469990" y="1707380"/>
            <a:ext cx="5630494" cy="646331"/>
          </a:xfrm>
          <a:prstGeom prst="rect">
            <a:avLst/>
          </a:prstGeom>
        </p:spPr>
        <p:txBody>
          <a:bodyPr wrap="square">
            <a:spAutoFit/>
          </a:bodyPr>
          <a:lstStyle/>
          <a:p>
            <a:r>
              <a:rPr lang="en-US" dirty="0"/>
              <a:t>Can records replace </a:t>
            </a:r>
            <a:r>
              <a:rPr lang="en-US" dirty="0" err="1"/>
              <a:t>lombok</a:t>
            </a:r>
            <a:r>
              <a:rPr lang="en-US" dirty="0" smtClean="0"/>
              <a:t>? </a:t>
            </a:r>
            <a:r>
              <a:rPr lang="en-US" b="1" dirty="0" smtClean="0"/>
              <a:t>No. </a:t>
            </a:r>
            <a:r>
              <a:rPr lang="en-US" dirty="0" smtClean="0"/>
              <a:t>Record’s can’t provide </a:t>
            </a:r>
          </a:p>
          <a:p>
            <a:r>
              <a:rPr lang="en-US" dirty="0" smtClean="0"/>
              <a:t>mutable Object. E.g. @Data in Lombok, Builder, etc. .. </a:t>
            </a:r>
            <a:endParaRPr lang="en-US" dirty="0"/>
          </a:p>
        </p:txBody>
      </p:sp>
      <p:sp>
        <p:nvSpPr>
          <p:cNvPr id="15" name="Rectangle 14"/>
          <p:cNvSpPr/>
          <p:nvPr/>
        </p:nvSpPr>
        <p:spPr>
          <a:xfrm>
            <a:off x="166711" y="3697253"/>
            <a:ext cx="11808951" cy="2862322"/>
          </a:xfrm>
          <a:prstGeom prst="rect">
            <a:avLst/>
          </a:prstGeom>
        </p:spPr>
        <p:txBody>
          <a:bodyPr wrap="square">
            <a:spAutoFit/>
          </a:bodyPr>
          <a:lstStyle/>
          <a:p>
            <a:pPr marL="342900" indent="-342900">
              <a:buFont typeface="Arial" panose="020B0604020202020204" pitchFamily="34" charset="0"/>
              <a:buChar char="•"/>
            </a:pPr>
            <a:r>
              <a:rPr lang="en-US" sz="2000" b="1" dirty="0"/>
              <a:t>Immutable objects</a:t>
            </a:r>
            <a:r>
              <a:rPr lang="en-US" sz="2000" dirty="0"/>
              <a:t> are constructed once, in a consistent state, and can be safely shared</a:t>
            </a:r>
          </a:p>
          <a:p>
            <a:pPr lvl="1"/>
            <a:r>
              <a:rPr lang="en-US" sz="2000" u="sng" dirty="0"/>
              <a:t>Will fail if mandatory attributes are </a:t>
            </a:r>
            <a:r>
              <a:rPr lang="en-US" sz="2000" u="sng" dirty="0" smtClean="0"/>
              <a:t>missing </a:t>
            </a:r>
            <a:r>
              <a:rPr lang="en-US" sz="2000" dirty="0" smtClean="0"/>
              <a:t>(Lombok not guarantee this)</a:t>
            </a:r>
            <a:endParaRPr lang="en-US" sz="2000" dirty="0"/>
          </a:p>
          <a:p>
            <a:pPr lvl="1"/>
            <a:r>
              <a:rPr lang="en-US" sz="2000" dirty="0"/>
              <a:t>Cannot be sneakily modified when passed to other code</a:t>
            </a:r>
          </a:p>
          <a:p>
            <a:pPr marL="342900" indent="-342900">
              <a:buFont typeface="Arial" panose="020B0604020202020204" pitchFamily="34" charset="0"/>
              <a:buChar char="•"/>
            </a:pPr>
            <a:r>
              <a:rPr lang="en-US" sz="2000" b="1" dirty="0"/>
              <a:t>Immutable objects</a:t>
            </a:r>
            <a:r>
              <a:rPr lang="en-US" sz="2000" dirty="0"/>
              <a:t> are naturally thread-safe and can therefore be safely shared among threads</a:t>
            </a:r>
          </a:p>
          <a:p>
            <a:pPr lvl="1"/>
            <a:r>
              <a:rPr lang="en-US" sz="2000" dirty="0"/>
              <a:t>No excessive copying</a:t>
            </a:r>
          </a:p>
          <a:p>
            <a:pPr lvl="1"/>
            <a:r>
              <a:rPr lang="en-US" sz="2000" dirty="0"/>
              <a:t>No excessive synchronization</a:t>
            </a:r>
          </a:p>
          <a:p>
            <a:pPr marL="342900" indent="-342900">
              <a:buFont typeface="Arial" panose="020B0604020202020204" pitchFamily="34" charset="0"/>
              <a:buChar char="•"/>
            </a:pPr>
            <a:r>
              <a:rPr lang="en-US" sz="2000" b="1" dirty="0"/>
              <a:t>Object definitions</a:t>
            </a:r>
            <a:r>
              <a:rPr lang="en-US" sz="2000" dirty="0"/>
              <a:t> are pleasant to write and read</a:t>
            </a:r>
          </a:p>
          <a:p>
            <a:pPr lvl="1"/>
            <a:r>
              <a:rPr lang="en-US" sz="2000" dirty="0"/>
              <a:t>No boilerplate setter and getters</a:t>
            </a:r>
          </a:p>
          <a:p>
            <a:pPr lvl="1"/>
            <a:r>
              <a:rPr lang="en-US" sz="2000" dirty="0"/>
              <a:t>No ugly IDE-generated </a:t>
            </a:r>
            <a:r>
              <a:rPr lang="en-US" sz="2000" dirty="0" err="1"/>
              <a:t>hashCode</a:t>
            </a:r>
            <a:r>
              <a:rPr lang="en-US" sz="2000" dirty="0"/>
              <a:t>, equals and </a:t>
            </a:r>
            <a:r>
              <a:rPr lang="en-US" sz="2000" dirty="0" err="1"/>
              <a:t>toString</a:t>
            </a:r>
            <a:r>
              <a:rPr lang="en-US" sz="2000" dirty="0"/>
              <a:t> methods that end up being stored in source control.</a:t>
            </a:r>
          </a:p>
        </p:txBody>
      </p:sp>
      <p:sp>
        <p:nvSpPr>
          <p:cNvPr id="16" name="Rectangle 15"/>
          <p:cNvSpPr/>
          <p:nvPr/>
        </p:nvSpPr>
        <p:spPr>
          <a:xfrm>
            <a:off x="158085" y="838960"/>
            <a:ext cx="5630494" cy="369332"/>
          </a:xfrm>
          <a:prstGeom prst="rect">
            <a:avLst/>
          </a:prstGeom>
        </p:spPr>
        <p:txBody>
          <a:bodyPr wrap="square">
            <a:spAutoFit/>
          </a:bodyPr>
          <a:lstStyle/>
          <a:p>
            <a:r>
              <a:rPr lang="en-US" dirty="0"/>
              <a:t>S</a:t>
            </a:r>
            <a:r>
              <a:rPr lang="en-US" dirty="0" smtClean="0"/>
              <a:t>eparation </a:t>
            </a:r>
            <a:r>
              <a:rPr lang="en-US" dirty="0"/>
              <a:t>of concerns and </a:t>
            </a:r>
            <a:r>
              <a:rPr lang="en-US" b="1" dirty="0"/>
              <a:t>minimization of mutability</a:t>
            </a:r>
            <a:r>
              <a:rPr lang="en-US" dirty="0"/>
              <a:t>.</a:t>
            </a:r>
          </a:p>
        </p:txBody>
      </p:sp>
    </p:spTree>
    <p:extLst>
      <p:ext uri="{BB962C8B-B14F-4D97-AF65-F5344CB8AC3E}">
        <p14:creationId xmlns:p14="http://schemas.microsoft.com/office/powerpoint/2010/main" val="104227272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19" y="291835"/>
            <a:ext cx="10884875" cy="634741"/>
          </a:xfrm>
        </p:spPr>
        <p:txBody>
          <a:bodyPr>
            <a:normAutofit/>
          </a:bodyPr>
          <a:lstStyle/>
          <a:p>
            <a:r>
              <a:rPr lang="en-US" sz="3200" b="1" dirty="0" smtClean="0">
                <a:solidFill>
                  <a:srgbClr val="00B050"/>
                </a:solidFill>
              </a:rPr>
              <a:t>Java 14 [preview] RECORD  (standard part of Java 16)</a:t>
            </a:r>
            <a:endParaRPr lang="en-US" sz="3200" b="1" dirty="0"/>
          </a:p>
        </p:txBody>
      </p:sp>
      <p:sp>
        <p:nvSpPr>
          <p:cNvPr id="5" name="TextBox 4"/>
          <p:cNvSpPr txBox="1"/>
          <p:nvPr/>
        </p:nvSpPr>
        <p:spPr>
          <a:xfrm>
            <a:off x="272954" y="915950"/>
            <a:ext cx="11737075" cy="5909310"/>
          </a:xfrm>
          <a:prstGeom prst="rect">
            <a:avLst/>
          </a:prstGeom>
          <a:noFill/>
        </p:spPr>
        <p:txBody>
          <a:bodyPr wrap="square" rtlCol="0">
            <a:spAutoFit/>
          </a:bodyPr>
          <a:lstStyle/>
          <a:p>
            <a:r>
              <a:rPr lang="en-US" dirty="0"/>
              <a:t> </a:t>
            </a:r>
            <a:r>
              <a:rPr lang="en-US" b="1" dirty="0"/>
              <a:t>Records are </a:t>
            </a:r>
            <a:r>
              <a:rPr lang="en-US" b="1" dirty="0">
                <a:solidFill>
                  <a:srgbClr val="00B0F0"/>
                </a:solidFill>
              </a:rPr>
              <a:t>immutable</a:t>
            </a:r>
            <a:r>
              <a:rPr lang="en-US" b="1" dirty="0"/>
              <a:t> </a:t>
            </a:r>
            <a:r>
              <a:rPr lang="en-US" b="1" dirty="0">
                <a:solidFill>
                  <a:srgbClr val="FF0000"/>
                </a:solidFill>
              </a:rPr>
              <a:t>data classes</a:t>
            </a:r>
            <a:r>
              <a:rPr lang="en-US" b="1" dirty="0"/>
              <a:t> that require only the type and name of fields</a:t>
            </a:r>
            <a:r>
              <a:rPr lang="en-US" b="1" dirty="0" smtClean="0"/>
              <a:t>. </a:t>
            </a:r>
            <a:r>
              <a:rPr lang="en-US" dirty="0"/>
              <a:t>Good choice </a:t>
            </a:r>
            <a:r>
              <a:rPr lang="en-US" b="1" dirty="0"/>
              <a:t> </a:t>
            </a:r>
            <a:r>
              <a:rPr lang="en-US" dirty="0"/>
              <a:t>when modeling things like domain model classes </a:t>
            </a:r>
            <a:r>
              <a:rPr lang="en-US" dirty="0" smtClean="0"/>
              <a:t>(via </a:t>
            </a:r>
            <a:r>
              <a:rPr lang="en-US" dirty="0"/>
              <a:t>ORM), or </a:t>
            </a:r>
            <a:r>
              <a:rPr lang="en-US" dirty="0" smtClean="0"/>
              <a:t>DTOs.  E.g. Data holders: </a:t>
            </a:r>
            <a:r>
              <a:rPr lang="en-US" dirty="0" err="1" smtClean="0"/>
              <a:t>TypeScript</a:t>
            </a:r>
            <a:r>
              <a:rPr lang="en-US" dirty="0" smtClean="0"/>
              <a:t> property, or data classes in </a:t>
            </a:r>
            <a:r>
              <a:rPr lang="en-US" b="1" dirty="0" err="1" smtClean="0"/>
              <a:t>Kotlin</a:t>
            </a:r>
            <a:r>
              <a:rPr lang="en-US" dirty="0" smtClean="0"/>
              <a:t> or </a:t>
            </a:r>
            <a:r>
              <a:rPr lang="en-US" b="1" dirty="0" smtClean="0"/>
              <a:t>Scala</a:t>
            </a:r>
            <a:r>
              <a:rPr lang="en-US" dirty="0" smtClean="0"/>
              <a:t>. </a:t>
            </a:r>
            <a:endParaRPr lang="en-US" dirty="0"/>
          </a:p>
          <a:p>
            <a:endParaRPr lang="en-US" dirty="0" smtClean="0"/>
          </a:p>
          <a:p>
            <a:r>
              <a:rPr lang="en-US" dirty="0" smtClean="0"/>
              <a:t>Using </a:t>
            </a:r>
            <a:r>
              <a:rPr lang="en-US" dirty="0"/>
              <a:t>records – with their compiler-generated methods – we can reduce boilerplate code and improve the reliability of our immutable classes</a:t>
            </a:r>
            <a:r>
              <a:rPr lang="en-US" dirty="0" smtClean="0"/>
              <a:t>. </a:t>
            </a:r>
            <a:r>
              <a:rPr lang="en-US" dirty="0"/>
              <a:t>Records are a </a:t>
            </a:r>
            <a:r>
              <a:rPr lang="en-US" i="1" dirty="0"/>
              <a:t>semantic</a:t>
            </a:r>
            <a:r>
              <a:rPr lang="en-US" dirty="0"/>
              <a:t> feature; they are </a:t>
            </a:r>
            <a:r>
              <a:rPr lang="en-US" b="1" i="1" dirty="0"/>
              <a:t>nominal </a:t>
            </a:r>
            <a:r>
              <a:rPr lang="en-US" b="1" i="1" dirty="0" smtClean="0"/>
              <a:t>tuples (data carriers)</a:t>
            </a:r>
            <a:r>
              <a:rPr lang="en-US" dirty="0"/>
              <a:t> </a:t>
            </a:r>
            <a:r>
              <a:rPr lang="en-US" dirty="0" smtClean="0"/>
              <a:t>also tied later to Sealed classes.</a:t>
            </a:r>
            <a:endParaRPr lang="en-US" b="1" dirty="0" smtClean="0"/>
          </a:p>
          <a:p>
            <a:endParaRPr lang="en-US" b="1" dirty="0"/>
          </a:p>
          <a:p>
            <a:r>
              <a:rPr lang="en-US" dirty="0"/>
              <a:t>The </a:t>
            </a:r>
            <a:r>
              <a:rPr lang="en-US" i="1" dirty="0">
                <a:solidFill>
                  <a:srgbClr val="00B050"/>
                </a:solidFill>
              </a:rPr>
              <a:t>equals</a:t>
            </a:r>
            <a:r>
              <a:rPr lang="en-US" dirty="0"/>
              <a:t>, </a:t>
            </a:r>
            <a:r>
              <a:rPr lang="en-US" i="1" dirty="0" err="1">
                <a:solidFill>
                  <a:srgbClr val="00B050"/>
                </a:solidFill>
              </a:rPr>
              <a:t>hashCode</a:t>
            </a:r>
            <a:r>
              <a:rPr lang="en-US" dirty="0"/>
              <a:t>, and </a:t>
            </a:r>
            <a:r>
              <a:rPr lang="en-US" i="1" dirty="0" err="1">
                <a:solidFill>
                  <a:srgbClr val="00B050"/>
                </a:solidFill>
              </a:rPr>
              <a:t>toString</a:t>
            </a:r>
            <a:r>
              <a:rPr lang="en-US" dirty="0"/>
              <a:t> methods, as well as the </a:t>
            </a:r>
            <a:r>
              <a:rPr lang="en-US" i="1" dirty="0"/>
              <a:t>private</a:t>
            </a:r>
            <a:r>
              <a:rPr lang="en-US" dirty="0"/>
              <a:t>, </a:t>
            </a:r>
            <a:r>
              <a:rPr lang="en-US" i="1" dirty="0"/>
              <a:t>final</a:t>
            </a:r>
            <a:r>
              <a:rPr lang="en-US" dirty="0"/>
              <a:t> fields, and </a:t>
            </a:r>
            <a:r>
              <a:rPr lang="en-US" i="1" dirty="0"/>
              <a:t>public</a:t>
            </a:r>
            <a:r>
              <a:rPr lang="en-US" dirty="0"/>
              <a:t> constructor, are generated by the Java compiler</a:t>
            </a:r>
            <a:r>
              <a:rPr lang="en-US" dirty="0" smtClean="0"/>
              <a:t>.</a:t>
            </a:r>
          </a:p>
          <a:p>
            <a:r>
              <a:rPr lang="en-US" dirty="0" smtClean="0"/>
              <a:t> </a:t>
            </a:r>
            <a:endParaRPr lang="en-US" b="1" dirty="0"/>
          </a:p>
          <a:p>
            <a:pPr marL="285750" indent="-285750">
              <a:buFontTx/>
              <a:buChar char="-"/>
            </a:pPr>
            <a:r>
              <a:rPr lang="en-US" b="1" dirty="0" smtClean="0"/>
              <a:t>Constructor: </a:t>
            </a:r>
            <a:r>
              <a:rPr lang="en-US" dirty="0" smtClean="0"/>
              <a:t>public constructor is </a:t>
            </a:r>
            <a:r>
              <a:rPr lang="en-US" dirty="0"/>
              <a:t>generated for </a:t>
            </a:r>
            <a:r>
              <a:rPr lang="en-US" dirty="0" smtClean="0"/>
              <a:t>us. Also can be</a:t>
            </a:r>
            <a:r>
              <a:rPr lang="en-US" b="1" dirty="0" smtClean="0"/>
              <a:t> customized </a:t>
            </a:r>
            <a:r>
              <a:rPr lang="en-US" dirty="0" smtClean="0"/>
              <a:t>(e.g. for validation purposes), or </a:t>
            </a:r>
            <a:r>
              <a:rPr lang="en-US" b="1" dirty="0" smtClean="0"/>
              <a:t>default</a:t>
            </a:r>
            <a:r>
              <a:rPr lang="en-US" dirty="0" smtClean="0"/>
              <a:t> one. </a:t>
            </a:r>
          </a:p>
          <a:p>
            <a:endParaRPr lang="en-US" dirty="0"/>
          </a:p>
          <a:p>
            <a:pPr marL="285750" indent="-285750">
              <a:buFontTx/>
              <a:buChar char="-"/>
            </a:pPr>
            <a:r>
              <a:rPr lang="en-US" b="1" dirty="0" smtClean="0"/>
              <a:t>Getters, </a:t>
            </a:r>
            <a:r>
              <a:rPr lang="en-US" b="1" dirty="0"/>
              <a:t>no </a:t>
            </a:r>
            <a:r>
              <a:rPr lang="en-US" b="1" dirty="0" smtClean="0"/>
              <a:t>setters:  </a:t>
            </a:r>
            <a:r>
              <a:rPr lang="en-US" dirty="0" smtClean="0"/>
              <a:t>public </a:t>
            </a:r>
            <a:r>
              <a:rPr lang="en-US" dirty="0"/>
              <a:t>getters methods – </a:t>
            </a:r>
            <a:r>
              <a:rPr lang="en-US" dirty="0" smtClean="0"/>
              <a:t>names </a:t>
            </a:r>
            <a:r>
              <a:rPr lang="en-US" dirty="0"/>
              <a:t>match the name of our field – for free</a:t>
            </a:r>
            <a:r>
              <a:rPr lang="en-US" dirty="0" smtClean="0"/>
              <a:t>. (like </a:t>
            </a:r>
            <a:r>
              <a:rPr lang="en-US" b="1" dirty="0" smtClean="0"/>
              <a:t>TS style:</a:t>
            </a:r>
            <a:r>
              <a:rPr lang="en-US" dirty="0" smtClean="0"/>
              <a:t> property)</a:t>
            </a:r>
          </a:p>
          <a:p>
            <a:endParaRPr lang="en-US" dirty="0"/>
          </a:p>
          <a:p>
            <a:r>
              <a:rPr lang="en-US" dirty="0" smtClean="0"/>
              <a:t>-  </a:t>
            </a:r>
            <a:r>
              <a:rPr lang="en-US" b="1" dirty="0" smtClean="0"/>
              <a:t>equals(), </a:t>
            </a:r>
            <a:r>
              <a:rPr lang="en-US" b="1" dirty="0" err="1" smtClean="0"/>
              <a:t>hashCode</a:t>
            </a:r>
            <a:r>
              <a:rPr lang="en-US" b="1" dirty="0" smtClean="0"/>
              <a:t>(), </a:t>
            </a:r>
            <a:r>
              <a:rPr lang="en-US" b="1" dirty="0" err="1" smtClean="0"/>
              <a:t>toString</a:t>
            </a:r>
            <a:r>
              <a:rPr lang="en-US" b="1" dirty="0" smtClean="0"/>
              <a:t>():  </a:t>
            </a:r>
            <a:r>
              <a:rPr lang="en-US" dirty="0" smtClean="0"/>
              <a:t>generated. </a:t>
            </a:r>
            <a:r>
              <a:rPr lang="en-US" dirty="0"/>
              <a:t>  </a:t>
            </a:r>
            <a:r>
              <a:rPr lang="en-US" b="1" dirty="0" smtClean="0"/>
              <a:t>Overriding</a:t>
            </a:r>
            <a:r>
              <a:rPr lang="en-US" dirty="0" smtClean="0"/>
              <a:t> is possible..  </a:t>
            </a:r>
            <a:endParaRPr lang="en-US" dirty="0"/>
          </a:p>
          <a:p>
            <a:r>
              <a:rPr lang="en-US" dirty="0"/>
              <a:t/>
            </a:r>
            <a:br>
              <a:rPr lang="en-US" dirty="0"/>
            </a:br>
            <a:r>
              <a:rPr lang="en-US" dirty="0" smtClean="0"/>
              <a:t>  </a:t>
            </a:r>
            <a:r>
              <a:rPr lang="en-US" b="1" dirty="0" smtClean="0"/>
              <a:t>- Static variables and Methods:</a:t>
            </a:r>
            <a:r>
              <a:rPr lang="en-US" dirty="0" smtClean="0"/>
              <a:t> can be included in records as like in regular classes </a:t>
            </a:r>
            <a:r>
              <a:rPr lang="en-US" b="1" dirty="0" smtClean="0"/>
              <a:t>BUT</a:t>
            </a:r>
            <a:r>
              <a:rPr lang="en-US" b="1" dirty="0"/>
              <a:t>,</a:t>
            </a:r>
            <a:r>
              <a:rPr lang="en-US" dirty="0"/>
              <a:t> user declared non-static fields </a:t>
            </a:r>
            <a:r>
              <a:rPr lang="en-US" u="sng" dirty="0" smtClean="0"/>
              <a:t>XYZ </a:t>
            </a:r>
            <a:r>
              <a:rPr lang="en-US" u="sng" dirty="0"/>
              <a:t>are not permitted in a record.</a:t>
            </a:r>
            <a:r>
              <a:rPr lang="en-US" b="1" dirty="0"/>
              <a:t>  In </a:t>
            </a:r>
            <a:r>
              <a:rPr lang="en-US" b="1" dirty="0" err="1"/>
              <a:t>Enum</a:t>
            </a:r>
            <a:r>
              <a:rPr lang="en-US" b="1" dirty="0"/>
              <a:t> OK</a:t>
            </a:r>
            <a:r>
              <a:rPr lang="en-US" b="1" dirty="0" smtClean="0"/>
              <a:t>.</a:t>
            </a:r>
          </a:p>
          <a:p>
            <a:endParaRPr lang="en-US" b="1" dirty="0"/>
          </a:p>
          <a:p>
            <a:pPr marL="285750" indent="-285750">
              <a:buFontTx/>
              <a:buChar char="-"/>
            </a:pPr>
            <a:r>
              <a:rPr lang="en-US" dirty="0" smtClean="0"/>
              <a:t>Records </a:t>
            </a:r>
            <a:r>
              <a:rPr lang="en-US" dirty="0"/>
              <a:t>are not by default </a:t>
            </a:r>
            <a:r>
              <a:rPr lang="en-US" b="1" dirty="0"/>
              <a:t>serializable</a:t>
            </a:r>
            <a:r>
              <a:rPr lang="en-US" dirty="0"/>
              <a:t>, but can implement </a:t>
            </a:r>
            <a:r>
              <a:rPr lang="en-US" dirty="0" err="1"/>
              <a:t>java.io.Serializable</a:t>
            </a:r>
            <a:r>
              <a:rPr lang="en-US" dirty="0"/>
              <a:t> marker interface (…)</a:t>
            </a:r>
          </a:p>
          <a:p>
            <a:pPr marL="285750" indent="-285750">
              <a:buFontTx/>
              <a:buChar char="-"/>
            </a:pPr>
            <a:endParaRPr lang="en-US" dirty="0"/>
          </a:p>
          <a:p>
            <a:r>
              <a:rPr lang="en-US" dirty="0" smtClean="0"/>
              <a:t>Compiler generated methods already exist in JAVA </a:t>
            </a:r>
            <a:r>
              <a:rPr lang="en-US" dirty="0" err="1" smtClean="0"/>
              <a:t>Enum</a:t>
            </a:r>
            <a:r>
              <a:rPr lang="en-US" dirty="0" smtClean="0"/>
              <a:t> e.g.: </a:t>
            </a:r>
            <a:r>
              <a:rPr lang="en-US" dirty="0" smtClean="0">
                <a:solidFill>
                  <a:srgbClr val="FF0000"/>
                </a:solidFill>
              </a:rPr>
              <a:t>values(), </a:t>
            </a:r>
            <a:r>
              <a:rPr lang="en-US" dirty="0" err="1" smtClean="0">
                <a:solidFill>
                  <a:srgbClr val="FF0000"/>
                </a:solidFill>
              </a:rPr>
              <a:t>valueOf</a:t>
            </a:r>
            <a:r>
              <a:rPr lang="en-US" dirty="0" smtClean="0">
                <a:solidFill>
                  <a:srgbClr val="FF0000"/>
                </a:solidFill>
              </a:rPr>
              <a:t>()</a:t>
            </a:r>
            <a:endParaRPr lang="en-US" dirty="0"/>
          </a:p>
        </p:txBody>
      </p:sp>
      <p:sp>
        <p:nvSpPr>
          <p:cNvPr id="3" name="Rectangle 2"/>
          <p:cNvSpPr/>
          <p:nvPr/>
        </p:nvSpPr>
        <p:spPr>
          <a:xfrm>
            <a:off x="5442233" y="2975868"/>
            <a:ext cx="5756704" cy="369332"/>
          </a:xfrm>
          <a:prstGeom prst="rect">
            <a:avLst/>
          </a:prstGeom>
        </p:spPr>
        <p:txBody>
          <a:bodyPr wrap="none">
            <a:spAutoFit/>
          </a:bodyPr>
          <a:lstStyle/>
          <a:p>
            <a:r>
              <a:rPr lang="en-US" b="1" dirty="0" err="1">
                <a:solidFill>
                  <a:srgbClr val="000000"/>
                </a:solidFill>
                <a:latin typeface="Consolas" panose="020B0609020204030204" pitchFamily="49" charset="0"/>
              </a:rPr>
              <a:t>AdamRec</a:t>
            </a:r>
            <a:r>
              <a:rPr lang="en-US" dirty="0">
                <a:solidFill>
                  <a:srgbClr val="000000"/>
                </a:solidFill>
                <a:latin typeface="Consolas" panose="020B0609020204030204" pitchFamily="49" charset="0"/>
              </a:rPr>
              <a:t> </a:t>
            </a:r>
            <a:r>
              <a:rPr lang="en-US" dirty="0">
                <a:solidFill>
                  <a:srgbClr val="6A3E3E"/>
                </a:solidFill>
                <a:latin typeface="Consolas" panose="020B0609020204030204" pitchFamily="49" charset="0"/>
              </a:rPr>
              <a:t>adam2</a:t>
            </a:r>
            <a:r>
              <a:rPr lang="en-US" dirty="0">
                <a:solidFill>
                  <a:srgbClr val="000000"/>
                </a:solidFill>
                <a:latin typeface="Consolas" panose="020B0609020204030204" pitchFamily="49" charset="0"/>
              </a:rPr>
              <a:t> = </a:t>
            </a:r>
            <a:r>
              <a:rPr lang="en-US" b="1" dirty="0">
                <a:solidFill>
                  <a:srgbClr val="7F0055"/>
                </a:solidFill>
                <a:latin typeface="Consolas" panose="020B0609020204030204" pitchFamily="49" charset="0"/>
              </a:rPr>
              <a:t>new</a:t>
            </a:r>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AdamRec</a:t>
            </a:r>
            <a:r>
              <a:rPr lang="en-US" b="1" dirty="0">
                <a:solidFill>
                  <a:srgbClr val="000000"/>
                </a:solidFill>
                <a:latin typeface="Consolas" panose="020B0609020204030204" pitchFamily="49" charset="0"/>
              </a:rPr>
              <a:t>(</a:t>
            </a:r>
            <a:r>
              <a:rPr lang="en-US" b="1" dirty="0">
                <a:solidFill>
                  <a:srgbClr val="2A00FF"/>
                </a:solidFill>
                <a:latin typeface="Consolas" panose="020B0609020204030204" pitchFamily="49" charset="0"/>
              </a:rPr>
              <a:t>"Adam"</a:t>
            </a:r>
            <a:r>
              <a:rPr lang="en-US" b="1" dirty="0">
                <a:solidFill>
                  <a:srgbClr val="000000"/>
                </a:solidFill>
                <a:latin typeface="Consolas" panose="020B0609020204030204" pitchFamily="49" charset="0"/>
              </a:rPr>
              <a:t>, </a:t>
            </a:r>
            <a:r>
              <a:rPr lang="en-US" b="1" dirty="0">
                <a:solidFill>
                  <a:srgbClr val="2A00FF"/>
                </a:solidFill>
                <a:latin typeface="Consolas" panose="020B0609020204030204" pitchFamily="49" charset="0"/>
              </a:rPr>
              <a:t>"Mary"</a:t>
            </a:r>
            <a:r>
              <a:rPr lang="en-US" b="1" dirty="0">
                <a:solidFill>
                  <a:srgbClr val="000000"/>
                </a:solidFill>
                <a:latin typeface="Consolas" panose="020B0609020204030204" pitchFamily="49" charset="0"/>
              </a:rPr>
              <a:t>);</a:t>
            </a:r>
            <a:endParaRPr lang="en-US" dirty="0"/>
          </a:p>
        </p:txBody>
      </p:sp>
      <p:sp>
        <p:nvSpPr>
          <p:cNvPr id="7" name="Rectangle 6"/>
          <p:cNvSpPr/>
          <p:nvPr/>
        </p:nvSpPr>
        <p:spPr>
          <a:xfrm>
            <a:off x="7519697" y="4303796"/>
            <a:ext cx="4490332" cy="646331"/>
          </a:xfrm>
          <a:prstGeom prst="rect">
            <a:avLst/>
          </a:prstGeom>
        </p:spPr>
        <p:txBody>
          <a:bodyPr wrap="none">
            <a:spAutoFit/>
          </a:bodyPr>
          <a:lstStyle/>
          <a:p>
            <a:r>
              <a:rPr lang="en-US" b="1" dirty="0">
                <a:solidFill>
                  <a:srgbClr val="000000"/>
                </a:solidFill>
                <a:latin typeface="Consolas" panose="020B0609020204030204" pitchFamily="49" charset="0"/>
              </a:rPr>
              <a:t> </a:t>
            </a:r>
            <a:r>
              <a:rPr lang="en-US" b="1" dirty="0" err="1">
                <a:solidFill>
                  <a:srgbClr val="000000"/>
                </a:solidFill>
                <a:latin typeface="Consolas" panose="020B0609020204030204" pitchFamily="49" charset="0"/>
              </a:rPr>
              <a:t>System</a:t>
            </a:r>
            <a:r>
              <a:rPr lang="en-US" dirty="0" err="1">
                <a:solidFill>
                  <a:srgbClr val="000000"/>
                </a:solidFill>
                <a:latin typeface="Consolas" panose="020B0609020204030204" pitchFamily="49" charset="0"/>
              </a:rPr>
              <a:t>.</a:t>
            </a:r>
            <a:r>
              <a:rPr lang="en-US" b="1" i="1" dirty="0" err="1">
                <a:solidFill>
                  <a:srgbClr val="0000C0"/>
                </a:solidFill>
                <a:latin typeface="Consolas" panose="020B0609020204030204" pitchFamily="49" charset="0"/>
              </a:rPr>
              <a:t>out</a:t>
            </a:r>
            <a:r>
              <a:rPr lang="en-US" b="1" i="1" dirty="0" err="1">
                <a:solidFill>
                  <a:srgbClr val="000000"/>
                </a:solidFill>
                <a:latin typeface="Consolas" panose="020B0609020204030204" pitchFamily="49" charset="0"/>
              </a:rPr>
              <a:t>.println</a:t>
            </a:r>
            <a:r>
              <a:rPr lang="en-US" b="1" i="1" dirty="0">
                <a:solidFill>
                  <a:srgbClr val="000000"/>
                </a:solidFill>
                <a:latin typeface="Consolas" panose="020B0609020204030204" pitchFamily="49" charset="0"/>
              </a:rPr>
              <a:t>(</a:t>
            </a:r>
            <a:r>
              <a:rPr lang="en-US" b="1" i="1" dirty="0">
                <a:solidFill>
                  <a:srgbClr val="6A3E3E"/>
                </a:solidFill>
                <a:latin typeface="Consolas" panose="020B0609020204030204" pitchFamily="49" charset="0"/>
              </a:rPr>
              <a:t>adam2</a:t>
            </a:r>
            <a:r>
              <a:rPr lang="en-US" b="1" i="1" dirty="0">
                <a:solidFill>
                  <a:srgbClr val="000000"/>
                </a:solidFill>
                <a:latin typeface="Consolas" panose="020B0609020204030204" pitchFamily="49" charset="0"/>
              </a:rPr>
              <a:t>.name());</a:t>
            </a:r>
            <a:endParaRPr lang="en-US" dirty="0"/>
          </a:p>
          <a:p>
            <a:r>
              <a:rPr lang="en-US" b="1" i="1" dirty="0" err="1" smtClean="0">
                <a:solidFill>
                  <a:srgbClr val="6A3E3E"/>
                </a:solidFill>
                <a:latin typeface="Consolas" panose="020B0609020204030204" pitchFamily="49" charset="0"/>
              </a:rPr>
              <a:t>AdamRec</a:t>
            </a:r>
            <a:r>
              <a:rPr lang="en-US" b="1" i="1" dirty="0" smtClean="0">
                <a:solidFill>
                  <a:srgbClr val="6A3E3E"/>
                </a:solidFill>
                <a:latin typeface="Consolas" panose="020B0609020204030204" pitchFamily="49" charset="0"/>
              </a:rPr>
              <a:t>[name=Adam</a:t>
            </a:r>
            <a:r>
              <a:rPr lang="en-US" b="1" i="1" dirty="0">
                <a:solidFill>
                  <a:srgbClr val="6A3E3E"/>
                </a:solidFill>
                <a:latin typeface="Consolas" panose="020B0609020204030204" pitchFamily="49" charset="0"/>
              </a:rPr>
              <a:t>, address=Mary]</a:t>
            </a:r>
          </a:p>
        </p:txBody>
      </p:sp>
    </p:spTree>
    <p:extLst>
      <p:ext uri="{BB962C8B-B14F-4D97-AF65-F5344CB8AC3E}">
        <p14:creationId xmlns:p14="http://schemas.microsoft.com/office/powerpoint/2010/main" val="37617108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19" y="291835"/>
            <a:ext cx="10884875" cy="634741"/>
          </a:xfrm>
        </p:spPr>
        <p:txBody>
          <a:bodyPr>
            <a:normAutofit/>
          </a:bodyPr>
          <a:lstStyle/>
          <a:p>
            <a:r>
              <a:rPr lang="en-US" sz="3200" b="1" dirty="0" smtClean="0">
                <a:solidFill>
                  <a:srgbClr val="00B050"/>
                </a:solidFill>
              </a:rPr>
              <a:t>How does RECORD Look Under the Hood?</a:t>
            </a:r>
            <a:endParaRPr lang="en-US" sz="3200" b="1" dirty="0"/>
          </a:p>
        </p:txBody>
      </p:sp>
      <p:sp>
        <p:nvSpPr>
          <p:cNvPr id="5" name="TextBox 4"/>
          <p:cNvSpPr txBox="1"/>
          <p:nvPr/>
        </p:nvSpPr>
        <p:spPr>
          <a:xfrm>
            <a:off x="275229" y="1025838"/>
            <a:ext cx="11737075" cy="923330"/>
          </a:xfrm>
          <a:prstGeom prst="rect">
            <a:avLst/>
          </a:prstGeom>
          <a:noFill/>
        </p:spPr>
        <p:txBody>
          <a:bodyPr wrap="square" rtlCol="0">
            <a:spAutoFit/>
          </a:bodyPr>
          <a:lstStyle/>
          <a:p>
            <a:r>
              <a:rPr lang="en-US" dirty="0" smtClean="0"/>
              <a:t>Record </a:t>
            </a:r>
            <a:r>
              <a:rPr lang="en-US" dirty="0"/>
              <a:t>is just a class with the purpose of holding and exposing </a:t>
            </a:r>
            <a:r>
              <a:rPr lang="en-US" dirty="0" smtClean="0"/>
              <a:t>data.  </a:t>
            </a:r>
            <a:r>
              <a:rPr lang="en-US" dirty="0"/>
              <a:t> </a:t>
            </a:r>
            <a:r>
              <a:rPr lang="en-US" dirty="0" smtClean="0"/>
              <a:t> </a:t>
            </a:r>
          </a:p>
          <a:p>
            <a:r>
              <a:rPr lang="en-US" altLang="en-US" dirty="0" smtClean="0">
                <a:solidFill>
                  <a:srgbClr val="0070C0"/>
                </a:solidFill>
                <a:latin typeface="Courier New" panose="02070309020205020404" pitchFamily="49" charset="0"/>
                <a:cs typeface="Courier New" panose="02070309020205020404" pitchFamily="49" charset="0"/>
              </a:rPr>
              <a:t>&gt;</a:t>
            </a:r>
            <a:r>
              <a:rPr lang="en-US" altLang="en-US" dirty="0" err="1" smtClean="0">
                <a:solidFill>
                  <a:srgbClr val="0070C0"/>
                </a:solidFill>
                <a:latin typeface="Courier New" panose="02070309020205020404" pitchFamily="49" charset="0"/>
                <a:cs typeface="Courier New" panose="02070309020205020404" pitchFamily="49" charset="0"/>
              </a:rPr>
              <a:t>javac</a:t>
            </a:r>
            <a:r>
              <a:rPr lang="en-US" altLang="en-US" dirty="0" smtClean="0">
                <a:solidFill>
                  <a:srgbClr val="0070C0"/>
                </a:solidFill>
                <a:latin typeface="Courier New" panose="02070309020205020404" pitchFamily="49" charset="0"/>
                <a:cs typeface="Courier New" panose="02070309020205020404" pitchFamily="49" charset="0"/>
              </a:rPr>
              <a:t> AdamRec.java</a:t>
            </a:r>
            <a:r>
              <a:rPr lang="en-US" altLang="en-US" sz="1600" dirty="0" smtClean="0">
                <a:solidFill>
                  <a:srgbClr val="0070C0"/>
                </a:solidFill>
              </a:rPr>
              <a:t> </a:t>
            </a:r>
          </a:p>
          <a:p>
            <a:r>
              <a:rPr lang="en-US" altLang="en-US" dirty="0">
                <a:solidFill>
                  <a:srgbClr val="0070C0"/>
                </a:solidFill>
                <a:latin typeface="Courier New" panose="02070309020205020404" pitchFamily="49" charset="0"/>
                <a:cs typeface="Courier New" panose="02070309020205020404" pitchFamily="49" charset="0"/>
              </a:rPr>
              <a:t>&gt;</a:t>
            </a:r>
            <a:r>
              <a:rPr lang="en-US" altLang="en-US" dirty="0" err="1">
                <a:solidFill>
                  <a:srgbClr val="0070C0"/>
                </a:solidFill>
                <a:latin typeface="Courier New" panose="02070309020205020404" pitchFamily="49" charset="0"/>
                <a:cs typeface="Courier New" panose="02070309020205020404" pitchFamily="49" charset="0"/>
              </a:rPr>
              <a:t>javap</a:t>
            </a:r>
            <a:r>
              <a:rPr lang="en-US" altLang="en-US" dirty="0">
                <a:solidFill>
                  <a:srgbClr val="0070C0"/>
                </a:solidFill>
                <a:latin typeface="Courier New" panose="02070309020205020404" pitchFamily="49" charset="0"/>
                <a:cs typeface="Courier New" panose="02070309020205020404" pitchFamily="49" charset="0"/>
              </a:rPr>
              <a:t> -v -p </a:t>
            </a:r>
            <a:r>
              <a:rPr lang="en-US" altLang="en-US" dirty="0" err="1">
                <a:solidFill>
                  <a:srgbClr val="0070C0"/>
                </a:solidFill>
                <a:latin typeface="Courier New" panose="02070309020205020404" pitchFamily="49" charset="0"/>
                <a:cs typeface="Courier New" panose="02070309020205020404" pitchFamily="49" charset="0"/>
              </a:rPr>
              <a:t>AdamRec.class</a:t>
            </a:r>
            <a:r>
              <a:rPr lang="en-US" altLang="en-US" sz="1600" dirty="0">
                <a:solidFill>
                  <a:srgbClr val="0070C0"/>
                </a:solidFill>
              </a:rPr>
              <a:t> </a:t>
            </a:r>
            <a:endParaRPr lang="en-US" dirty="0">
              <a:solidFill>
                <a:srgbClr val="0070C0"/>
              </a:solidFill>
            </a:endParaRPr>
          </a:p>
        </p:txBody>
      </p:sp>
      <p:sp>
        <p:nvSpPr>
          <p:cNvPr id="31" name="TextBox 30"/>
          <p:cNvSpPr txBox="1"/>
          <p:nvPr/>
        </p:nvSpPr>
        <p:spPr>
          <a:xfrm>
            <a:off x="95534" y="2173778"/>
            <a:ext cx="12096466" cy="3970318"/>
          </a:xfrm>
          <a:prstGeom prst="rect">
            <a:avLst/>
          </a:prstGeom>
          <a:noFill/>
        </p:spPr>
        <p:txBody>
          <a:bodyPr wrap="square" rtlCol="0">
            <a:spAutoFit/>
          </a:bodyPr>
          <a:lstStyle/>
          <a:p>
            <a:r>
              <a:rPr lang="en-US" dirty="0"/>
              <a:t> </a:t>
            </a:r>
            <a:r>
              <a:rPr lang="en-US" dirty="0" smtClean="0"/>
              <a:t>1. </a:t>
            </a:r>
            <a:r>
              <a:rPr lang="en-US" dirty="0"/>
              <a:t>The class is marked </a:t>
            </a:r>
            <a:r>
              <a:rPr lang="en-US" dirty="0" smtClean="0">
                <a:solidFill>
                  <a:srgbClr val="FF0000"/>
                </a:solidFill>
              </a:rPr>
              <a:t>final</a:t>
            </a:r>
            <a:r>
              <a:rPr lang="en-US" dirty="0" smtClean="0"/>
              <a:t> (no sub.):  public </a:t>
            </a:r>
            <a:r>
              <a:rPr lang="en-US" dirty="0"/>
              <a:t>final class </a:t>
            </a:r>
            <a:r>
              <a:rPr lang="en-US" dirty="0" err="1"/>
              <a:t>net.sahet.record.AdamRec</a:t>
            </a:r>
            <a:r>
              <a:rPr lang="en-US" dirty="0"/>
              <a:t> </a:t>
            </a:r>
            <a:r>
              <a:rPr lang="en-US" b="1" dirty="0"/>
              <a:t>extends</a:t>
            </a:r>
            <a:r>
              <a:rPr lang="en-US" dirty="0">
                <a:solidFill>
                  <a:srgbClr val="FF0000"/>
                </a:solidFill>
              </a:rPr>
              <a:t> </a:t>
            </a:r>
            <a:r>
              <a:rPr lang="en-US" b="1" dirty="0" err="1" smtClean="0">
                <a:solidFill>
                  <a:srgbClr val="FF0000"/>
                </a:solidFill>
              </a:rPr>
              <a:t>java.lang.Record</a:t>
            </a:r>
            <a:r>
              <a:rPr lang="en-US" b="1" dirty="0" smtClean="0">
                <a:solidFill>
                  <a:srgbClr val="FF0000"/>
                </a:solidFill>
              </a:rPr>
              <a:t> </a:t>
            </a:r>
            <a:r>
              <a:rPr lang="en-US" dirty="0"/>
              <a:t>(like as </a:t>
            </a:r>
            <a:r>
              <a:rPr lang="en-US" dirty="0" err="1"/>
              <a:t>Enum</a:t>
            </a:r>
            <a:r>
              <a:rPr lang="en-US" dirty="0"/>
              <a:t>)</a:t>
            </a:r>
            <a:endParaRPr lang="en-US" dirty="0" smtClean="0"/>
          </a:p>
          <a:p>
            <a:endParaRPr lang="en-US" dirty="0"/>
          </a:p>
          <a:p>
            <a:r>
              <a:rPr lang="en-US" dirty="0"/>
              <a:t> 1. </a:t>
            </a:r>
            <a:r>
              <a:rPr lang="en-US" dirty="0" smtClean="0"/>
              <a:t> You can implement interfaces, as like </a:t>
            </a:r>
            <a:r>
              <a:rPr lang="en-US" dirty="0" err="1" smtClean="0"/>
              <a:t>Enums</a:t>
            </a:r>
            <a:r>
              <a:rPr lang="en-US" dirty="0" smtClean="0"/>
              <a:t>    </a:t>
            </a:r>
            <a:endParaRPr lang="en-US" dirty="0"/>
          </a:p>
          <a:p>
            <a:endParaRPr lang="en-US" dirty="0" smtClean="0"/>
          </a:p>
          <a:p>
            <a:r>
              <a:rPr lang="en-US" dirty="0"/>
              <a:t> </a:t>
            </a:r>
            <a:r>
              <a:rPr lang="en-US" dirty="0" smtClean="0"/>
              <a:t>2</a:t>
            </a:r>
            <a:r>
              <a:rPr lang="en-US" b="1" dirty="0" smtClean="0"/>
              <a:t>.</a:t>
            </a:r>
            <a:r>
              <a:rPr lang="en-US" dirty="0" smtClean="0"/>
              <a:t> Two private final fields:  private </a:t>
            </a:r>
            <a:r>
              <a:rPr lang="en-US" dirty="0"/>
              <a:t>final </a:t>
            </a:r>
            <a:r>
              <a:rPr lang="en-US" dirty="0" err="1"/>
              <a:t>java.lang.String</a:t>
            </a:r>
            <a:r>
              <a:rPr lang="en-US" dirty="0"/>
              <a:t> </a:t>
            </a:r>
            <a:r>
              <a:rPr lang="en-US" dirty="0">
                <a:solidFill>
                  <a:srgbClr val="FF0000"/>
                </a:solidFill>
              </a:rPr>
              <a:t>name</a:t>
            </a:r>
            <a:r>
              <a:rPr lang="en-US" dirty="0" smtClean="0"/>
              <a:t>;   </a:t>
            </a:r>
            <a:r>
              <a:rPr lang="en-US" dirty="0"/>
              <a:t>private final </a:t>
            </a:r>
            <a:r>
              <a:rPr lang="en-US" dirty="0" err="1"/>
              <a:t>java.lang.String</a:t>
            </a:r>
            <a:r>
              <a:rPr lang="en-US" dirty="0"/>
              <a:t> </a:t>
            </a:r>
            <a:r>
              <a:rPr lang="en-US" dirty="0">
                <a:solidFill>
                  <a:srgbClr val="FF0000"/>
                </a:solidFill>
              </a:rPr>
              <a:t>address</a:t>
            </a:r>
            <a:r>
              <a:rPr lang="en-US" dirty="0"/>
              <a:t>;</a:t>
            </a:r>
          </a:p>
          <a:p>
            <a:endParaRPr lang="en-US" dirty="0" smtClean="0"/>
          </a:p>
          <a:p>
            <a:r>
              <a:rPr lang="en-US" dirty="0"/>
              <a:t> </a:t>
            </a:r>
            <a:r>
              <a:rPr lang="en-US" dirty="0" smtClean="0"/>
              <a:t>3</a:t>
            </a:r>
            <a:r>
              <a:rPr lang="en-US" b="1" dirty="0" smtClean="0"/>
              <a:t>.</a:t>
            </a:r>
            <a:r>
              <a:rPr lang="en-US" dirty="0" smtClean="0"/>
              <a:t>  generated public constructor:  </a:t>
            </a:r>
            <a:r>
              <a:rPr lang="en-US" dirty="0"/>
              <a:t> public </a:t>
            </a:r>
            <a:r>
              <a:rPr lang="en-US" dirty="0" err="1"/>
              <a:t>net.sahet.record.</a:t>
            </a:r>
            <a:r>
              <a:rPr lang="en-US" dirty="0" err="1">
                <a:solidFill>
                  <a:srgbClr val="FF0000"/>
                </a:solidFill>
              </a:rPr>
              <a:t>AdamRec</a:t>
            </a:r>
            <a:r>
              <a:rPr lang="en-US" dirty="0"/>
              <a:t>(</a:t>
            </a:r>
            <a:r>
              <a:rPr lang="en-US" dirty="0" err="1"/>
              <a:t>java.lang.String</a:t>
            </a:r>
            <a:r>
              <a:rPr lang="en-US" dirty="0"/>
              <a:t>, </a:t>
            </a:r>
            <a:r>
              <a:rPr lang="en-US" dirty="0" err="1"/>
              <a:t>java.lang.String</a:t>
            </a:r>
            <a:r>
              <a:rPr lang="en-US" dirty="0"/>
              <a:t>);</a:t>
            </a:r>
          </a:p>
          <a:p>
            <a:endParaRPr lang="en-US" dirty="0" smtClean="0"/>
          </a:p>
          <a:p>
            <a:r>
              <a:rPr lang="en-US" dirty="0"/>
              <a:t> </a:t>
            </a:r>
            <a:r>
              <a:rPr lang="en-US" dirty="0" smtClean="0"/>
              <a:t>4</a:t>
            </a:r>
            <a:r>
              <a:rPr lang="en-US" b="1" dirty="0" smtClean="0"/>
              <a:t>.</a:t>
            </a:r>
            <a:r>
              <a:rPr lang="en-US" dirty="0" smtClean="0"/>
              <a:t>  Two </a:t>
            </a:r>
            <a:r>
              <a:rPr lang="en-US" dirty="0" smtClean="0">
                <a:solidFill>
                  <a:srgbClr val="FF0000"/>
                </a:solidFill>
              </a:rPr>
              <a:t>getters (</a:t>
            </a:r>
            <a:r>
              <a:rPr lang="en-US" dirty="0" err="1" smtClean="0">
                <a:solidFill>
                  <a:srgbClr val="FF0000"/>
                </a:solidFill>
              </a:rPr>
              <a:t>accessors</a:t>
            </a:r>
            <a:r>
              <a:rPr lang="en-US" dirty="0" smtClean="0">
                <a:solidFill>
                  <a:srgbClr val="FF0000"/>
                </a:solidFill>
              </a:rPr>
              <a:t>)</a:t>
            </a:r>
            <a:r>
              <a:rPr lang="en-US" dirty="0" smtClean="0"/>
              <a:t>:     public </a:t>
            </a:r>
            <a:r>
              <a:rPr lang="en-US" dirty="0" err="1"/>
              <a:t>java.lang.String</a:t>
            </a:r>
            <a:r>
              <a:rPr lang="en-US" dirty="0"/>
              <a:t> name</a:t>
            </a:r>
            <a:r>
              <a:rPr lang="en-US" dirty="0" smtClean="0"/>
              <a:t>();          </a:t>
            </a:r>
            <a:r>
              <a:rPr lang="en-US" dirty="0"/>
              <a:t>public </a:t>
            </a:r>
            <a:r>
              <a:rPr lang="en-US" dirty="0" err="1"/>
              <a:t>java.lang.String</a:t>
            </a:r>
            <a:r>
              <a:rPr lang="en-US" dirty="0"/>
              <a:t> address();</a:t>
            </a:r>
            <a:r>
              <a:rPr lang="en-US" dirty="0" smtClean="0"/>
              <a:t> </a:t>
            </a:r>
          </a:p>
          <a:p>
            <a:endParaRPr lang="en-US" dirty="0"/>
          </a:p>
          <a:p>
            <a:r>
              <a:rPr lang="en-US" dirty="0"/>
              <a:t> </a:t>
            </a:r>
            <a:r>
              <a:rPr lang="en-US" dirty="0" smtClean="0"/>
              <a:t>5</a:t>
            </a:r>
            <a:r>
              <a:rPr lang="en-US" b="1" dirty="0" smtClean="0"/>
              <a:t>. </a:t>
            </a:r>
            <a:r>
              <a:rPr lang="en-US" dirty="0"/>
              <a:t>Also generated:  </a:t>
            </a:r>
            <a:r>
              <a:rPr lang="en-US" dirty="0" err="1" smtClean="0"/>
              <a:t>toString</a:t>
            </a:r>
            <a:r>
              <a:rPr lang="en-US" dirty="0" smtClean="0"/>
              <a:t>(), </a:t>
            </a:r>
            <a:r>
              <a:rPr lang="en-US" dirty="0" err="1" smtClean="0"/>
              <a:t>hashCode</a:t>
            </a:r>
            <a:r>
              <a:rPr lang="en-US" dirty="0" smtClean="0"/>
              <a:t>(), and equals()  which are rely on  </a:t>
            </a:r>
            <a:r>
              <a:rPr lang="en-US" dirty="0" err="1" smtClean="0">
                <a:hlinkClick r:id="rId3"/>
              </a:rPr>
              <a:t>invokedynamic</a:t>
            </a:r>
            <a:r>
              <a:rPr lang="en-US" dirty="0" smtClean="0"/>
              <a:t> [Indy]. </a:t>
            </a:r>
          </a:p>
          <a:p>
            <a:endParaRPr lang="en-US" dirty="0"/>
          </a:p>
          <a:p>
            <a:pPr marL="342900" indent="-342900">
              <a:buAutoNum type="arabicPeriod" startAt="6"/>
            </a:pPr>
            <a:r>
              <a:rPr lang="en-US" dirty="0" smtClean="0"/>
              <a:t>Also see </a:t>
            </a:r>
            <a:r>
              <a:rPr lang="en-US" dirty="0" err="1" smtClean="0"/>
              <a:t>java.lang.ObjectMethods.BootstrapMethods</a:t>
            </a:r>
            <a:endParaRPr lang="en-US" dirty="0" smtClean="0"/>
          </a:p>
          <a:p>
            <a:pPr marL="342900" indent="-342900">
              <a:buAutoNum type="arabicPeriod" startAt="6"/>
            </a:pPr>
            <a:endParaRPr lang="en-US" dirty="0"/>
          </a:p>
        </p:txBody>
      </p:sp>
    </p:spTree>
    <p:extLst>
      <p:ext uri="{BB962C8B-B14F-4D97-AF65-F5344CB8AC3E}">
        <p14:creationId xmlns:p14="http://schemas.microsoft.com/office/powerpoint/2010/main" val="14078289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19" y="291835"/>
            <a:ext cx="10884875" cy="634741"/>
          </a:xfrm>
        </p:spPr>
        <p:txBody>
          <a:bodyPr>
            <a:normAutofit/>
          </a:bodyPr>
          <a:lstStyle/>
          <a:p>
            <a:r>
              <a:rPr lang="en-US" sz="3200" b="1" dirty="0" smtClean="0">
                <a:solidFill>
                  <a:srgbClr val="00B050"/>
                </a:solidFill>
              </a:rPr>
              <a:t>Alternatives to Lombok: </a:t>
            </a:r>
            <a:r>
              <a:rPr lang="en-US" sz="3200" b="1" dirty="0" err="1" smtClean="0">
                <a:solidFill>
                  <a:srgbClr val="00B050"/>
                </a:solidFill>
              </a:rPr>
              <a:t>AutoValue</a:t>
            </a:r>
            <a:r>
              <a:rPr lang="en-US" sz="3200" b="1" dirty="0" smtClean="0">
                <a:solidFill>
                  <a:srgbClr val="00B050"/>
                </a:solidFill>
              </a:rPr>
              <a:t> / </a:t>
            </a:r>
            <a:r>
              <a:rPr lang="en-US" sz="3200" b="1" dirty="0" err="1" smtClean="0">
                <a:solidFill>
                  <a:srgbClr val="00B050"/>
                </a:solidFill>
              </a:rPr>
              <a:t>Immutables</a:t>
            </a:r>
            <a:endParaRPr lang="en-US" sz="3200" b="1" dirty="0"/>
          </a:p>
        </p:txBody>
      </p:sp>
      <p:sp>
        <p:nvSpPr>
          <p:cNvPr id="4" name="Rectangle 3"/>
          <p:cNvSpPr/>
          <p:nvPr/>
        </p:nvSpPr>
        <p:spPr>
          <a:xfrm>
            <a:off x="420019" y="926576"/>
            <a:ext cx="11737074" cy="5909310"/>
          </a:xfrm>
          <a:prstGeom prst="rect">
            <a:avLst/>
          </a:prstGeom>
        </p:spPr>
        <p:txBody>
          <a:bodyPr wrap="square">
            <a:spAutoFit/>
          </a:bodyPr>
          <a:lstStyle/>
          <a:p>
            <a:r>
              <a:rPr lang="en-US" u="sng" dirty="0" smtClean="0">
                <a:hlinkClick r:id="rId3"/>
              </a:rPr>
              <a:t>Project </a:t>
            </a:r>
            <a:r>
              <a:rPr lang="en-US" u="sng" dirty="0">
                <a:hlinkClick r:id="rId3"/>
              </a:rPr>
              <a:t>Lombok</a:t>
            </a:r>
            <a:r>
              <a:rPr lang="en-US" dirty="0"/>
              <a:t> is a java library that automatically plugs into your editor and build tools, spicing up your java.</a:t>
            </a:r>
            <a:br>
              <a:rPr lang="en-US" dirty="0"/>
            </a:br>
            <a:r>
              <a:rPr lang="en-US" dirty="0"/>
              <a:t>Never write another getter or equals method again, with one annotation your class has a fully-featured builder, Automate your logging variables, and much more. </a:t>
            </a:r>
          </a:p>
          <a:p>
            <a:endParaRPr lang="en-US" u="sng" dirty="0" smtClean="0">
              <a:hlinkClick r:id="rId4"/>
            </a:endParaRPr>
          </a:p>
          <a:p>
            <a:r>
              <a:rPr lang="en-US" u="sng" dirty="0" err="1" smtClean="0">
                <a:hlinkClick r:id="rId4"/>
              </a:rPr>
              <a:t>Immutables</a:t>
            </a:r>
            <a:r>
              <a:rPr lang="en-US" dirty="0"/>
              <a:t> Java </a:t>
            </a:r>
            <a:r>
              <a:rPr lang="en-US" b="1" dirty="0">
                <a:solidFill>
                  <a:srgbClr val="FF0000"/>
                </a:solidFill>
              </a:rPr>
              <a:t>annotation processors</a:t>
            </a:r>
            <a:r>
              <a:rPr lang="en-US" dirty="0"/>
              <a:t> to generate simple, safe, and consistent value objects. Do not repeat yourself, try </a:t>
            </a:r>
            <a:r>
              <a:rPr lang="en-US" dirty="0" err="1"/>
              <a:t>Immutables</a:t>
            </a:r>
            <a:r>
              <a:rPr lang="en-US" dirty="0"/>
              <a:t>, the most comprehensive tool in this field</a:t>
            </a:r>
            <a:r>
              <a:rPr lang="en-US" dirty="0" smtClean="0"/>
              <a:t>!  </a:t>
            </a:r>
          </a:p>
          <a:p>
            <a:endParaRPr lang="en-US" dirty="0"/>
          </a:p>
          <a:p>
            <a:r>
              <a:rPr lang="en-US" u="sng" dirty="0" err="1">
                <a:hlinkClick r:id="rId5"/>
              </a:rPr>
              <a:t>AutoValue</a:t>
            </a:r>
            <a:r>
              <a:rPr lang="en-US" dirty="0"/>
              <a:t> provides an </a:t>
            </a:r>
            <a:r>
              <a:rPr lang="en-US" b="1" dirty="0"/>
              <a:t>easier way to create immutable value classes</a:t>
            </a:r>
            <a:r>
              <a:rPr lang="en-US" dirty="0"/>
              <a:t>, with a lot less code and less room for error, while not restricting your freedom to code almost any aspect of your class exactly the way you want it</a:t>
            </a:r>
            <a:r>
              <a:rPr lang="en-US" dirty="0" smtClean="0"/>
              <a:t>.  </a:t>
            </a:r>
          </a:p>
          <a:p>
            <a:endParaRPr lang="en-US" dirty="0"/>
          </a:p>
          <a:p>
            <a:r>
              <a:rPr lang="en-US" dirty="0" smtClean="0">
                <a:solidFill>
                  <a:srgbClr val="00B0F0"/>
                </a:solidFill>
              </a:rPr>
              <a:t> </a:t>
            </a:r>
            <a:endParaRPr lang="en-US" dirty="0"/>
          </a:p>
          <a:p>
            <a:r>
              <a:rPr lang="en-US" dirty="0" smtClean="0"/>
              <a:t>A) The </a:t>
            </a:r>
            <a:r>
              <a:rPr lang="en-US" dirty="0"/>
              <a:t>main difference between </a:t>
            </a:r>
            <a:r>
              <a:rPr lang="en-US" dirty="0" err="1"/>
              <a:t>AutoValue</a:t>
            </a:r>
            <a:r>
              <a:rPr lang="en-US" dirty="0"/>
              <a:t>/</a:t>
            </a:r>
            <a:r>
              <a:rPr lang="en-US" dirty="0" err="1"/>
              <a:t>Immutables</a:t>
            </a:r>
            <a:r>
              <a:rPr lang="en-US" dirty="0"/>
              <a:t> and Lombok is that the first ones </a:t>
            </a:r>
            <a:r>
              <a:rPr lang="en-US" dirty="0" smtClean="0"/>
              <a:t> </a:t>
            </a:r>
            <a:r>
              <a:rPr lang="en-US" b="1" dirty="0" smtClean="0"/>
              <a:t>are </a:t>
            </a:r>
            <a:r>
              <a:rPr lang="en-US" b="1" dirty="0"/>
              <a:t>based on interfaces to set the definitions of what will be generated </a:t>
            </a:r>
            <a:r>
              <a:rPr lang="en-US" dirty="0"/>
              <a:t>and the result will be a new class implementing the interface, instead of </a:t>
            </a:r>
            <a:r>
              <a:rPr lang="en-US" b="1" dirty="0"/>
              <a:t>Lombok which injects code inside an existing implementation </a:t>
            </a:r>
            <a:r>
              <a:rPr lang="en-US" b="1" dirty="0" smtClean="0"/>
              <a:t>class</a:t>
            </a:r>
            <a:r>
              <a:rPr lang="en-US" b="1" dirty="0" smtClean="0">
                <a:solidFill>
                  <a:srgbClr val="FF0000"/>
                </a:solidFill>
              </a:rPr>
              <a:t>. Nulls</a:t>
            </a:r>
            <a:r>
              <a:rPr lang="en-US" b="1" dirty="0" smtClean="0"/>
              <a:t>…</a:t>
            </a:r>
            <a:r>
              <a:rPr lang="en-US" dirty="0" smtClean="0"/>
              <a:t>.</a:t>
            </a:r>
          </a:p>
          <a:p>
            <a:endParaRPr lang="en-US" dirty="0" smtClean="0"/>
          </a:p>
          <a:p>
            <a:r>
              <a:rPr lang="en-US" dirty="0" smtClean="0"/>
              <a:t>B) </a:t>
            </a:r>
            <a:r>
              <a:rPr lang="en-US" dirty="0" err="1" smtClean="0"/>
              <a:t>Immutables</a:t>
            </a:r>
            <a:r>
              <a:rPr lang="en-US" dirty="0" smtClean="0"/>
              <a:t>/</a:t>
            </a:r>
            <a:r>
              <a:rPr lang="en-US" dirty="0" err="1" smtClean="0"/>
              <a:t>AutoValue</a:t>
            </a:r>
            <a:r>
              <a:rPr lang="en-US" dirty="0"/>
              <a:t> </a:t>
            </a:r>
            <a:r>
              <a:rPr lang="en-US" dirty="0">
                <a:solidFill>
                  <a:srgbClr val="FF0000"/>
                </a:solidFill>
              </a:rPr>
              <a:t>generate new classes </a:t>
            </a:r>
            <a:r>
              <a:rPr lang="en-US" dirty="0"/>
              <a:t>with the </a:t>
            </a:r>
            <a:r>
              <a:rPr lang="en-US" b="1" dirty="0"/>
              <a:t>processor</a:t>
            </a:r>
            <a:r>
              <a:rPr lang="en-US" dirty="0"/>
              <a:t>, and </a:t>
            </a:r>
            <a:r>
              <a:rPr lang="en-US" u="sng" dirty="0"/>
              <a:t>Lombok modifies the </a:t>
            </a:r>
            <a:r>
              <a:rPr lang="en-US" i="1" u="sng" dirty="0"/>
              <a:t>bytecode</a:t>
            </a:r>
            <a:r>
              <a:rPr lang="en-US" u="sng" dirty="0"/>
              <a:t> of the original class</a:t>
            </a:r>
            <a:r>
              <a:rPr lang="en-US" dirty="0" smtClean="0"/>
              <a:t>.</a:t>
            </a:r>
          </a:p>
          <a:p>
            <a:endParaRPr lang="en-US" dirty="0"/>
          </a:p>
          <a:p>
            <a:r>
              <a:rPr lang="en-US" dirty="0" smtClean="0"/>
              <a:t>C) Generated code is </a:t>
            </a:r>
            <a:r>
              <a:rPr lang="en-US" b="1" dirty="0" smtClean="0"/>
              <a:t>visible</a:t>
            </a:r>
            <a:r>
              <a:rPr lang="en-US" dirty="0" smtClean="0"/>
              <a:t>, no need to be in repository.  </a:t>
            </a:r>
            <a:r>
              <a:rPr lang="en-US" b="1" dirty="0" smtClean="0"/>
              <a:t>No RUNTIME</a:t>
            </a:r>
            <a:r>
              <a:rPr lang="en-US" dirty="0" smtClean="0"/>
              <a:t> impact.  Only simple POJOs. </a:t>
            </a:r>
            <a:endParaRPr lang="en-US" dirty="0"/>
          </a:p>
          <a:p>
            <a:r>
              <a:rPr lang="en-US" dirty="0" smtClean="0"/>
              <a:t>D) It </a:t>
            </a:r>
            <a:r>
              <a:rPr lang="en-US" dirty="0"/>
              <a:t>allows for </a:t>
            </a:r>
            <a:r>
              <a:rPr lang="en-US" b="1" dirty="0"/>
              <a:t>greater flexibility</a:t>
            </a:r>
            <a:r>
              <a:rPr lang="en-US" dirty="0"/>
              <a:t>, because you can actually change the builder method </a:t>
            </a:r>
            <a:r>
              <a:rPr lang="en-US" dirty="0" smtClean="0"/>
              <a:t>names, other </a:t>
            </a:r>
            <a:r>
              <a:rPr lang="en-US" dirty="0" err="1" smtClean="0"/>
              <a:t>oprations</a:t>
            </a:r>
            <a:r>
              <a:rPr lang="en-US" dirty="0" smtClean="0"/>
              <a:t>, (hash, ..). </a:t>
            </a:r>
          </a:p>
          <a:p>
            <a:r>
              <a:rPr lang="en-US" dirty="0" smtClean="0"/>
              <a:t>E) Disadvantage:  </a:t>
            </a:r>
            <a:r>
              <a:rPr lang="en-US" dirty="0" err="1" smtClean="0"/>
              <a:t>AutoValue_XYZ</a:t>
            </a:r>
            <a:r>
              <a:rPr lang="en-US" dirty="0" smtClean="0"/>
              <a:t>, or </a:t>
            </a:r>
            <a:r>
              <a:rPr lang="en-US" dirty="0" err="1" smtClean="0"/>
              <a:t>Immutable_XYZ</a:t>
            </a:r>
            <a:r>
              <a:rPr lang="en-US" dirty="0" smtClean="0"/>
              <a:t>, explicit defensive copy,  order of </a:t>
            </a:r>
            <a:r>
              <a:rPr lang="en-US" dirty="0" err="1" smtClean="0"/>
              <a:t>params</a:t>
            </a:r>
            <a:r>
              <a:rPr lang="en-US" dirty="0" smtClean="0"/>
              <a:t> which may break tests.</a:t>
            </a:r>
          </a:p>
          <a:p>
            <a:endParaRPr lang="en-US" dirty="0"/>
          </a:p>
        </p:txBody>
      </p:sp>
    </p:spTree>
    <p:extLst>
      <p:ext uri="{BB962C8B-B14F-4D97-AF65-F5344CB8AC3E}">
        <p14:creationId xmlns:p14="http://schemas.microsoft.com/office/powerpoint/2010/main" val="30600545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19" y="291835"/>
            <a:ext cx="10884875" cy="634741"/>
          </a:xfrm>
        </p:spPr>
        <p:txBody>
          <a:bodyPr>
            <a:normAutofit/>
          </a:bodyPr>
          <a:lstStyle/>
          <a:p>
            <a:r>
              <a:rPr lang="en-US" sz="3200" b="1" dirty="0" smtClean="0">
                <a:solidFill>
                  <a:srgbClr val="00B050"/>
                </a:solidFill>
              </a:rPr>
              <a:t>Google </a:t>
            </a:r>
            <a:r>
              <a:rPr lang="en-US" sz="3200" b="1" dirty="0" err="1" smtClean="0">
                <a:solidFill>
                  <a:srgbClr val="00B050"/>
                </a:solidFill>
              </a:rPr>
              <a:t>AutoValue</a:t>
            </a:r>
            <a:r>
              <a:rPr lang="en-US" sz="3200" b="1" dirty="0" smtClean="0">
                <a:solidFill>
                  <a:srgbClr val="00B050"/>
                </a:solidFill>
              </a:rPr>
              <a:t>  </a:t>
            </a:r>
            <a:endParaRPr lang="en-US" sz="3200" b="1" dirty="0"/>
          </a:p>
        </p:txBody>
      </p:sp>
      <p:sp>
        <p:nvSpPr>
          <p:cNvPr id="5" name="TextBox 4"/>
          <p:cNvSpPr txBox="1"/>
          <p:nvPr/>
        </p:nvSpPr>
        <p:spPr>
          <a:xfrm>
            <a:off x="196361" y="926576"/>
            <a:ext cx="11737075" cy="5632311"/>
          </a:xfrm>
          <a:prstGeom prst="rect">
            <a:avLst/>
          </a:prstGeom>
          <a:noFill/>
        </p:spPr>
        <p:txBody>
          <a:bodyPr wrap="square" rtlCol="0">
            <a:spAutoFit/>
          </a:bodyPr>
          <a:lstStyle/>
          <a:p>
            <a:r>
              <a:rPr lang="en-US" dirty="0" smtClean="0"/>
              <a:t> </a:t>
            </a:r>
            <a:r>
              <a:rPr lang="en-US" dirty="0" err="1" smtClean="0">
                <a:hlinkClick r:id="rId3"/>
              </a:rPr>
              <a:t>AutoValue</a:t>
            </a:r>
            <a:r>
              <a:rPr lang="en-US" dirty="0" smtClean="0"/>
              <a:t>  is </a:t>
            </a:r>
            <a:r>
              <a:rPr lang="en-US" dirty="0"/>
              <a:t>a source code generator for Java, and more specifically it's a library for </a:t>
            </a:r>
            <a:r>
              <a:rPr lang="en-US" b="1" dirty="0"/>
              <a:t>generating source code for value objects or value-typed objects</a:t>
            </a:r>
            <a:r>
              <a:rPr lang="en-US" dirty="0" smtClean="0"/>
              <a:t>.   </a:t>
            </a:r>
            <a:endParaRPr lang="en-US" dirty="0"/>
          </a:p>
          <a:p>
            <a:r>
              <a:rPr lang="en-US" b="1" dirty="0"/>
              <a:t>Value-Typed </a:t>
            </a:r>
            <a:r>
              <a:rPr lang="en-US" b="1" dirty="0" smtClean="0"/>
              <a:t>Objects (</a:t>
            </a:r>
            <a:r>
              <a:rPr lang="en-US" dirty="0"/>
              <a:t> </a:t>
            </a:r>
            <a:r>
              <a:rPr lang="en-US" dirty="0">
                <a:solidFill>
                  <a:srgbClr val="C00000"/>
                </a:solidFill>
              </a:rPr>
              <a:t>immutable</a:t>
            </a:r>
            <a:r>
              <a:rPr lang="en-US" dirty="0"/>
              <a:t> POJO</a:t>
            </a:r>
            <a:r>
              <a:rPr lang="en-US" b="1" dirty="0" smtClean="0"/>
              <a:t>).  Value-Types (not Java Beans</a:t>
            </a:r>
            <a:r>
              <a:rPr lang="en-US" dirty="0" smtClean="0"/>
              <a:t> [+ default constructor and setter]</a:t>
            </a:r>
            <a:r>
              <a:rPr lang="en-US" b="1" dirty="0" smtClean="0"/>
              <a:t>) </a:t>
            </a:r>
            <a:r>
              <a:rPr lang="en-US" dirty="0" smtClean="0"/>
              <a:t>must </a:t>
            </a:r>
            <a:r>
              <a:rPr lang="en-US" dirty="0"/>
              <a:t>consume all field values through a constructor or a factory method</a:t>
            </a:r>
            <a:r>
              <a:rPr lang="en-US" dirty="0" smtClean="0"/>
              <a:t>. </a:t>
            </a:r>
            <a:r>
              <a:rPr lang="en-US" dirty="0"/>
              <a:t>Typically, value-types are immutable   </a:t>
            </a:r>
          </a:p>
          <a:p>
            <a:r>
              <a:rPr lang="en-US" dirty="0" smtClean="0"/>
              <a:t>				e.g. </a:t>
            </a:r>
            <a:r>
              <a:rPr lang="en-US" dirty="0" smtClean="0">
                <a:solidFill>
                  <a:srgbClr val="0070C0"/>
                </a:solidFill>
              </a:rPr>
              <a:t>final </a:t>
            </a:r>
            <a:r>
              <a:rPr lang="en-US" dirty="0">
                <a:solidFill>
                  <a:srgbClr val="0070C0"/>
                </a:solidFill>
              </a:rPr>
              <a:t>class </a:t>
            </a:r>
            <a:r>
              <a:rPr lang="en-US" dirty="0" err="1">
                <a:solidFill>
                  <a:srgbClr val="0070C0"/>
                </a:solidFill>
              </a:rPr>
              <a:t>AutoValue_Person</a:t>
            </a:r>
            <a:r>
              <a:rPr lang="en-US" dirty="0">
                <a:solidFill>
                  <a:srgbClr val="0070C0"/>
                </a:solidFill>
              </a:rPr>
              <a:t> extends Person </a:t>
            </a:r>
            <a:r>
              <a:rPr lang="en-US" dirty="0" smtClean="0">
                <a:solidFill>
                  <a:srgbClr val="0070C0"/>
                </a:solidFill>
              </a:rPr>
              <a:t> </a:t>
            </a:r>
          </a:p>
          <a:p>
            <a:r>
              <a:rPr lang="en-US" b="1" dirty="0" smtClean="0"/>
              <a:t>Why </a:t>
            </a:r>
            <a:r>
              <a:rPr lang="en-US" b="1" dirty="0" err="1"/>
              <a:t>AutoValue</a:t>
            </a:r>
            <a:endParaRPr lang="en-US" b="1" dirty="0"/>
          </a:p>
          <a:p>
            <a:r>
              <a:rPr lang="en-US" dirty="0" smtClean="0"/>
              <a:t>The </a:t>
            </a:r>
            <a:r>
              <a:rPr lang="en-US" dirty="0"/>
              <a:t>reason value-types must be immutable is to prevent any change to their internal state by the application after they have been instantiated</a:t>
            </a:r>
            <a:r>
              <a:rPr lang="en-US" dirty="0" smtClean="0"/>
              <a:t>. </a:t>
            </a:r>
          </a:p>
          <a:p>
            <a:r>
              <a:rPr lang="en-US" b="1" dirty="0" smtClean="0"/>
              <a:t>Issues With Hand-Coding : </a:t>
            </a:r>
            <a:r>
              <a:rPr lang="en-US" dirty="0" smtClean="0"/>
              <a:t>e.g. </a:t>
            </a:r>
            <a:r>
              <a:rPr lang="en-US" dirty="0" err="1" smtClean="0">
                <a:solidFill>
                  <a:srgbClr val="FF0000"/>
                </a:solidFill>
              </a:rPr>
              <a:t>ImmutableMoney</a:t>
            </a:r>
            <a:r>
              <a:rPr lang="en-US" dirty="0" smtClean="0"/>
              <a:t>. Can be a  bad design and a lot of boilerplate code. </a:t>
            </a:r>
            <a:r>
              <a:rPr lang="en-US" b="1" dirty="0" smtClean="0"/>
              <a:t>IDEs to Rescue? </a:t>
            </a:r>
            <a:r>
              <a:rPr lang="en-US" dirty="0" smtClean="0"/>
              <a:t>Not so </a:t>
            </a:r>
          </a:p>
          <a:p>
            <a:endParaRPr lang="en-US" dirty="0" smtClean="0"/>
          </a:p>
          <a:p>
            <a:r>
              <a:rPr lang="en-US" dirty="0" smtClean="0"/>
              <a:t>Use </a:t>
            </a:r>
            <a:r>
              <a:rPr lang="en-US" dirty="0">
                <a:solidFill>
                  <a:srgbClr val="00B0F0"/>
                </a:solidFill>
              </a:rPr>
              <a:t>@</a:t>
            </a:r>
            <a:r>
              <a:rPr lang="en-US" dirty="0" err="1" smtClean="0">
                <a:solidFill>
                  <a:srgbClr val="00B0F0"/>
                </a:solidFill>
              </a:rPr>
              <a:t>AutoValue</a:t>
            </a:r>
            <a:r>
              <a:rPr lang="en-US" dirty="0" smtClean="0"/>
              <a:t>, then compiler generates </a:t>
            </a:r>
            <a:r>
              <a:rPr lang="en-US" dirty="0"/>
              <a:t>_</a:t>
            </a:r>
            <a:r>
              <a:rPr lang="en-US" dirty="0" err="1" smtClean="0"/>
              <a:t>AutoValue_XYZ</a:t>
            </a:r>
            <a:r>
              <a:rPr lang="en-US" dirty="0"/>
              <a:t> </a:t>
            </a:r>
            <a:r>
              <a:rPr lang="en-US" dirty="0" smtClean="0"/>
              <a:t>class, … . </a:t>
            </a:r>
            <a:r>
              <a:rPr lang="en-US" dirty="0"/>
              <a:t>Basically you define your interfaces and the implementation is left to </a:t>
            </a:r>
            <a:r>
              <a:rPr lang="en-US" i="1" dirty="0" err="1"/>
              <a:t>AutoValue</a:t>
            </a:r>
            <a:r>
              <a:rPr lang="en-US" dirty="0"/>
              <a:t> generated code, you don’t have to actually implement the code that is in getters and setters. </a:t>
            </a:r>
            <a:r>
              <a:rPr lang="en-US" dirty="0" smtClean="0"/>
              <a:t> </a:t>
            </a:r>
            <a:r>
              <a:rPr lang="en-US" b="1" i="1" dirty="0" err="1"/>
              <a:t>Javac</a:t>
            </a:r>
            <a:r>
              <a:rPr lang="en-US" b="1" dirty="0"/>
              <a:t> will always </a:t>
            </a:r>
            <a:r>
              <a:rPr lang="en-US" b="1" dirty="0">
                <a:solidFill>
                  <a:srgbClr val="0070C0"/>
                </a:solidFill>
              </a:rPr>
              <a:t>regenerate updated</a:t>
            </a:r>
            <a:r>
              <a:rPr lang="en-US" b="1" dirty="0"/>
              <a:t> code for us</a:t>
            </a:r>
            <a:r>
              <a:rPr lang="en-US" dirty="0"/>
              <a:t>.</a:t>
            </a:r>
            <a:endParaRPr lang="en-US" dirty="0" smtClean="0"/>
          </a:p>
          <a:p>
            <a:endParaRPr lang="en-US" dirty="0"/>
          </a:p>
          <a:p>
            <a:r>
              <a:rPr lang="en-US" dirty="0"/>
              <a:t>What is </a:t>
            </a:r>
            <a:r>
              <a:rPr lang="en-US" dirty="0">
                <a:solidFill>
                  <a:srgbClr val="00B0F0"/>
                </a:solidFill>
              </a:rPr>
              <a:t>generated is a value object</a:t>
            </a:r>
            <a:r>
              <a:rPr lang="en-US" dirty="0"/>
              <a:t> with </a:t>
            </a:r>
            <a:r>
              <a:rPr lang="en-US" dirty="0" err="1">
                <a:solidFill>
                  <a:srgbClr val="C00000"/>
                </a:solidFill>
              </a:rPr>
              <a:t>accessor</a:t>
            </a:r>
            <a:r>
              <a:rPr lang="en-US" dirty="0"/>
              <a:t> methods, parameterized constructor, properly overridden </a:t>
            </a:r>
            <a:r>
              <a:rPr lang="en-US" i="1" dirty="0" err="1">
                <a:solidFill>
                  <a:srgbClr val="C00000"/>
                </a:solidFill>
              </a:rPr>
              <a:t>toString</a:t>
            </a:r>
            <a:r>
              <a:rPr lang="en-US" i="1" dirty="0"/>
              <a:t>(), </a:t>
            </a:r>
            <a:r>
              <a:rPr lang="en-US" i="1" dirty="0">
                <a:solidFill>
                  <a:srgbClr val="C00000"/>
                </a:solidFill>
              </a:rPr>
              <a:t>equals(Object</a:t>
            </a:r>
            <a:r>
              <a:rPr lang="en-US" i="1" dirty="0"/>
              <a:t>)</a:t>
            </a:r>
            <a:r>
              <a:rPr lang="en-US" dirty="0"/>
              <a:t> and </a:t>
            </a:r>
            <a:r>
              <a:rPr lang="en-US" i="1" dirty="0" err="1">
                <a:solidFill>
                  <a:srgbClr val="C00000"/>
                </a:solidFill>
              </a:rPr>
              <a:t>hashCode</a:t>
            </a:r>
            <a:r>
              <a:rPr lang="en-US" i="1" dirty="0"/>
              <a:t>()</a:t>
            </a:r>
            <a:r>
              <a:rPr lang="en-US" dirty="0"/>
              <a:t> methods</a:t>
            </a:r>
            <a:r>
              <a:rPr lang="en-US" dirty="0" smtClean="0"/>
              <a:t>.  </a:t>
            </a:r>
          </a:p>
          <a:p>
            <a:endParaRPr lang="en-US" dirty="0"/>
          </a:p>
          <a:p>
            <a:r>
              <a:rPr lang="en-US" dirty="0" smtClean="0"/>
              <a:t> </a:t>
            </a:r>
            <a:r>
              <a:rPr lang="en-US" b="1" dirty="0"/>
              <a:t>- </a:t>
            </a:r>
            <a:r>
              <a:rPr lang="en-US" b="1" dirty="0" smtClean="0"/>
              <a:t>Builders: </a:t>
            </a:r>
            <a:r>
              <a:rPr lang="en-US" b="1" dirty="0">
                <a:solidFill>
                  <a:srgbClr val="00B0F0"/>
                </a:solidFill>
              </a:rPr>
              <a:t>@</a:t>
            </a:r>
            <a:r>
              <a:rPr lang="en-US" b="1" dirty="0" err="1" smtClean="0">
                <a:solidFill>
                  <a:srgbClr val="00B0F0"/>
                </a:solidFill>
              </a:rPr>
              <a:t>AutoValue.Builder</a:t>
            </a:r>
            <a:r>
              <a:rPr lang="en-US" b="1" dirty="0" smtClean="0"/>
              <a:t>:  </a:t>
            </a:r>
            <a:r>
              <a:rPr lang="en-US" dirty="0"/>
              <a:t>Our </a:t>
            </a:r>
            <a:r>
              <a:rPr lang="en-US" dirty="0" err="1"/>
              <a:t>AutoValue</a:t>
            </a:r>
            <a:r>
              <a:rPr lang="en-US" dirty="0"/>
              <a:t> class does not really change much, except that the static factory method is replaced by a </a:t>
            </a:r>
            <a:r>
              <a:rPr lang="en-US" dirty="0" smtClean="0"/>
              <a:t>builder</a:t>
            </a:r>
          </a:p>
          <a:p>
            <a:r>
              <a:rPr lang="en-US" dirty="0"/>
              <a:t> </a:t>
            </a:r>
            <a:r>
              <a:rPr lang="en-US" b="1" dirty="0"/>
              <a:t>- </a:t>
            </a:r>
            <a:r>
              <a:rPr lang="en-US" b="1" dirty="0" smtClean="0"/>
              <a:t> Defensive Copies:  </a:t>
            </a:r>
            <a:r>
              <a:rPr lang="en-US" dirty="0"/>
              <a:t>Java 10 introduced defensive copy static factory methods such as </a:t>
            </a:r>
            <a:r>
              <a:rPr lang="en-US" i="1" dirty="0" err="1"/>
              <a:t>List.copyOf</a:t>
            </a:r>
            <a:r>
              <a:rPr lang="en-US" dirty="0"/>
              <a:t>.</a:t>
            </a:r>
          </a:p>
        </p:txBody>
      </p:sp>
    </p:spTree>
    <p:extLst>
      <p:ext uri="{BB962C8B-B14F-4D97-AF65-F5344CB8AC3E}">
        <p14:creationId xmlns:p14="http://schemas.microsoft.com/office/powerpoint/2010/main" val="14389218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0019" y="291835"/>
            <a:ext cx="10884875" cy="634741"/>
          </a:xfrm>
        </p:spPr>
        <p:txBody>
          <a:bodyPr>
            <a:normAutofit/>
          </a:bodyPr>
          <a:lstStyle/>
          <a:p>
            <a:r>
              <a:rPr lang="en-US" sz="3200" b="1" dirty="0" err="1" smtClean="0">
                <a:solidFill>
                  <a:srgbClr val="00B050"/>
                </a:solidFill>
              </a:rPr>
              <a:t>Immutables</a:t>
            </a:r>
            <a:r>
              <a:rPr lang="en-US" sz="3200" b="1" dirty="0" smtClean="0">
                <a:solidFill>
                  <a:srgbClr val="00B050"/>
                </a:solidFill>
              </a:rPr>
              <a:t>  </a:t>
            </a:r>
            <a:endParaRPr lang="en-US" sz="3200" b="1" dirty="0"/>
          </a:p>
        </p:txBody>
      </p:sp>
      <p:sp>
        <p:nvSpPr>
          <p:cNvPr id="5" name="TextBox 4"/>
          <p:cNvSpPr txBox="1"/>
          <p:nvPr/>
        </p:nvSpPr>
        <p:spPr>
          <a:xfrm>
            <a:off x="145143" y="926576"/>
            <a:ext cx="11916228" cy="5909310"/>
          </a:xfrm>
          <a:prstGeom prst="rect">
            <a:avLst/>
          </a:prstGeom>
          <a:noFill/>
        </p:spPr>
        <p:txBody>
          <a:bodyPr wrap="square" rtlCol="0">
            <a:spAutoFit/>
          </a:bodyPr>
          <a:lstStyle/>
          <a:p>
            <a:r>
              <a:rPr lang="en-US" dirty="0" smtClean="0"/>
              <a:t> </a:t>
            </a:r>
            <a:r>
              <a:rPr lang="en-US" dirty="0"/>
              <a:t>The library </a:t>
            </a:r>
            <a:r>
              <a:rPr lang="en-US" dirty="0" smtClean="0"/>
              <a:t>generates (via utilizing annotation processing) </a:t>
            </a:r>
            <a:r>
              <a:rPr lang="en-US" dirty="0"/>
              <a:t>immutable objects from abstract types: </a:t>
            </a:r>
            <a:r>
              <a:rPr lang="en-US" i="1" dirty="0"/>
              <a:t>Interface</a:t>
            </a:r>
            <a:r>
              <a:rPr lang="en-US" dirty="0"/>
              <a:t>, </a:t>
            </a:r>
            <a:r>
              <a:rPr lang="en-US" i="1" dirty="0"/>
              <a:t>Class</a:t>
            </a:r>
            <a:r>
              <a:rPr lang="en-US" dirty="0"/>
              <a:t>, </a:t>
            </a:r>
            <a:r>
              <a:rPr lang="en-US" i="1" dirty="0"/>
              <a:t>Annotation </a:t>
            </a:r>
            <a:endParaRPr lang="en-US" i="1" dirty="0" smtClean="0"/>
          </a:p>
          <a:p>
            <a:r>
              <a:rPr lang="en-US" dirty="0"/>
              <a:t>You can think </a:t>
            </a:r>
            <a:r>
              <a:rPr lang="en-US" dirty="0" smtClean="0"/>
              <a:t>of </a:t>
            </a:r>
            <a:r>
              <a:rPr lang="en-US" dirty="0" err="1" smtClean="0">
                <a:hlinkClick r:id="rId3"/>
              </a:rPr>
              <a:t>Immutables</a:t>
            </a:r>
            <a:r>
              <a:rPr lang="en-US" dirty="0" smtClean="0"/>
              <a:t> </a:t>
            </a:r>
            <a:r>
              <a:rPr lang="en-US" dirty="0"/>
              <a:t>as </a:t>
            </a:r>
            <a:r>
              <a:rPr lang="en-US" dirty="0">
                <a:hlinkClick r:id="rId4"/>
              </a:rPr>
              <a:t>Guava's Immutable Collections</a:t>
            </a:r>
            <a:r>
              <a:rPr lang="en-US" dirty="0"/>
              <a:t> but for </a:t>
            </a:r>
            <a:r>
              <a:rPr lang="en-US" b="1" dirty="0"/>
              <a:t>regular </a:t>
            </a:r>
            <a:r>
              <a:rPr lang="en-US" b="1" dirty="0" smtClean="0"/>
              <a:t>objects. </a:t>
            </a:r>
            <a:r>
              <a:rPr lang="en-US" dirty="0"/>
              <a:t>The core of </a:t>
            </a:r>
            <a:r>
              <a:rPr lang="en-US" i="1" dirty="0" err="1"/>
              <a:t>Immutables</a:t>
            </a:r>
            <a:r>
              <a:rPr lang="en-US" dirty="0"/>
              <a:t> is </a:t>
            </a:r>
            <a:r>
              <a:rPr lang="en-US" b="1" dirty="0"/>
              <a:t>modelling</a:t>
            </a:r>
            <a:r>
              <a:rPr lang="en-US" dirty="0"/>
              <a:t>. </a:t>
            </a:r>
            <a:endParaRPr lang="en-US" b="1" i="1" dirty="0"/>
          </a:p>
          <a:p>
            <a:r>
              <a:rPr lang="en-US" dirty="0" smtClean="0"/>
              <a:t> </a:t>
            </a:r>
            <a:endParaRPr lang="en-US" dirty="0"/>
          </a:p>
          <a:p>
            <a:r>
              <a:rPr lang="en-US" dirty="0"/>
              <a:t>The key to achieving this is the proper use of </a:t>
            </a:r>
            <a:r>
              <a:rPr lang="en-US" b="1" i="1" dirty="0">
                <a:solidFill>
                  <a:srgbClr val="0070C0"/>
                </a:solidFill>
              </a:rPr>
              <a:t>@</a:t>
            </a:r>
            <a:r>
              <a:rPr lang="en-US" b="1" i="1" dirty="0" err="1" smtClean="0">
                <a:solidFill>
                  <a:srgbClr val="0070C0"/>
                </a:solidFill>
              </a:rPr>
              <a:t>Value.Immutable</a:t>
            </a:r>
            <a:r>
              <a:rPr lang="en-US" b="1" i="1" dirty="0" smtClean="0">
                <a:solidFill>
                  <a:srgbClr val="0070C0"/>
                </a:solidFill>
              </a:rPr>
              <a:t>/</a:t>
            </a:r>
            <a:r>
              <a:rPr lang="en-US" b="1" dirty="0"/>
              <a:t>@</a:t>
            </a:r>
            <a:r>
              <a:rPr lang="en-US" b="1" dirty="0" err="1" smtClean="0"/>
              <a:t>Value.Modifiable</a:t>
            </a:r>
            <a:r>
              <a:rPr lang="en-US" dirty="0"/>
              <a:t> annotation. </a:t>
            </a:r>
            <a:r>
              <a:rPr lang="en-US" b="1" dirty="0"/>
              <a:t>It generates an immutable version of an annotated type and prefixes its name with the </a:t>
            </a:r>
            <a:r>
              <a:rPr lang="en-US" b="1" i="1" dirty="0">
                <a:solidFill>
                  <a:srgbClr val="00B0F0"/>
                </a:solidFill>
              </a:rPr>
              <a:t>Immutable</a:t>
            </a:r>
            <a:r>
              <a:rPr lang="en-US" b="1" dirty="0"/>
              <a:t> keyword</a:t>
            </a:r>
            <a:r>
              <a:rPr lang="en-US" dirty="0" smtClean="0"/>
              <a:t>.</a:t>
            </a:r>
          </a:p>
          <a:p>
            <a:endParaRPr lang="en-US" dirty="0"/>
          </a:p>
          <a:p>
            <a:r>
              <a:rPr lang="en-US" dirty="0" smtClean="0"/>
              <a:t>Generated </a:t>
            </a:r>
            <a:r>
              <a:rPr lang="en-US" dirty="0"/>
              <a:t>class </a:t>
            </a:r>
            <a:r>
              <a:rPr lang="en-US" dirty="0" err="1" smtClean="0">
                <a:solidFill>
                  <a:srgbClr val="00B0F0"/>
                </a:solidFill>
              </a:rPr>
              <a:t>ImmutablePerson</a:t>
            </a:r>
            <a:r>
              <a:rPr lang="en-US" dirty="0" smtClean="0"/>
              <a:t> </a:t>
            </a:r>
            <a:r>
              <a:rPr lang="en-US" dirty="0"/>
              <a:t>comes </a:t>
            </a:r>
            <a:r>
              <a:rPr lang="en-US" dirty="0" smtClean="0"/>
              <a:t>with implemented</a:t>
            </a:r>
            <a:r>
              <a:rPr lang="en-US" dirty="0"/>
              <a:t> </a:t>
            </a:r>
            <a:r>
              <a:rPr lang="en-US" i="1" dirty="0" err="1">
                <a:solidFill>
                  <a:srgbClr val="00B0F0"/>
                </a:solidFill>
              </a:rPr>
              <a:t>toString</a:t>
            </a:r>
            <a:r>
              <a:rPr lang="en-US" dirty="0"/>
              <a:t>, </a:t>
            </a:r>
            <a:r>
              <a:rPr lang="en-US" i="1" dirty="0" err="1">
                <a:solidFill>
                  <a:srgbClr val="00B0F0"/>
                </a:solidFill>
              </a:rPr>
              <a:t>hashcode</a:t>
            </a:r>
            <a:r>
              <a:rPr lang="en-US" dirty="0"/>
              <a:t>, </a:t>
            </a:r>
            <a:r>
              <a:rPr lang="en-US" i="1" dirty="0">
                <a:solidFill>
                  <a:srgbClr val="00B0F0"/>
                </a:solidFill>
              </a:rPr>
              <a:t>equals</a:t>
            </a:r>
            <a:r>
              <a:rPr lang="en-US" dirty="0"/>
              <a:t> methods and with a b</a:t>
            </a:r>
            <a:r>
              <a:rPr lang="en-US" dirty="0" smtClean="0"/>
              <a:t>uilder</a:t>
            </a:r>
            <a:r>
              <a:rPr lang="en-US" dirty="0"/>
              <a:t> </a:t>
            </a:r>
            <a:r>
              <a:rPr lang="en-US" dirty="0" smtClean="0">
                <a:solidFill>
                  <a:srgbClr val="00B0F0"/>
                </a:solidFill>
              </a:rPr>
              <a:t> </a:t>
            </a:r>
            <a:r>
              <a:rPr lang="en-US" i="1" dirty="0" err="1" smtClean="0">
                <a:solidFill>
                  <a:srgbClr val="00B0F0"/>
                </a:solidFill>
              </a:rPr>
              <a:t>ImmutablePerson.Builder</a:t>
            </a:r>
            <a:r>
              <a:rPr lang="en-US" dirty="0"/>
              <a:t>. Notice that the generated constructor has </a:t>
            </a:r>
            <a:r>
              <a:rPr lang="en-US" i="1" dirty="0"/>
              <a:t>private</a:t>
            </a:r>
            <a:r>
              <a:rPr lang="en-US" dirty="0"/>
              <a:t> access</a:t>
            </a:r>
            <a:r>
              <a:rPr lang="en-US" dirty="0" smtClean="0"/>
              <a:t>.</a:t>
            </a:r>
            <a:r>
              <a:rPr lang="en-US" b="1" dirty="0" smtClean="0"/>
              <a:t>  Withers, .. </a:t>
            </a:r>
          </a:p>
          <a:p>
            <a:endParaRPr lang="en-US" i="1" dirty="0" smtClean="0"/>
          </a:p>
          <a:p>
            <a:r>
              <a:rPr lang="en-US" i="1" dirty="0" smtClean="0"/>
              <a:t>- You </a:t>
            </a:r>
            <a:r>
              <a:rPr lang="en-US" i="1" dirty="0"/>
              <a:t>can customize generated class names to have other prefixes than Immutable*</a:t>
            </a:r>
            <a:endParaRPr lang="en-US" b="1" dirty="0"/>
          </a:p>
          <a:p>
            <a:endParaRPr lang="en-US" b="1" dirty="0"/>
          </a:p>
          <a:p>
            <a:r>
              <a:rPr lang="en-US" b="1" i="1" dirty="0" smtClean="0">
                <a:solidFill>
                  <a:srgbClr val="0070C0"/>
                </a:solidFill>
              </a:rPr>
              <a:t>@</a:t>
            </a:r>
            <a:r>
              <a:rPr lang="en-US" b="1" i="1" dirty="0" err="1" smtClean="0">
                <a:solidFill>
                  <a:srgbClr val="0070C0"/>
                </a:solidFill>
              </a:rPr>
              <a:t>Value.Parameter</a:t>
            </a:r>
            <a:r>
              <a:rPr lang="en-US" b="1" i="1" dirty="0" smtClean="0">
                <a:solidFill>
                  <a:srgbClr val="0070C0"/>
                </a:solidFill>
              </a:rPr>
              <a:t> </a:t>
            </a:r>
            <a:r>
              <a:rPr lang="en-US" dirty="0" smtClean="0"/>
              <a:t>can </a:t>
            </a:r>
            <a:r>
              <a:rPr lang="en-US" dirty="0"/>
              <a:t>be used for specifying fields, for which constructor method should be generated</a:t>
            </a:r>
            <a:r>
              <a:rPr lang="en-US" dirty="0" smtClean="0"/>
              <a:t>.</a:t>
            </a:r>
          </a:p>
          <a:p>
            <a:r>
              <a:rPr lang="en-US" b="1" i="1" dirty="0">
                <a:solidFill>
                  <a:srgbClr val="0070C0"/>
                </a:solidFill>
              </a:rPr>
              <a:t>@</a:t>
            </a:r>
            <a:r>
              <a:rPr lang="en-US" b="1" i="1" dirty="0" err="1">
                <a:solidFill>
                  <a:srgbClr val="0070C0"/>
                </a:solidFill>
              </a:rPr>
              <a:t>Value.Default</a:t>
            </a:r>
            <a:r>
              <a:rPr lang="en-US" b="1" i="1" dirty="0">
                <a:solidFill>
                  <a:srgbClr val="0070C0"/>
                </a:solidFill>
              </a:rPr>
              <a:t> </a:t>
            </a:r>
            <a:r>
              <a:rPr lang="en-US" dirty="0"/>
              <a:t>annotation allows you to specify a default value that should be used when an initial value is not provided. </a:t>
            </a:r>
            <a:endParaRPr lang="en-US" dirty="0" smtClean="0"/>
          </a:p>
          <a:p>
            <a:endParaRPr lang="en-US" dirty="0"/>
          </a:p>
          <a:p>
            <a:r>
              <a:rPr lang="en-US" b="1" i="1" dirty="0">
                <a:solidFill>
                  <a:srgbClr val="0070C0"/>
                </a:solidFill>
              </a:rPr>
              <a:t>@</a:t>
            </a:r>
            <a:r>
              <a:rPr lang="en-US" b="1" i="1" dirty="0" err="1">
                <a:solidFill>
                  <a:srgbClr val="0070C0"/>
                </a:solidFill>
              </a:rPr>
              <a:t>Value.Auxiliary</a:t>
            </a:r>
            <a:r>
              <a:rPr lang="en-US" dirty="0"/>
              <a:t> annotation can be used for annotating a property that will be stored in an object's instance, but will be ignored by </a:t>
            </a:r>
            <a:r>
              <a:rPr lang="en-US" i="1" dirty="0">
                <a:solidFill>
                  <a:srgbClr val="00B0F0"/>
                </a:solidFill>
              </a:rPr>
              <a:t>equals</a:t>
            </a:r>
            <a:r>
              <a:rPr lang="en-US" dirty="0"/>
              <a:t>, </a:t>
            </a:r>
            <a:r>
              <a:rPr lang="en-US" i="1" dirty="0" err="1">
                <a:solidFill>
                  <a:srgbClr val="00B0F0"/>
                </a:solidFill>
              </a:rPr>
              <a:t>hashCode</a:t>
            </a:r>
            <a:r>
              <a:rPr lang="en-US" dirty="0"/>
              <a:t> and </a:t>
            </a:r>
            <a:r>
              <a:rPr lang="en-US" i="1" dirty="0" err="1">
                <a:solidFill>
                  <a:srgbClr val="00B0F0"/>
                </a:solidFill>
              </a:rPr>
              <a:t>toString</a:t>
            </a:r>
            <a:r>
              <a:rPr lang="en-US" dirty="0"/>
              <a:t> implementations</a:t>
            </a:r>
            <a:r>
              <a:rPr lang="en-US" dirty="0" smtClean="0"/>
              <a:t>.</a:t>
            </a:r>
          </a:p>
          <a:p>
            <a:endParaRPr lang="en-US" dirty="0"/>
          </a:p>
          <a:p>
            <a:r>
              <a:rPr lang="en-US" b="1" i="1" dirty="0">
                <a:solidFill>
                  <a:srgbClr val="0070C0"/>
                </a:solidFill>
              </a:rPr>
              <a:t>@</a:t>
            </a:r>
            <a:r>
              <a:rPr lang="en-US" b="1" i="1" dirty="0" err="1">
                <a:solidFill>
                  <a:srgbClr val="0070C0"/>
                </a:solidFill>
              </a:rPr>
              <a:t>Value.Immutable</a:t>
            </a:r>
            <a:r>
              <a:rPr lang="en-US" b="1" i="1" dirty="0">
                <a:solidFill>
                  <a:srgbClr val="0070C0"/>
                </a:solidFill>
              </a:rPr>
              <a:t>(</a:t>
            </a:r>
            <a:r>
              <a:rPr lang="en-US" b="1" i="1" dirty="0" err="1">
                <a:solidFill>
                  <a:srgbClr val="0070C0"/>
                </a:solidFill>
              </a:rPr>
              <a:t>Prehash</a:t>
            </a:r>
            <a:r>
              <a:rPr lang="en-US" b="1" i="1" dirty="0">
                <a:solidFill>
                  <a:srgbClr val="0070C0"/>
                </a:solidFill>
              </a:rPr>
              <a:t> = True) </a:t>
            </a:r>
            <a:r>
              <a:rPr lang="en-US" b="1" i="1" dirty="0" smtClean="0"/>
              <a:t>-  </a:t>
            </a:r>
            <a:r>
              <a:rPr lang="en-US" i="1" dirty="0" err="1" smtClean="0"/>
              <a:t>hashCode</a:t>
            </a:r>
            <a:r>
              <a:rPr lang="en-US" i="1" dirty="0" smtClean="0"/>
              <a:t>() </a:t>
            </a:r>
            <a:r>
              <a:rPr lang="en-US" dirty="0" smtClean="0"/>
              <a:t>computed </a:t>
            </a:r>
            <a:r>
              <a:rPr lang="en-US" dirty="0"/>
              <a:t>only once during the </a:t>
            </a:r>
            <a:r>
              <a:rPr lang="en-US" dirty="0" smtClean="0"/>
              <a:t>object's </a:t>
            </a:r>
            <a:r>
              <a:rPr lang="en-US" dirty="0"/>
              <a:t>(immutable </a:t>
            </a:r>
            <a:r>
              <a:rPr lang="en-US" dirty="0" smtClean="0"/>
              <a:t>obj.) instantiation</a:t>
            </a:r>
          </a:p>
          <a:p>
            <a:endParaRPr lang="en-US" dirty="0" smtClean="0"/>
          </a:p>
          <a:p>
            <a:endParaRPr lang="en-US" b="1" i="1" dirty="0">
              <a:solidFill>
                <a:srgbClr val="0070C0"/>
              </a:solidFill>
            </a:endParaRPr>
          </a:p>
          <a:p>
            <a:endParaRPr lang="en-US" dirty="0"/>
          </a:p>
        </p:txBody>
      </p:sp>
    </p:spTree>
    <p:extLst>
      <p:ext uri="{BB962C8B-B14F-4D97-AF65-F5344CB8AC3E}">
        <p14:creationId xmlns:p14="http://schemas.microsoft.com/office/powerpoint/2010/main" val="21896237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0"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1"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22"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7" name="Picture 26"/>
          <p:cNvPicPr>
            <a:picLocks noChangeAspect="1"/>
          </p:cNvPicPr>
          <p:nvPr/>
        </p:nvPicPr>
        <p:blipFill>
          <a:blip r:embed="rId3"/>
          <a:stretch>
            <a:fillRect/>
          </a:stretch>
        </p:blipFill>
        <p:spPr>
          <a:xfrm>
            <a:off x="11289" y="10067"/>
            <a:ext cx="7292069" cy="4976949"/>
          </a:xfrm>
          <a:prstGeom prst="rect">
            <a:avLst/>
          </a:prstGeom>
        </p:spPr>
      </p:pic>
      <p:sp>
        <p:nvSpPr>
          <p:cNvPr id="28" name="TextBox 27"/>
          <p:cNvSpPr txBox="1"/>
          <p:nvPr/>
        </p:nvSpPr>
        <p:spPr>
          <a:xfrm>
            <a:off x="7619999" y="2258328"/>
            <a:ext cx="4323646" cy="830997"/>
          </a:xfrm>
          <a:prstGeom prst="rect">
            <a:avLst/>
          </a:prstGeom>
          <a:noFill/>
        </p:spPr>
        <p:txBody>
          <a:bodyPr wrap="square" rtlCol="0">
            <a:spAutoFit/>
          </a:bodyPr>
          <a:lstStyle/>
          <a:p>
            <a:pPr marL="457200" lvl="0" indent="-228600" eaLnBrk="0" fontAlgn="base" hangingPunct="0">
              <a:spcBef>
                <a:spcPct val="0"/>
              </a:spcBef>
              <a:spcAft>
                <a:spcPct val="0"/>
              </a:spcAft>
              <a:buSzPts val="1400"/>
              <a:defRPr/>
            </a:pPr>
            <a:r>
              <a:rPr lang="en-US" sz="4800" b="1" dirty="0">
                <a:solidFill>
                  <a:schemeClr val="dk1"/>
                </a:solidFill>
                <a:ea typeface="Calibri"/>
                <a:cs typeface="Calibri"/>
                <a:sym typeface="Calibri"/>
              </a:rPr>
              <a:t> </a:t>
            </a:r>
            <a:r>
              <a:rPr lang="en-US" sz="4800" b="1" dirty="0" smtClean="0">
                <a:solidFill>
                  <a:schemeClr val="dk1"/>
                </a:solidFill>
                <a:ea typeface="Calibri"/>
                <a:cs typeface="Calibri"/>
                <a:sym typeface="Calibri"/>
              </a:rPr>
              <a:t>THANK YOU</a:t>
            </a:r>
          </a:p>
        </p:txBody>
      </p:sp>
      <p:sp>
        <p:nvSpPr>
          <p:cNvPr id="17" name="Rectangle 16"/>
          <p:cNvSpPr/>
          <p:nvPr/>
        </p:nvSpPr>
        <p:spPr>
          <a:xfrm>
            <a:off x="184731" y="5307949"/>
            <a:ext cx="11542295" cy="1446550"/>
          </a:xfrm>
          <a:prstGeom prst="rect">
            <a:avLst/>
          </a:prstGeom>
        </p:spPr>
        <p:txBody>
          <a:bodyPr wrap="square">
            <a:spAutoFit/>
          </a:bodyPr>
          <a:lstStyle/>
          <a:p>
            <a:r>
              <a:rPr lang="en-US" dirty="0" err="1" smtClean="0"/>
              <a:t>Refernces</a:t>
            </a:r>
            <a:r>
              <a:rPr lang="en-US" dirty="0" smtClean="0"/>
              <a:t>:</a:t>
            </a:r>
          </a:p>
          <a:p>
            <a:r>
              <a:rPr lang="en-US" sz="1400" dirty="0" smtClean="0">
                <a:hlinkClick r:id="rId4"/>
              </a:rPr>
              <a:t>https://codeburst.io/lombok-autovalue-and-immutables-or-how-to-write-less-and-better-code-returns-2b2e9273f877</a:t>
            </a:r>
            <a:endParaRPr lang="en-US" sz="1400" dirty="0" smtClean="0"/>
          </a:p>
          <a:p>
            <a:r>
              <a:rPr lang="en-US" sz="1400" dirty="0">
                <a:hlinkClick r:id="rId5"/>
              </a:rPr>
              <a:t>https://cr.openjdk.java.net/~</a:t>
            </a:r>
            <a:r>
              <a:rPr lang="en-US" sz="1400" dirty="0" smtClean="0">
                <a:hlinkClick r:id="rId5"/>
              </a:rPr>
              <a:t>briangoetz/amber/datum.html</a:t>
            </a:r>
            <a:r>
              <a:rPr lang="en-US" sz="1400" dirty="0" smtClean="0"/>
              <a:t> </a:t>
            </a:r>
          </a:p>
          <a:p>
            <a:r>
              <a:rPr lang="en-US" sz="1400" dirty="0">
                <a:hlinkClick r:id="rId6"/>
              </a:rPr>
              <a:t>https://</a:t>
            </a:r>
            <a:r>
              <a:rPr lang="en-US" sz="1400" dirty="0" smtClean="0">
                <a:hlinkClick r:id="rId6"/>
              </a:rPr>
              <a:t>www.youtube.com/watch?v=J6fegDQPgps&amp;t=1532s</a:t>
            </a:r>
            <a:r>
              <a:rPr lang="en-US" sz="1400" dirty="0" smtClean="0"/>
              <a:t> </a:t>
            </a:r>
          </a:p>
          <a:p>
            <a:endParaRPr lang="en-US" sz="1400" dirty="0" smtClean="0"/>
          </a:p>
          <a:p>
            <a:endParaRPr lang="en-US" sz="1400" dirty="0"/>
          </a:p>
        </p:txBody>
      </p:sp>
    </p:spTree>
    <p:extLst>
      <p:ext uri="{BB962C8B-B14F-4D97-AF65-F5344CB8AC3E}">
        <p14:creationId xmlns:p14="http://schemas.microsoft.com/office/powerpoint/2010/main" val="18326541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57042" y="411892"/>
            <a:ext cx="10884875" cy="634741"/>
          </a:xfrm>
        </p:spPr>
        <p:txBody>
          <a:bodyPr>
            <a:normAutofit fontScale="90000"/>
          </a:bodyPr>
          <a:lstStyle/>
          <a:p>
            <a:r>
              <a:rPr lang="en-US" sz="3200" b="1" dirty="0" smtClean="0">
                <a:solidFill>
                  <a:srgbClr val="00B050"/>
                </a:solidFill>
              </a:rPr>
              <a:t>Lombok  </a:t>
            </a:r>
            <a:br>
              <a:rPr lang="en-US" sz="3200" b="1" dirty="0" smtClean="0">
                <a:solidFill>
                  <a:srgbClr val="00B050"/>
                </a:solidFill>
              </a:rPr>
            </a:br>
            <a:r>
              <a:rPr lang="en-US" sz="1600" u="sng" dirty="0">
                <a:hlinkClick r:id="rId2"/>
              </a:rPr>
              <a:t>https://projectlombok.org/</a:t>
            </a:r>
            <a:r>
              <a:rPr lang="en-US" sz="3200" b="1" dirty="0" smtClean="0"/>
              <a:t> </a:t>
            </a:r>
            <a:endParaRPr lang="en-US" sz="3200" b="1" dirty="0"/>
          </a:p>
        </p:txBody>
      </p:sp>
      <p:sp>
        <p:nvSpPr>
          <p:cNvPr id="4" name="Rectangle 1"/>
          <p:cNvSpPr>
            <a:spLocks noChangeArrowheads="1"/>
          </p:cNvSpPr>
          <p:nvPr/>
        </p:nvSpPr>
        <p:spPr bwMode="auto">
          <a:xfrm>
            <a:off x="6634664" y="1499240"/>
            <a:ext cx="4684125"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dirty="0"/>
              <a:t>The word </a:t>
            </a:r>
            <a:r>
              <a:rPr lang="en-US" dirty="0" smtClean="0"/>
              <a:t>Lombok (island in Indonesia) </a:t>
            </a:r>
            <a:r>
              <a:rPr lang="en-US" dirty="0"/>
              <a:t>is a word that comes from the local </a:t>
            </a:r>
            <a:r>
              <a:rPr lang="en-US" dirty="0" err="1"/>
              <a:t>Sasak</a:t>
            </a:r>
            <a:r>
              <a:rPr lang="en-US" dirty="0"/>
              <a:t> language. Translated into Indonesian it means </a:t>
            </a:r>
            <a:r>
              <a:rPr lang="en-US" dirty="0" err="1"/>
              <a:t>lurus</a:t>
            </a:r>
            <a:r>
              <a:rPr lang="en-US" dirty="0"/>
              <a:t> or straight. </a:t>
            </a:r>
            <a:r>
              <a:rPr lang="en-US" dirty="0" smtClean="0"/>
              <a:t> </a:t>
            </a:r>
            <a:r>
              <a:rPr lang="en-US" dirty="0"/>
              <a:t> Lombok is also a lesser-used word for chili in Bahasa Indonesian, which has led many people to believe the island is named for its </a:t>
            </a:r>
            <a:r>
              <a:rPr lang="en-US" b="1" dirty="0"/>
              <a:t>spicy cuisine</a:t>
            </a:r>
            <a:r>
              <a:rPr lang="en-US" dirty="0"/>
              <a:t>.</a:t>
            </a:r>
            <a:endParaRPr lang="en-US" dirty="0" smtClean="0"/>
          </a:p>
          <a:p>
            <a:pPr lvl="0" eaLnBrk="0" fontAlgn="base" hangingPunct="0">
              <a:spcBef>
                <a:spcPct val="0"/>
              </a:spcBef>
              <a:spcAft>
                <a:spcPct val="0"/>
              </a:spcAf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3" name="Picture 2"/>
          <p:cNvPicPr>
            <a:picLocks noChangeAspect="1"/>
          </p:cNvPicPr>
          <p:nvPr/>
        </p:nvPicPr>
        <p:blipFill>
          <a:blip r:embed="rId3"/>
          <a:stretch>
            <a:fillRect/>
          </a:stretch>
        </p:blipFill>
        <p:spPr>
          <a:xfrm>
            <a:off x="557042" y="1362975"/>
            <a:ext cx="5699444" cy="3802149"/>
          </a:xfrm>
          <a:prstGeom prst="rect">
            <a:avLst/>
          </a:prstGeom>
        </p:spPr>
      </p:pic>
      <p:sp>
        <p:nvSpPr>
          <p:cNvPr id="5" name="TextBox 4"/>
          <p:cNvSpPr txBox="1"/>
          <p:nvPr/>
        </p:nvSpPr>
        <p:spPr>
          <a:xfrm>
            <a:off x="557042" y="5617731"/>
            <a:ext cx="10341617" cy="646331"/>
          </a:xfrm>
          <a:prstGeom prst="rect">
            <a:avLst/>
          </a:prstGeom>
          <a:noFill/>
        </p:spPr>
        <p:txBody>
          <a:bodyPr wrap="square" rtlCol="0">
            <a:spAutoFit/>
          </a:bodyPr>
          <a:lstStyle/>
          <a:p>
            <a:r>
              <a:rPr lang="en-US" dirty="0" smtClean="0"/>
              <a:t>Lombok, is a library used </a:t>
            </a:r>
            <a:r>
              <a:rPr lang="en-US" dirty="0"/>
              <a:t>to reduce boilerplate </a:t>
            </a:r>
            <a:r>
              <a:rPr lang="en-US" dirty="0" smtClean="0"/>
              <a:t>code (</a:t>
            </a:r>
            <a:r>
              <a:rPr lang="en-US" dirty="0"/>
              <a:t> simplifying data objects</a:t>
            </a:r>
            <a:r>
              <a:rPr lang="en-US" dirty="0" smtClean="0"/>
              <a:t>) </a:t>
            </a:r>
            <a:r>
              <a:rPr lang="en-US" dirty="0"/>
              <a:t>for model/data </a:t>
            </a:r>
            <a:r>
              <a:rPr lang="en-US" dirty="0" smtClean="0"/>
              <a:t>objects. e.g</a:t>
            </a:r>
            <a:r>
              <a:rPr lang="en-US" dirty="0"/>
              <a:t>., </a:t>
            </a:r>
            <a:endParaRPr lang="en-US" dirty="0" smtClean="0"/>
          </a:p>
          <a:p>
            <a:r>
              <a:rPr lang="en-US" dirty="0" smtClean="0"/>
              <a:t>can </a:t>
            </a:r>
            <a:r>
              <a:rPr lang="en-US" dirty="0"/>
              <a:t>generate getters and </a:t>
            </a:r>
            <a:r>
              <a:rPr lang="en-US" dirty="0" smtClean="0"/>
              <a:t>setters, </a:t>
            </a:r>
            <a:r>
              <a:rPr lang="en-US" dirty="0" err="1" smtClean="0"/>
              <a:t>toString</a:t>
            </a:r>
            <a:r>
              <a:rPr lang="en-US" dirty="0" smtClean="0"/>
              <a:t>, </a:t>
            </a:r>
            <a:r>
              <a:rPr lang="en-US" dirty="0" err="1" smtClean="0"/>
              <a:t>hashCode</a:t>
            </a:r>
            <a:r>
              <a:rPr lang="en-US" dirty="0" smtClean="0"/>
              <a:t>,  …. </a:t>
            </a:r>
            <a:endParaRPr lang="en-US" dirty="0"/>
          </a:p>
        </p:txBody>
      </p:sp>
      <p:sp>
        <p:nvSpPr>
          <p:cNvPr id="6" name="TextBox 5"/>
          <p:cNvSpPr txBox="1"/>
          <p:nvPr/>
        </p:nvSpPr>
        <p:spPr>
          <a:xfrm>
            <a:off x="6634664" y="4112483"/>
            <a:ext cx="4975654" cy="1200329"/>
          </a:xfrm>
          <a:prstGeom prst="rect">
            <a:avLst/>
          </a:prstGeom>
          <a:noFill/>
        </p:spPr>
        <p:txBody>
          <a:bodyPr wrap="square" rtlCol="0">
            <a:spAutoFit/>
          </a:bodyPr>
          <a:lstStyle/>
          <a:p>
            <a:r>
              <a:rPr lang="en-US" dirty="0">
                <a:solidFill>
                  <a:srgbClr val="FF0000"/>
                </a:solidFill>
              </a:rPr>
              <a:t>v1.18.16</a:t>
            </a:r>
            <a:r>
              <a:rPr lang="en-US" dirty="0"/>
              <a:t> (October 15th, 2020)</a:t>
            </a:r>
          </a:p>
          <a:p>
            <a:r>
              <a:rPr lang="en-US" dirty="0" smtClean="0"/>
              <a:t>.. v1.18.14 (broken), v1.18.12() – Java 13,14 (yield)</a:t>
            </a:r>
          </a:p>
          <a:p>
            <a:r>
              <a:rPr lang="en-US" dirty="0" smtClean="0">
                <a:solidFill>
                  <a:srgbClr val="00B050"/>
                </a:solidFill>
              </a:rPr>
              <a:t>v1.18.10 </a:t>
            </a:r>
            <a:r>
              <a:rPr lang="en-US" dirty="0"/>
              <a:t>(September 10th, 2019)</a:t>
            </a:r>
          </a:p>
          <a:p>
            <a:endParaRPr lang="en-US" dirty="0"/>
          </a:p>
        </p:txBody>
      </p:sp>
    </p:spTree>
    <p:extLst>
      <p:ext uri="{BB962C8B-B14F-4D97-AF65-F5344CB8AC3E}">
        <p14:creationId xmlns:p14="http://schemas.microsoft.com/office/powerpoint/2010/main" val="97849573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324775" y="105032"/>
            <a:ext cx="12007269" cy="6394621"/>
          </a:xfrm>
        </p:spPr>
        <p:txBody>
          <a:bodyPr>
            <a:noAutofit/>
          </a:bodyPr>
          <a:lstStyle/>
          <a:p>
            <a:pPr marL="342900" indent="-342900" algn="l">
              <a:buFont typeface="Arial" panose="020B0604020202020204" pitchFamily="34" charset="0"/>
              <a:buChar char="•"/>
            </a:pPr>
            <a:r>
              <a:rPr lang="en-US" sz="2000" dirty="0"/>
              <a:t>@</a:t>
            </a:r>
            <a:r>
              <a:rPr lang="en-US" sz="2000" dirty="0" smtClean="0"/>
              <a:t>Slf4j|@Log4j|@Log, </a:t>
            </a:r>
            <a:r>
              <a:rPr lang="en-US" sz="2000" dirty="0">
                <a:solidFill>
                  <a:srgbClr val="00B0F0"/>
                </a:solidFill>
              </a:rPr>
              <a:t>@</a:t>
            </a:r>
            <a:r>
              <a:rPr lang="en-US" sz="2000" dirty="0" err="1">
                <a:solidFill>
                  <a:srgbClr val="00B0F0"/>
                </a:solidFill>
              </a:rPr>
              <a:t>NonNull</a:t>
            </a:r>
            <a:r>
              <a:rPr lang="en-US" dirty="0" smtClean="0"/>
              <a:t>, </a:t>
            </a:r>
            <a:r>
              <a:rPr lang="en-US" sz="2000" dirty="0" smtClean="0"/>
              <a:t> </a:t>
            </a:r>
            <a:r>
              <a:rPr lang="en-US" sz="2000" dirty="0"/>
              <a:t>@</a:t>
            </a:r>
            <a:r>
              <a:rPr lang="en-US" sz="2000" dirty="0" smtClean="0"/>
              <a:t>Synchronized,  </a:t>
            </a:r>
            <a:r>
              <a:rPr lang="en-US" sz="2000" dirty="0"/>
              <a:t>@Getter, @Setter, @</a:t>
            </a:r>
            <a:r>
              <a:rPr lang="en-US" sz="2000" dirty="0" err="1"/>
              <a:t>ToString</a:t>
            </a:r>
            <a:r>
              <a:rPr lang="en-US" sz="2000" dirty="0" smtClean="0"/>
              <a:t>, </a:t>
            </a:r>
            <a:r>
              <a:rPr lang="en-US" altLang="en-US" sz="2000" dirty="0"/>
              <a:t>@</a:t>
            </a:r>
            <a:r>
              <a:rPr lang="en-US" altLang="en-US" sz="2000" dirty="0" err="1"/>
              <a:t>EqualsAndHashCode</a:t>
            </a:r>
            <a:r>
              <a:rPr lang="en-US" sz="2000" dirty="0"/>
              <a:t>  </a:t>
            </a:r>
            <a:r>
              <a:rPr lang="en-US" sz="2000" dirty="0" smtClean="0"/>
              <a:t>- provide </a:t>
            </a:r>
            <a:r>
              <a:rPr lang="en-US" sz="2000" dirty="0"/>
              <a:t>logger,  </a:t>
            </a:r>
            <a:r>
              <a:rPr lang="en-US" sz="2000" dirty="0" smtClean="0"/>
              <a:t>puts null-check (</a:t>
            </a:r>
            <a:r>
              <a:rPr lang="en-US" dirty="0" smtClean="0"/>
              <a:t>NPEs</a:t>
            </a:r>
            <a:r>
              <a:rPr lang="en-US" sz="2000" dirty="0" smtClean="0"/>
              <a:t>), thread-safety, getters, setters,  </a:t>
            </a:r>
            <a:r>
              <a:rPr lang="en-US" sz="2000" dirty="0" err="1" smtClean="0"/>
              <a:t>toString</a:t>
            </a:r>
            <a:r>
              <a:rPr lang="en-US" sz="2000" dirty="0" smtClean="0"/>
              <a:t>, equals and </a:t>
            </a:r>
            <a:r>
              <a:rPr lang="en-US" sz="2000" dirty="0" err="1" smtClean="0"/>
              <a:t>hashCode</a:t>
            </a:r>
            <a:r>
              <a:rPr lang="en-US" sz="2000" dirty="0" smtClean="0"/>
              <a:t> </a:t>
            </a:r>
            <a:r>
              <a:rPr lang="en-US" altLang="en-US" sz="1400" dirty="0" err="1" smtClean="0">
                <a:solidFill>
                  <a:srgbClr val="FF0000"/>
                </a:solidFill>
                <a:latin typeface="Consolas" panose="020B0609020204030204" pitchFamily="49" charset="0"/>
              </a:rPr>
              <a:t>javax.annotation.Nonnull</a:t>
            </a:r>
            <a:r>
              <a:rPr lang="en-US" altLang="en-US" sz="2000" dirty="0">
                <a:solidFill>
                  <a:srgbClr val="242729"/>
                </a:solidFill>
                <a:latin typeface="Arial" panose="020B0604020202020204" pitchFamily="34" charset="0"/>
                <a:cs typeface="Arial" panose="020B0604020202020204" pitchFamily="34" charset="0"/>
              </a:rPr>
              <a:t> is part of </a:t>
            </a:r>
            <a:r>
              <a:rPr lang="en-US" altLang="en-US" sz="2000" dirty="0" smtClean="0">
                <a:solidFill>
                  <a:srgbClr val="242729"/>
                </a:solidFill>
                <a:latin typeface="Arial" panose="020B0604020202020204" pitchFamily="34" charset="0"/>
                <a:cs typeface="Arial" panose="020B0604020202020204" pitchFamily="34" charset="0"/>
              </a:rPr>
              <a:t>JSR-305,  </a:t>
            </a:r>
            <a:r>
              <a:rPr lang="en-US" altLang="en-US" sz="2000" b="1" dirty="0" smtClean="0">
                <a:solidFill>
                  <a:srgbClr val="242729"/>
                </a:solidFill>
                <a:latin typeface="Arial" panose="020B0604020202020204" pitchFamily="34" charset="0"/>
                <a:cs typeface="Arial" panose="020B0604020202020204" pitchFamily="34" charset="0"/>
              </a:rPr>
              <a:t>dormant</a:t>
            </a:r>
            <a:r>
              <a:rPr lang="en-US" altLang="en-US" sz="2000" dirty="0" smtClean="0">
                <a:solidFill>
                  <a:srgbClr val="242729"/>
                </a:solidFill>
                <a:latin typeface="Arial" panose="020B0604020202020204" pitchFamily="34" charset="0"/>
                <a:cs typeface="Arial" panose="020B0604020202020204" pitchFamily="34" charset="0"/>
              </a:rPr>
              <a:t> since 2012. Used by </a:t>
            </a:r>
            <a:r>
              <a:rPr lang="en-US" i="1" dirty="0" err="1" smtClean="0"/>
              <a:t>Findbugs</a:t>
            </a:r>
            <a:r>
              <a:rPr lang="en-US" i="1" dirty="0" smtClean="0"/>
              <a:t>, .. </a:t>
            </a:r>
            <a:r>
              <a:rPr lang="en-US" i="1" dirty="0" err="1" smtClean="0"/>
              <a:t>SonarQube</a:t>
            </a:r>
            <a:endParaRPr lang="en-US" i="1" dirty="0" smtClean="0"/>
          </a:p>
          <a:p>
            <a:pPr marL="342900" indent="-342900" algn="l">
              <a:buFont typeface="Arial" panose="020B0604020202020204" pitchFamily="34" charset="0"/>
              <a:buChar char="•"/>
            </a:pPr>
            <a:r>
              <a:rPr lang="en-US" altLang="en-US" sz="2000" dirty="0">
                <a:solidFill>
                  <a:srgbClr val="242729"/>
                </a:solidFill>
                <a:latin typeface="Arial" panose="020B0604020202020204" pitchFamily="34" charset="0"/>
                <a:cs typeface="Arial" panose="020B0604020202020204" pitchFamily="34" charset="0"/>
              </a:rPr>
              <a:t>Guava -&gt; forces us to require jsr305 automatic module</a:t>
            </a:r>
            <a:r>
              <a:rPr lang="en-US" altLang="en-US" sz="2000" dirty="0" smtClean="0">
                <a:solidFill>
                  <a:srgbClr val="242729"/>
                </a:solidFill>
                <a:latin typeface="Arial" panose="020B0604020202020204" pitchFamily="34" charset="0"/>
                <a:cs typeface="Arial" panose="020B0604020202020204" pitchFamily="34" charset="0"/>
              </a:rPr>
              <a:t>,</a:t>
            </a:r>
          </a:p>
          <a:p>
            <a:pPr marL="342900" indent="-342900" algn="l">
              <a:buFont typeface="Arial" panose="020B0604020202020204" pitchFamily="34" charset="0"/>
              <a:buChar char="•"/>
            </a:pPr>
            <a:r>
              <a:rPr lang="en-US" sz="2000" dirty="0" smtClean="0">
                <a:solidFill>
                  <a:srgbClr val="0F467D"/>
                </a:solidFill>
                <a:latin typeface="Consolas" panose="020B0609020204030204" pitchFamily="49" charset="0"/>
              </a:rPr>
              <a:t>@</a:t>
            </a:r>
            <a:r>
              <a:rPr lang="en-US" sz="2000" dirty="0" err="1">
                <a:solidFill>
                  <a:srgbClr val="0F467D"/>
                </a:solidFill>
                <a:latin typeface="Consolas" panose="020B0609020204030204" pitchFamily="49" charset="0"/>
              </a:rPr>
              <a:t>ToString</a:t>
            </a:r>
            <a:r>
              <a:rPr lang="en-US" sz="2000" dirty="0">
                <a:solidFill>
                  <a:srgbClr val="0F467D"/>
                </a:solidFill>
                <a:latin typeface="Consolas" panose="020B0609020204030204" pitchFamily="49" charset="0"/>
              </a:rPr>
              <a:t>(exclude = {“events</a:t>
            </a:r>
            <a:r>
              <a:rPr lang="en-US" sz="2000" dirty="0" smtClean="0">
                <a:solidFill>
                  <a:srgbClr val="0F467D"/>
                </a:solidFill>
                <a:latin typeface="Consolas" panose="020B0609020204030204" pitchFamily="49" charset="0"/>
              </a:rPr>
              <a:t>”}), or on field @</a:t>
            </a:r>
            <a:r>
              <a:rPr lang="en-US" sz="2000" dirty="0" err="1" smtClean="0">
                <a:solidFill>
                  <a:srgbClr val="0F467D"/>
                </a:solidFill>
                <a:latin typeface="Consolas" panose="020B0609020204030204" pitchFamily="49" charset="0"/>
              </a:rPr>
              <a:t>ToString.Exclude</a:t>
            </a:r>
            <a:r>
              <a:rPr lang="en-US" sz="2000" dirty="0" smtClean="0">
                <a:solidFill>
                  <a:srgbClr val="0F467D"/>
                </a:solidFill>
                <a:latin typeface="Consolas" panose="020B0609020204030204" pitchFamily="49" charset="0"/>
              </a:rPr>
              <a:t> </a:t>
            </a:r>
            <a:r>
              <a:rPr lang="en-US" sz="2000" b="1" dirty="0" smtClean="0"/>
              <a:t>??</a:t>
            </a:r>
            <a:r>
              <a:rPr lang="en-US" sz="2000" dirty="0" smtClean="0"/>
              <a:t> </a:t>
            </a:r>
            <a:r>
              <a:rPr lang="en-US" sz="2000" dirty="0" err="1" smtClean="0"/>
              <a:t>StackOverflow</a:t>
            </a:r>
            <a:r>
              <a:rPr lang="en-US" sz="2000" dirty="0" smtClean="0"/>
              <a:t>.. (</a:t>
            </a:r>
            <a:r>
              <a:rPr lang="en-US" sz="2000" dirty="0" err="1" smtClean="0"/>
              <a:t>biDir</a:t>
            </a:r>
            <a:r>
              <a:rPr lang="en-US" sz="2000" dirty="0" smtClean="0"/>
              <a:t>)</a:t>
            </a:r>
          </a:p>
          <a:p>
            <a:pPr marL="342900" indent="-342900" algn="l">
              <a:buFont typeface="Arial" panose="020B0604020202020204" pitchFamily="34" charset="0"/>
              <a:buChar char="•"/>
            </a:pPr>
            <a:r>
              <a:rPr lang="en-US" sz="2000" dirty="0" smtClean="0">
                <a:solidFill>
                  <a:srgbClr val="0F467D"/>
                </a:solidFill>
                <a:latin typeface="Consolas" panose="020B0609020204030204" pitchFamily="49" charset="0"/>
              </a:rPr>
              <a:t>@</a:t>
            </a:r>
            <a:r>
              <a:rPr lang="en-US" sz="2000" dirty="0" err="1">
                <a:solidFill>
                  <a:srgbClr val="0F467D"/>
                </a:solidFill>
                <a:latin typeface="Consolas" panose="020B0609020204030204" pitchFamily="49" charset="0"/>
              </a:rPr>
              <a:t>EqualsAndHashCode</a:t>
            </a:r>
            <a:r>
              <a:rPr lang="en-US" sz="2000" dirty="0">
                <a:solidFill>
                  <a:srgbClr val="0F467D"/>
                </a:solidFill>
                <a:latin typeface="Consolas" panose="020B0609020204030204" pitchFamily="49" charset="0"/>
              </a:rPr>
              <a:t>(of = {“</a:t>
            </a:r>
            <a:r>
              <a:rPr lang="en-US" sz="2000" dirty="0" err="1">
                <a:solidFill>
                  <a:srgbClr val="0F467D"/>
                </a:solidFill>
                <a:latin typeface="Consolas" panose="020B0609020204030204" pitchFamily="49" charset="0"/>
              </a:rPr>
              <a:t>authToken</a:t>
            </a:r>
            <a:r>
              <a:rPr lang="en-US" sz="2000" dirty="0" smtClean="0">
                <a:solidFill>
                  <a:srgbClr val="0F467D"/>
                </a:solidFill>
                <a:latin typeface="Consolas" panose="020B0609020204030204" pitchFamily="49" charset="0"/>
              </a:rPr>
              <a:t>”}). Also can be </a:t>
            </a:r>
            <a:r>
              <a:rPr lang="en-US" sz="2000" b="1" dirty="0" smtClean="0">
                <a:solidFill>
                  <a:srgbClr val="0F467D"/>
                </a:solidFill>
                <a:latin typeface="Consolas" panose="020B0609020204030204" pitchFamily="49" charset="0"/>
              </a:rPr>
              <a:t>excluded</a:t>
            </a:r>
          </a:p>
          <a:p>
            <a:pPr algn="l"/>
            <a:r>
              <a:rPr lang="en-US" altLang="en-US" sz="2000" dirty="0" smtClean="0">
                <a:solidFill>
                  <a:srgbClr val="777777"/>
                </a:solidFill>
                <a:latin typeface="Open Sans"/>
              </a:rPr>
              <a:t>All </a:t>
            </a:r>
            <a:r>
              <a:rPr lang="en-US" altLang="en-US" sz="2000" dirty="0">
                <a:solidFill>
                  <a:srgbClr val="777777"/>
                </a:solidFill>
                <a:latin typeface="Open Sans"/>
              </a:rPr>
              <a:t>fields marked as </a:t>
            </a:r>
            <a:r>
              <a:rPr lang="en-US" altLang="en-US" sz="1800" dirty="0">
                <a:solidFill>
                  <a:srgbClr val="C7254E"/>
                </a:solidFill>
                <a:latin typeface="Menlo"/>
              </a:rPr>
              <a:t>static, transient</a:t>
            </a:r>
            <a:r>
              <a:rPr lang="en-US" altLang="en-US" sz="2000" dirty="0">
                <a:solidFill>
                  <a:srgbClr val="777777"/>
                </a:solidFill>
                <a:latin typeface="Open Sans"/>
              </a:rPr>
              <a:t> will not be considered for </a:t>
            </a:r>
            <a:r>
              <a:rPr lang="en-US" altLang="en-US" sz="1800" dirty="0" err="1">
                <a:solidFill>
                  <a:srgbClr val="C7254E"/>
                </a:solidFill>
                <a:latin typeface="Menlo"/>
              </a:rPr>
              <a:t>hashCode</a:t>
            </a:r>
            <a:r>
              <a:rPr lang="en-US" altLang="en-US" sz="2000" dirty="0">
                <a:solidFill>
                  <a:srgbClr val="777777"/>
                </a:solidFill>
                <a:latin typeface="Open Sans"/>
              </a:rPr>
              <a:t> and </a:t>
            </a:r>
            <a:r>
              <a:rPr lang="en-US" altLang="en-US" sz="1800" dirty="0" smtClean="0">
                <a:solidFill>
                  <a:srgbClr val="C7254E"/>
                </a:solidFill>
                <a:latin typeface="Menlo"/>
              </a:rPr>
              <a:t>equals</a:t>
            </a:r>
          </a:p>
          <a:p>
            <a:pPr algn="l"/>
            <a:r>
              <a:rPr lang="en-US" altLang="en-US" sz="1800" dirty="0" smtClean="0"/>
              <a:t>  </a:t>
            </a:r>
            <a:endParaRPr lang="en-US" sz="2000" dirty="0" smtClean="0">
              <a:solidFill>
                <a:srgbClr val="0F467D"/>
              </a:solidFill>
              <a:latin typeface="Consolas" panose="020B0609020204030204" pitchFamily="49" charset="0"/>
            </a:endParaRPr>
          </a:p>
          <a:p>
            <a:pPr marL="342900" indent="-342900" algn="l">
              <a:buFont typeface="Arial" panose="020B0604020202020204" pitchFamily="34" charset="0"/>
              <a:buChar char="•"/>
            </a:pPr>
            <a:r>
              <a:rPr lang="en-US" altLang="en-US" sz="2000" dirty="0" smtClean="0">
                <a:solidFill>
                  <a:srgbClr val="7357C5"/>
                </a:solidFill>
                <a:latin typeface="Consolas" panose="020B0609020204030204" pitchFamily="49" charset="0"/>
              </a:rPr>
              <a:t>@</a:t>
            </a:r>
            <a:r>
              <a:rPr lang="en-US" altLang="en-US" sz="2000" dirty="0">
                <a:solidFill>
                  <a:srgbClr val="7357C5"/>
                </a:solidFill>
                <a:latin typeface="Consolas" panose="020B0609020204030204" pitchFamily="49" charset="0"/>
              </a:rPr>
              <a:t>Getter</a:t>
            </a:r>
            <a:r>
              <a:rPr lang="en-US" altLang="en-US" sz="2000" dirty="0">
                <a:solidFill>
                  <a:srgbClr val="0F2107"/>
                </a:solidFill>
                <a:latin typeface="Consolas" panose="020B0609020204030204" pitchFamily="49" charset="0"/>
              </a:rPr>
              <a:t>(</a:t>
            </a:r>
            <a:r>
              <a:rPr lang="en-US" altLang="en-US" sz="2000" b="1" dirty="0" err="1">
                <a:solidFill>
                  <a:srgbClr val="C57725"/>
                </a:solidFill>
                <a:latin typeface="Consolas" panose="020B0609020204030204" pitchFamily="49" charset="0"/>
              </a:rPr>
              <a:t>AccessLevel</a:t>
            </a:r>
            <a:r>
              <a:rPr lang="en-US" altLang="en-US" sz="2000" dirty="0" err="1">
                <a:solidFill>
                  <a:srgbClr val="333333"/>
                </a:solidFill>
                <a:latin typeface="Consolas" panose="020B0609020204030204" pitchFamily="49" charset="0"/>
              </a:rPr>
              <a:t>.</a:t>
            </a:r>
            <a:r>
              <a:rPr lang="en-US" altLang="en-US" sz="2000" b="1" i="1" dirty="0" err="1">
                <a:solidFill>
                  <a:srgbClr val="660E7A"/>
                </a:solidFill>
                <a:latin typeface="Consolas" panose="020B0609020204030204" pitchFamily="49" charset="0"/>
              </a:rPr>
              <a:t>PRIVATE</a:t>
            </a:r>
            <a:r>
              <a:rPr lang="en-US" altLang="en-US" sz="2000" dirty="0" smtClean="0">
                <a:solidFill>
                  <a:srgbClr val="0F2107"/>
                </a:solidFill>
                <a:latin typeface="Consolas" panose="020B0609020204030204" pitchFamily="49" charset="0"/>
              </a:rPr>
              <a:t>) … </a:t>
            </a:r>
            <a:r>
              <a:rPr lang="en-US" altLang="en-US" sz="2000" dirty="0" smtClean="0">
                <a:solidFill>
                  <a:srgbClr val="170591"/>
                </a:solidFill>
                <a:latin typeface="Consolas" panose="020B0609020204030204" pitchFamily="49" charset="0"/>
              </a:rPr>
              <a:t>Waiter</a:t>
            </a:r>
            <a:r>
              <a:rPr lang="en-US" altLang="en-US" sz="2000" dirty="0" smtClean="0">
                <a:solidFill>
                  <a:srgbClr val="0F2107"/>
                </a:solidFill>
                <a:latin typeface="Consolas" panose="020B0609020204030204" pitchFamily="49" charset="0"/>
              </a:rPr>
              <a:t>()</a:t>
            </a:r>
            <a:r>
              <a:rPr lang="en-US" altLang="en-US" sz="2000" dirty="0" smtClean="0">
                <a:solidFill>
                  <a:srgbClr val="333333"/>
                </a:solidFill>
                <a:latin typeface="Consolas" panose="020B0609020204030204" pitchFamily="49" charset="0"/>
              </a:rPr>
              <a:t>;</a:t>
            </a:r>
            <a:r>
              <a:rPr lang="en-US" altLang="en-US" sz="2000" dirty="0" smtClean="0">
                <a:solidFill>
                  <a:srgbClr val="0F467D"/>
                </a:solidFill>
                <a:latin typeface="Consolas" panose="020B0609020204030204" pitchFamily="49" charset="0"/>
              </a:rPr>
              <a:t> </a:t>
            </a:r>
            <a:r>
              <a:rPr lang="en-US" altLang="en-US" sz="2000" dirty="0" err="1" smtClean="0">
                <a:solidFill>
                  <a:srgbClr val="0F467D"/>
                </a:solidFill>
                <a:latin typeface="Consolas" panose="020B0609020204030204" pitchFamily="49" charset="0"/>
              </a:rPr>
              <a:t>DatabusBrokerTest</a:t>
            </a:r>
            <a:endParaRPr lang="en-US" altLang="en-US" sz="2000" dirty="0" smtClean="0">
              <a:solidFill>
                <a:srgbClr val="0F467D"/>
              </a:solidFill>
              <a:latin typeface="Consolas" panose="020B0609020204030204" pitchFamily="49" charset="0"/>
            </a:endParaRPr>
          </a:p>
          <a:p>
            <a:pPr algn="l"/>
            <a:r>
              <a:rPr lang="en-US" sz="2000" dirty="0" smtClean="0">
                <a:solidFill>
                  <a:srgbClr val="0F467D"/>
                </a:solidFill>
                <a:latin typeface="Consolas" panose="020B0609020204030204" pitchFamily="49" charset="0"/>
              </a:rPr>
              <a:t>- </a:t>
            </a:r>
            <a:r>
              <a:rPr lang="en-US" sz="2000" dirty="0"/>
              <a:t>Lazy Getter </a:t>
            </a:r>
            <a:r>
              <a:rPr lang="en-US" sz="2000" dirty="0" smtClean="0"/>
              <a:t>(performance: cache </a:t>
            </a:r>
            <a:r>
              <a:rPr lang="en-US" sz="2000" dirty="0"/>
              <a:t>it to allow in-memory </a:t>
            </a:r>
            <a:r>
              <a:rPr lang="en-US" sz="2000" dirty="0" smtClean="0"/>
              <a:t>reads or retrieve when its needed) </a:t>
            </a:r>
            <a:endParaRPr lang="en-US" sz="2000" dirty="0"/>
          </a:p>
          <a:p>
            <a:pPr algn="l"/>
            <a:r>
              <a:rPr lang="en-US" sz="2000" dirty="0">
                <a:solidFill>
                  <a:srgbClr val="0F467D"/>
                </a:solidFill>
                <a:latin typeface="Consolas" panose="020B0609020204030204" pitchFamily="49" charset="0"/>
              </a:rPr>
              <a:t>@Getter(</a:t>
            </a:r>
            <a:r>
              <a:rPr lang="en-US" sz="2000" b="1" dirty="0">
                <a:solidFill>
                  <a:srgbClr val="0F467D"/>
                </a:solidFill>
                <a:latin typeface="Consolas" panose="020B0609020204030204" pitchFamily="49" charset="0"/>
              </a:rPr>
              <a:t>lazy = true</a:t>
            </a:r>
            <a:r>
              <a:rPr lang="en-US" sz="2000" dirty="0">
                <a:solidFill>
                  <a:srgbClr val="0F467D"/>
                </a:solidFill>
                <a:latin typeface="Consolas" panose="020B0609020204030204" pitchFamily="49" charset="0"/>
              </a:rPr>
              <a:t>) </a:t>
            </a:r>
            <a:r>
              <a:rPr lang="en-US" sz="2000" dirty="0" smtClean="0">
                <a:solidFill>
                  <a:srgbClr val="0F467D"/>
                </a:solidFill>
                <a:latin typeface="Consolas" panose="020B0609020204030204" pitchFamily="49" charset="0"/>
              </a:rPr>
              <a:t>private </a:t>
            </a:r>
            <a:r>
              <a:rPr lang="en-US" sz="2000" dirty="0">
                <a:solidFill>
                  <a:srgbClr val="0F467D"/>
                </a:solidFill>
                <a:latin typeface="Consolas" panose="020B0609020204030204" pitchFamily="49" charset="0"/>
              </a:rPr>
              <a:t>final Map&lt;String, Long&gt; transactions = </a:t>
            </a:r>
            <a:r>
              <a:rPr lang="en-US" sz="2000" dirty="0" err="1">
                <a:solidFill>
                  <a:srgbClr val="0F467D"/>
                </a:solidFill>
                <a:latin typeface="Consolas" panose="020B0609020204030204" pitchFamily="49" charset="0"/>
              </a:rPr>
              <a:t>getTransactions</a:t>
            </a:r>
            <a:r>
              <a:rPr lang="en-US" sz="2000" dirty="0" smtClean="0">
                <a:solidFill>
                  <a:srgbClr val="0F467D"/>
                </a:solidFill>
                <a:latin typeface="Consolas" panose="020B0609020204030204" pitchFamily="49" charset="0"/>
              </a:rPr>
              <a:t>();</a:t>
            </a:r>
          </a:p>
          <a:p>
            <a:pPr algn="l"/>
            <a:endParaRPr lang="en-US" sz="2000" dirty="0">
              <a:solidFill>
                <a:srgbClr val="0F467D"/>
              </a:solidFill>
              <a:latin typeface="Consolas" panose="020B0609020204030204" pitchFamily="49" charset="0"/>
            </a:endParaRPr>
          </a:p>
          <a:p>
            <a:pPr marL="342900" indent="-342900" algn="l">
              <a:buFont typeface="Arial" panose="020B0604020202020204" pitchFamily="34" charset="0"/>
              <a:buChar char="•"/>
            </a:pPr>
            <a:r>
              <a:rPr lang="en-US" sz="2000" dirty="0" smtClean="0"/>
              <a:t>@</a:t>
            </a:r>
            <a:r>
              <a:rPr lang="en-US" sz="2000" dirty="0" err="1"/>
              <a:t>Accessors</a:t>
            </a:r>
            <a:r>
              <a:rPr lang="en-US" sz="2000" dirty="0"/>
              <a:t>(fluent = </a:t>
            </a:r>
            <a:r>
              <a:rPr lang="en-US" sz="2000" dirty="0" smtClean="0"/>
              <a:t>.., </a:t>
            </a:r>
            <a:r>
              <a:rPr lang="en-US" sz="2000" dirty="0"/>
              <a:t>chain = </a:t>
            </a:r>
            <a:r>
              <a:rPr lang="en-US" sz="2000" dirty="0" smtClean="0"/>
              <a:t>.., prefix) e.g. </a:t>
            </a:r>
            <a:r>
              <a:rPr lang="en-US" altLang="en-US" sz="2000" dirty="0" err="1" smtClean="0">
                <a:solidFill>
                  <a:srgbClr val="0F467D"/>
                </a:solidFill>
                <a:latin typeface="Consolas" panose="020B0609020204030204" pitchFamily="49" charset="0"/>
              </a:rPr>
              <a:t>D</a:t>
            </a:r>
            <a:r>
              <a:rPr lang="en-US" altLang="en-US" sz="2000" dirty="0" err="1">
                <a:solidFill>
                  <a:srgbClr val="0F467D"/>
                </a:solidFill>
                <a:latin typeface="Consolas" panose="020B0609020204030204" pitchFamily="49" charset="0"/>
              </a:rPr>
              <a:t>atabusBro</a:t>
            </a:r>
            <a:r>
              <a:rPr lang="en-US" altLang="en-US" sz="2000" dirty="0" err="1" smtClean="0">
                <a:solidFill>
                  <a:srgbClr val="0F467D"/>
                </a:solidFill>
                <a:latin typeface="Consolas" panose="020B0609020204030204" pitchFamily="49" charset="0"/>
              </a:rPr>
              <a:t>kerTest</a:t>
            </a:r>
            <a:r>
              <a:rPr lang="en-US" altLang="en-US" sz="2000" dirty="0" smtClean="0">
                <a:solidFill>
                  <a:srgbClr val="0F467D"/>
                </a:solidFill>
                <a:latin typeface="Consolas" panose="020B0609020204030204" pitchFamily="49" charset="0"/>
              </a:rPr>
              <a:t>,</a:t>
            </a:r>
            <a:r>
              <a:rPr lang="en-US" altLang="en-US" sz="2000" dirty="0">
                <a:solidFill>
                  <a:srgbClr val="3E7EFF"/>
                </a:solidFill>
                <a:latin typeface="Consolas" panose="020B0609020204030204" pitchFamily="49" charset="0"/>
              </a:rPr>
              <a:t> </a:t>
            </a:r>
            <a:r>
              <a:rPr lang="en-US" altLang="en-US" sz="2000" dirty="0" err="1" smtClean="0">
                <a:solidFill>
                  <a:srgbClr val="0F467D"/>
                </a:solidFill>
                <a:latin typeface="Consolas" panose="020B0609020204030204" pitchFamily="49" charset="0"/>
              </a:rPr>
              <a:t>DatabusConfigProvider</a:t>
            </a:r>
            <a:endParaRPr lang="en-US" altLang="en-US" sz="2000" dirty="0" smtClean="0">
              <a:solidFill>
                <a:srgbClr val="0F467D"/>
              </a:solidFill>
              <a:latin typeface="Consolas" panose="020B0609020204030204" pitchFamily="49" charset="0"/>
            </a:endParaRPr>
          </a:p>
          <a:p>
            <a:pPr algn="l"/>
            <a:r>
              <a:rPr lang="en-US" altLang="en-US" sz="2000" dirty="0" smtClean="0">
                <a:solidFill>
                  <a:srgbClr val="0F467D"/>
                </a:solidFill>
                <a:latin typeface="Consolas" panose="020B0609020204030204" pitchFamily="49" charset="0"/>
              </a:rPr>
              <a:t> e.g. private </a:t>
            </a:r>
            <a:r>
              <a:rPr lang="en-US" altLang="en-US" sz="2000" dirty="0" err="1">
                <a:solidFill>
                  <a:srgbClr val="0F467D"/>
                </a:solidFill>
                <a:latin typeface="Consolas" panose="020B0609020204030204" pitchFamily="49" charset="0"/>
              </a:rPr>
              <a:t>BigDecimal</a:t>
            </a:r>
            <a:r>
              <a:rPr lang="en-US" altLang="en-US" sz="2000" dirty="0">
                <a:solidFill>
                  <a:srgbClr val="0F467D"/>
                </a:solidFill>
                <a:latin typeface="Consolas" panose="020B0609020204030204" pitchFamily="49" charset="0"/>
              </a:rPr>
              <a:t> </a:t>
            </a:r>
            <a:r>
              <a:rPr lang="en-US" altLang="en-US" sz="2000" dirty="0" err="1">
                <a:solidFill>
                  <a:srgbClr val="0F467D"/>
                </a:solidFill>
                <a:latin typeface="Consolas" panose="020B0609020204030204" pitchFamily="49" charset="0"/>
              </a:rPr>
              <a:t>bdBalance</a:t>
            </a:r>
            <a:r>
              <a:rPr lang="en-US" altLang="en-US" sz="2000" dirty="0" smtClean="0">
                <a:solidFill>
                  <a:srgbClr val="0F467D"/>
                </a:solidFill>
                <a:latin typeface="Consolas" panose="020B0609020204030204" pitchFamily="49" charset="0"/>
              </a:rPr>
              <a:t>; </a:t>
            </a:r>
            <a:r>
              <a:rPr lang="en-US" altLang="en-US" sz="2000" dirty="0">
                <a:solidFill>
                  <a:srgbClr val="0F467D"/>
                </a:solidFill>
                <a:latin typeface="Consolas" panose="020B0609020204030204" pitchFamily="49" charset="0"/>
                <a:sym typeface="Wingdings" panose="05000000000000000000" pitchFamily="2" charset="2"/>
              </a:rPr>
              <a:t> @</a:t>
            </a:r>
            <a:r>
              <a:rPr lang="en-US" altLang="en-US" sz="2000" dirty="0" err="1">
                <a:solidFill>
                  <a:srgbClr val="0F467D"/>
                </a:solidFill>
                <a:latin typeface="Consolas" panose="020B0609020204030204" pitchFamily="49" charset="0"/>
                <a:sym typeface="Wingdings" panose="05000000000000000000" pitchFamily="2" charset="2"/>
              </a:rPr>
              <a:t>Accessors</a:t>
            </a:r>
            <a:r>
              <a:rPr lang="en-US" altLang="en-US" sz="2000" dirty="0">
                <a:solidFill>
                  <a:srgbClr val="0F467D"/>
                </a:solidFill>
                <a:latin typeface="Consolas" panose="020B0609020204030204" pitchFamily="49" charset="0"/>
                <a:sym typeface="Wingdings" panose="05000000000000000000" pitchFamily="2" charset="2"/>
              </a:rPr>
              <a:t>(prefix = </a:t>
            </a:r>
            <a:r>
              <a:rPr lang="en-US" altLang="en-US" sz="2000" dirty="0" smtClean="0">
                <a:solidFill>
                  <a:srgbClr val="0F467D"/>
                </a:solidFill>
                <a:latin typeface="Consolas" panose="020B0609020204030204" pitchFamily="49" charset="0"/>
                <a:sym typeface="Wingdings" panose="05000000000000000000" pitchFamily="2" charset="2"/>
              </a:rPr>
              <a:t>{“</a:t>
            </a:r>
            <a:r>
              <a:rPr lang="en-US" altLang="en-US" sz="2000" dirty="0" err="1" smtClean="0">
                <a:solidFill>
                  <a:srgbClr val="0F467D"/>
                </a:solidFill>
                <a:latin typeface="Consolas" panose="020B0609020204030204" pitchFamily="49" charset="0"/>
                <a:sym typeface="Wingdings" panose="05000000000000000000" pitchFamily="2" charset="2"/>
              </a:rPr>
              <a:t>bd</a:t>
            </a:r>
            <a:r>
              <a:rPr lang="en-US" altLang="en-US" sz="2000" dirty="0" smtClean="0">
                <a:solidFill>
                  <a:srgbClr val="0F467D"/>
                </a:solidFill>
                <a:latin typeface="Consolas" panose="020B0609020204030204" pitchFamily="49" charset="0"/>
                <a:sym typeface="Wingdings" panose="05000000000000000000" pitchFamily="2" charset="2"/>
              </a:rPr>
              <a:t>"}) </a:t>
            </a:r>
            <a:r>
              <a:rPr lang="en-US" altLang="en-US" sz="2000" dirty="0">
                <a:solidFill>
                  <a:srgbClr val="0F467D"/>
                </a:solidFill>
                <a:latin typeface="Consolas" panose="020B0609020204030204" pitchFamily="49" charset="0"/>
                <a:sym typeface="Wingdings" panose="05000000000000000000" pitchFamily="2" charset="2"/>
              </a:rPr>
              <a:t>-&gt; </a:t>
            </a:r>
            <a:r>
              <a:rPr lang="en-US" altLang="en-US" sz="2000" dirty="0" err="1" smtClean="0">
                <a:solidFill>
                  <a:srgbClr val="0F467D"/>
                </a:solidFill>
                <a:latin typeface="Consolas" panose="020B0609020204030204" pitchFamily="49" charset="0"/>
                <a:sym typeface="Wingdings" panose="05000000000000000000" pitchFamily="2" charset="2"/>
              </a:rPr>
              <a:t>obj.getBalance</a:t>
            </a:r>
            <a:r>
              <a:rPr lang="en-US" altLang="en-US" sz="2000" dirty="0" smtClean="0">
                <a:solidFill>
                  <a:srgbClr val="0F467D"/>
                </a:solidFill>
                <a:latin typeface="Consolas" panose="020B0609020204030204" pitchFamily="49" charset="0"/>
                <a:sym typeface="Wingdings" panose="05000000000000000000" pitchFamily="2" charset="2"/>
              </a:rPr>
              <a:t>()</a:t>
            </a:r>
          </a:p>
          <a:p>
            <a:pPr marL="285750" indent="-285750" algn="l">
              <a:buFontTx/>
              <a:buChar char="-"/>
            </a:pPr>
            <a:r>
              <a:rPr lang="en-US" altLang="en-US" sz="2000" dirty="0" smtClean="0">
                <a:solidFill>
                  <a:srgbClr val="0F467D"/>
                </a:solidFill>
                <a:latin typeface="Consolas" panose="020B0609020204030204" pitchFamily="49" charset="0"/>
              </a:rPr>
              <a:t>Also project-wide: </a:t>
            </a:r>
            <a:r>
              <a:rPr lang="en-US" altLang="en-US" sz="2000" dirty="0" err="1" smtClean="0">
                <a:solidFill>
                  <a:srgbClr val="FF0000"/>
                </a:solidFill>
                <a:latin typeface="Consolas" panose="020B0609020204030204" pitchFamily="49" charset="0"/>
              </a:rPr>
              <a:t>Lombok.config</a:t>
            </a:r>
            <a:endParaRPr lang="en-US" altLang="en-US" sz="2000" dirty="0" smtClean="0">
              <a:solidFill>
                <a:srgbClr val="FF0000"/>
              </a:solidFill>
              <a:latin typeface="Consolas" panose="020B0609020204030204" pitchFamily="49" charset="0"/>
            </a:endParaRPr>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
          <p:cNvSpPr>
            <a:spLocks noChangeArrowheads="1"/>
          </p:cNvSpPr>
          <p:nvPr/>
        </p:nvSpPr>
        <p:spPr bwMode="auto">
          <a:xfrm>
            <a:off x="0" y="-276999"/>
            <a:ext cx="65" cy="55399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236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184731" y="223107"/>
            <a:ext cx="12007269" cy="6394621"/>
          </a:xfrm>
        </p:spPr>
        <p:txBody>
          <a:bodyPr>
            <a:noAutofit/>
          </a:bodyPr>
          <a:lstStyle/>
          <a:p>
            <a:pPr marL="342900" indent="-342900" algn="l">
              <a:buFont typeface="Arial" panose="020B0604020202020204" pitchFamily="34" charset="0"/>
              <a:buChar char="•"/>
            </a:pPr>
            <a:r>
              <a:rPr lang="en-US" sz="2000" dirty="0" smtClean="0"/>
              <a:t>@</a:t>
            </a:r>
            <a:r>
              <a:rPr lang="en-US" sz="2000" dirty="0" err="1"/>
              <a:t>NoArgsConstructor</a:t>
            </a:r>
            <a:r>
              <a:rPr lang="en-US" sz="2000" dirty="0"/>
              <a:t>, </a:t>
            </a:r>
            <a:r>
              <a:rPr lang="en-US" altLang="en-US" sz="2000" dirty="0"/>
              <a:t>@</a:t>
            </a:r>
            <a:r>
              <a:rPr lang="en-US" altLang="en-US" sz="2000" dirty="0" err="1"/>
              <a:t>RequiredArgsConstructor</a:t>
            </a:r>
            <a:r>
              <a:rPr lang="en-US" altLang="en-US" sz="2000" dirty="0"/>
              <a:t> (</a:t>
            </a:r>
            <a:r>
              <a:rPr lang="en-US" sz="2000" dirty="0"/>
              <a:t>for the final and @</a:t>
            </a:r>
            <a:r>
              <a:rPr lang="en-US" sz="2000" dirty="0" err="1"/>
              <a:t>NonNull</a:t>
            </a:r>
            <a:r>
              <a:rPr lang="en-US" sz="2000" dirty="0"/>
              <a:t> fields</a:t>
            </a:r>
            <a:r>
              <a:rPr lang="en-US" altLang="en-US" sz="2000" dirty="0"/>
              <a:t>), @</a:t>
            </a:r>
            <a:r>
              <a:rPr lang="en-US" altLang="en-US" sz="2000" dirty="0" err="1"/>
              <a:t>AllArgsConstructor</a:t>
            </a:r>
            <a:r>
              <a:rPr lang="en-US" altLang="en-US" sz="2000" dirty="0"/>
              <a:t> - </a:t>
            </a:r>
            <a:r>
              <a:rPr lang="en-US" altLang="en-US" sz="2000" dirty="0" err="1">
                <a:solidFill>
                  <a:srgbClr val="0F467D"/>
                </a:solidFill>
                <a:latin typeface="Consolas" panose="020B0609020204030204" pitchFamily="49" charset="0"/>
              </a:rPr>
              <a:t>DataEvent,UnknownEventSubscriber</a:t>
            </a:r>
            <a:r>
              <a:rPr lang="en-US" altLang="en-US" sz="2000" dirty="0">
                <a:solidFill>
                  <a:srgbClr val="0F467D"/>
                </a:solidFill>
                <a:latin typeface="Consolas" panose="020B0609020204030204" pitchFamily="49" charset="0"/>
              </a:rPr>
              <a:t>(X</a:t>
            </a:r>
            <a:r>
              <a:rPr lang="en-US" altLang="en-US" sz="2000" dirty="0" smtClean="0">
                <a:solidFill>
                  <a:srgbClr val="0F467D"/>
                </a:solidFill>
                <a:latin typeface="Consolas" panose="020B0609020204030204" pitchFamily="49" charset="0"/>
              </a:rPr>
              <a:t>)</a:t>
            </a:r>
          </a:p>
          <a:p>
            <a:pPr marL="342900" indent="-342900" algn="l">
              <a:buFont typeface="Arial" panose="020B0604020202020204" pitchFamily="34" charset="0"/>
              <a:buChar char="•"/>
            </a:pPr>
            <a:r>
              <a:rPr lang="en-US" altLang="en-US" sz="2000" dirty="0" smtClean="0">
                <a:solidFill>
                  <a:srgbClr val="0F467D"/>
                </a:solidFill>
                <a:latin typeface="Consolas" panose="020B0609020204030204" pitchFamily="49" charset="0"/>
              </a:rPr>
              <a:t>- for all e.g. </a:t>
            </a:r>
            <a:r>
              <a:rPr lang="en-US" sz="1800" dirty="0" smtClean="0">
                <a:solidFill>
                  <a:schemeClr val="accent1">
                    <a:lumMod val="60000"/>
                    <a:lumOff val="40000"/>
                  </a:schemeClr>
                </a:solidFill>
              </a:rPr>
              <a:t>@</a:t>
            </a:r>
            <a:r>
              <a:rPr lang="en-US" sz="1800" dirty="0" err="1" smtClean="0">
                <a:solidFill>
                  <a:schemeClr val="accent1">
                    <a:lumMod val="60000"/>
                    <a:lumOff val="40000"/>
                  </a:schemeClr>
                </a:solidFill>
              </a:rPr>
              <a:t>AllArgsConstructor</a:t>
            </a:r>
            <a:r>
              <a:rPr lang="en-US" sz="1800" dirty="0" smtClean="0">
                <a:solidFill>
                  <a:schemeClr val="accent1">
                    <a:lumMod val="60000"/>
                    <a:lumOff val="40000"/>
                  </a:schemeClr>
                </a:solidFill>
              </a:rPr>
              <a:t>(</a:t>
            </a:r>
            <a:r>
              <a:rPr lang="en-US" sz="1800" dirty="0" err="1" smtClean="0">
                <a:solidFill>
                  <a:schemeClr val="accent1">
                    <a:lumMod val="60000"/>
                    <a:lumOff val="40000"/>
                  </a:schemeClr>
                </a:solidFill>
              </a:rPr>
              <a:t>staticName</a:t>
            </a:r>
            <a:r>
              <a:rPr lang="en-US" sz="1800" dirty="0" smtClean="0">
                <a:solidFill>
                  <a:schemeClr val="accent1">
                    <a:lumMod val="60000"/>
                    <a:lumOff val="40000"/>
                  </a:schemeClr>
                </a:solidFill>
              </a:rPr>
              <a:t> </a:t>
            </a:r>
            <a:r>
              <a:rPr lang="en-US" sz="1800" dirty="0">
                <a:solidFill>
                  <a:schemeClr val="accent1">
                    <a:lumMod val="60000"/>
                    <a:lumOff val="40000"/>
                  </a:schemeClr>
                </a:solidFill>
              </a:rPr>
              <a:t>= "of</a:t>
            </a:r>
            <a:r>
              <a:rPr lang="en-US" sz="1800" dirty="0" smtClean="0">
                <a:solidFill>
                  <a:schemeClr val="accent1">
                    <a:lumMod val="60000"/>
                    <a:lumOff val="40000"/>
                  </a:schemeClr>
                </a:solidFill>
              </a:rPr>
              <a:t>"),   - </a:t>
            </a:r>
            <a:r>
              <a:rPr lang="en-US" dirty="0"/>
              <a:t> </a:t>
            </a:r>
            <a:r>
              <a:rPr lang="en-US" sz="1800" dirty="0">
                <a:solidFill>
                  <a:schemeClr val="accent1">
                    <a:lumMod val="60000"/>
                    <a:lumOff val="40000"/>
                  </a:schemeClr>
                </a:solidFill>
              </a:rPr>
              <a:t>allows </a:t>
            </a:r>
            <a:r>
              <a:rPr lang="en-US" sz="1800" dirty="0" smtClean="0">
                <a:solidFill>
                  <a:schemeClr val="accent1">
                    <a:lumMod val="60000"/>
                    <a:lumOff val="40000"/>
                  </a:schemeClr>
                </a:solidFill>
              </a:rPr>
              <a:t>creation </a:t>
            </a:r>
            <a:r>
              <a:rPr lang="en-US" sz="1800" dirty="0">
                <a:solidFill>
                  <a:schemeClr val="accent1">
                    <a:lumMod val="60000"/>
                    <a:lumOff val="40000"/>
                  </a:schemeClr>
                </a:solidFill>
              </a:rPr>
              <a:t>of static factory method</a:t>
            </a:r>
          </a:p>
          <a:p>
            <a:pPr algn="l" eaLnBrk="0" fontAlgn="base" hangingPunct="0">
              <a:lnSpc>
                <a:spcPct val="100000"/>
              </a:lnSpc>
              <a:spcBef>
                <a:spcPct val="0"/>
              </a:spcBef>
              <a:spcAft>
                <a:spcPct val="0"/>
              </a:spcAft>
            </a:pPr>
            <a:r>
              <a:rPr lang="en-US" sz="2000" dirty="0" smtClean="0"/>
              <a:t>@</a:t>
            </a:r>
            <a:r>
              <a:rPr lang="en-US" sz="2000" dirty="0"/>
              <a:t>Data </a:t>
            </a:r>
            <a:r>
              <a:rPr lang="en-US" sz="2000" dirty="0" smtClean="0"/>
              <a:t> - get </a:t>
            </a:r>
            <a:r>
              <a:rPr lang="en-US" sz="2000" dirty="0"/>
              <a:t>all this for free: </a:t>
            </a:r>
            <a:r>
              <a:rPr lang="en-US" sz="2000" dirty="0" smtClean="0"/>
              <a:t> </a:t>
            </a:r>
            <a:r>
              <a:rPr lang="en-US" altLang="en-US" sz="2000" dirty="0" smtClean="0">
                <a:solidFill>
                  <a:srgbClr val="444444"/>
                </a:solidFill>
                <a:latin typeface="Open Sans"/>
              </a:rPr>
              <a:t>A </a:t>
            </a:r>
            <a:r>
              <a:rPr lang="en-US" altLang="en-US" sz="2000" dirty="0">
                <a:solidFill>
                  <a:srgbClr val="444444"/>
                </a:solidFill>
                <a:latin typeface="Open Sans"/>
              </a:rPr>
              <a:t>shortcut for </a:t>
            </a:r>
            <a:r>
              <a:rPr lang="en-US" altLang="en-US" sz="1800" dirty="0">
                <a:solidFill>
                  <a:srgbClr val="C7254E"/>
                </a:solidFill>
                <a:latin typeface="Menlo"/>
              </a:rPr>
              <a:t>@</a:t>
            </a:r>
            <a:r>
              <a:rPr lang="en-US" altLang="en-US" sz="1800" dirty="0" err="1">
                <a:solidFill>
                  <a:srgbClr val="C7254E"/>
                </a:solidFill>
                <a:latin typeface="Menlo"/>
              </a:rPr>
              <a:t>ToString</a:t>
            </a:r>
            <a:r>
              <a:rPr lang="en-US" altLang="en-US" sz="2000" dirty="0">
                <a:solidFill>
                  <a:srgbClr val="444444"/>
                </a:solidFill>
                <a:latin typeface="Open Sans"/>
              </a:rPr>
              <a:t>, </a:t>
            </a:r>
            <a:r>
              <a:rPr lang="en-US" altLang="en-US" sz="1800" dirty="0">
                <a:solidFill>
                  <a:srgbClr val="C7254E"/>
                </a:solidFill>
                <a:latin typeface="Menlo"/>
              </a:rPr>
              <a:t>@</a:t>
            </a:r>
            <a:r>
              <a:rPr lang="en-US" altLang="en-US" sz="1800" dirty="0" err="1">
                <a:solidFill>
                  <a:srgbClr val="C7254E"/>
                </a:solidFill>
                <a:latin typeface="Menlo"/>
              </a:rPr>
              <a:t>EqualsAndHashCode</a:t>
            </a:r>
            <a:r>
              <a:rPr lang="en-US" altLang="en-US" sz="2000" dirty="0">
                <a:solidFill>
                  <a:srgbClr val="444444"/>
                </a:solidFill>
                <a:latin typeface="Open Sans"/>
              </a:rPr>
              <a:t>, </a:t>
            </a:r>
            <a:r>
              <a:rPr lang="en-US" altLang="en-US" sz="1800" dirty="0">
                <a:solidFill>
                  <a:srgbClr val="C7254E"/>
                </a:solidFill>
                <a:latin typeface="Menlo"/>
              </a:rPr>
              <a:t>@Getter</a:t>
            </a:r>
            <a:r>
              <a:rPr lang="en-US" altLang="en-US" sz="2000" dirty="0">
                <a:solidFill>
                  <a:srgbClr val="444444"/>
                </a:solidFill>
                <a:latin typeface="Open Sans"/>
              </a:rPr>
              <a:t> on all fields, </a:t>
            </a:r>
            <a:r>
              <a:rPr lang="en-US" altLang="en-US" sz="1800" dirty="0">
                <a:solidFill>
                  <a:srgbClr val="C7254E"/>
                </a:solidFill>
                <a:latin typeface="Menlo"/>
              </a:rPr>
              <a:t>@Setter</a:t>
            </a:r>
            <a:r>
              <a:rPr lang="en-US" altLang="en-US" sz="2000" dirty="0">
                <a:solidFill>
                  <a:srgbClr val="444444"/>
                </a:solidFill>
                <a:latin typeface="Open Sans"/>
              </a:rPr>
              <a:t> on all non-final fields, and </a:t>
            </a:r>
            <a:r>
              <a:rPr lang="en-US" altLang="en-US" sz="1800" dirty="0">
                <a:solidFill>
                  <a:srgbClr val="C7254E"/>
                </a:solidFill>
                <a:latin typeface="Menlo"/>
              </a:rPr>
              <a:t>@</a:t>
            </a:r>
            <a:r>
              <a:rPr lang="en-US" altLang="en-US" sz="1800" dirty="0" err="1">
                <a:solidFill>
                  <a:srgbClr val="C7254E"/>
                </a:solidFill>
                <a:latin typeface="Menlo"/>
              </a:rPr>
              <a:t>RequiredArgsConstructor</a:t>
            </a:r>
            <a:r>
              <a:rPr lang="en-US" altLang="en-US" sz="2000" dirty="0" smtClean="0">
                <a:solidFill>
                  <a:srgbClr val="444444"/>
                </a:solidFill>
                <a:latin typeface="Open Sans"/>
              </a:rPr>
              <a:t>! </a:t>
            </a:r>
          </a:p>
          <a:p>
            <a:pPr algn="l" eaLnBrk="0" fontAlgn="base" hangingPunct="0">
              <a:lnSpc>
                <a:spcPct val="100000"/>
              </a:lnSpc>
              <a:spcBef>
                <a:spcPct val="0"/>
              </a:spcBef>
              <a:spcAft>
                <a:spcPct val="0"/>
              </a:spcAft>
            </a:pPr>
            <a:r>
              <a:rPr lang="en-US" altLang="en-US" sz="2000" dirty="0" smtClean="0">
                <a:latin typeface="Arial" panose="020B0604020202020204" pitchFamily="34" charset="0"/>
              </a:rPr>
              <a:t>e.g. </a:t>
            </a:r>
            <a:r>
              <a:rPr lang="en-US" altLang="en-US" sz="2000" dirty="0" err="1" smtClean="0">
                <a:solidFill>
                  <a:srgbClr val="0F467D"/>
                </a:solidFill>
                <a:latin typeface="Consolas" panose="020B0609020204030204" pitchFamily="49" charset="0"/>
              </a:rPr>
              <a:t>UnknownEvent</a:t>
            </a:r>
            <a:r>
              <a:rPr lang="en-US" altLang="en-US" sz="2000" dirty="0" smtClean="0">
                <a:solidFill>
                  <a:srgbClr val="0F467D"/>
                </a:solidFill>
                <a:latin typeface="Consolas" panose="020B0609020204030204" pitchFamily="49" charset="0"/>
              </a:rPr>
              <a:t>,</a:t>
            </a:r>
            <a:r>
              <a:rPr lang="en-US" altLang="en-US" sz="2000" dirty="0">
                <a:solidFill>
                  <a:srgbClr val="0F467D"/>
                </a:solidFill>
                <a:latin typeface="Consolas" panose="020B0609020204030204" pitchFamily="49" charset="0"/>
              </a:rPr>
              <a:t> </a:t>
            </a:r>
            <a:r>
              <a:rPr lang="en-US" altLang="en-US" sz="2000" dirty="0" err="1" smtClean="0">
                <a:solidFill>
                  <a:srgbClr val="0F467D"/>
                </a:solidFill>
                <a:latin typeface="Consolas" panose="020B0609020204030204" pitchFamily="49" charset="0"/>
              </a:rPr>
              <a:t>CobolDocumentModel</a:t>
            </a:r>
            <a:r>
              <a:rPr lang="en-US" altLang="en-US" sz="2000" dirty="0" smtClean="0">
                <a:solidFill>
                  <a:srgbClr val="0F467D"/>
                </a:solidFill>
                <a:latin typeface="Consolas" panose="020B0609020204030204" pitchFamily="49" charset="0"/>
              </a:rPr>
              <a:t> </a:t>
            </a:r>
          </a:p>
          <a:p>
            <a:pPr lvl="0" algn="l" eaLnBrk="0" fontAlgn="base" hangingPunct="0">
              <a:lnSpc>
                <a:spcPct val="100000"/>
              </a:lnSpc>
              <a:spcBef>
                <a:spcPct val="0"/>
              </a:spcBef>
              <a:spcAft>
                <a:spcPct val="0"/>
              </a:spcAft>
            </a:pPr>
            <a:r>
              <a:rPr lang="en-US" b="1" dirty="0"/>
              <a:t> </a:t>
            </a:r>
            <a:r>
              <a:rPr lang="en-US" b="1" dirty="0" smtClean="0"/>
              <a:t>- </a:t>
            </a:r>
            <a:r>
              <a:rPr lang="en-US" sz="2000" dirty="0" err="1" smtClean="0">
                <a:solidFill>
                  <a:srgbClr val="444444"/>
                </a:solidFill>
                <a:latin typeface="Open Sans"/>
              </a:rPr>
              <a:t>staticConstructor</a:t>
            </a:r>
            <a:r>
              <a:rPr lang="en-US" sz="2000" dirty="0" smtClean="0">
                <a:solidFill>
                  <a:srgbClr val="444444"/>
                </a:solidFill>
                <a:latin typeface="Open Sans"/>
              </a:rPr>
              <a:t> </a:t>
            </a:r>
            <a:r>
              <a:rPr lang="en-US" sz="2000" dirty="0">
                <a:solidFill>
                  <a:srgbClr val="444444"/>
                </a:solidFill>
                <a:latin typeface="Open Sans"/>
              </a:rPr>
              <a:t>= "of</a:t>
            </a:r>
            <a:r>
              <a:rPr lang="en-US" sz="2000" dirty="0" smtClean="0">
                <a:solidFill>
                  <a:srgbClr val="444444"/>
                </a:solidFill>
                <a:latin typeface="Open Sans"/>
              </a:rPr>
              <a:t>" </a:t>
            </a:r>
            <a:r>
              <a:rPr lang="en-US" sz="2000" dirty="0">
                <a:solidFill>
                  <a:srgbClr val="444444"/>
                </a:solidFill>
                <a:latin typeface="Open Sans"/>
              </a:rPr>
              <a:t>- Lombok generates a private constructor and a public static factory method:</a:t>
            </a:r>
            <a:r>
              <a:rPr lang="en-US" altLang="en-US" sz="2000" dirty="0">
                <a:solidFill>
                  <a:srgbClr val="444444"/>
                </a:solidFill>
                <a:latin typeface="Open Sans"/>
              </a:rPr>
              <a:t>  </a:t>
            </a:r>
          </a:p>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smtClean="0"/>
              <a:t>DTO - @Value (thread safe), immutable </a:t>
            </a:r>
            <a:r>
              <a:rPr lang="en-US" sz="2000" dirty="0"/>
              <a:t>entity (final </a:t>
            </a:r>
            <a:r>
              <a:rPr lang="en-US" sz="2000" dirty="0" smtClean="0"/>
              <a:t>class</a:t>
            </a:r>
            <a:r>
              <a:rPr lang="en-US" sz="2000" dirty="0"/>
              <a:t> with </a:t>
            </a:r>
            <a:r>
              <a:rPr lang="en-US" sz="2000" dirty="0" err="1" smtClean="0"/>
              <a:t>imm</a:t>
            </a:r>
            <a:r>
              <a:rPr lang="en-US" sz="2000" dirty="0" smtClean="0"/>
              <a:t>. </a:t>
            </a:r>
            <a:r>
              <a:rPr lang="en-US" sz="2000" dirty="0"/>
              <a:t>members, </a:t>
            </a:r>
            <a:r>
              <a:rPr lang="en-US" altLang="en-US" sz="2000" b="1" dirty="0">
                <a:solidFill>
                  <a:srgbClr val="C7254E"/>
                </a:solidFill>
                <a:latin typeface="Menlo"/>
              </a:rPr>
              <a:t>@Value</a:t>
            </a:r>
            <a:r>
              <a:rPr lang="en-US" altLang="en-US" sz="2000" dirty="0">
                <a:solidFill>
                  <a:srgbClr val="777777"/>
                </a:solidFill>
                <a:latin typeface="Open Sans"/>
              </a:rPr>
              <a:t> is immutable </a:t>
            </a:r>
            <a:r>
              <a:rPr lang="en-US" altLang="en-US" sz="2000" dirty="0" smtClean="0">
                <a:solidFill>
                  <a:srgbClr val="777777"/>
                </a:solidFill>
                <a:latin typeface="Open Sans"/>
              </a:rPr>
              <a:t>variant of </a:t>
            </a:r>
            <a:r>
              <a:rPr lang="en-US" altLang="en-US" sz="2000" dirty="0" smtClean="0">
                <a:solidFill>
                  <a:srgbClr val="C7254E"/>
                </a:solidFill>
                <a:latin typeface="Menlo"/>
                <a:hlinkClick r:id="rId2"/>
              </a:rPr>
              <a:t>@Data</a:t>
            </a:r>
            <a:r>
              <a:rPr lang="en-US" altLang="en-US" sz="2000" dirty="0" smtClean="0"/>
              <a:t> </a:t>
            </a:r>
            <a:r>
              <a:rPr lang="en-US" sz="2000" dirty="0" smtClean="0"/>
              <a:t>):  </a:t>
            </a:r>
            <a:r>
              <a:rPr lang="en-US" altLang="en-US" sz="2000" dirty="0" smtClean="0"/>
              <a:t> No setter by Default, </a:t>
            </a:r>
            <a:r>
              <a:rPr lang="en-US" altLang="en-US" sz="2000" dirty="0">
                <a:solidFill>
                  <a:srgbClr val="777777"/>
                </a:solidFill>
                <a:latin typeface="Open Sans"/>
              </a:rPr>
              <a:t> constructor </a:t>
            </a:r>
            <a:r>
              <a:rPr lang="en-US" altLang="en-US" sz="2000" dirty="0" smtClean="0">
                <a:solidFill>
                  <a:srgbClr val="777777"/>
                </a:solidFill>
                <a:latin typeface="Open Sans"/>
              </a:rPr>
              <a:t>arguments </a:t>
            </a:r>
            <a:r>
              <a:rPr lang="en-US" altLang="en-US" sz="2000" dirty="0">
                <a:solidFill>
                  <a:srgbClr val="777777"/>
                </a:solidFill>
                <a:latin typeface="Open Sans"/>
              </a:rPr>
              <a:t>(except </a:t>
            </a:r>
            <a:r>
              <a:rPr lang="en-US" altLang="en-US" sz="2000" dirty="0">
                <a:solidFill>
                  <a:srgbClr val="C7254E"/>
                </a:solidFill>
                <a:latin typeface="Menlo"/>
              </a:rPr>
              <a:t>final</a:t>
            </a:r>
            <a:r>
              <a:rPr lang="en-US" altLang="en-US" sz="2000" dirty="0">
                <a:solidFill>
                  <a:srgbClr val="777777"/>
                </a:solidFill>
                <a:latin typeface="Open Sans"/>
              </a:rPr>
              <a:t> fields that are initialized in the field declaration) is also generated.</a:t>
            </a:r>
            <a:r>
              <a:rPr lang="en-US" altLang="en-US" sz="2000" dirty="0"/>
              <a:t> </a:t>
            </a:r>
            <a:r>
              <a:rPr lang="en-US" altLang="en-US" sz="2000" dirty="0" smtClean="0"/>
              <a:t>   </a:t>
            </a:r>
            <a:r>
              <a:rPr lang="en-US" altLang="en-US" sz="2000" dirty="0" smtClean="0">
                <a:solidFill>
                  <a:srgbClr val="C7254E"/>
                </a:solidFill>
                <a:latin typeface="Menlo"/>
              </a:rPr>
              <a:t>@</a:t>
            </a:r>
            <a:r>
              <a:rPr lang="en-US" altLang="en-US" sz="2000" dirty="0">
                <a:solidFill>
                  <a:srgbClr val="C7254E"/>
                </a:solidFill>
                <a:latin typeface="Menlo"/>
              </a:rPr>
              <a:t>Value</a:t>
            </a:r>
            <a:r>
              <a:rPr lang="en-US" altLang="en-US" sz="2000" dirty="0">
                <a:solidFill>
                  <a:srgbClr val="777777"/>
                </a:solidFill>
                <a:latin typeface="Open Sans"/>
              </a:rPr>
              <a:t> is shorthand for: </a:t>
            </a:r>
            <a:r>
              <a:rPr lang="en-US" altLang="en-US" sz="2000" dirty="0">
                <a:solidFill>
                  <a:srgbClr val="C7254E"/>
                </a:solidFill>
                <a:latin typeface="Menlo"/>
              </a:rPr>
              <a:t>final @</a:t>
            </a:r>
            <a:r>
              <a:rPr lang="en-US" altLang="en-US" sz="2000" dirty="0" err="1">
                <a:solidFill>
                  <a:srgbClr val="C7254E"/>
                </a:solidFill>
                <a:latin typeface="Menlo"/>
              </a:rPr>
              <a:t>ToString</a:t>
            </a:r>
            <a:r>
              <a:rPr lang="en-US" altLang="en-US" sz="2000" dirty="0">
                <a:solidFill>
                  <a:srgbClr val="C7254E"/>
                </a:solidFill>
                <a:latin typeface="Menlo"/>
              </a:rPr>
              <a:t> @</a:t>
            </a:r>
            <a:r>
              <a:rPr lang="en-US" altLang="en-US" sz="2000" dirty="0" err="1">
                <a:solidFill>
                  <a:srgbClr val="C7254E"/>
                </a:solidFill>
                <a:latin typeface="Menlo"/>
              </a:rPr>
              <a:t>EqualsAndHashCode</a:t>
            </a:r>
            <a:r>
              <a:rPr lang="en-US" altLang="en-US" sz="2000" dirty="0">
                <a:solidFill>
                  <a:srgbClr val="C7254E"/>
                </a:solidFill>
                <a:latin typeface="Menlo"/>
              </a:rPr>
              <a:t> @</a:t>
            </a:r>
            <a:r>
              <a:rPr lang="en-US" altLang="en-US" sz="2000" dirty="0" err="1">
                <a:solidFill>
                  <a:srgbClr val="C7254E"/>
                </a:solidFill>
                <a:latin typeface="Menlo"/>
              </a:rPr>
              <a:t>AllArgsConstructor</a:t>
            </a:r>
            <a:r>
              <a:rPr lang="en-US" altLang="en-US" sz="2000" dirty="0">
                <a:solidFill>
                  <a:srgbClr val="C7254E"/>
                </a:solidFill>
                <a:latin typeface="Menlo"/>
              </a:rPr>
              <a:t> @</a:t>
            </a:r>
            <a:r>
              <a:rPr lang="en-US" altLang="en-US" sz="2000" dirty="0" err="1">
                <a:solidFill>
                  <a:srgbClr val="C7254E"/>
                </a:solidFill>
                <a:latin typeface="Menlo"/>
              </a:rPr>
              <a:t>FieldDefaults</a:t>
            </a:r>
            <a:r>
              <a:rPr lang="en-US" altLang="en-US" sz="2000" dirty="0">
                <a:solidFill>
                  <a:srgbClr val="C7254E"/>
                </a:solidFill>
                <a:latin typeface="Menlo"/>
              </a:rPr>
              <a:t>(</a:t>
            </a:r>
            <a:r>
              <a:rPr lang="en-US" altLang="en-US" sz="2000" dirty="0" err="1">
                <a:solidFill>
                  <a:srgbClr val="C7254E"/>
                </a:solidFill>
                <a:latin typeface="Menlo"/>
              </a:rPr>
              <a:t>makeFinal</a:t>
            </a:r>
            <a:r>
              <a:rPr lang="en-US" altLang="en-US" sz="2000" dirty="0">
                <a:solidFill>
                  <a:srgbClr val="C7254E"/>
                </a:solidFill>
                <a:latin typeface="Menlo"/>
              </a:rPr>
              <a:t> = true, level = </a:t>
            </a:r>
            <a:r>
              <a:rPr lang="en-US" altLang="en-US" sz="2000" dirty="0" err="1">
                <a:solidFill>
                  <a:srgbClr val="C7254E"/>
                </a:solidFill>
                <a:latin typeface="Menlo"/>
              </a:rPr>
              <a:t>AccessLevel.PRIVATE</a:t>
            </a:r>
            <a:r>
              <a:rPr lang="en-US" altLang="en-US" sz="2000" dirty="0">
                <a:solidFill>
                  <a:srgbClr val="C7254E"/>
                </a:solidFill>
                <a:latin typeface="Menlo"/>
              </a:rPr>
              <a:t>) @Getter</a:t>
            </a:r>
            <a:r>
              <a:rPr lang="en-US" altLang="en-US" sz="2000" dirty="0"/>
              <a:t> </a:t>
            </a:r>
            <a:r>
              <a:rPr lang="en-US" altLang="en-US" sz="2000" dirty="0" smtClean="0"/>
              <a:t>. </a:t>
            </a:r>
            <a:r>
              <a:rPr lang="en-US" dirty="0"/>
              <a:t>Also, </a:t>
            </a:r>
            <a:r>
              <a:rPr lang="en-US" i="1" dirty="0"/>
              <a:t>any</a:t>
            </a:r>
            <a:r>
              <a:rPr lang="en-US" dirty="0"/>
              <a:t> explicit constructor, no matter the arguments list, implies </a:t>
            </a:r>
            <a:r>
              <a:rPr lang="en-US" dirty="0" err="1"/>
              <a:t>lombok</a:t>
            </a:r>
            <a:r>
              <a:rPr lang="en-US" dirty="0"/>
              <a:t> will not generate a </a:t>
            </a:r>
            <a:r>
              <a:rPr lang="en-US" dirty="0" smtClean="0"/>
              <a:t>constructor</a:t>
            </a:r>
            <a:endParaRPr lang="en-US" altLang="en-US" sz="2000" dirty="0">
              <a:latin typeface="Arial" panose="020B0604020202020204" pitchFamily="34" charset="0"/>
            </a:endParaRPr>
          </a:p>
          <a:p>
            <a:pPr algn="l" eaLnBrk="0" fontAlgn="base" hangingPunct="0">
              <a:lnSpc>
                <a:spcPct val="100000"/>
              </a:lnSpc>
              <a:spcBef>
                <a:spcPct val="0"/>
              </a:spcBef>
              <a:spcAft>
                <a:spcPct val="0"/>
              </a:spcAft>
            </a:pPr>
            <a:r>
              <a:rPr lang="en-US" altLang="en-US" sz="2000" dirty="0" smtClean="0">
                <a:solidFill>
                  <a:srgbClr val="395DA1"/>
                </a:solidFill>
                <a:latin typeface="Consolas" panose="020B0609020204030204" pitchFamily="49" charset="0"/>
              </a:rPr>
              <a:t>e.g</a:t>
            </a:r>
            <a:r>
              <a:rPr lang="en-US" altLang="en-US" sz="2000" dirty="0">
                <a:solidFill>
                  <a:srgbClr val="395DA1"/>
                </a:solidFill>
                <a:latin typeface="Consolas" panose="020B0609020204030204" pitchFamily="49" charset="0"/>
              </a:rPr>
              <a:t>. </a:t>
            </a:r>
            <a:r>
              <a:rPr lang="en-US" altLang="en-US" sz="2000" dirty="0">
                <a:solidFill>
                  <a:srgbClr val="0F467D"/>
                </a:solidFill>
                <a:latin typeface="Consolas" panose="020B0609020204030204" pitchFamily="49" charset="0"/>
              </a:rPr>
              <a:t>Locality, </a:t>
            </a:r>
            <a:r>
              <a:rPr lang="en-US" altLang="en-US" sz="2000" dirty="0" err="1" smtClean="0">
                <a:solidFill>
                  <a:srgbClr val="0F467D"/>
                </a:solidFill>
                <a:latin typeface="Consolas" panose="020B0609020204030204" pitchFamily="49" charset="0"/>
              </a:rPr>
              <a:t>ElementItem</a:t>
            </a:r>
            <a:endParaRPr lang="en-US" altLang="en-US" sz="2000" dirty="0" smtClean="0">
              <a:solidFill>
                <a:srgbClr val="0F467D"/>
              </a:solidFill>
              <a:latin typeface="Consolas" panose="020B0609020204030204" pitchFamily="49" charset="0"/>
            </a:endParaRPr>
          </a:p>
          <a:p>
            <a:pPr algn="l" eaLnBrk="0" fontAlgn="base" hangingPunct="0">
              <a:lnSpc>
                <a:spcPct val="100000"/>
              </a:lnSpc>
              <a:spcBef>
                <a:spcPct val="0"/>
              </a:spcBef>
              <a:spcAft>
                <a:spcPct val="0"/>
              </a:spcAft>
            </a:pPr>
            <a:r>
              <a:rPr lang="en-US" dirty="0" smtClean="0"/>
              <a:t> - @</a:t>
            </a:r>
            <a:r>
              <a:rPr lang="en-US" dirty="0"/>
              <a:t>Value(</a:t>
            </a:r>
            <a:r>
              <a:rPr lang="en-US" dirty="0" err="1"/>
              <a:t>staticConstructor</a:t>
            </a:r>
            <a:r>
              <a:rPr lang="en-US" dirty="0"/>
              <a:t> = "of</a:t>
            </a:r>
            <a:r>
              <a:rPr lang="en-US" dirty="0" smtClean="0"/>
              <a:t>"), to make some fields @</a:t>
            </a:r>
            <a:r>
              <a:rPr lang="en-US" dirty="0" err="1"/>
              <a:t>NonFinal</a:t>
            </a:r>
            <a:endParaRPr lang="en-US" altLang="en-US" sz="2000" dirty="0">
              <a:latin typeface="Arial" panose="020B0604020202020204" pitchFamily="34" charset="0"/>
            </a:endParaRPr>
          </a:p>
          <a:p>
            <a:pPr marL="342900" indent="-342900" algn="l">
              <a:buFont typeface="Arial" panose="020B0604020202020204" pitchFamily="34" charset="0"/>
              <a:buChar char="•"/>
            </a:pPr>
            <a:endParaRPr lang="en-US" sz="2000" b="1" i="1" dirty="0" smtClean="0"/>
          </a:p>
          <a:p>
            <a:pPr marL="342900" indent="-342900" algn="l">
              <a:buFont typeface="Arial" panose="020B0604020202020204" pitchFamily="34" charset="0"/>
              <a:buChar char="•"/>
            </a:pPr>
            <a:endParaRPr lang="en-US" sz="2000" b="1" i="1" dirty="0"/>
          </a:p>
          <a:p>
            <a:pPr algn="l"/>
            <a:endParaRPr lang="en-US" sz="20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5"/>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6"/>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7"/>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8"/>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9"/>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10"/>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1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7"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8"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22" name="Picture 21"/>
          <p:cNvPicPr>
            <a:picLocks noChangeAspect="1"/>
          </p:cNvPicPr>
          <p:nvPr/>
        </p:nvPicPr>
        <p:blipFill>
          <a:blip r:embed="rId3"/>
          <a:stretch>
            <a:fillRect/>
          </a:stretch>
        </p:blipFill>
        <p:spPr>
          <a:xfrm>
            <a:off x="6751282" y="2417609"/>
            <a:ext cx="2477811" cy="1212118"/>
          </a:xfrm>
          <a:prstGeom prst="rect">
            <a:avLst/>
          </a:prstGeom>
        </p:spPr>
      </p:pic>
      <p:pic>
        <p:nvPicPr>
          <p:cNvPr id="21" name="Picture 20"/>
          <p:cNvPicPr>
            <a:picLocks noChangeAspect="1"/>
          </p:cNvPicPr>
          <p:nvPr/>
        </p:nvPicPr>
        <p:blipFill>
          <a:blip r:embed="rId4"/>
          <a:stretch>
            <a:fillRect/>
          </a:stretch>
        </p:blipFill>
        <p:spPr>
          <a:xfrm>
            <a:off x="3147884" y="2342631"/>
            <a:ext cx="3276600" cy="1362075"/>
          </a:xfrm>
          <a:prstGeom prst="rect">
            <a:avLst/>
          </a:prstGeom>
        </p:spPr>
      </p:pic>
    </p:spTree>
    <p:extLst>
      <p:ext uri="{BB962C8B-B14F-4D97-AF65-F5344CB8AC3E}">
        <p14:creationId xmlns:p14="http://schemas.microsoft.com/office/powerpoint/2010/main" val="12276761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fontScale="85000" lnSpcReduction="20000"/>
          </a:bodyPr>
          <a:lstStyle/>
          <a:p>
            <a:pPr marL="342900" indent="-342900" algn="l">
              <a:buFont typeface="Arial" panose="020B0604020202020204" pitchFamily="34" charset="0"/>
              <a:buChar char="•"/>
            </a:pPr>
            <a:r>
              <a:rPr lang="en-US" sz="2800" dirty="0"/>
              <a:t>@Builder </a:t>
            </a:r>
            <a:r>
              <a:rPr lang="en-US" sz="2800" dirty="0" smtClean="0"/>
              <a:t> - </a:t>
            </a:r>
            <a:r>
              <a:rPr lang="en-US" dirty="0" smtClean="0"/>
              <a:t>  build immutable </a:t>
            </a:r>
            <a:r>
              <a:rPr lang="en-US" dirty="0"/>
              <a:t>data objects with their simple, fluent syntax. If needed a builder for specific fields, we should create a constructor/method with only those fields.  </a:t>
            </a:r>
            <a:endParaRPr lang="en-US" dirty="0" smtClean="0"/>
          </a:p>
          <a:p>
            <a:pPr marL="457200" indent="-457200" algn="l">
              <a:buFontTx/>
              <a:buChar char="-"/>
            </a:pPr>
            <a:r>
              <a:rPr lang="en-US" sz="2800" dirty="0" smtClean="0"/>
              <a:t>@Singular  - </a:t>
            </a:r>
            <a:r>
              <a:rPr lang="en-US" dirty="0"/>
              <a:t>   </a:t>
            </a:r>
            <a:r>
              <a:rPr lang="en-US" dirty="0" smtClean="0"/>
              <a:t>the </a:t>
            </a:r>
            <a:r>
              <a:rPr lang="en-US" dirty="0"/>
              <a:t>builder doesn't generate a </a:t>
            </a:r>
            <a:r>
              <a:rPr lang="en-US" i="1" dirty="0"/>
              <a:t>setter</a:t>
            </a:r>
            <a:r>
              <a:rPr lang="en-US" dirty="0"/>
              <a:t> method. Instead, it generates two </a:t>
            </a:r>
            <a:r>
              <a:rPr lang="en-US" i="1" dirty="0"/>
              <a:t>adder</a:t>
            </a:r>
            <a:r>
              <a:rPr lang="en-US" dirty="0"/>
              <a:t> </a:t>
            </a:r>
            <a:r>
              <a:rPr lang="en-US" dirty="0" smtClean="0"/>
              <a:t>methods. </a:t>
            </a:r>
            <a:r>
              <a:rPr lang="en-US" b="1" dirty="0"/>
              <a:t> </a:t>
            </a:r>
            <a:r>
              <a:rPr lang="en-US" altLang="en-US" sz="2800" dirty="0" smtClean="0">
                <a:solidFill>
                  <a:srgbClr val="0F467D"/>
                </a:solidFill>
                <a:latin typeface="Consolas" panose="020B0609020204030204" pitchFamily="49" charset="0"/>
              </a:rPr>
              <a:t> </a:t>
            </a:r>
          </a:p>
          <a:p>
            <a:pPr algn="l"/>
            <a:r>
              <a:rPr lang="en-US" altLang="en-US" sz="1800" dirty="0" smtClean="0">
                <a:solidFill>
                  <a:srgbClr val="0F467D"/>
                </a:solidFill>
                <a:latin typeface="Consolas" panose="020B0609020204030204" pitchFamily="49" charset="0"/>
              </a:rPr>
              <a:t>e.g</a:t>
            </a:r>
            <a:r>
              <a:rPr lang="en-US" altLang="en-US" sz="1800" dirty="0">
                <a:solidFill>
                  <a:srgbClr val="0F467D"/>
                </a:solidFill>
                <a:latin typeface="Consolas" panose="020B0609020204030204" pitchFamily="49" charset="0"/>
              </a:rPr>
              <a:t>. </a:t>
            </a:r>
            <a:r>
              <a:rPr lang="en-US" altLang="en-US" sz="1800" dirty="0" err="1">
                <a:solidFill>
                  <a:srgbClr val="0F467D"/>
                </a:solidFill>
                <a:latin typeface="Consolas" panose="020B0609020204030204" pitchFamily="49" charset="0"/>
              </a:rPr>
              <a:t>SyntaxError</a:t>
            </a:r>
            <a:r>
              <a:rPr lang="en-US" altLang="en-US" sz="1800" dirty="0">
                <a:solidFill>
                  <a:srgbClr val="0F467D"/>
                </a:solidFill>
                <a:latin typeface="Consolas" panose="020B0609020204030204" pitchFamily="49" charset="0"/>
              </a:rPr>
              <a:t>, </a:t>
            </a:r>
            <a:r>
              <a:rPr lang="en-US" altLang="en-US" sz="1800" dirty="0" err="1">
                <a:solidFill>
                  <a:srgbClr val="0F467D"/>
                </a:solidFill>
                <a:latin typeface="Consolas" panose="020B0609020204030204" pitchFamily="49" charset="0"/>
              </a:rPr>
              <a:t>AnalysisFinishedEvent</a:t>
            </a:r>
            <a:endParaRPr lang="en-US" altLang="en-US" sz="1800" dirty="0">
              <a:solidFill>
                <a:srgbClr val="0F467D"/>
              </a:solidFill>
              <a:latin typeface="Consolas" panose="020B0609020204030204" pitchFamily="49" charset="0"/>
            </a:endParaRPr>
          </a:p>
          <a:p>
            <a:pPr lvl="0" algn="l" eaLnBrk="0" fontAlgn="base" hangingPunct="0">
              <a:lnSpc>
                <a:spcPct val="100000"/>
              </a:lnSpc>
              <a:spcBef>
                <a:spcPct val="0"/>
              </a:spcBef>
              <a:spcAft>
                <a:spcPct val="0"/>
              </a:spcAft>
            </a:pPr>
            <a:r>
              <a:rPr lang="en-US" altLang="en-US" sz="2800" dirty="0" smtClean="0">
                <a:solidFill>
                  <a:srgbClr val="0F467D"/>
                </a:solidFill>
                <a:latin typeface="Consolas" panose="020B0609020204030204" pitchFamily="49" charset="0"/>
              </a:rPr>
              <a:t>  </a:t>
            </a:r>
            <a:r>
              <a:rPr lang="en-US" altLang="en-US" sz="2000" dirty="0" smtClean="0">
                <a:solidFill>
                  <a:srgbClr val="0F467D"/>
                </a:solidFill>
                <a:latin typeface="Consolas" panose="020B0609020204030204" pitchFamily="49" charset="0"/>
              </a:rPr>
              <a:t> </a:t>
            </a:r>
            <a:r>
              <a:rPr lang="en-US" sz="2000" b="1" i="1" dirty="0" smtClean="0"/>
              <a:t>.rules(</a:t>
            </a:r>
            <a:r>
              <a:rPr lang="en-US" sz="2000" b="1" i="1" dirty="0" err="1" smtClean="0"/>
              <a:t>Arrays.asList</a:t>
            </a:r>
            <a:r>
              <a:rPr lang="en-US" sz="2000" b="1" i="1" dirty="0" smtClean="0"/>
              <a:t>(“rule1",“rule2")) </a:t>
            </a:r>
            <a:r>
              <a:rPr lang="en-US" sz="2000" b="1" i="1" dirty="0" smtClean="0">
                <a:sym typeface="Wingdings" panose="05000000000000000000" pitchFamily="2" charset="2"/>
              </a:rPr>
              <a:t> </a:t>
            </a:r>
            <a:r>
              <a:rPr lang="en-US" altLang="en-US" sz="2000" dirty="0">
                <a:solidFill>
                  <a:srgbClr val="0F467D"/>
                </a:solidFill>
                <a:latin typeface="Consolas" panose="020B0609020204030204" pitchFamily="49" charset="0"/>
              </a:rPr>
              <a:t> </a:t>
            </a:r>
            <a:r>
              <a:rPr lang="en-US" sz="2000" b="1" i="1" dirty="0"/>
              <a:t>.</a:t>
            </a:r>
            <a:r>
              <a:rPr lang="en-US" sz="2000" b="1" i="1" dirty="0" smtClean="0"/>
              <a:t>rule(“rule1“).rule(“</a:t>
            </a:r>
            <a:r>
              <a:rPr lang="en-US" sz="2000" b="1" i="1" dirty="0"/>
              <a:t>rule2</a:t>
            </a:r>
            <a:r>
              <a:rPr lang="en-US" sz="2000" b="1" i="1" dirty="0" smtClean="0"/>
              <a:t>").</a:t>
            </a:r>
          </a:p>
          <a:p>
            <a:pPr marL="457200" indent="-457200" algn="l">
              <a:buFontTx/>
              <a:buChar char="-"/>
            </a:pPr>
            <a:r>
              <a:rPr lang="en-US" sz="2800" dirty="0" smtClean="0"/>
              <a:t>Builder with Default Value </a:t>
            </a:r>
          </a:p>
          <a:p>
            <a:pPr algn="l"/>
            <a:r>
              <a:rPr lang="en-US" sz="2800" dirty="0" smtClean="0"/>
              <a:t>1</a:t>
            </a:r>
            <a:r>
              <a:rPr lang="en-US" sz="2800" dirty="0">
                <a:solidFill>
                  <a:srgbClr val="0F467D"/>
                </a:solidFill>
                <a:latin typeface="Consolas" panose="020B0609020204030204" pitchFamily="49" charset="0"/>
              </a:rPr>
              <a:t>. </a:t>
            </a:r>
            <a:r>
              <a:rPr lang="en-US" sz="2800" dirty="0" smtClean="0">
                <a:solidFill>
                  <a:srgbClr val="0F467D"/>
                </a:solidFill>
                <a:latin typeface="Consolas" panose="020B0609020204030204" pitchFamily="49" charset="0"/>
              </a:rPr>
              <a:t>via </a:t>
            </a:r>
            <a:r>
              <a:rPr lang="en-US" sz="2800" dirty="0" err="1" smtClean="0">
                <a:solidFill>
                  <a:srgbClr val="0F467D"/>
                </a:solidFill>
                <a:latin typeface="Consolas" panose="020B0609020204030204" pitchFamily="49" charset="0"/>
              </a:rPr>
              <a:t>toBuilder</a:t>
            </a:r>
            <a:r>
              <a:rPr lang="en-US" sz="2800" dirty="0" smtClean="0">
                <a:solidFill>
                  <a:srgbClr val="0F467D"/>
                </a:solidFill>
                <a:latin typeface="Consolas" panose="020B0609020204030204" pitchFamily="49" charset="0"/>
              </a:rPr>
              <a:t>() </a:t>
            </a:r>
          </a:p>
          <a:p>
            <a:pPr algn="l"/>
            <a:r>
              <a:rPr lang="en-US" sz="2800" dirty="0" smtClean="0"/>
              <a:t>2.  </a:t>
            </a:r>
            <a:r>
              <a:rPr lang="en-US" sz="2800" dirty="0" smtClean="0">
                <a:solidFill>
                  <a:srgbClr val="0F467D"/>
                </a:solidFill>
                <a:latin typeface="Consolas" panose="020B0609020204030204" pitchFamily="49" charset="0"/>
              </a:rPr>
              <a:t>@</a:t>
            </a:r>
            <a:r>
              <a:rPr lang="en-US" sz="2800" dirty="0" err="1" smtClean="0">
                <a:solidFill>
                  <a:srgbClr val="0F467D"/>
                </a:solidFill>
                <a:latin typeface="Consolas" panose="020B0609020204030204" pitchFamily="49" charset="0"/>
              </a:rPr>
              <a:t>Builder.Default</a:t>
            </a:r>
            <a:r>
              <a:rPr lang="en-US" sz="2800" dirty="0" smtClean="0">
                <a:solidFill>
                  <a:srgbClr val="0F467D"/>
                </a:solidFill>
                <a:latin typeface="Consolas" panose="020B0609020204030204" pitchFamily="49" charset="0"/>
              </a:rPr>
              <a:t>  - </a:t>
            </a:r>
            <a:r>
              <a:rPr lang="en-US" sz="2800" dirty="0" err="1" smtClean="0">
                <a:solidFill>
                  <a:srgbClr val="0F467D"/>
                </a:solidFill>
                <a:latin typeface="Consolas" panose="020B0609020204030204" pitchFamily="49" charset="0"/>
              </a:rPr>
              <a:t>e.g</a:t>
            </a:r>
            <a:r>
              <a:rPr lang="en-US" sz="2800" dirty="0" smtClean="0">
                <a:solidFill>
                  <a:srgbClr val="0F467D"/>
                </a:solidFill>
                <a:latin typeface="Consolas" panose="020B0609020204030204" pitchFamily="49" charset="0"/>
              </a:rPr>
              <a:t> </a:t>
            </a:r>
            <a:r>
              <a:rPr lang="en-US" altLang="en-US" sz="2800" dirty="0" err="1" smtClean="0">
                <a:solidFill>
                  <a:srgbClr val="0F467D"/>
                </a:solidFill>
                <a:latin typeface="Consolas" panose="020B0609020204030204" pitchFamily="49" charset="0"/>
              </a:rPr>
              <a:t>AnalysisFinishedEvent</a:t>
            </a:r>
            <a:endParaRPr lang="en-US" sz="2800" dirty="0" smtClean="0">
              <a:solidFill>
                <a:srgbClr val="0F467D"/>
              </a:solidFill>
              <a:latin typeface="Consolas" panose="020B0609020204030204" pitchFamily="49" charset="0"/>
            </a:endParaRPr>
          </a:p>
          <a:p>
            <a:pPr algn="l"/>
            <a:endParaRPr lang="en-US" sz="2800" b="1" i="1" dirty="0" smtClean="0"/>
          </a:p>
          <a:p>
            <a:pPr algn="l"/>
            <a:r>
              <a:rPr lang="en-US" i="1" dirty="0" err="1">
                <a:solidFill>
                  <a:srgbClr val="FF0000"/>
                </a:solidFill>
              </a:rPr>
              <a:t>lombok.singular.useGuava</a:t>
            </a:r>
            <a:r>
              <a:rPr lang="en-US" dirty="0">
                <a:solidFill>
                  <a:srgbClr val="FF0000"/>
                </a:solidFill>
              </a:rPr>
              <a:t> to </a:t>
            </a:r>
            <a:r>
              <a:rPr lang="en-US" i="1" dirty="0">
                <a:solidFill>
                  <a:srgbClr val="FF0000"/>
                </a:solidFill>
              </a:rPr>
              <a:t>true</a:t>
            </a:r>
            <a:r>
              <a:rPr lang="en-US" dirty="0">
                <a:solidFill>
                  <a:srgbClr val="FF0000"/>
                </a:solidFill>
              </a:rPr>
              <a:t>, Lombok uses Guava's immutable builders and types.</a:t>
            </a:r>
            <a:endParaRPr lang="en-US" sz="2800" b="1" i="1" dirty="0" smtClean="0">
              <a:solidFill>
                <a:srgbClr val="FF0000"/>
              </a:solidFill>
            </a:endParaRPr>
          </a:p>
          <a:p>
            <a:pPr algn="l"/>
            <a:endParaRPr lang="en-US" sz="2800" b="1" i="1" dirty="0"/>
          </a:p>
          <a:p>
            <a:pPr algn="l"/>
            <a:r>
              <a:rPr lang="en-US" b="1" dirty="0" err="1" smtClean="0"/>
              <a:t>CheckedExceptions</a:t>
            </a:r>
            <a:r>
              <a:rPr lang="en-US" b="1" dirty="0" smtClean="0"/>
              <a:t> and Ensure </a:t>
            </a:r>
            <a:r>
              <a:rPr lang="en-US" b="1" dirty="0"/>
              <a:t>Your Resources Are </a:t>
            </a:r>
            <a:r>
              <a:rPr lang="en-US" b="1" dirty="0" smtClean="0"/>
              <a:t>Released</a:t>
            </a:r>
          </a:p>
          <a:p>
            <a:pPr algn="l"/>
            <a:r>
              <a:rPr lang="en-US" altLang="en-US" dirty="0">
                <a:solidFill>
                  <a:srgbClr val="7357C5"/>
                </a:solidFill>
                <a:latin typeface="Consolas" panose="020B0609020204030204" pitchFamily="49" charset="0"/>
              </a:rPr>
              <a:t>@</a:t>
            </a:r>
            <a:r>
              <a:rPr lang="en-US" altLang="en-US" dirty="0" err="1" smtClean="0">
                <a:solidFill>
                  <a:srgbClr val="7357C5"/>
                </a:solidFill>
                <a:latin typeface="Consolas" panose="020B0609020204030204" pitchFamily="49" charset="0"/>
              </a:rPr>
              <a:t>SneakyThrows</a:t>
            </a:r>
            <a:r>
              <a:rPr lang="en-US" altLang="en-US" dirty="0" smtClean="0">
                <a:solidFill>
                  <a:srgbClr val="7357C5"/>
                </a:solidFill>
                <a:latin typeface="Consolas" panose="020B0609020204030204" pitchFamily="49" charset="0"/>
              </a:rPr>
              <a:t>,</a:t>
            </a:r>
            <a:r>
              <a:rPr lang="en-US" altLang="en-US" dirty="0">
                <a:solidFill>
                  <a:srgbClr val="7357C5"/>
                </a:solidFill>
                <a:latin typeface="Consolas" panose="020B0609020204030204" pitchFamily="49" charset="0"/>
              </a:rPr>
              <a:t> @</a:t>
            </a:r>
            <a:r>
              <a:rPr lang="en-US" altLang="en-US" dirty="0" smtClean="0">
                <a:solidFill>
                  <a:srgbClr val="7357C5"/>
                </a:solidFill>
                <a:latin typeface="Consolas" panose="020B0609020204030204" pitchFamily="49" charset="0"/>
              </a:rPr>
              <a:t>Cleanup</a:t>
            </a:r>
            <a:endParaRPr lang="en-US" b="1" dirty="0"/>
          </a:p>
          <a:p>
            <a:pPr algn="l"/>
            <a:r>
              <a:rPr lang="en-US" sz="2800" b="1" i="1" dirty="0" smtClean="0"/>
              <a:t> e.g. </a:t>
            </a:r>
            <a:r>
              <a:rPr lang="en-US" altLang="en-US" sz="2800" dirty="0" smtClean="0">
                <a:solidFill>
                  <a:srgbClr val="0F467D"/>
                </a:solidFill>
                <a:latin typeface="Consolas" panose="020B0609020204030204" pitchFamily="49" charset="0"/>
              </a:rPr>
              <a:t>Messages</a:t>
            </a:r>
            <a:endParaRPr lang="en-US" sz="2800" b="1" i="1" dirty="0"/>
          </a:p>
          <a:p>
            <a:pPr marL="342900" indent="-342900" algn="l">
              <a:buFont typeface="Arial" panose="020B0604020202020204" pitchFamily="34" charset="0"/>
              <a:buChar char="•"/>
            </a:pPr>
            <a:endParaRPr lang="en-US" sz="2800" b="1" i="1" dirty="0" smtClean="0"/>
          </a:p>
          <a:p>
            <a:pPr marL="342900" indent="-342900" algn="l">
              <a:buFont typeface="Arial" panose="020B0604020202020204" pitchFamily="34" charset="0"/>
              <a:buChar char="•"/>
            </a:pPr>
            <a:endParaRPr lang="en-US" sz="2800" b="1" i="1" dirty="0"/>
          </a:p>
          <a:p>
            <a:pPr algn="l"/>
            <a:endParaRPr lang="en-US" sz="28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9"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624057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3712863"/>
          </a:xfrm>
        </p:spPr>
        <p:txBody>
          <a:bodyPr>
            <a:normAutofit/>
          </a:bodyPr>
          <a:lstStyle/>
          <a:p>
            <a:pPr algn="l"/>
            <a:r>
              <a:rPr lang="en-US" b="1" dirty="0" smtClean="0"/>
              <a:t>Experimental: Automate </a:t>
            </a:r>
            <a:r>
              <a:rPr lang="en-US" b="1" dirty="0"/>
              <a:t>Objects </a:t>
            </a:r>
            <a:r>
              <a:rPr lang="en-US" b="1" dirty="0" smtClean="0"/>
              <a:t>Composition - </a:t>
            </a:r>
            <a:r>
              <a:rPr lang="en-US" dirty="0"/>
              <a:t> “favor composition inheritance</a:t>
            </a:r>
            <a:r>
              <a:rPr lang="en-US" dirty="0" smtClean="0"/>
              <a:t>”, (</a:t>
            </a:r>
            <a:r>
              <a:rPr lang="en-US" i="1" dirty="0"/>
              <a:t>Traits</a:t>
            </a:r>
            <a:r>
              <a:rPr lang="en-US" dirty="0"/>
              <a:t> or </a:t>
            </a:r>
            <a:r>
              <a:rPr lang="en-US" i="1" dirty="0" err="1"/>
              <a:t>Mixins</a:t>
            </a:r>
            <a:r>
              <a:rPr lang="en-US" dirty="0"/>
              <a:t> </a:t>
            </a:r>
            <a:r>
              <a:rPr lang="en-US" dirty="0" smtClean="0"/>
              <a:t>)</a:t>
            </a:r>
            <a:endParaRPr lang="en-US" b="1" dirty="0"/>
          </a:p>
          <a:p>
            <a:pPr marL="342900" indent="-342900" algn="l">
              <a:buFont typeface="Arial" panose="020B0604020202020204" pitchFamily="34" charset="0"/>
              <a:buChar char="•"/>
            </a:pPr>
            <a:endParaRPr lang="en-US" sz="2800" b="1" i="1" dirty="0"/>
          </a:p>
          <a:p>
            <a:pPr algn="l"/>
            <a:endParaRPr lang="en-US" sz="28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8" name="Picture 7"/>
          <p:cNvPicPr>
            <a:picLocks noChangeAspect="1"/>
          </p:cNvPicPr>
          <p:nvPr/>
        </p:nvPicPr>
        <p:blipFill>
          <a:blip r:embed="rId2"/>
          <a:stretch>
            <a:fillRect/>
          </a:stretch>
        </p:blipFill>
        <p:spPr>
          <a:xfrm>
            <a:off x="870250" y="1275320"/>
            <a:ext cx="3762375" cy="2857500"/>
          </a:xfrm>
          <a:prstGeom prst="rect">
            <a:avLst/>
          </a:prstGeom>
        </p:spPr>
      </p:pic>
      <p:pic>
        <p:nvPicPr>
          <p:cNvPr id="9" name="Picture 8"/>
          <p:cNvPicPr>
            <a:picLocks noChangeAspect="1"/>
          </p:cNvPicPr>
          <p:nvPr/>
        </p:nvPicPr>
        <p:blipFill>
          <a:blip r:embed="rId3"/>
          <a:stretch>
            <a:fillRect/>
          </a:stretch>
        </p:blipFill>
        <p:spPr>
          <a:xfrm>
            <a:off x="5326657" y="1445354"/>
            <a:ext cx="6000750" cy="2352675"/>
          </a:xfrm>
          <a:prstGeom prst="rect">
            <a:avLst/>
          </a:prstGeom>
        </p:spPr>
      </p:pic>
      <p:pic>
        <p:nvPicPr>
          <p:cNvPr id="10" name="Picture 9"/>
          <p:cNvPicPr>
            <a:picLocks noChangeAspect="1"/>
          </p:cNvPicPr>
          <p:nvPr/>
        </p:nvPicPr>
        <p:blipFill>
          <a:blip r:embed="rId4"/>
          <a:stretch>
            <a:fillRect/>
          </a:stretch>
        </p:blipFill>
        <p:spPr>
          <a:xfrm>
            <a:off x="2751437" y="4132820"/>
            <a:ext cx="5791200" cy="2181225"/>
          </a:xfrm>
          <a:prstGeom prst="rect">
            <a:avLst/>
          </a:prstGeom>
        </p:spPr>
      </p:pic>
    </p:spTree>
    <p:extLst>
      <p:ext uri="{BB962C8B-B14F-4D97-AF65-F5344CB8AC3E}">
        <p14:creationId xmlns:p14="http://schemas.microsoft.com/office/powerpoint/2010/main" val="149592217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398013" y="74075"/>
            <a:ext cx="10937631" cy="3712863"/>
          </a:xfrm>
        </p:spPr>
        <p:txBody>
          <a:bodyPr>
            <a:noAutofit/>
          </a:bodyPr>
          <a:lstStyle/>
          <a:p>
            <a:pPr algn="l"/>
            <a:r>
              <a:rPr lang="en-US" sz="2000" b="1" dirty="0"/>
              <a:t>Experimental Lombok - https://projectlombok.org/features/experimental/all</a:t>
            </a:r>
            <a:endParaRPr lang="en-US" sz="2000" b="1" i="1" dirty="0"/>
          </a:p>
          <a:p>
            <a:pPr algn="l"/>
            <a:r>
              <a:rPr lang="en-US" sz="2000" dirty="0"/>
              <a:t>@</a:t>
            </a:r>
            <a:r>
              <a:rPr lang="en-US" sz="2000" dirty="0" err="1" smtClean="0"/>
              <a:t>UtilityClass</a:t>
            </a:r>
            <a:endParaRPr lang="en-US" sz="2000" dirty="0" smtClean="0"/>
          </a:p>
          <a:p>
            <a:pPr algn="l"/>
            <a:r>
              <a:rPr lang="en-US" altLang="en-US" sz="2000" u="sng" dirty="0">
                <a:solidFill>
                  <a:srgbClr val="C7254E"/>
                </a:solidFill>
                <a:latin typeface="Menlo"/>
                <a:hlinkClick r:id="rId2"/>
              </a:rPr>
              <a:t>@</a:t>
            </a:r>
            <a:r>
              <a:rPr lang="en-US" altLang="en-US" sz="2000" u="sng" dirty="0" err="1">
                <a:solidFill>
                  <a:srgbClr val="C7254E"/>
                </a:solidFill>
                <a:latin typeface="Menlo"/>
                <a:hlinkClick r:id="rId2"/>
              </a:rPr>
              <a:t>Accessors</a:t>
            </a:r>
            <a:endParaRPr lang="en-US" sz="2000" dirty="0" smtClean="0"/>
          </a:p>
          <a:p>
            <a:pPr algn="l"/>
            <a:r>
              <a:rPr lang="en-US" sz="2000" dirty="0"/>
              <a:t>@</a:t>
            </a:r>
            <a:r>
              <a:rPr lang="en-US" sz="2000" dirty="0" smtClean="0"/>
              <a:t>Helper - </a:t>
            </a:r>
            <a:r>
              <a:rPr lang="en-US" dirty="0"/>
              <a:t>you can declare classes inside methods</a:t>
            </a:r>
            <a:endParaRPr lang="en-US" sz="2000" dirty="0"/>
          </a:p>
          <a:p>
            <a:pPr algn="l"/>
            <a:r>
              <a:rPr lang="en-US" sz="2000" dirty="0" smtClean="0"/>
              <a:t>@Delegate</a:t>
            </a:r>
          </a:p>
          <a:p>
            <a:pPr algn="l"/>
            <a:r>
              <a:rPr lang="en-US" sz="2000" b="1" dirty="0" smtClean="0"/>
              <a:t>Val:  </a:t>
            </a:r>
            <a:r>
              <a:rPr lang="en-US" dirty="0" err="1" smtClean="0"/>
              <a:t>val</a:t>
            </a:r>
            <a:r>
              <a:rPr lang="en-US" dirty="0"/>
              <a:t> example = </a:t>
            </a:r>
            <a:r>
              <a:rPr lang="en-US" b="1" dirty="0"/>
              <a:t>new </a:t>
            </a:r>
            <a:r>
              <a:rPr lang="en-US" dirty="0" err="1"/>
              <a:t>ArrayList</a:t>
            </a:r>
            <a:r>
              <a:rPr lang="en-US" dirty="0"/>
              <a:t>&lt;String</a:t>
            </a:r>
            <a:r>
              <a:rPr lang="en-US" dirty="0" smtClean="0"/>
              <a:t>&gt;();, </a:t>
            </a:r>
          </a:p>
          <a:p>
            <a:pPr algn="l"/>
            <a:r>
              <a:rPr lang="en-US" dirty="0" smtClean="0"/>
              <a:t> </a:t>
            </a:r>
            <a:r>
              <a:rPr lang="en-US" dirty="0" err="1" smtClean="0"/>
              <a:t>C</a:t>
            </a:r>
            <a:r>
              <a:rPr lang="en-US" altLang="en-US" sz="2000" dirty="0" err="1" smtClean="0">
                <a:solidFill>
                  <a:srgbClr val="0F467D"/>
                </a:solidFill>
                <a:latin typeface="Consolas" panose="020B0609020204030204" pitchFamily="49" charset="0"/>
              </a:rPr>
              <a:t>obolLineIndicatorProcessorImplTest</a:t>
            </a:r>
            <a:endParaRPr lang="en-US" sz="2000" b="1" dirty="0" smtClean="0"/>
          </a:p>
          <a:p>
            <a:pPr algn="l"/>
            <a:r>
              <a:rPr lang="en-US" sz="2000" b="1" dirty="0" err="1" smtClean="0"/>
              <a:t>Var</a:t>
            </a:r>
            <a:r>
              <a:rPr lang="en-US" sz="2000" b="1" dirty="0" smtClean="0"/>
              <a:t>(promoted):  </a:t>
            </a:r>
            <a:r>
              <a:rPr lang="en-US" altLang="en-US" sz="1800" dirty="0" err="1" smtClean="0">
                <a:solidFill>
                  <a:srgbClr val="C7254E"/>
                </a:solidFill>
                <a:latin typeface="Menlo"/>
              </a:rPr>
              <a:t>var</a:t>
            </a:r>
            <a:r>
              <a:rPr lang="en-US" altLang="en-US" sz="1800" dirty="0" smtClean="0">
                <a:solidFill>
                  <a:srgbClr val="C7254E"/>
                </a:solidFill>
                <a:latin typeface="Menlo"/>
              </a:rPr>
              <a:t> (mutable)</a:t>
            </a:r>
            <a:r>
              <a:rPr lang="en-US" altLang="en-US" sz="2000" dirty="0">
                <a:solidFill>
                  <a:srgbClr val="777777"/>
                </a:solidFill>
                <a:latin typeface="Open Sans"/>
              </a:rPr>
              <a:t> </a:t>
            </a:r>
            <a:r>
              <a:rPr lang="en-US" altLang="en-US" sz="2000" dirty="0" smtClean="0">
                <a:solidFill>
                  <a:srgbClr val="777777"/>
                </a:solidFill>
                <a:latin typeface="Open Sans"/>
              </a:rPr>
              <a:t> like</a:t>
            </a:r>
            <a:r>
              <a:rPr lang="en-US" altLang="en-US" sz="2000" dirty="0">
                <a:solidFill>
                  <a:srgbClr val="777777"/>
                </a:solidFill>
                <a:latin typeface="Open Sans"/>
              </a:rPr>
              <a:t> </a:t>
            </a:r>
            <a:r>
              <a:rPr lang="en-US" altLang="en-US" sz="1800" dirty="0" err="1">
                <a:solidFill>
                  <a:srgbClr val="C7254E"/>
                </a:solidFill>
                <a:latin typeface="Menlo"/>
                <a:hlinkClick r:id="rId3"/>
              </a:rPr>
              <a:t>val</a:t>
            </a:r>
            <a:r>
              <a:rPr lang="en-US" altLang="en-US" sz="2000" dirty="0">
                <a:solidFill>
                  <a:srgbClr val="777777"/>
                </a:solidFill>
                <a:latin typeface="Open Sans"/>
              </a:rPr>
              <a:t>, </a:t>
            </a:r>
            <a:r>
              <a:rPr lang="en-US" altLang="en-US" sz="2000" dirty="0" smtClean="0">
                <a:solidFill>
                  <a:srgbClr val="777777"/>
                </a:solidFill>
                <a:latin typeface="Open Sans"/>
              </a:rPr>
              <a:t>but </a:t>
            </a:r>
            <a:r>
              <a:rPr lang="en-US" altLang="en-US" sz="2000" i="1" dirty="0" smtClean="0">
                <a:solidFill>
                  <a:srgbClr val="777777"/>
                </a:solidFill>
                <a:latin typeface="Open Sans"/>
              </a:rPr>
              <a:t>not</a:t>
            </a:r>
            <a:r>
              <a:rPr lang="en-US" altLang="en-US" sz="2000" dirty="0">
                <a:solidFill>
                  <a:srgbClr val="777777"/>
                </a:solidFill>
                <a:latin typeface="Open Sans"/>
              </a:rPr>
              <a:t> marked as </a:t>
            </a:r>
            <a:r>
              <a:rPr lang="en-US" altLang="en-US" sz="1800" dirty="0">
                <a:solidFill>
                  <a:srgbClr val="C7254E"/>
                </a:solidFill>
                <a:latin typeface="Menlo"/>
              </a:rPr>
              <a:t>final</a:t>
            </a:r>
            <a:r>
              <a:rPr lang="en-US" altLang="en-US" sz="1800" dirty="0"/>
              <a:t> </a:t>
            </a:r>
            <a:endParaRPr lang="en-US" altLang="en-US" sz="4800" dirty="0">
              <a:latin typeface="Arial" panose="020B0604020202020204" pitchFamily="34" charset="0"/>
            </a:endParaRPr>
          </a:p>
          <a:p>
            <a:pPr algn="l"/>
            <a:r>
              <a:rPr lang="en-US" dirty="0"/>
              <a:t>@</a:t>
            </a:r>
            <a:r>
              <a:rPr lang="en-US" dirty="0" smtClean="0"/>
              <a:t>Tolerate - </a:t>
            </a:r>
            <a:r>
              <a:rPr lang="en-US" dirty="0" err="1"/>
              <a:t>lombok</a:t>
            </a:r>
            <a:r>
              <a:rPr lang="en-US" dirty="0"/>
              <a:t> pretend it doesn't exist, i.e., to generate a method which would otherwise be skipped due to possible </a:t>
            </a:r>
            <a:r>
              <a:rPr lang="en-US" dirty="0" smtClean="0"/>
              <a:t>conflicts. </a:t>
            </a:r>
            <a:r>
              <a:rPr lang="en-US" u="sng" dirty="0" smtClean="0"/>
              <a:t>Similar concept</a:t>
            </a:r>
            <a:r>
              <a:rPr lang="en-US" dirty="0" smtClean="0"/>
              <a:t>: </a:t>
            </a:r>
            <a:r>
              <a:rPr lang="en-US" b="1" dirty="0" smtClean="0"/>
              <a:t>Hijack in </a:t>
            </a:r>
            <a:r>
              <a:rPr lang="en-US" b="1" dirty="0" err="1" smtClean="0"/>
              <a:t>ClearCase</a:t>
            </a:r>
            <a:r>
              <a:rPr lang="en-US" b="1" dirty="0" smtClean="0"/>
              <a:t> (or ignore)</a:t>
            </a:r>
          </a:p>
          <a:p>
            <a:pPr algn="l"/>
            <a:r>
              <a:rPr lang="en-US" dirty="0"/>
              <a:t>@</a:t>
            </a:r>
            <a:r>
              <a:rPr lang="en-US" dirty="0" err="1" smtClean="0"/>
              <a:t>Jacksonized</a:t>
            </a:r>
            <a:r>
              <a:rPr lang="en-US" dirty="0" smtClean="0"/>
              <a:t> - v1.18.14: </a:t>
            </a:r>
            <a:r>
              <a:rPr lang="en-US" altLang="en-US" dirty="0">
                <a:solidFill>
                  <a:srgbClr val="777777"/>
                </a:solidFill>
                <a:latin typeface="Open Sans"/>
              </a:rPr>
              <a:t>add-on annotation for </a:t>
            </a:r>
            <a:r>
              <a:rPr lang="en-US" altLang="en-US" sz="2000" dirty="0">
                <a:solidFill>
                  <a:srgbClr val="C7254E"/>
                </a:solidFill>
                <a:latin typeface="Menlo"/>
                <a:hlinkClick r:id="rId4"/>
              </a:rPr>
              <a:t>@</a:t>
            </a:r>
            <a:r>
              <a:rPr lang="en-US" altLang="en-US" sz="2000" dirty="0" smtClean="0">
                <a:solidFill>
                  <a:srgbClr val="C7254E"/>
                </a:solidFill>
                <a:latin typeface="Menlo"/>
                <a:hlinkClick r:id="rId4"/>
              </a:rPr>
              <a:t>Builder</a:t>
            </a:r>
            <a:r>
              <a:rPr lang="en-US" altLang="en-US" sz="2000" dirty="0" smtClean="0">
                <a:solidFill>
                  <a:srgbClr val="C7254E"/>
                </a:solidFill>
                <a:latin typeface="Menlo"/>
              </a:rPr>
              <a:t>, </a:t>
            </a:r>
            <a:r>
              <a:rPr lang="en-US" altLang="en-US" sz="2000" dirty="0" smtClean="0">
                <a:solidFill>
                  <a:srgbClr val="C7254E"/>
                </a:solidFill>
                <a:latin typeface="Menlo"/>
                <a:hlinkClick r:id="rId5"/>
              </a:rPr>
              <a:t>@</a:t>
            </a:r>
            <a:r>
              <a:rPr lang="en-US" altLang="en-US" sz="2000" dirty="0" err="1" smtClean="0">
                <a:solidFill>
                  <a:srgbClr val="C7254E"/>
                </a:solidFill>
                <a:latin typeface="Menlo"/>
                <a:hlinkClick r:id="rId5"/>
              </a:rPr>
              <a:t>SuperBuilder</a:t>
            </a:r>
            <a:r>
              <a:rPr lang="en-US" altLang="en-US" dirty="0" smtClean="0">
                <a:solidFill>
                  <a:srgbClr val="777777"/>
                </a:solidFill>
                <a:latin typeface="Open Sans"/>
              </a:rPr>
              <a:t>,  </a:t>
            </a:r>
          </a:p>
          <a:p>
            <a:pPr algn="l"/>
            <a:r>
              <a:rPr lang="en-US" altLang="en-US" dirty="0" smtClean="0">
                <a:solidFill>
                  <a:srgbClr val="777777"/>
                </a:solidFill>
                <a:latin typeface="Open Sans"/>
              </a:rPr>
              <a:t>auto- </a:t>
            </a:r>
            <a:r>
              <a:rPr lang="en-US" altLang="en-US" dirty="0">
                <a:solidFill>
                  <a:srgbClr val="777777"/>
                </a:solidFill>
                <a:latin typeface="Open Sans"/>
              </a:rPr>
              <a:t>configures </a:t>
            </a:r>
            <a:r>
              <a:rPr lang="en-US" altLang="en-US" dirty="0" smtClean="0">
                <a:solidFill>
                  <a:srgbClr val="777777"/>
                </a:solidFill>
                <a:latin typeface="Open Sans"/>
              </a:rPr>
              <a:t>builder to </a:t>
            </a:r>
            <a:r>
              <a:rPr lang="en-US" altLang="en-US" dirty="0">
                <a:solidFill>
                  <a:srgbClr val="777777"/>
                </a:solidFill>
                <a:latin typeface="Open Sans"/>
              </a:rPr>
              <a:t>be used by </a:t>
            </a:r>
            <a:r>
              <a:rPr lang="en-US" altLang="en-US" dirty="0">
                <a:solidFill>
                  <a:srgbClr val="D9230F"/>
                </a:solidFill>
                <a:latin typeface="Open Sans"/>
                <a:hlinkClick r:id="rId6"/>
              </a:rPr>
              <a:t>Jackson</a:t>
            </a:r>
            <a:r>
              <a:rPr lang="en-US" altLang="en-US" dirty="0">
                <a:solidFill>
                  <a:srgbClr val="777777"/>
                </a:solidFill>
                <a:latin typeface="Open Sans"/>
              </a:rPr>
              <a:t>'s deserialization</a:t>
            </a:r>
            <a:r>
              <a:rPr lang="en-US" altLang="en-US" sz="2000" dirty="0"/>
              <a:t> </a:t>
            </a:r>
            <a:endParaRPr lang="en-US" altLang="en-US" sz="2000" dirty="0" smtClean="0"/>
          </a:p>
          <a:p>
            <a:pPr algn="l"/>
            <a:endParaRPr lang="en-US" altLang="en-US" sz="900" dirty="0">
              <a:latin typeface="Arial" panose="020B0604020202020204" pitchFamily="34" charset="0"/>
            </a:endParaRPr>
          </a:p>
          <a:p>
            <a:pPr algn="l"/>
            <a:r>
              <a:rPr lang="en-US" altLang="en-US" sz="2000" dirty="0" smtClean="0">
                <a:solidFill>
                  <a:srgbClr val="C7254E"/>
                </a:solidFill>
                <a:latin typeface="Menlo"/>
                <a:hlinkClick r:id="rId7"/>
              </a:rPr>
              <a:t>Promoted</a:t>
            </a:r>
            <a:r>
              <a:rPr lang="en-US" altLang="en-US" sz="2000" dirty="0" smtClean="0">
                <a:solidFill>
                  <a:srgbClr val="C7254E"/>
                </a:solidFill>
                <a:latin typeface="Menlo"/>
              </a:rPr>
              <a:t>: </a:t>
            </a:r>
            <a:r>
              <a:rPr lang="en-US" altLang="en-US" sz="2000" b="1" dirty="0">
                <a:solidFill>
                  <a:srgbClr val="777777"/>
                </a:solidFill>
                <a:latin typeface="Open Sans"/>
              </a:rPr>
              <a:t>@Value</a:t>
            </a:r>
            <a:r>
              <a:rPr lang="en-US" altLang="en-US" sz="2000" dirty="0">
                <a:solidFill>
                  <a:srgbClr val="777777"/>
                </a:solidFill>
                <a:latin typeface="Open Sans"/>
              </a:rPr>
              <a:t>, </a:t>
            </a:r>
            <a:r>
              <a:rPr lang="en-US" altLang="en-US" sz="2000" b="1" dirty="0">
                <a:solidFill>
                  <a:srgbClr val="777777"/>
                </a:solidFill>
                <a:latin typeface="Open Sans"/>
              </a:rPr>
              <a:t>@Builder</a:t>
            </a:r>
            <a:r>
              <a:rPr lang="en-US" altLang="en-US" sz="2000" dirty="0">
                <a:solidFill>
                  <a:srgbClr val="777777"/>
                </a:solidFill>
                <a:latin typeface="Open Sans"/>
              </a:rPr>
              <a:t>, @Wither: renamed to </a:t>
            </a:r>
            <a:r>
              <a:rPr lang="en-US" altLang="en-US" sz="2000" b="1" dirty="0">
                <a:solidFill>
                  <a:srgbClr val="777777"/>
                </a:solidFill>
                <a:latin typeface="Open Sans"/>
              </a:rPr>
              <a:t>@With</a:t>
            </a:r>
            <a:r>
              <a:rPr lang="en-US" altLang="en-US" sz="2000" dirty="0">
                <a:solidFill>
                  <a:srgbClr val="777777"/>
                </a:solidFill>
                <a:latin typeface="Open Sans"/>
              </a:rPr>
              <a:t>, and promoted</a:t>
            </a:r>
          </a:p>
          <a:p>
            <a:pPr lvl="0" algn="l" eaLnBrk="0" fontAlgn="base" hangingPunct="0">
              <a:lnSpc>
                <a:spcPct val="100000"/>
              </a:lnSpc>
              <a:spcBef>
                <a:spcPct val="0"/>
              </a:spcBef>
              <a:spcAft>
                <a:spcPct val="0"/>
              </a:spcAft>
            </a:pPr>
            <a:r>
              <a:rPr lang="en-US" altLang="en-US" sz="2000" dirty="0">
                <a:solidFill>
                  <a:srgbClr val="777777"/>
                </a:solidFill>
                <a:latin typeface="Open Sans"/>
              </a:rPr>
              <a:t>Immutable 'setters' - methods that create a clone but with one changed field</a:t>
            </a:r>
            <a:r>
              <a:rPr lang="en-US" altLang="en-US" sz="2000" dirty="0" smtClean="0">
                <a:solidFill>
                  <a:srgbClr val="777777"/>
                </a:solidFill>
                <a:latin typeface="Open Sans"/>
              </a:rPr>
              <a:t>.</a:t>
            </a:r>
          </a:p>
          <a:p>
            <a:pPr lvl="0" algn="l" eaLnBrk="0" fontAlgn="base" hangingPunct="0">
              <a:lnSpc>
                <a:spcPct val="100000"/>
              </a:lnSpc>
              <a:spcBef>
                <a:spcPct val="0"/>
              </a:spcBef>
              <a:spcAft>
                <a:spcPct val="0"/>
              </a:spcAft>
            </a:pPr>
            <a:endParaRPr lang="en-US" altLang="en-US" sz="2000" dirty="0">
              <a:latin typeface="Arial" panose="020B0604020202020204" pitchFamily="34" charset="0"/>
            </a:endParaRPr>
          </a:p>
          <a:p>
            <a:pPr lvl="0" algn="l" eaLnBrk="0" fontAlgn="base" hangingPunct="0">
              <a:lnSpc>
                <a:spcPct val="100000"/>
              </a:lnSpc>
              <a:spcBef>
                <a:spcPct val="0"/>
              </a:spcBef>
              <a:spcAft>
                <a:spcPct val="0"/>
              </a:spcAft>
            </a:pPr>
            <a:endParaRPr lang="en-US" altLang="en-US" sz="2000" dirty="0">
              <a:latin typeface="Arial" panose="020B0604020202020204" pitchFamily="34" charset="0"/>
            </a:endParaRPr>
          </a:p>
          <a:p>
            <a:pPr algn="l"/>
            <a:endParaRPr lang="en-US" sz="2000" dirty="0" smtClean="0"/>
          </a:p>
          <a:p>
            <a:pPr algn="l"/>
            <a:endParaRPr lang="en-US" sz="2000" dirty="0"/>
          </a:p>
          <a:p>
            <a:pPr algn="l"/>
            <a:endParaRPr lang="en-US" sz="20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1" name="Rectangle 1"/>
          <p:cNvSpPr>
            <a:spLocks noChangeArrowheads="1"/>
          </p:cNvSpPr>
          <p:nvPr/>
        </p:nvSpPr>
        <p:spPr bwMode="auto">
          <a:xfrm>
            <a:off x="0" y="74075"/>
            <a:ext cx="184731" cy="30904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2" name="Rectangle 2"/>
          <p:cNvSpPr>
            <a:spLocks noChangeArrowheads="1"/>
          </p:cNvSpPr>
          <p:nvPr/>
        </p:nvSpPr>
        <p:spPr bwMode="auto">
          <a:xfrm>
            <a:off x="0" y="74075"/>
            <a:ext cx="65" cy="309049"/>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3" name="Rectangle 3"/>
          <p:cNvSpPr>
            <a:spLocks noChangeArrowheads="1"/>
          </p:cNvSpPr>
          <p:nvPr/>
        </p:nvSpPr>
        <p:spPr bwMode="auto">
          <a:xfrm>
            <a:off x="0" y="43934"/>
            <a:ext cx="184731" cy="369332"/>
          </a:xfrm>
          <a:prstGeom prst="rect">
            <a:avLst/>
          </a:prstGeom>
          <a:solidFill>
            <a:srgbClr val="F9F2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5" name="Picture 14"/>
          <p:cNvPicPr>
            <a:picLocks noChangeAspect="1"/>
          </p:cNvPicPr>
          <p:nvPr/>
        </p:nvPicPr>
        <p:blipFill>
          <a:blip r:embed="rId8"/>
          <a:stretch>
            <a:fillRect/>
          </a:stretch>
        </p:blipFill>
        <p:spPr>
          <a:xfrm>
            <a:off x="7601844" y="799241"/>
            <a:ext cx="3733800" cy="2514600"/>
          </a:xfrm>
          <a:prstGeom prst="rect">
            <a:avLst/>
          </a:prstGeom>
        </p:spPr>
      </p:pic>
      <p:pic>
        <p:nvPicPr>
          <p:cNvPr id="17" name="Picture 16"/>
          <p:cNvPicPr>
            <a:picLocks noChangeAspect="1"/>
          </p:cNvPicPr>
          <p:nvPr/>
        </p:nvPicPr>
        <p:blipFill>
          <a:blip r:embed="rId9"/>
          <a:stretch>
            <a:fillRect/>
          </a:stretch>
        </p:blipFill>
        <p:spPr>
          <a:xfrm>
            <a:off x="9158159" y="5065884"/>
            <a:ext cx="2943225" cy="828675"/>
          </a:xfrm>
          <a:prstGeom prst="rect">
            <a:avLst/>
          </a:prstGeom>
        </p:spPr>
      </p:pic>
      <p:sp>
        <p:nvSpPr>
          <p:cNvPr id="18" name="Rectangle 5"/>
          <p:cNvSpPr>
            <a:spLocks noChangeArrowheads="1"/>
          </p:cNvSpPr>
          <p:nvPr/>
        </p:nvSpPr>
        <p:spPr bwMode="auto">
          <a:xfrm>
            <a:off x="0" y="43933"/>
            <a:ext cx="184731" cy="369332"/>
          </a:xfrm>
          <a:prstGeom prst="rect">
            <a:avLst/>
          </a:prstGeom>
          <a:solidFill>
            <a:srgbClr val="FCFC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2201584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a:spLocks noGrp="1"/>
          </p:cNvSpPr>
          <p:nvPr>
            <p:ph type="subTitle" idx="1"/>
          </p:nvPr>
        </p:nvSpPr>
        <p:spPr>
          <a:xfrm>
            <a:off x="702813" y="628478"/>
            <a:ext cx="10937631" cy="5142930"/>
          </a:xfrm>
        </p:spPr>
        <p:txBody>
          <a:bodyPr>
            <a:normAutofit/>
          </a:bodyPr>
          <a:lstStyle/>
          <a:p>
            <a:pPr marL="342900" indent="-342900" algn="l">
              <a:buFont typeface="Arial" panose="020B0604020202020204" pitchFamily="34" charset="0"/>
              <a:buChar char="•"/>
            </a:pPr>
            <a:r>
              <a:rPr lang="en-US" sz="2000" dirty="0" err="1" smtClean="0"/>
              <a:t>Delombok</a:t>
            </a:r>
            <a:r>
              <a:rPr lang="en-US" sz="2000" dirty="0" smtClean="0"/>
              <a:t>: </a:t>
            </a:r>
            <a:r>
              <a:rPr lang="en-US" altLang="en-US" sz="2000" dirty="0" smtClean="0">
                <a:solidFill>
                  <a:srgbClr val="00B0F0"/>
                </a:solidFill>
                <a:latin typeface="Menlo"/>
              </a:rPr>
              <a:t>java </a:t>
            </a:r>
            <a:r>
              <a:rPr lang="en-US" altLang="en-US" sz="2000" dirty="0">
                <a:solidFill>
                  <a:srgbClr val="00B0F0"/>
                </a:solidFill>
                <a:latin typeface="Menlo"/>
              </a:rPr>
              <a:t>-jar lombok.jar </a:t>
            </a:r>
            <a:r>
              <a:rPr lang="en-US" altLang="en-US" sz="2000" dirty="0" err="1">
                <a:solidFill>
                  <a:srgbClr val="00B0F0"/>
                </a:solidFill>
                <a:latin typeface="Menlo"/>
              </a:rPr>
              <a:t>delombok</a:t>
            </a:r>
            <a:r>
              <a:rPr lang="en-US" altLang="en-US" sz="2000" dirty="0">
                <a:solidFill>
                  <a:srgbClr val="00B0F0"/>
                </a:solidFill>
                <a:latin typeface="Menlo"/>
              </a:rPr>
              <a:t> </a:t>
            </a:r>
            <a:r>
              <a:rPr lang="en-US" altLang="en-US" sz="2000" dirty="0" err="1">
                <a:solidFill>
                  <a:srgbClr val="00B0F0"/>
                </a:solidFill>
                <a:latin typeface="Menlo"/>
              </a:rPr>
              <a:t>src</a:t>
            </a:r>
            <a:r>
              <a:rPr lang="en-US" altLang="en-US" sz="2000" dirty="0">
                <a:solidFill>
                  <a:srgbClr val="00B0F0"/>
                </a:solidFill>
                <a:latin typeface="Menlo"/>
              </a:rPr>
              <a:t> -d </a:t>
            </a:r>
            <a:r>
              <a:rPr lang="en-US" altLang="en-US" sz="2000" dirty="0" err="1">
                <a:solidFill>
                  <a:srgbClr val="00B0F0"/>
                </a:solidFill>
                <a:latin typeface="Menlo"/>
              </a:rPr>
              <a:t>src-delomboked</a:t>
            </a:r>
            <a:r>
              <a:rPr lang="en-US" altLang="en-US" sz="2000" dirty="0">
                <a:solidFill>
                  <a:srgbClr val="00B0F0"/>
                </a:solidFill>
              </a:rPr>
              <a:t> </a:t>
            </a:r>
            <a:endParaRPr lang="en-US" altLang="en-US" sz="2000" dirty="0" smtClean="0">
              <a:solidFill>
                <a:srgbClr val="00B0F0"/>
              </a:solidFill>
            </a:endParaRPr>
          </a:p>
          <a:p>
            <a:pPr marL="342900" indent="-342900" algn="l">
              <a:buFont typeface="Arial" panose="020B0604020202020204" pitchFamily="34" charset="0"/>
              <a:buChar char="•"/>
            </a:pPr>
            <a:r>
              <a:rPr lang="en-US" altLang="en-US" sz="2000" dirty="0" smtClean="0">
                <a:solidFill>
                  <a:srgbClr val="00B0F0"/>
                </a:solidFill>
                <a:latin typeface="Arial" panose="020B0604020202020204" pitchFamily="34" charset="0"/>
              </a:rPr>
              <a:t>Or and Ant-task: </a:t>
            </a:r>
            <a:endParaRPr lang="en-US" altLang="en-US" sz="2000" dirty="0">
              <a:solidFill>
                <a:srgbClr val="00B0F0"/>
              </a:solidFill>
              <a:latin typeface="Arial" panose="020B0604020202020204" pitchFamily="34" charset="0"/>
            </a:endParaRPr>
          </a:p>
          <a:p>
            <a:pPr algn="l"/>
            <a:r>
              <a:rPr lang="en-US" dirty="0" err="1"/>
              <a:t>Delombok</a:t>
            </a:r>
            <a:r>
              <a:rPr lang="en-US" dirty="0"/>
              <a:t> tries to preserve your code as much as it can, but comments may move around a little bit, especially comments that are in the middle of a syntax node.</a:t>
            </a:r>
            <a:endParaRPr lang="en-US" sz="2000" dirty="0" smtClean="0"/>
          </a:p>
          <a:p>
            <a:pPr marL="342900" indent="-342900" algn="l">
              <a:buFont typeface="Arial" panose="020B0604020202020204" pitchFamily="34" charset="0"/>
              <a:buChar char="•"/>
            </a:pPr>
            <a:endParaRPr lang="en-US" sz="2000" dirty="0"/>
          </a:p>
          <a:p>
            <a:pPr marL="342900" indent="-342900" algn="l">
              <a:buFont typeface="Arial" panose="020B0604020202020204" pitchFamily="34" charset="0"/>
              <a:buChar char="•"/>
            </a:pPr>
            <a:r>
              <a:rPr lang="en-US" sz="2000" dirty="0" smtClean="0"/>
              <a:t>@Builder  -   build immutable data objects with their simple, fluent syntax</a:t>
            </a:r>
          </a:p>
          <a:p>
            <a:pPr algn="l"/>
            <a:r>
              <a:rPr lang="en-US" sz="2000" dirty="0" smtClean="0">
                <a:hlinkClick r:id="rId2"/>
              </a:rPr>
              <a:t>@</a:t>
            </a:r>
            <a:r>
              <a:rPr lang="en-US" sz="2000" dirty="0" err="1">
                <a:hlinkClick r:id="rId2"/>
              </a:rPr>
              <a:t>SuperBuilder</a:t>
            </a:r>
            <a:r>
              <a:rPr lang="en-US" sz="2000" dirty="0"/>
              <a:t>  - </a:t>
            </a:r>
            <a:r>
              <a:rPr lang="en-US" sz="2000" dirty="0">
                <a:hlinkClick r:id="rId3"/>
              </a:rPr>
              <a:t>https://</a:t>
            </a:r>
            <a:r>
              <a:rPr lang="en-US" sz="2000" dirty="0" smtClean="0">
                <a:hlinkClick r:id="rId3"/>
              </a:rPr>
              <a:t>www.baeldung.com/lombok-builder-inheritance</a:t>
            </a:r>
            <a:endParaRPr lang="en-US" sz="2000" dirty="0" smtClean="0"/>
          </a:p>
          <a:p>
            <a:pPr algn="l"/>
            <a:endParaRPr lang="en-US" sz="2000" dirty="0"/>
          </a:p>
          <a:p>
            <a:pPr marL="342900" indent="-342900" algn="l">
              <a:buFont typeface="Arial" panose="020B0604020202020204" pitchFamily="34" charset="0"/>
              <a:buChar char="•"/>
            </a:pPr>
            <a:r>
              <a:rPr lang="en-US" sz="2000" dirty="0">
                <a:solidFill>
                  <a:srgbClr val="0F467D"/>
                </a:solidFill>
                <a:latin typeface="Consolas" panose="020B0609020204030204" pitchFamily="49" charset="0"/>
              </a:rPr>
              <a:t>@Setter </a:t>
            </a:r>
            <a:r>
              <a:rPr lang="en-US" sz="2000" dirty="0">
                <a:solidFill>
                  <a:srgbClr val="0F467D"/>
                </a:solidFill>
                <a:latin typeface="Consolas" panose="020B0609020204030204" pitchFamily="49" charset="0"/>
                <a:sym typeface="Wingdings" panose="05000000000000000000" pitchFamily="2" charset="2"/>
              </a:rPr>
              <a:t> @With: </a:t>
            </a:r>
            <a:r>
              <a:rPr lang="en-US" sz="2000" dirty="0"/>
              <a:t>The next best alternative to a setter for an immutable property is to construct a clone of the object, but with a new value for this one field.</a:t>
            </a:r>
            <a:r>
              <a:rPr lang="en-US" sz="2000" dirty="0">
                <a:solidFill>
                  <a:srgbClr val="0F467D"/>
                </a:solidFill>
                <a:latin typeface="Consolas" panose="020B0609020204030204" pitchFamily="49" charset="0"/>
                <a:sym typeface="Wingdings" panose="05000000000000000000" pitchFamily="2" charset="2"/>
              </a:rPr>
              <a:t> </a:t>
            </a:r>
            <a:endParaRPr lang="en-US" sz="2000" dirty="0">
              <a:solidFill>
                <a:srgbClr val="0F467D"/>
              </a:solidFill>
              <a:latin typeface="Consolas" panose="020B0609020204030204" pitchFamily="49" charset="0"/>
            </a:endParaRPr>
          </a:p>
          <a:p>
            <a:pPr marL="342900" indent="-342900" algn="l">
              <a:buFont typeface="Arial" panose="020B0604020202020204" pitchFamily="34" charset="0"/>
              <a:buChar char="•"/>
            </a:pPr>
            <a:endParaRPr lang="en-US" sz="2000" dirty="0">
              <a:solidFill>
                <a:srgbClr val="0F467D"/>
              </a:solidFill>
              <a:latin typeface="Consolas" panose="020B0609020204030204" pitchFamily="49" charset="0"/>
            </a:endParaRPr>
          </a:p>
          <a:p>
            <a:pPr marL="342900" indent="-342900" algn="l">
              <a:buFont typeface="Arial" panose="020B0604020202020204" pitchFamily="34" charset="0"/>
              <a:buChar char="•"/>
            </a:pPr>
            <a:r>
              <a:rPr lang="en-US" b="1" dirty="0"/>
              <a:t>if the superclass doesn't have a no-</a:t>
            </a:r>
            <a:r>
              <a:rPr lang="en-US" b="1" dirty="0" err="1"/>
              <a:t>args</a:t>
            </a:r>
            <a:r>
              <a:rPr lang="en-US" b="1" dirty="0"/>
              <a:t> constructor, Lombok can't generate any constructor in the subclass</a:t>
            </a:r>
            <a:endParaRPr lang="en-US" sz="2000" i="1" dirty="0"/>
          </a:p>
          <a:p>
            <a:pPr algn="l"/>
            <a:endParaRPr lang="en-US" sz="2000" dirty="0"/>
          </a:p>
        </p:txBody>
      </p:sp>
      <p:sp>
        <p:nvSpPr>
          <p:cNvPr id="3"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4" name="Rectangle 1"/>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3"/>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4"/>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1"/>
          <p:cNvSpPr>
            <a:spLocks noChangeArrowheads="1"/>
          </p:cNvSpPr>
          <p:nvPr/>
        </p:nvSpPr>
        <p:spPr bwMode="auto">
          <a:xfrm>
            <a:off x="0" y="61255"/>
            <a:ext cx="65" cy="334689"/>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5713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316161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1508" y="252190"/>
            <a:ext cx="10884875" cy="634741"/>
          </a:xfrm>
        </p:spPr>
        <p:txBody>
          <a:bodyPr>
            <a:normAutofit/>
          </a:bodyPr>
          <a:lstStyle/>
          <a:p>
            <a:r>
              <a:rPr lang="en-US" sz="3200" b="1" dirty="0" smtClean="0">
                <a:solidFill>
                  <a:srgbClr val="00B050"/>
                </a:solidFill>
              </a:rPr>
              <a:t>Why Not Lombok </a:t>
            </a:r>
            <a:endParaRPr lang="en-US" sz="3200" b="1" dirty="0"/>
          </a:p>
        </p:txBody>
      </p:sp>
      <p:sp>
        <p:nvSpPr>
          <p:cNvPr id="6" name="TextBox 5"/>
          <p:cNvSpPr txBox="1"/>
          <p:nvPr/>
        </p:nvSpPr>
        <p:spPr>
          <a:xfrm>
            <a:off x="250209" y="886931"/>
            <a:ext cx="11941791" cy="5632311"/>
          </a:xfrm>
          <a:prstGeom prst="rect">
            <a:avLst/>
          </a:prstGeom>
          <a:noFill/>
        </p:spPr>
        <p:txBody>
          <a:bodyPr wrap="square" rtlCol="0">
            <a:spAutoFit/>
          </a:bodyPr>
          <a:lstStyle/>
          <a:p>
            <a:pPr marL="285750" indent="-285750">
              <a:buFontTx/>
              <a:buChar char="-"/>
            </a:pPr>
            <a:r>
              <a:rPr lang="en-US" dirty="0"/>
              <a:t>Lombok is largely about </a:t>
            </a:r>
            <a:r>
              <a:rPr lang="en-US" i="1" dirty="0"/>
              <a:t>syntactic</a:t>
            </a:r>
            <a:r>
              <a:rPr lang="en-US" dirty="0"/>
              <a:t> </a:t>
            </a:r>
            <a:r>
              <a:rPr lang="en-US" dirty="0" smtClean="0"/>
              <a:t>convenience (</a:t>
            </a:r>
            <a:r>
              <a:rPr lang="en-US" i="1" dirty="0" err="1"/>
              <a:t>extralinguistic</a:t>
            </a:r>
            <a:r>
              <a:rPr lang="en-US" dirty="0" smtClean="0"/>
              <a:t>); </a:t>
            </a:r>
            <a:r>
              <a:rPr lang="en-US" dirty="0"/>
              <a:t>it is a macro-processor pre-loaded with some known useful patterns of code. </a:t>
            </a:r>
            <a:endParaRPr lang="en-US" dirty="0" smtClean="0"/>
          </a:p>
          <a:p>
            <a:pPr marL="285750" indent="-285750">
              <a:buFontTx/>
              <a:buChar char="-"/>
            </a:pPr>
            <a:endParaRPr lang="en-US" dirty="0" smtClean="0"/>
          </a:p>
          <a:p>
            <a:pPr marL="285750" indent="-285750">
              <a:buFontTx/>
              <a:buChar char="-"/>
            </a:pPr>
            <a:r>
              <a:rPr lang="en-US" dirty="0" smtClean="0"/>
              <a:t>More </a:t>
            </a:r>
            <a:r>
              <a:rPr lang="en-US" dirty="0"/>
              <a:t>bytecode manipulation </a:t>
            </a:r>
            <a:r>
              <a:rPr lang="en-US" dirty="0" smtClean="0"/>
              <a:t>tools tends </a:t>
            </a:r>
            <a:r>
              <a:rPr lang="en-US" dirty="0"/>
              <a:t>to make the </a:t>
            </a:r>
            <a:r>
              <a:rPr lang="en-US" dirty="0" smtClean="0"/>
              <a:t>app. behavior </a:t>
            </a:r>
            <a:r>
              <a:rPr lang="en-US" dirty="0"/>
              <a:t>less deterministic </a:t>
            </a:r>
            <a:r>
              <a:rPr lang="en-US" dirty="0" smtClean="0"/>
              <a:t>in prod. (already </a:t>
            </a:r>
            <a:r>
              <a:rPr lang="en-US" dirty="0" err="1" smtClean="0"/>
              <a:t>aspectj</a:t>
            </a:r>
            <a:r>
              <a:rPr lang="en-US" dirty="0" smtClean="0"/>
              <a:t> with Spring)</a:t>
            </a:r>
          </a:p>
          <a:p>
            <a:pPr marL="285750" indent="-285750">
              <a:buFontTx/>
              <a:buChar char="-"/>
            </a:pPr>
            <a:r>
              <a:rPr lang="en-US" dirty="0"/>
              <a:t>Invisible </a:t>
            </a:r>
            <a:r>
              <a:rPr lang="en-US" dirty="0" smtClean="0"/>
              <a:t>code (poor experience for debuggers and code explorers), compiler hacking ;),  </a:t>
            </a:r>
            <a:endParaRPr lang="en-US" dirty="0"/>
          </a:p>
          <a:p>
            <a:pPr marL="285750" indent="-285750">
              <a:buFontTx/>
              <a:buChar char="-"/>
            </a:pPr>
            <a:r>
              <a:rPr lang="en-US" dirty="0" smtClean="0"/>
              <a:t>Mixing </a:t>
            </a:r>
            <a:r>
              <a:rPr lang="en-US" dirty="0"/>
              <a:t>to other analysis tools (code coverage, </a:t>
            </a:r>
            <a:r>
              <a:rPr lang="en-US" dirty="0" err="1"/>
              <a:t>findbugs</a:t>
            </a:r>
            <a:r>
              <a:rPr lang="en-US" dirty="0"/>
              <a:t>, </a:t>
            </a:r>
            <a:r>
              <a:rPr lang="en-US" dirty="0" err="1"/>
              <a:t>checkstyle</a:t>
            </a:r>
            <a:r>
              <a:rPr lang="en-US" dirty="0"/>
              <a:t>, </a:t>
            </a:r>
            <a:r>
              <a:rPr lang="en-US" dirty="0" err="1"/>
              <a:t>JRebel</a:t>
            </a:r>
            <a:r>
              <a:rPr lang="en-US" dirty="0"/>
              <a:t>, ..) can be tricky and messes up the metrics.</a:t>
            </a:r>
          </a:p>
          <a:p>
            <a:pPr marL="285750" indent="-285750">
              <a:buFontTx/>
              <a:buChar char="-"/>
            </a:pPr>
            <a:r>
              <a:rPr lang="en-US" dirty="0" smtClean="0"/>
              <a:t>Lombok-enabled </a:t>
            </a:r>
            <a:r>
              <a:rPr lang="en-US" dirty="0"/>
              <a:t>classes/jars can’t be used easily anymore by third parties. Ex: </a:t>
            </a:r>
            <a:r>
              <a:rPr lang="en-US" dirty="0" smtClean="0"/>
              <a:t>debug </a:t>
            </a:r>
            <a:r>
              <a:rPr lang="en-US" dirty="0"/>
              <a:t>step </a:t>
            </a:r>
            <a:r>
              <a:rPr lang="en-US" dirty="0" smtClean="0"/>
              <a:t>(decompile, or </a:t>
            </a:r>
            <a:r>
              <a:rPr lang="en-US" dirty="0" err="1" smtClean="0"/>
              <a:t>delombok</a:t>
            </a:r>
            <a:r>
              <a:rPr lang="en-US" dirty="0" smtClean="0"/>
              <a:t>, ..) </a:t>
            </a:r>
          </a:p>
          <a:p>
            <a:pPr marL="285750" indent="-285750">
              <a:buFontTx/>
              <a:buChar char="-"/>
            </a:pPr>
            <a:r>
              <a:rPr lang="en-US" dirty="0" smtClean="0"/>
              <a:t> </a:t>
            </a:r>
          </a:p>
          <a:p>
            <a:pPr marL="285750" indent="-285750">
              <a:buFontTx/>
              <a:buChar char="-"/>
            </a:pPr>
            <a:r>
              <a:rPr lang="en-US" dirty="0"/>
              <a:t>It heavily relies on APIs internal to the compiler, which can change at any time and which means projects using it can break on any minor </a:t>
            </a:r>
            <a:r>
              <a:rPr lang="en-US" b="1" dirty="0"/>
              <a:t>Java update</a:t>
            </a:r>
            <a:r>
              <a:rPr lang="en-US" dirty="0" smtClean="0"/>
              <a:t>. </a:t>
            </a:r>
          </a:p>
          <a:p>
            <a:pPr marL="285750" indent="-285750">
              <a:buFontTx/>
              <a:buChar char="-"/>
            </a:pPr>
            <a:endParaRPr lang="en-US" dirty="0" smtClean="0"/>
          </a:p>
          <a:p>
            <a:pPr marL="285750" indent="-285750">
              <a:buFontTx/>
              <a:buChar char="-"/>
            </a:pPr>
            <a:r>
              <a:rPr lang="en-US" dirty="0" smtClean="0"/>
              <a:t>Code generation can be handled by IDEs or other tools</a:t>
            </a:r>
          </a:p>
          <a:p>
            <a:pPr marL="285750" indent="-285750">
              <a:buFontTx/>
              <a:buChar char="-"/>
            </a:pPr>
            <a:endParaRPr lang="en-US" dirty="0" smtClean="0"/>
          </a:p>
          <a:p>
            <a:pPr marL="285750" indent="-285750">
              <a:buFontTx/>
              <a:buChar char="-"/>
            </a:pPr>
            <a:r>
              <a:rPr lang="en-US" dirty="0" smtClean="0"/>
              <a:t>Avoiding OO principles - @Getters, .. . Too </a:t>
            </a:r>
            <a:r>
              <a:rPr lang="en-US" dirty="0"/>
              <a:t>many side effects, both in the bytecode and on developer’s </a:t>
            </a:r>
            <a:r>
              <a:rPr lang="en-US" dirty="0" smtClean="0"/>
              <a:t>behavior/</a:t>
            </a:r>
            <a:r>
              <a:rPr lang="en-US" b="1" dirty="0" smtClean="0"/>
              <a:t>misuse (</a:t>
            </a:r>
            <a:r>
              <a:rPr lang="en-US" dirty="0" smtClean="0"/>
              <a:t>, </a:t>
            </a:r>
            <a:r>
              <a:rPr lang="en-US" dirty="0"/>
              <a:t>introduces bugs hard to detect</a:t>
            </a:r>
            <a:r>
              <a:rPr lang="en-US" dirty="0" smtClean="0"/>
              <a:t>..</a:t>
            </a:r>
            <a:r>
              <a:rPr lang="en-US" b="1" dirty="0" smtClean="0"/>
              <a:t>)</a:t>
            </a:r>
          </a:p>
          <a:p>
            <a:pPr marL="285750" indent="-285750">
              <a:buFontTx/>
              <a:buChar char="-"/>
            </a:pPr>
            <a:endParaRPr lang="en-US" dirty="0" smtClean="0"/>
          </a:p>
          <a:p>
            <a:pPr marL="285750" indent="-285750">
              <a:buFontTx/>
              <a:buChar char="-"/>
            </a:pPr>
            <a:r>
              <a:rPr lang="en-US" dirty="0" smtClean="0"/>
              <a:t>E.g. Import static @Utility.. Not buildable, </a:t>
            </a:r>
            <a:r>
              <a:rPr lang="en-US" dirty="0"/>
              <a:t>@</a:t>
            </a:r>
            <a:r>
              <a:rPr lang="en-US" dirty="0" err="1" smtClean="0"/>
              <a:t>NonNull</a:t>
            </a:r>
            <a:r>
              <a:rPr lang="en-US" dirty="0" smtClean="0"/>
              <a:t> (use Guava Preconditions) </a:t>
            </a:r>
            <a:r>
              <a:rPr lang="en-US" dirty="0"/>
              <a:t>@</a:t>
            </a:r>
            <a:r>
              <a:rPr lang="en-US" dirty="0" smtClean="0"/>
              <a:t>Cleanup (no need Java 7 try-catch), </a:t>
            </a:r>
            <a:r>
              <a:rPr lang="en-US" dirty="0"/>
              <a:t>@</a:t>
            </a:r>
            <a:r>
              <a:rPr lang="en-US" dirty="0" err="1" smtClean="0"/>
              <a:t>SneakyThrows</a:t>
            </a:r>
            <a:r>
              <a:rPr lang="en-US" dirty="0" smtClean="0"/>
              <a:t> (just not use </a:t>
            </a:r>
            <a:r>
              <a:rPr lang="en-US" dirty="0" err="1" smtClean="0"/>
              <a:t>CheckedEx</a:t>
            </a:r>
            <a:r>
              <a:rPr lang="en-US" dirty="0" smtClean="0"/>
              <a:t>.),   @</a:t>
            </a:r>
            <a:r>
              <a:rPr lang="en-US" dirty="0" err="1" smtClean="0"/>
              <a:t>val</a:t>
            </a:r>
            <a:r>
              <a:rPr lang="en-US" dirty="0" smtClean="0"/>
              <a:t>, @</a:t>
            </a:r>
            <a:r>
              <a:rPr lang="en-US" dirty="0" err="1" smtClean="0"/>
              <a:t>var</a:t>
            </a:r>
            <a:r>
              <a:rPr lang="en-US" dirty="0"/>
              <a:t> </a:t>
            </a:r>
            <a:r>
              <a:rPr lang="en-US" dirty="0" smtClean="0"/>
              <a:t>(already in Java 10),  @</a:t>
            </a:r>
            <a:r>
              <a:rPr lang="en-US" dirty="0" err="1" smtClean="0"/>
              <a:t>toString</a:t>
            </a:r>
            <a:r>
              <a:rPr lang="en-US" dirty="0" smtClean="0"/>
              <a:t> or ..[stacked once used with JAXB or Jackson, ORM],</a:t>
            </a:r>
            <a:endParaRPr lang="en-US" dirty="0"/>
          </a:p>
          <a:p>
            <a:pPr marL="285750" indent="-285750">
              <a:buFontTx/>
              <a:buChar char="-"/>
            </a:pPr>
            <a:r>
              <a:rPr lang="en-US" dirty="0" smtClean="0"/>
              <a:t>  Migration to KOTLIN … </a:t>
            </a:r>
            <a:r>
              <a:rPr lang="en-US" dirty="0" err="1" smtClean="0"/>
              <a:t>delombok</a:t>
            </a:r>
            <a:r>
              <a:rPr lang="en-US" dirty="0" smtClean="0"/>
              <a:t> ;)   </a:t>
            </a:r>
            <a:endParaRPr lang="en-US" dirty="0"/>
          </a:p>
        </p:txBody>
      </p:sp>
    </p:spTree>
    <p:extLst>
      <p:ext uri="{BB962C8B-B14F-4D97-AF65-F5344CB8AC3E}">
        <p14:creationId xmlns:p14="http://schemas.microsoft.com/office/powerpoint/2010/main" val="204483845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14818</TotalTime>
  <Words>6256</Words>
  <Application>Microsoft Office PowerPoint</Application>
  <PresentationFormat>Widescreen</PresentationFormat>
  <Paragraphs>433</Paragraphs>
  <Slides>16</Slides>
  <Notes>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16</vt:i4>
      </vt:variant>
    </vt:vector>
  </HeadingPairs>
  <TitlesOfParts>
    <vt:vector size="27" baseType="lpstr">
      <vt:lpstr>Arial</vt:lpstr>
      <vt:lpstr>Calibri</vt:lpstr>
      <vt:lpstr>Calibri Light</vt:lpstr>
      <vt:lpstr>Consolas</vt:lpstr>
      <vt:lpstr>Courier New</vt:lpstr>
      <vt:lpstr>Lucida Grande</vt:lpstr>
      <vt:lpstr>Menlo</vt:lpstr>
      <vt:lpstr>Open Sans</vt:lpstr>
      <vt:lpstr>ui-monospace</vt:lpstr>
      <vt:lpstr>Wingdings</vt:lpstr>
      <vt:lpstr>Office Theme</vt:lpstr>
      <vt:lpstr>PowerPoint Presentation</vt:lpstr>
      <vt:lpstr>Lombok   https://projectlombok.org/ </vt:lpstr>
      <vt:lpstr>PowerPoint Presentation</vt:lpstr>
      <vt:lpstr>PowerPoint Presentation</vt:lpstr>
      <vt:lpstr>PowerPoint Presentation</vt:lpstr>
      <vt:lpstr>PowerPoint Presentation</vt:lpstr>
      <vt:lpstr>PowerPoint Presentation</vt:lpstr>
      <vt:lpstr>PowerPoint Presentation</vt:lpstr>
      <vt:lpstr>Why Not Lombok </vt:lpstr>
      <vt:lpstr>Lombok   Alternatives </vt:lpstr>
      <vt:lpstr>Java 14 [preview] RECORD  (standard part of Java 16)</vt:lpstr>
      <vt:lpstr>How does RECORD Look Under the Hood?</vt:lpstr>
      <vt:lpstr>Alternatives to Lombok: AutoValue / Immutables</vt:lpstr>
      <vt:lpstr>Google AutoValue  </vt:lpstr>
      <vt:lpstr>Immutables  </vt:lpstr>
      <vt:lpstr>PowerPoint Presentation</vt:lpstr>
    </vt:vector>
  </TitlesOfParts>
  <Company>Broadcom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Benefit of Using AssertThat Over Other Assert Methods</dc:title>
  <dc:creator>Azat Satklichov</dc:creator>
  <cp:lastModifiedBy>Azat Satklichov</cp:lastModifiedBy>
  <cp:revision>1357</cp:revision>
  <dcterms:created xsi:type="dcterms:W3CDTF">2020-07-14T16:59:29Z</dcterms:created>
  <dcterms:modified xsi:type="dcterms:W3CDTF">2021-07-01T11:36:36Z</dcterms:modified>
</cp:coreProperties>
</file>