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56" r:id="rId3"/>
    <p:sldId id="267" r:id="rId4"/>
    <p:sldId id="263" r:id="rId5"/>
    <p:sldId id="264" r:id="rId6"/>
    <p:sldId id="269" r:id="rId7"/>
    <p:sldId id="266" r:id="rId8"/>
    <p:sldId id="268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4668-6769-4D63-A6FC-E13EFE781D4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B4A-50AD-4921-98D2-3767FE82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can be found at </a:t>
            </a:r>
            <a:r>
              <a:rPr lang="en-US" i="1" dirty="0" smtClean="0"/>
              <a:t>http://www.JSLint.com</a:t>
            </a:r>
            <a:r>
              <a:rPr lang="en-US" i="1" dirty="0" smtClean="0"/>
              <a:t>/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composed of: Values, Operators, Expressions, Keywords, and Comments.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programs (and JavaScript statements) are often called JavaScript code.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x, y, z;    // Statement 1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 5;          // Statement 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 6;          // Statement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* 10; //Statement 4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uses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combination of values, variables, and operators, which computes to a value. E.g. 5 * 10    or x * 10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containers for storing data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JavaScript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JavaScript identifiers are case-sensitive.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variable in JavaScript is called "declaring" a variable.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Unicode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UTF-8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list of characters with unique decimal numbers (code points). A = 65, B = 66, C = 67, ....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list of decimal numbers represent the string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97 104 101 108 108 111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how these numbers are translated into binary numbers to be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computer: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encoding will store "hello" like this (binary): 01101000 01100101 01101100 01101100  01101111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numbers into binary 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characters to numbers.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ats@seznam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azatsatklichov/java-and-ts-tests/tree/master/javatesting" TargetMode="External"/><Relationship Id="rId4" Type="http://schemas.openxmlformats.org/officeDocument/2006/relationships/hyperlink" Target="http://sahet.net/htm/java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rojectlombok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ojectlombok.org/features/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rojectlombok.org/features/val" TargetMode="External"/><Relationship Id="rId7" Type="http://schemas.openxmlformats.org/officeDocument/2006/relationships/hyperlink" Target="https://projectlombok.org/features/Value" TargetMode="External"/><Relationship Id="rId2" Type="http://schemas.openxmlformats.org/officeDocument/2006/relationships/hyperlink" Target="https://projectlombok.org/features/experimental/Accesso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sterXML/jackson" TargetMode="External"/><Relationship Id="rId5" Type="http://schemas.openxmlformats.org/officeDocument/2006/relationships/hyperlink" Target="https://projectlombok.org/features/experimental/SuperBuilder" TargetMode="External"/><Relationship Id="rId4" Type="http://schemas.openxmlformats.org/officeDocument/2006/relationships/hyperlink" Target="https://projectlombok.org/features/Builder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lombok-builder-inheritance" TargetMode="External"/><Relationship Id="rId2" Type="http://schemas.openxmlformats.org/officeDocument/2006/relationships/hyperlink" Target="https://projectlombok.org/features/experimental/SuperBuilder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Google Shape;128;p1"/>
          <p:cNvSpPr txBox="1">
            <a:spLocks noGrp="1"/>
          </p:cNvSpPr>
          <p:nvPr>
            <p:ph type="subTitle" idx="4294967295"/>
          </p:nvPr>
        </p:nvSpPr>
        <p:spPr>
          <a:xfrm>
            <a:off x="385876" y="5332120"/>
            <a:ext cx="745236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Azat Satklichov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3"/>
              </a:rPr>
              <a:t>azats@seznam.cz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sahet.net/htm/java.html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>
                <a:hlinkClick r:id="rId5"/>
              </a:rPr>
              <a:t>https://github.com/azatsatklichov/java-and-ts-tests/tree/master/javatesting</a:t>
            </a:r>
            <a:r>
              <a:rPr lang="en-US" sz="1800" dirty="0"/>
              <a:t> 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/>
              <a:t> </a:t>
            </a:r>
            <a:endParaRPr sz="1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004" y="4526012"/>
            <a:ext cx="2000250" cy="2000250"/>
          </a:xfrm>
          <a:prstGeom prst="rect">
            <a:avLst/>
          </a:prstGeom>
        </p:spPr>
      </p:pic>
      <p:sp>
        <p:nvSpPr>
          <p:cNvPr id="26" name="Google Shape;126;p1"/>
          <p:cNvSpPr txBox="1">
            <a:spLocks/>
          </p:cNvSpPr>
          <p:nvPr/>
        </p:nvSpPr>
        <p:spPr>
          <a:xfrm>
            <a:off x="611724" y="2451159"/>
            <a:ext cx="9098280" cy="9140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b="1" dirty="0" smtClean="0">
                <a:solidFill>
                  <a:srgbClr val="00B050"/>
                </a:solidFill>
              </a:rPr>
              <a:t>Lombok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look: Google </a:t>
            </a:r>
            <a:r>
              <a:rPr lang="en-US" sz="1800" b="1" dirty="0" err="1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AutoValue</a:t>
            </a:r>
            <a:r>
              <a:rPr lang="en-US" sz="1800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042" y="411892"/>
            <a:ext cx="10884875" cy="634741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Lombok  </a:t>
            </a:r>
            <a:br>
              <a:rPr lang="en-US" sz="3200" b="1" dirty="0" smtClean="0">
                <a:solidFill>
                  <a:srgbClr val="00B050"/>
                </a:solidFill>
              </a:rPr>
            </a:br>
            <a:r>
              <a:rPr lang="en-US" sz="1600" u="sng" dirty="0">
                <a:hlinkClick r:id="rId2"/>
              </a:rPr>
              <a:t>https://projectlombok.org/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34664" y="1499240"/>
            <a:ext cx="4684125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 word </a:t>
            </a:r>
            <a:r>
              <a:rPr lang="en-US" dirty="0" smtClean="0"/>
              <a:t>Lombok (island in Indonesia) </a:t>
            </a:r>
            <a:r>
              <a:rPr lang="en-US" dirty="0"/>
              <a:t>is a word that comes from the local </a:t>
            </a:r>
            <a:r>
              <a:rPr lang="en-US" dirty="0" err="1"/>
              <a:t>Sasak</a:t>
            </a:r>
            <a:r>
              <a:rPr lang="en-US" dirty="0"/>
              <a:t> language. Translated into Indonesian it means </a:t>
            </a:r>
            <a:r>
              <a:rPr lang="en-US" dirty="0" err="1"/>
              <a:t>lurus</a:t>
            </a:r>
            <a:r>
              <a:rPr lang="en-US" dirty="0"/>
              <a:t> or straight. </a:t>
            </a:r>
            <a:r>
              <a:rPr lang="en-US" dirty="0" smtClean="0"/>
              <a:t> </a:t>
            </a:r>
            <a:r>
              <a:rPr lang="en-US" dirty="0"/>
              <a:t> Lombok is also a lesser-used word for chili in Bahasa Indonesian, which has led many people to believe the island is named for its </a:t>
            </a:r>
            <a:r>
              <a:rPr lang="en-US" b="1" dirty="0"/>
              <a:t>spicy cuisine</a:t>
            </a:r>
            <a:r>
              <a:rPr lang="en-US" dirty="0"/>
              <a:t>.</a:t>
            </a:r>
            <a:endParaRPr 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2" y="1362975"/>
            <a:ext cx="5699444" cy="3802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042" y="5617731"/>
            <a:ext cx="10341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Lombok, is a library used </a:t>
            </a:r>
            <a:r>
              <a:rPr lang="en-US" dirty="0"/>
              <a:t>to reduce boilerplate </a:t>
            </a:r>
            <a:r>
              <a:rPr lang="en-US" dirty="0" smtClean="0"/>
              <a:t>code (</a:t>
            </a:r>
            <a:r>
              <a:rPr lang="en-US" dirty="0"/>
              <a:t> simplifying data objects</a:t>
            </a:r>
            <a:r>
              <a:rPr lang="en-US" dirty="0" smtClean="0"/>
              <a:t>) </a:t>
            </a:r>
            <a:r>
              <a:rPr lang="en-US" dirty="0"/>
              <a:t>for model/data </a:t>
            </a:r>
            <a:r>
              <a:rPr lang="en-US" dirty="0" smtClean="0"/>
              <a:t>objects. e.g</a:t>
            </a:r>
            <a:r>
              <a:rPr lang="en-US" dirty="0"/>
              <a:t>.,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generate getters and </a:t>
            </a:r>
            <a:r>
              <a:rPr lang="en-US" dirty="0" smtClean="0"/>
              <a:t>setters, </a:t>
            </a:r>
            <a:r>
              <a:rPr lang="en-US" dirty="0" err="1" smtClean="0"/>
              <a:t>toString</a:t>
            </a:r>
            <a:r>
              <a:rPr lang="en-US" dirty="0" smtClean="0"/>
              <a:t>, </a:t>
            </a:r>
            <a:r>
              <a:rPr lang="en-US" dirty="0" err="1" smtClean="0"/>
              <a:t>hashCode</a:t>
            </a:r>
            <a:r>
              <a:rPr lang="en-US" dirty="0" smtClean="0"/>
              <a:t>,  ….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4664" y="4112483"/>
            <a:ext cx="497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v1.18.16</a:t>
            </a:r>
            <a:r>
              <a:rPr lang="en-US" dirty="0"/>
              <a:t> (October 15th, 2020)</a:t>
            </a:r>
          </a:p>
          <a:p>
            <a:r>
              <a:rPr lang="en-US" dirty="0" smtClean="0"/>
              <a:t>.. v1.18.14 (broken), v1.18.12() – Java 13,14 (yield)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v1.18.10 </a:t>
            </a:r>
            <a:r>
              <a:rPr lang="en-US" dirty="0"/>
              <a:t>(September 10th, 2019)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9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324775" y="105032"/>
            <a:ext cx="12007269" cy="639462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@</a:t>
            </a:r>
            <a:r>
              <a:rPr lang="en-US" sz="2000" dirty="0" smtClean="0"/>
              <a:t>Slf4j|@Log4j|@Log, </a:t>
            </a:r>
            <a:r>
              <a:rPr lang="en-US" sz="2000" dirty="0">
                <a:solidFill>
                  <a:srgbClr val="00B0F0"/>
                </a:solidFill>
              </a:rPr>
              <a:t>@</a:t>
            </a:r>
            <a:r>
              <a:rPr lang="en-US" sz="2000" dirty="0" err="1">
                <a:solidFill>
                  <a:srgbClr val="00B0F0"/>
                </a:solidFill>
              </a:rPr>
              <a:t>NonNull</a:t>
            </a:r>
            <a:r>
              <a:rPr lang="en-US" dirty="0" smtClean="0"/>
              <a:t>, </a:t>
            </a:r>
            <a:r>
              <a:rPr lang="en-US" sz="2000" dirty="0" smtClean="0"/>
              <a:t> </a:t>
            </a:r>
            <a:r>
              <a:rPr lang="en-US" sz="2000" dirty="0"/>
              <a:t>@</a:t>
            </a:r>
            <a:r>
              <a:rPr lang="en-US" sz="2000" dirty="0" smtClean="0"/>
              <a:t>Synchronized,  </a:t>
            </a:r>
            <a:r>
              <a:rPr lang="en-US" sz="2000" dirty="0"/>
              <a:t>@Getter, @Setter, @</a:t>
            </a:r>
            <a:r>
              <a:rPr lang="en-US" sz="2000" dirty="0" err="1"/>
              <a:t>ToString</a:t>
            </a:r>
            <a:r>
              <a:rPr lang="en-US" sz="2000" dirty="0" smtClean="0"/>
              <a:t>, </a:t>
            </a:r>
            <a:r>
              <a:rPr lang="en-US" altLang="en-US" sz="2000" dirty="0"/>
              <a:t>@</a:t>
            </a:r>
            <a:r>
              <a:rPr lang="en-US" altLang="en-US" sz="2000" dirty="0" err="1"/>
              <a:t>EqualsAndHashCode</a:t>
            </a:r>
            <a:r>
              <a:rPr lang="en-US" sz="2000" dirty="0"/>
              <a:t>  </a:t>
            </a:r>
            <a:r>
              <a:rPr lang="en-US" sz="2000" dirty="0" smtClean="0"/>
              <a:t>- provide </a:t>
            </a:r>
            <a:r>
              <a:rPr lang="en-US" sz="2000" dirty="0"/>
              <a:t>logger,  </a:t>
            </a:r>
            <a:r>
              <a:rPr lang="en-US" sz="2000" dirty="0" smtClean="0"/>
              <a:t>puts null-check (</a:t>
            </a:r>
            <a:r>
              <a:rPr lang="en-US" dirty="0" smtClean="0"/>
              <a:t>NPEs</a:t>
            </a:r>
            <a:r>
              <a:rPr lang="en-US" sz="2000" dirty="0" smtClean="0"/>
              <a:t>), thread-safety, getters, setters,  </a:t>
            </a:r>
            <a:r>
              <a:rPr lang="en-US" sz="2000" dirty="0" err="1" smtClean="0"/>
              <a:t>toString</a:t>
            </a:r>
            <a:r>
              <a:rPr lang="en-US" sz="2000" dirty="0" smtClean="0"/>
              <a:t>, equals and </a:t>
            </a:r>
            <a:r>
              <a:rPr lang="en-US" sz="2000" dirty="0" err="1" smtClean="0"/>
              <a:t>hashCode</a:t>
            </a:r>
            <a:r>
              <a:rPr lang="en-US" sz="2000" dirty="0" smtClean="0"/>
              <a:t> </a:t>
            </a:r>
            <a:r>
              <a:rPr lang="en-US" altLang="en-US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javax.annotation.Nonnull</a:t>
            </a: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part of </a:t>
            </a:r>
            <a:r>
              <a:rPr lang="en-US" altLang="en-US" sz="20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JSR-305,  </a:t>
            </a:r>
            <a:r>
              <a:rPr lang="en-US" altLang="en-US" sz="2000" b="1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dormant</a:t>
            </a:r>
            <a:r>
              <a:rPr lang="en-US" altLang="en-US" sz="20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since 2012. Used by </a:t>
            </a:r>
            <a:r>
              <a:rPr lang="en-US" i="1" dirty="0" err="1" smtClean="0"/>
              <a:t>Findbugs</a:t>
            </a:r>
            <a:r>
              <a:rPr lang="en-US" i="1" dirty="0" smtClean="0"/>
              <a:t>, .. </a:t>
            </a:r>
            <a:r>
              <a:rPr lang="en-US" i="1" dirty="0" err="1" smtClean="0"/>
              <a:t>SonarQube</a:t>
            </a:r>
            <a:endParaRPr lang="en-US" i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Guava -&gt; forces us to require jsr305 automatic module</a:t>
            </a:r>
            <a:r>
              <a:rPr lang="en-US" altLang="en-US" sz="2000" dirty="0" smtClean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(exclude = {“events</a:t>
            </a:r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”}), or on field @</a:t>
            </a:r>
            <a:r>
              <a:rPr 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ToString.Exclude</a:t>
            </a:r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/>
              <a:t>??</a:t>
            </a:r>
            <a:r>
              <a:rPr lang="en-US" sz="2000" dirty="0" smtClean="0"/>
              <a:t> </a:t>
            </a:r>
            <a:r>
              <a:rPr lang="en-US" sz="2000" dirty="0" err="1" smtClean="0"/>
              <a:t>StackOverflow</a:t>
            </a:r>
            <a:r>
              <a:rPr lang="en-US" sz="2000" dirty="0" smtClean="0"/>
              <a:t>.. (</a:t>
            </a:r>
            <a:r>
              <a:rPr lang="en-US" sz="2000" dirty="0" err="1" smtClean="0"/>
              <a:t>biDir</a:t>
            </a:r>
            <a:r>
              <a:rPr lang="en-US" sz="2000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@</a:t>
            </a:r>
            <a:r>
              <a:rPr 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EqualsAndHashCode</a:t>
            </a:r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(of = {“</a:t>
            </a:r>
            <a:r>
              <a:rPr 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authToken</a:t>
            </a:r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”}). Also can be </a:t>
            </a:r>
            <a:r>
              <a:rPr lang="en-US" sz="2000" b="1" dirty="0" smtClean="0">
                <a:solidFill>
                  <a:srgbClr val="0F467D"/>
                </a:solidFill>
                <a:latin typeface="Consolas" panose="020B0609020204030204" pitchFamily="49" charset="0"/>
              </a:rPr>
              <a:t>excluded</a:t>
            </a:r>
          </a:p>
          <a:p>
            <a:pPr algn="l"/>
            <a:r>
              <a:rPr lang="en-US" altLang="en-US" sz="2000" dirty="0" smtClean="0">
                <a:solidFill>
                  <a:srgbClr val="777777"/>
                </a:solidFill>
                <a:latin typeface="Open Sans"/>
              </a:rPr>
              <a:t>All 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fields marked as 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static, transient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will not be considered for 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hashCode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and</a:t>
            </a:r>
            <a:r>
              <a:rPr lang="en-US" altLang="en-US" sz="2000">
                <a:solidFill>
                  <a:srgbClr val="777777"/>
                </a:solidFill>
                <a:latin typeface="Open Sans"/>
              </a:rPr>
              <a:t> </a:t>
            </a:r>
            <a:r>
              <a:rPr lang="en-US" altLang="en-US" sz="1800" smtClean="0">
                <a:solidFill>
                  <a:srgbClr val="C7254E"/>
                </a:solidFill>
                <a:latin typeface="Menlo"/>
              </a:rPr>
              <a:t>equals</a:t>
            </a:r>
          </a:p>
          <a:p>
            <a:pPr algn="l"/>
            <a:r>
              <a:rPr lang="en-US" altLang="en-US" sz="1800" smtClean="0"/>
              <a:t>  </a:t>
            </a:r>
            <a:endParaRPr lang="en-US" sz="2000" dirty="0" smtClean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7357C5"/>
                </a:solidFill>
                <a:latin typeface="Consolas" panose="020B0609020204030204" pitchFamily="49" charset="0"/>
              </a:rPr>
              <a:t>@</a:t>
            </a:r>
            <a:r>
              <a:rPr lang="en-US" altLang="en-US" sz="2000" dirty="0">
                <a:solidFill>
                  <a:srgbClr val="7357C5"/>
                </a:solidFill>
                <a:latin typeface="Consolas" panose="020B0609020204030204" pitchFamily="49" charset="0"/>
              </a:rPr>
              <a:t>Getter</a:t>
            </a:r>
            <a:r>
              <a:rPr lang="en-US" altLang="en-US" sz="20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C57725"/>
                </a:solidFill>
                <a:latin typeface="Consolas" panose="020B0609020204030204" pitchFamily="49" charset="0"/>
              </a:rPr>
              <a:t>AccessLevel</a:t>
            </a:r>
            <a:r>
              <a:rPr lang="en-US" alt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20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PRIVATE</a:t>
            </a:r>
            <a:r>
              <a:rPr lang="en-US" altLang="en-US" sz="20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 … </a:t>
            </a:r>
            <a:r>
              <a:rPr lang="en-US" altLang="en-US" sz="20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Waiter</a:t>
            </a:r>
            <a:r>
              <a:rPr lang="en-US" altLang="en-US" sz="20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DatabusBrokerTest</a:t>
            </a:r>
            <a:endParaRPr lang="en-US" altLang="en-US" sz="2000" dirty="0" smtClean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/>
              <a:t>Lazy Getter </a:t>
            </a:r>
            <a:r>
              <a:rPr lang="en-US" sz="2000" dirty="0" smtClean="0"/>
              <a:t>(performance: cache </a:t>
            </a:r>
            <a:r>
              <a:rPr lang="en-US" sz="2000" dirty="0"/>
              <a:t>it to allow in-memory </a:t>
            </a:r>
            <a:r>
              <a:rPr lang="en-US" sz="2000" dirty="0" smtClean="0"/>
              <a:t>reads or retrieve when its needed) </a:t>
            </a:r>
            <a:endParaRPr lang="en-US" sz="2000" dirty="0"/>
          </a:p>
          <a:p>
            <a:pPr algn="l"/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@Getter(</a:t>
            </a:r>
            <a:r>
              <a:rPr lang="en-US" sz="2000" b="1" dirty="0">
                <a:solidFill>
                  <a:srgbClr val="0F467D"/>
                </a:solidFill>
                <a:latin typeface="Consolas" panose="020B0609020204030204" pitchFamily="49" charset="0"/>
              </a:rPr>
              <a:t>lazy = true</a:t>
            </a:r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private </a:t>
            </a:r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final Map&lt;String, Long&gt; transactions = </a:t>
            </a:r>
            <a:r>
              <a:rPr 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getTransactions</a:t>
            </a:r>
            <a:r>
              <a:rPr 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en-US" sz="2000" dirty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@</a:t>
            </a:r>
            <a:r>
              <a:rPr lang="en-US" sz="2000" dirty="0" err="1"/>
              <a:t>Accessors</a:t>
            </a:r>
            <a:r>
              <a:rPr lang="en-US" sz="2000" dirty="0"/>
              <a:t>(fluent = </a:t>
            </a:r>
            <a:r>
              <a:rPr lang="en-US" sz="2000" dirty="0" smtClean="0"/>
              <a:t>.., </a:t>
            </a:r>
            <a:r>
              <a:rPr lang="en-US" sz="2000" dirty="0"/>
              <a:t>chain = </a:t>
            </a:r>
            <a:r>
              <a:rPr lang="en-US" sz="2000" dirty="0" smtClean="0"/>
              <a:t>.., prefix) e.g.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D</a:t>
            </a:r>
            <a:r>
              <a:rPr lang="en-US" alt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atabusBro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kerTest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3E7E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DatabusConfigProvider</a:t>
            </a:r>
            <a:endParaRPr lang="en-US" altLang="en-US" sz="2000" dirty="0" smtClean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e.g. private </a:t>
            </a:r>
            <a:r>
              <a:rPr lang="en-US" alt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bdBalance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@</a:t>
            </a:r>
            <a:r>
              <a:rPr lang="en-US" altLang="en-US" sz="2000" dirty="0" err="1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Accessors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(prefix = 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{“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bd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"}) 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-&gt;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obj.getBalance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</a:p>
          <a:p>
            <a:pPr marL="285750" indent="-285750" algn="l">
              <a:buFontTx/>
              <a:buChar char="-"/>
            </a:pP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Also project-wide: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Lombok.config</a:t>
            </a:r>
            <a:endParaRPr lang="en-US" alt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6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184731" y="223107"/>
            <a:ext cx="12007269" cy="639462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@</a:t>
            </a:r>
            <a:r>
              <a:rPr lang="en-US" sz="2000" dirty="0" err="1"/>
              <a:t>NoArgsConstructor</a:t>
            </a:r>
            <a:r>
              <a:rPr lang="en-US" sz="2000" dirty="0"/>
              <a:t>, </a:t>
            </a:r>
            <a:r>
              <a:rPr lang="en-US" altLang="en-US" sz="2000" dirty="0"/>
              <a:t>@</a:t>
            </a:r>
            <a:r>
              <a:rPr lang="en-US" altLang="en-US" sz="2000" dirty="0" err="1"/>
              <a:t>RequiredArgsConstructor</a:t>
            </a:r>
            <a:r>
              <a:rPr lang="en-US" altLang="en-US" sz="2000" dirty="0"/>
              <a:t> (</a:t>
            </a:r>
            <a:r>
              <a:rPr lang="en-US" sz="2000" dirty="0"/>
              <a:t>for the final and @</a:t>
            </a:r>
            <a:r>
              <a:rPr lang="en-US" sz="2000" dirty="0" err="1"/>
              <a:t>NonNull</a:t>
            </a:r>
            <a:r>
              <a:rPr lang="en-US" sz="2000" dirty="0"/>
              <a:t> fields</a:t>
            </a:r>
            <a:r>
              <a:rPr lang="en-US" altLang="en-US" sz="2000" dirty="0"/>
              <a:t>), @</a:t>
            </a:r>
            <a:r>
              <a:rPr lang="en-US" altLang="en-US" sz="2000" dirty="0" err="1"/>
              <a:t>AllArgsConstructor</a:t>
            </a:r>
            <a:r>
              <a:rPr lang="en-US" altLang="en-US" sz="2000" dirty="0"/>
              <a:t> - </a:t>
            </a:r>
            <a:r>
              <a:rPr lang="en-US" altLang="en-US" sz="2000" dirty="0" err="1">
                <a:solidFill>
                  <a:srgbClr val="0F467D"/>
                </a:solidFill>
                <a:latin typeface="Consolas" panose="020B0609020204030204" pitchFamily="49" charset="0"/>
              </a:rPr>
              <a:t>DataEvent,UnknownEventSubscriber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(X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- for all e.g.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AllArgsConstructor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staticName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 "of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"),   - </a:t>
            </a:r>
            <a:r>
              <a:rPr lang="en-US" dirty="0"/>
              <a:t> 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allows 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creation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of static factory method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@</a:t>
            </a:r>
            <a:r>
              <a:rPr lang="en-US" sz="2000" dirty="0"/>
              <a:t>Data </a:t>
            </a:r>
            <a:r>
              <a:rPr lang="en-US" sz="2000" dirty="0" smtClean="0"/>
              <a:t> - get </a:t>
            </a:r>
            <a:r>
              <a:rPr lang="en-US" sz="2000" dirty="0"/>
              <a:t>all this for free: </a:t>
            </a:r>
            <a:r>
              <a:rPr lang="en-US" sz="2000" dirty="0" smtClean="0"/>
              <a:t> </a:t>
            </a:r>
            <a:r>
              <a:rPr lang="en-US" altLang="en-US" sz="2000" dirty="0" smtClean="0">
                <a:solidFill>
                  <a:srgbClr val="444444"/>
                </a:solidFill>
                <a:latin typeface="Open Sans"/>
              </a:rPr>
              <a:t>A </a:t>
            </a:r>
            <a:r>
              <a:rPr lang="en-US" altLang="en-US" sz="2000" dirty="0">
                <a:solidFill>
                  <a:srgbClr val="444444"/>
                </a:solidFill>
                <a:latin typeface="Open Sans"/>
              </a:rPr>
              <a:t>shortcut for 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@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ToString</a:t>
            </a:r>
            <a:r>
              <a:rPr lang="en-US" altLang="en-US" sz="2000" dirty="0">
                <a:solidFill>
                  <a:srgbClr val="444444"/>
                </a:solidFill>
                <a:latin typeface="Open Sans"/>
              </a:rPr>
              <a:t>, 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@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EqualsAndHashCode</a:t>
            </a:r>
            <a:r>
              <a:rPr lang="en-US" altLang="en-US" sz="2000" dirty="0">
                <a:solidFill>
                  <a:srgbClr val="444444"/>
                </a:solidFill>
                <a:latin typeface="Open Sans"/>
              </a:rPr>
              <a:t>, 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@Getter</a:t>
            </a:r>
            <a:r>
              <a:rPr lang="en-US" altLang="en-US" sz="2000" dirty="0">
                <a:solidFill>
                  <a:srgbClr val="444444"/>
                </a:solidFill>
                <a:latin typeface="Open Sans"/>
              </a:rPr>
              <a:t> on all fields, 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@Setter</a:t>
            </a:r>
            <a:r>
              <a:rPr lang="en-US" altLang="en-US" sz="2000" dirty="0">
                <a:solidFill>
                  <a:srgbClr val="444444"/>
                </a:solidFill>
                <a:latin typeface="Open Sans"/>
              </a:rPr>
              <a:t> on all non-final fields, and 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@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</a:rPr>
              <a:t>RequiredArgsConstructor</a:t>
            </a:r>
            <a:r>
              <a:rPr lang="en-US" altLang="en-US" sz="2000" dirty="0" smtClean="0">
                <a:solidFill>
                  <a:srgbClr val="444444"/>
                </a:solidFill>
                <a:latin typeface="Open Sans"/>
              </a:rPr>
              <a:t>!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latin typeface="Arial" panose="020B0604020202020204" pitchFamily="34" charset="0"/>
              </a:rPr>
              <a:t>e.g.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UnknownEvent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CobolDocumentModel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 </a:t>
            </a:r>
            <a:r>
              <a:rPr lang="en-US" b="1" dirty="0" smtClean="0"/>
              <a:t>- </a:t>
            </a:r>
            <a:r>
              <a:rPr lang="en-US" sz="2000" dirty="0" err="1" smtClean="0">
                <a:solidFill>
                  <a:srgbClr val="444444"/>
                </a:solidFill>
                <a:latin typeface="Open Sans"/>
              </a:rPr>
              <a:t>staticConstructor</a:t>
            </a:r>
            <a:r>
              <a:rPr lang="en-US" sz="2000" dirty="0" smtClean="0">
                <a:solidFill>
                  <a:srgbClr val="444444"/>
                </a:solidFill>
                <a:latin typeface="Open Sans"/>
              </a:rPr>
              <a:t> 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= "of</a:t>
            </a:r>
            <a:r>
              <a:rPr lang="en-US" sz="2000" dirty="0" smtClean="0">
                <a:solidFill>
                  <a:srgbClr val="444444"/>
                </a:solidFill>
                <a:latin typeface="Open Sans"/>
              </a:rPr>
              <a:t>" </a:t>
            </a:r>
            <a:r>
              <a:rPr lang="en-US" sz="2000" dirty="0">
                <a:solidFill>
                  <a:srgbClr val="444444"/>
                </a:solidFill>
                <a:latin typeface="Open Sans"/>
              </a:rPr>
              <a:t>- Lombok generates a private constructor and a public static factory method:</a:t>
            </a:r>
            <a:r>
              <a:rPr lang="en-US" altLang="en-US" sz="2000" dirty="0">
                <a:solidFill>
                  <a:srgbClr val="444444"/>
                </a:solidFill>
                <a:latin typeface="Open Sans"/>
              </a:rPr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DTO - @Value (thread safe), immutable </a:t>
            </a:r>
            <a:r>
              <a:rPr lang="en-US" sz="2000" dirty="0"/>
              <a:t>entity (final </a:t>
            </a:r>
            <a:r>
              <a:rPr lang="en-US" sz="2000" dirty="0" smtClean="0"/>
              <a:t>class</a:t>
            </a:r>
            <a:r>
              <a:rPr lang="en-US" sz="2000" dirty="0"/>
              <a:t> with </a:t>
            </a:r>
            <a:r>
              <a:rPr lang="en-US" sz="2000" dirty="0" err="1" smtClean="0"/>
              <a:t>imm</a:t>
            </a:r>
            <a:r>
              <a:rPr lang="en-US" sz="2000" dirty="0" smtClean="0"/>
              <a:t>. </a:t>
            </a:r>
            <a:r>
              <a:rPr lang="en-US" sz="2000" dirty="0"/>
              <a:t>members, 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@Value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is immutable </a:t>
            </a:r>
            <a:r>
              <a:rPr lang="en-US" altLang="en-US" sz="2000" dirty="0" smtClean="0">
                <a:solidFill>
                  <a:srgbClr val="777777"/>
                </a:solidFill>
                <a:latin typeface="Open Sans"/>
              </a:rPr>
              <a:t>variant of </a:t>
            </a:r>
            <a:r>
              <a:rPr lang="en-US" altLang="en-US" sz="2000" dirty="0" smtClean="0">
                <a:solidFill>
                  <a:srgbClr val="C7254E"/>
                </a:solidFill>
                <a:latin typeface="Menlo"/>
                <a:hlinkClick r:id="rId2"/>
              </a:rPr>
              <a:t>@Data</a:t>
            </a:r>
            <a:r>
              <a:rPr lang="en-US" altLang="en-US" sz="2000" dirty="0" smtClean="0"/>
              <a:t> </a:t>
            </a:r>
            <a:r>
              <a:rPr lang="en-US" sz="2000" dirty="0" smtClean="0"/>
              <a:t>):  </a:t>
            </a:r>
            <a:r>
              <a:rPr lang="en-US" altLang="en-US" sz="2000" dirty="0" smtClean="0"/>
              <a:t> No setter by Default, 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constructor </a:t>
            </a:r>
            <a:r>
              <a:rPr lang="en-US" altLang="en-US" sz="2000" dirty="0" smtClean="0">
                <a:solidFill>
                  <a:srgbClr val="777777"/>
                </a:solidFill>
                <a:latin typeface="Open Sans"/>
              </a:rPr>
              <a:t>arguments 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(except 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final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fields that are initialized in the field declaration) is also generated.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  </a:t>
            </a:r>
            <a:r>
              <a:rPr lang="en-US" altLang="en-US" sz="2000" dirty="0" smtClean="0">
                <a:solidFill>
                  <a:srgbClr val="C7254E"/>
                </a:solidFill>
                <a:latin typeface="Menlo"/>
              </a:rPr>
              <a:t>@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Value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is shorthand for: 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final @</a:t>
            </a:r>
            <a:r>
              <a:rPr lang="en-US" altLang="en-US" sz="2000" dirty="0" err="1">
                <a:solidFill>
                  <a:srgbClr val="C7254E"/>
                </a:solidFill>
                <a:latin typeface="Menlo"/>
              </a:rPr>
              <a:t>ToString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 @</a:t>
            </a:r>
            <a:r>
              <a:rPr lang="en-US" altLang="en-US" sz="2000" dirty="0" err="1">
                <a:solidFill>
                  <a:srgbClr val="C7254E"/>
                </a:solidFill>
                <a:latin typeface="Menlo"/>
              </a:rPr>
              <a:t>EqualsAndHashCode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 @</a:t>
            </a:r>
            <a:r>
              <a:rPr lang="en-US" altLang="en-US" sz="2000" dirty="0" err="1">
                <a:solidFill>
                  <a:srgbClr val="C7254E"/>
                </a:solidFill>
                <a:latin typeface="Menlo"/>
              </a:rPr>
              <a:t>AllArgsConstructor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 @</a:t>
            </a:r>
            <a:r>
              <a:rPr lang="en-US" altLang="en-US" sz="2000" dirty="0" err="1">
                <a:solidFill>
                  <a:srgbClr val="C7254E"/>
                </a:solidFill>
                <a:latin typeface="Menlo"/>
              </a:rPr>
              <a:t>FieldDefaults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(</a:t>
            </a:r>
            <a:r>
              <a:rPr lang="en-US" altLang="en-US" sz="2000" dirty="0" err="1">
                <a:solidFill>
                  <a:srgbClr val="C7254E"/>
                </a:solidFill>
                <a:latin typeface="Menlo"/>
              </a:rPr>
              <a:t>makeFinal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 = true, level = </a:t>
            </a:r>
            <a:r>
              <a:rPr lang="en-US" altLang="en-US" sz="2000" dirty="0" err="1">
                <a:solidFill>
                  <a:srgbClr val="C7254E"/>
                </a:solidFill>
                <a:latin typeface="Menlo"/>
              </a:rPr>
              <a:t>AccessLevel.PRIVATE</a:t>
            </a:r>
            <a:r>
              <a:rPr lang="en-US" altLang="en-US" sz="2000" dirty="0">
                <a:solidFill>
                  <a:srgbClr val="C7254E"/>
                </a:solidFill>
                <a:latin typeface="Menlo"/>
              </a:rPr>
              <a:t>) @Getter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. </a:t>
            </a:r>
            <a:r>
              <a:rPr lang="en-US" dirty="0"/>
              <a:t>Also, </a:t>
            </a:r>
            <a:r>
              <a:rPr lang="en-US" i="1" dirty="0"/>
              <a:t>any</a:t>
            </a:r>
            <a:r>
              <a:rPr lang="en-US" dirty="0"/>
              <a:t> explicit constructor, no matter the arguments list, implies </a:t>
            </a:r>
            <a:r>
              <a:rPr lang="en-US" dirty="0" err="1"/>
              <a:t>lombok</a:t>
            </a:r>
            <a:r>
              <a:rPr lang="en-US" dirty="0"/>
              <a:t> will not generate a </a:t>
            </a:r>
            <a:r>
              <a:rPr lang="en-US" dirty="0" smtClean="0"/>
              <a:t>constructor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e.g</a:t>
            </a:r>
            <a:r>
              <a:rPr lang="en-US" altLang="en-US" sz="2000" dirty="0">
                <a:solidFill>
                  <a:srgbClr val="395DA1"/>
                </a:solidFill>
                <a:latin typeface="Consolas" panose="020B0609020204030204" pitchFamily="49" charset="0"/>
              </a:rPr>
              <a:t>. 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Locality, 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ElementItem</a:t>
            </a:r>
            <a:endParaRPr lang="en-US" altLang="en-US" sz="2000" dirty="0" smtClean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 - @</a:t>
            </a:r>
            <a:r>
              <a:rPr lang="en-US" dirty="0"/>
              <a:t>Value(</a:t>
            </a:r>
            <a:r>
              <a:rPr lang="en-US" dirty="0" err="1"/>
              <a:t>staticConstructor</a:t>
            </a:r>
            <a:r>
              <a:rPr lang="en-US" dirty="0"/>
              <a:t> = "of</a:t>
            </a:r>
            <a:r>
              <a:rPr lang="en-US" dirty="0" smtClean="0"/>
              <a:t>"), to make some fields @</a:t>
            </a:r>
            <a:r>
              <a:rPr lang="en-US" dirty="0" err="1"/>
              <a:t>NonFinal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i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i="1" dirty="0"/>
          </a:p>
          <a:p>
            <a:pPr algn="l"/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282" y="2417609"/>
            <a:ext cx="2477811" cy="12121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84" y="2342631"/>
            <a:ext cx="32766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702813" y="628478"/>
            <a:ext cx="10937631" cy="514293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@Builder </a:t>
            </a:r>
            <a:r>
              <a:rPr lang="en-US" sz="2800" dirty="0" smtClean="0"/>
              <a:t> - </a:t>
            </a:r>
            <a:r>
              <a:rPr lang="en-US" dirty="0" smtClean="0"/>
              <a:t>  build immutable </a:t>
            </a:r>
            <a:r>
              <a:rPr lang="en-US" dirty="0"/>
              <a:t>data objects with their simple, fluent syntax. If needed a builder for specific fields, we should create a constructor/method with only those fields.  </a:t>
            </a:r>
            <a:endParaRPr lang="en-US" dirty="0" smtClean="0"/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@Singular  - </a:t>
            </a:r>
            <a:r>
              <a:rPr lang="en-US" dirty="0"/>
              <a:t>   </a:t>
            </a:r>
            <a:r>
              <a:rPr lang="en-US" dirty="0" smtClean="0"/>
              <a:t>the </a:t>
            </a:r>
            <a:r>
              <a:rPr lang="en-US" dirty="0"/>
              <a:t>builder doesn't generate a </a:t>
            </a:r>
            <a:r>
              <a:rPr lang="en-US" i="1" dirty="0"/>
              <a:t>setter</a:t>
            </a:r>
            <a:r>
              <a:rPr lang="en-US" dirty="0"/>
              <a:t> method. Instead, it generates two </a:t>
            </a:r>
            <a:r>
              <a:rPr lang="en-US" i="1" dirty="0"/>
              <a:t>adder</a:t>
            </a:r>
            <a:r>
              <a:rPr lang="en-US" dirty="0"/>
              <a:t> </a:t>
            </a:r>
            <a:r>
              <a:rPr lang="en-US" dirty="0" smtClean="0"/>
              <a:t>methods. </a:t>
            </a:r>
            <a:r>
              <a:rPr lang="en-US" b="1" dirty="0"/>
              <a:t> </a:t>
            </a:r>
            <a:r>
              <a:rPr lang="en-US" alt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altLang="en-US" sz="1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e.g</a:t>
            </a:r>
            <a:r>
              <a:rPr lang="en-US" altLang="en-US" sz="1800" dirty="0">
                <a:solidFill>
                  <a:srgbClr val="0F467D"/>
                </a:solidFill>
                <a:latin typeface="Consolas" panose="020B0609020204030204" pitchFamily="49" charset="0"/>
              </a:rPr>
              <a:t>. </a:t>
            </a:r>
            <a:r>
              <a:rPr lang="en-US" altLang="en-US" sz="1800" dirty="0" err="1">
                <a:solidFill>
                  <a:srgbClr val="0F467D"/>
                </a:solidFill>
                <a:latin typeface="Consolas" panose="020B0609020204030204" pitchFamily="49" charset="0"/>
              </a:rPr>
              <a:t>SyntaxError</a:t>
            </a:r>
            <a:r>
              <a:rPr lang="en-US" altLang="en-US" sz="1800" dirty="0">
                <a:solidFill>
                  <a:srgbClr val="0F467D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800" dirty="0" err="1">
                <a:solidFill>
                  <a:srgbClr val="0F467D"/>
                </a:solidFill>
                <a:latin typeface="Consolas" panose="020B0609020204030204" pitchFamily="49" charset="0"/>
              </a:rPr>
              <a:t>AnalysisFinishedEvent</a:t>
            </a:r>
            <a:endParaRPr lang="en-US" altLang="en-US" sz="1800" dirty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 smtClean="0"/>
              <a:t>.rules(</a:t>
            </a:r>
            <a:r>
              <a:rPr lang="en-US" sz="2000" b="1" i="1" dirty="0" err="1" smtClean="0"/>
              <a:t>Arrays.asList</a:t>
            </a:r>
            <a:r>
              <a:rPr lang="en-US" sz="2000" b="1" i="1" dirty="0" smtClean="0"/>
              <a:t>(“rule1",“rule2")) </a:t>
            </a:r>
            <a:r>
              <a:rPr lang="en-US" sz="2000" b="1" i="1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/>
              <a:t>.</a:t>
            </a:r>
            <a:r>
              <a:rPr lang="en-US" sz="2000" b="1" i="1" dirty="0" smtClean="0"/>
              <a:t>rule(“rule1“).rule(“</a:t>
            </a:r>
            <a:r>
              <a:rPr lang="en-US" sz="2000" b="1" i="1" dirty="0"/>
              <a:t>rule2</a:t>
            </a:r>
            <a:r>
              <a:rPr lang="en-US" sz="2000" b="1" i="1" dirty="0" smtClean="0"/>
              <a:t>").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Builder with Default Value </a:t>
            </a:r>
          </a:p>
          <a:p>
            <a:pPr algn="l"/>
            <a:r>
              <a:rPr lang="en-US" sz="2800" dirty="0" smtClean="0"/>
              <a:t>1</a:t>
            </a:r>
            <a:r>
              <a:rPr lang="en-US" sz="2800" dirty="0">
                <a:solidFill>
                  <a:srgbClr val="0F467D"/>
                </a:solidFill>
                <a:latin typeface="Consolas" panose="020B0609020204030204" pitchFamily="49" charset="0"/>
              </a:rPr>
              <a:t>. </a:t>
            </a:r>
            <a:r>
              <a:rPr 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via </a:t>
            </a:r>
            <a:r>
              <a:rPr lang="en-US" sz="28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toBuilder</a:t>
            </a:r>
            <a:r>
              <a:rPr 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() </a:t>
            </a:r>
          </a:p>
          <a:p>
            <a:pPr algn="l"/>
            <a:r>
              <a:rPr lang="en-US" sz="2800" dirty="0" smtClean="0"/>
              <a:t>2.  </a:t>
            </a:r>
            <a:r>
              <a:rPr 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@</a:t>
            </a:r>
            <a:r>
              <a:rPr lang="en-US" sz="28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Builder.Default</a:t>
            </a:r>
            <a:r>
              <a:rPr 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 - </a:t>
            </a:r>
            <a:r>
              <a:rPr lang="en-US" sz="28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e.g</a:t>
            </a:r>
            <a:r>
              <a:rPr 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AnalysisFinishedEvent</a:t>
            </a:r>
            <a:endParaRPr lang="en-US" sz="2800" dirty="0" smtClean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algn="l"/>
            <a:endParaRPr lang="en-US" sz="2800" b="1" i="1" dirty="0" smtClean="0"/>
          </a:p>
          <a:p>
            <a:pPr algn="l"/>
            <a:r>
              <a:rPr lang="en-US" i="1" dirty="0" err="1">
                <a:solidFill>
                  <a:srgbClr val="FF0000"/>
                </a:solidFill>
              </a:rPr>
              <a:t>lombok.singular.useGuava</a:t>
            </a:r>
            <a:r>
              <a:rPr lang="en-US" dirty="0">
                <a:solidFill>
                  <a:srgbClr val="FF0000"/>
                </a:solidFill>
              </a:rPr>
              <a:t> to </a:t>
            </a:r>
            <a:r>
              <a:rPr lang="en-US" i="1" dirty="0">
                <a:solidFill>
                  <a:srgbClr val="FF0000"/>
                </a:solidFill>
              </a:rPr>
              <a:t>true</a:t>
            </a:r>
            <a:r>
              <a:rPr lang="en-US" dirty="0">
                <a:solidFill>
                  <a:srgbClr val="FF0000"/>
                </a:solidFill>
              </a:rPr>
              <a:t>, Lombok uses Guava's immutable builders and types.</a:t>
            </a:r>
            <a:endParaRPr lang="en-US" sz="2800" b="1" i="1" dirty="0" smtClean="0">
              <a:solidFill>
                <a:srgbClr val="FF0000"/>
              </a:solidFill>
            </a:endParaRPr>
          </a:p>
          <a:p>
            <a:pPr algn="l"/>
            <a:endParaRPr lang="en-US" sz="2800" b="1" i="1" dirty="0"/>
          </a:p>
          <a:p>
            <a:pPr algn="l"/>
            <a:r>
              <a:rPr lang="en-US" b="1" dirty="0" err="1" smtClean="0"/>
              <a:t>CheckedExceptions</a:t>
            </a:r>
            <a:r>
              <a:rPr lang="en-US" b="1" dirty="0" smtClean="0"/>
              <a:t> and Ensure </a:t>
            </a:r>
            <a:r>
              <a:rPr lang="en-US" b="1" dirty="0"/>
              <a:t>Your Resources Are </a:t>
            </a:r>
            <a:r>
              <a:rPr lang="en-US" b="1" dirty="0" smtClean="0"/>
              <a:t>Released</a:t>
            </a:r>
          </a:p>
          <a:p>
            <a:pPr algn="l"/>
            <a:r>
              <a:rPr lang="en-US" altLang="en-US" dirty="0">
                <a:solidFill>
                  <a:srgbClr val="7357C5"/>
                </a:solidFill>
                <a:latin typeface="Consolas" panose="020B0609020204030204" pitchFamily="49" charset="0"/>
              </a:rPr>
              <a:t>@</a:t>
            </a:r>
            <a:r>
              <a:rPr lang="en-US" altLang="en-US" dirty="0" err="1" smtClean="0">
                <a:solidFill>
                  <a:srgbClr val="7357C5"/>
                </a:solidFill>
                <a:latin typeface="Consolas" panose="020B0609020204030204" pitchFamily="49" charset="0"/>
              </a:rPr>
              <a:t>SneakyThrows</a:t>
            </a:r>
            <a:r>
              <a:rPr lang="en-US" altLang="en-US" dirty="0" smtClean="0">
                <a:solidFill>
                  <a:srgbClr val="7357C5"/>
                </a:solidFill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7357C5"/>
                </a:solidFill>
                <a:latin typeface="Consolas" panose="020B0609020204030204" pitchFamily="49" charset="0"/>
              </a:rPr>
              <a:t> @</a:t>
            </a:r>
            <a:r>
              <a:rPr lang="en-US" altLang="en-US" dirty="0" smtClean="0">
                <a:solidFill>
                  <a:srgbClr val="7357C5"/>
                </a:solidFill>
                <a:latin typeface="Consolas" panose="020B0609020204030204" pitchFamily="49" charset="0"/>
              </a:rPr>
              <a:t>Cleanup</a:t>
            </a:r>
            <a:endParaRPr lang="en-US" b="1" dirty="0"/>
          </a:p>
          <a:p>
            <a:pPr algn="l"/>
            <a:r>
              <a:rPr lang="en-US" sz="2800" b="1" i="1" dirty="0" smtClean="0"/>
              <a:t> e.g. </a:t>
            </a:r>
            <a:r>
              <a:rPr lang="en-US" altLang="en-US" sz="28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Messages</a:t>
            </a:r>
            <a:endParaRPr lang="en-US" sz="2800" b="1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i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algn="l"/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702813" y="628478"/>
            <a:ext cx="10937631" cy="3712863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Experimental: Automate </a:t>
            </a:r>
            <a:r>
              <a:rPr lang="en-US" b="1" dirty="0"/>
              <a:t>Objects </a:t>
            </a:r>
            <a:r>
              <a:rPr lang="en-US" b="1" dirty="0" smtClean="0"/>
              <a:t>Composition - </a:t>
            </a:r>
            <a:r>
              <a:rPr lang="en-US" dirty="0"/>
              <a:t> “favor composition inheritance</a:t>
            </a:r>
            <a:r>
              <a:rPr lang="en-US" dirty="0" smtClean="0"/>
              <a:t>”, (</a:t>
            </a:r>
            <a:r>
              <a:rPr lang="en-US" i="1" dirty="0"/>
              <a:t>Traits</a:t>
            </a:r>
            <a:r>
              <a:rPr lang="en-US" dirty="0"/>
              <a:t> or </a:t>
            </a:r>
            <a:r>
              <a:rPr lang="en-US" i="1" dirty="0" err="1"/>
              <a:t>Mixins</a:t>
            </a:r>
            <a:r>
              <a:rPr lang="en-US" dirty="0"/>
              <a:t> </a:t>
            </a:r>
            <a:r>
              <a:rPr lang="en-US" dirty="0" smtClean="0"/>
              <a:t>)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algn="l"/>
            <a:endParaRPr lang="en-US" sz="2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50" y="1275320"/>
            <a:ext cx="3762375" cy="2857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57" y="1445354"/>
            <a:ext cx="6000750" cy="2352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437" y="4132820"/>
            <a:ext cx="5791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398013" y="74075"/>
            <a:ext cx="10937631" cy="3712863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Experimental Lombok - https://projectlombok.org/features/experimental/all</a:t>
            </a:r>
            <a:endParaRPr lang="en-US" sz="2000" b="1" i="1" dirty="0"/>
          </a:p>
          <a:p>
            <a:pPr algn="l"/>
            <a:r>
              <a:rPr lang="en-US" sz="2000" dirty="0"/>
              <a:t>@</a:t>
            </a:r>
            <a:r>
              <a:rPr lang="en-US" sz="2000" dirty="0" err="1" smtClean="0"/>
              <a:t>UtilityClass</a:t>
            </a:r>
            <a:endParaRPr lang="en-US" sz="2000" dirty="0" smtClean="0"/>
          </a:p>
          <a:p>
            <a:pPr algn="l"/>
            <a:r>
              <a:rPr lang="en-US" altLang="en-US" sz="2000" u="sng" dirty="0">
                <a:solidFill>
                  <a:srgbClr val="C7254E"/>
                </a:solidFill>
                <a:latin typeface="Menlo"/>
                <a:hlinkClick r:id="rId2"/>
              </a:rPr>
              <a:t>@</a:t>
            </a:r>
            <a:r>
              <a:rPr lang="en-US" altLang="en-US" sz="2000" u="sng" dirty="0" err="1">
                <a:solidFill>
                  <a:srgbClr val="C7254E"/>
                </a:solidFill>
                <a:latin typeface="Menlo"/>
                <a:hlinkClick r:id="rId2"/>
              </a:rPr>
              <a:t>Accessors</a:t>
            </a:r>
            <a:endParaRPr lang="en-US" sz="2000" dirty="0" smtClean="0"/>
          </a:p>
          <a:p>
            <a:pPr algn="l"/>
            <a:r>
              <a:rPr lang="en-US" sz="2000" dirty="0"/>
              <a:t>@</a:t>
            </a:r>
            <a:r>
              <a:rPr lang="en-US" sz="2000" dirty="0" smtClean="0"/>
              <a:t>Helper - </a:t>
            </a:r>
            <a:r>
              <a:rPr lang="en-US" dirty="0"/>
              <a:t>you can declare classes inside methods</a:t>
            </a:r>
            <a:endParaRPr lang="en-US" sz="2000" dirty="0"/>
          </a:p>
          <a:p>
            <a:pPr algn="l"/>
            <a:r>
              <a:rPr lang="en-US" sz="2000" dirty="0" smtClean="0"/>
              <a:t>@Delegate</a:t>
            </a:r>
          </a:p>
          <a:p>
            <a:pPr algn="l"/>
            <a:r>
              <a:rPr lang="en-US" sz="2000" b="1" dirty="0" smtClean="0"/>
              <a:t>Val:  </a:t>
            </a:r>
            <a:r>
              <a:rPr lang="en-US" dirty="0" err="1" smtClean="0"/>
              <a:t>val</a:t>
            </a:r>
            <a:r>
              <a:rPr lang="en-US" dirty="0"/>
              <a:t> example = </a:t>
            </a:r>
            <a:r>
              <a:rPr lang="en-US" b="1" dirty="0"/>
              <a:t>new </a:t>
            </a:r>
            <a:r>
              <a:rPr lang="en-US" dirty="0" err="1"/>
              <a:t>ArrayList</a:t>
            </a:r>
            <a:r>
              <a:rPr lang="en-US" dirty="0"/>
              <a:t>&lt;String</a:t>
            </a:r>
            <a:r>
              <a:rPr lang="en-US" dirty="0" smtClean="0"/>
              <a:t>&gt;();, </a:t>
            </a:r>
          </a:p>
          <a:p>
            <a:pPr algn="l"/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altLang="en-US" sz="20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obolLineIndicatorProcessorImplTest</a:t>
            </a:r>
            <a:endParaRPr lang="en-US" sz="2000" b="1" dirty="0" smtClean="0"/>
          </a:p>
          <a:p>
            <a:pPr algn="l"/>
            <a:r>
              <a:rPr lang="en-US" sz="2000" b="1" dirty="0" err="1" smtClean="0"/>
              <a:t>Var</a:t>
            </a:r>
            <a:r>
              <a:rPr lang="en-US" sz="2000" b="1" dirty="0" smtClean="0"/>
              <a:t>(promoted):  </a:t>
            </a:r>
            <a:r>
              <a:rPr lang="en-US" altLang="en-US" sz="1800" dirty="0" err="1" smtClean="0">
                <a:solidFill>
                  <a:srgbClr val="C7254E"/>
                </a:solidFill>
                <a:latin typeface="Menlo"/>
              </a:rPr>
              <a:t>var</a:t>
            </a:r>
            <a:r>
              <a:rPr lang="en-US" altLang="en-US" sz="1800" dirty="0" smtClean="0">
                <a:solidFill>
                  <a:srgbClr val="C7254E"/>
                </a:solidFill>
                <a:latin typeface="Menlo"/>
              </a:rPr>
              <a:t> (mutable)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</a:t>
            </a:r>
            <a:r>
              <a:rPr lang="en-US" altLang="en-US" sz="2000" dirty="0" smtClean="0">
                <a:solidFill>
                  <a:srgbClr val="777777"/>
                </a:solidFill>
                <a:latin typeface="Open Sans"/>
              </a:rPr>
              <a:t> like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</a:t>
            </a:r>
            <a:r>
              <a:rPr lang="en-US" altLang="en-US" sz="1800" dirty="0" err="1">
                <a:solidFill>
                  <a:srgbClr val="C7254E"/>
                </a:solidFill>
                <a:latin typeface="Menlo"/>
                <a:hlinkClick r:id="rId3"/>
              </a:rPr>
              <a:t>val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altLang="en-US" sz="2000" dirty="0" smtClean="0">
                <a:solidFill>
                  <a:srgbClr val="777777"/>
                </a:solidFill>
                <a:latin typeface="Open Sans"/>
              </a:rPr>
              <a:t>but </a:t>
            </a:r>
            <a:r>
              <a:rPr lang="en-US" altLang="en-US" sz="2000" i="1" dirty="0" smtClean="0">
                <a:solidFill>
                  <a:srgbClr val="777777"/>
                </a:solidFill>
                <a:latin typeface="Open Sans"/>
              </a:rPr>
              <a:t>not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 marked as </a:t>
            </a:r>
            <a:r>
              <a:rPr lang="en-US" altLang="en-US" sz="1800" dirty="0">
                <a:solidFill>
                  <a:srgbClr val="C7254E"/>
                </a:solidFill>
                <a:latin typeface="Menlo"/>
              </a:rPr>
              <a:t>final</a:t>
            </a:r>
            <a:r>
              <a:rPr lang="en-US" altLang="en-US" sz="1800" dirty="0"/>
              <a:t> </a:t>
            </a:r>
            <a:endParaRPr lang="en-US" altLang="en-US" sz="4800" dirty="0">
              <a:latin typeface="Arial" panose="020B0604020202020204" pitchFamily="34" charset="0"/>
            </a:endParaRPr>
          </a:p>
          <a:p>
            <a:pPr algn="l"/>
            <a:r>
              <a:rPr lang="en-US" dirty="0"/>
              <a:t>@</a:t>
            </a:r>
            <a:r>
              <a:rPr lang="en-US" dirty="0" smtClean="0"/>
              <a:t>Tolerate - </a:t>
            </a:r>
            <a:r>
              <a:rPr lang="en-US" dirty="0" err="1"/>
              <a:t>lombok</a:t>
            </a:r>
            <a:r>
              <a:rPr lang="en-US" dirty="0"/>
              <a:t> pretend it doesn't exist, i.e., to generate a method which would otherwise be skipped due to possible </a:t>
            </a:r>
            <a:r>
              <a:rPr lang="en-US" dirty="0" smtClean="0"/>
              <a:t>conflicts. </a:t>
            </a:r>
            <a:r>
              <a:rPr lang="en-US" u="sng" dirty="0" smtClean="0"/>
              <a:t>Similar concept</a:t>
            </a:r>
            <a:r>
              <a:rPr lang="en-US" dirty="0" smtClean="0"/>
              <a:t>: </a:t>
            </a:r>
            <a:r>
              <a:rPr lang="en-US" b="1" dirty="0" smtClean="0"/>
              <a:t>Hijack in </a:t>
            </a:r>
            <a:r>
              <a:rPr lang="en-US" b="1" dirty="0" err="1" smtClean="0"/>
              <a:t>ClearCase</a:t>
            </a:r>
            <a:r>
              <a:rPr lang="en-US" b="1" dirty="0" smtClean="0"/>
              <a:t> (or ignore)</a:t>
            </a:r>
          </a:p>
          <a:p>
            <a:pPr algn="l"/>
            <a:r>
              <a:rPr lang="en-US" dirty="0"/>
              <a:t>@</a:t>
            </a:r>
            <a:r>
              <a:rPr lang="en-US" dirty="0" err="1" smtClean="0"/>
              <a:t>Jacksonized</a:t>
            </a:r>
            <a:r>
              <a:rPr lang="en-US" dirty="0" smtClean="0"/>
              <a:t> - v1.18.14: </a:t>
            </a:r>
            <a:r>
              <a:rPr lang="en-US" altLang="en-US" dirty="0">
                <a:solidFill>
                  <a:srgbClr val="777777"/>
                </a:solidFill>
                <a:latin typeface="Open Sans"/>
              </a:rPr>
              <a:t>add-on annotation for </a:t>
            </a:r>
            <a:r>
              <a:rPr lang="en-US" altLang="en-US" sz="2000" dirty="0">
                <a:solidFill>
                  <a:srgbClr val="C7254E"/>
                </a:solidFill>
                <a:latin typeface="Menlo"/>
                <a:hlinkClick r:id="rId4"/>
              </a:rPr>
              <a:t>@</a:t>
            </a:r>
            <a:r>
              <a:rPr lang="en-US" altLang="en-US" sz="2000" dirty="0" smtClean="0">
                <a:solidFill>
                  <a:srgbClr val="C7254E"/>
                </a:solidFill>
                <a:latin typeface="Menlo"/>
                <a:hlinkClick r:id="rId4"/>
              </a:rPr>
              <a:t>Builder</a:t>
            </a:r>
            <a:r>
              <a:rPr lang="en-US" altLang="en-US" sz="2000" dirty="0" smtClean="0">
                <a:solidFill>
                  <a:srgbClr val="C7254E"/>
                </a:solidFill>
                <a:latin typeface="Menlo"/>
              </a:rPr>
              <a:t>, </a:t>
            </a:r>
            <a:r>
              <a:rPr lang="en-US" altLang="en-US" sz="2000" dirty="0" smtClean="0">
                <a:solidFill>
                  <a:srgbClr val="C7254E"/>
                </a:solidFill>
                <a:latin typeface="Menlo"/>
                <a:hlinkClick r:id="rId5"/>
              </a:rPr>
              <a:t>@</a:t>
            </a:r>
            <a:r>
              <a:rPr lang="en-US" altLang="en-US" sz="2000" dirty="0" err="1" smtClean="0">
                <a:solidFill>
                  <a:srgbClr val="C7254E"/>
                </a:solidFill>
                <a:latin typeface="Menlo"/>
                <a:hlinkClick r:id="rId5"/>
              </a:rPr>
              <a:t>SuperBuilder</a:t>
            </a:r>
            <a:r>
              <a:rPr lang="en-US" altLang="en-US" dirty="0" smtClean="0">
                <a:solidFill>
                  <a:srgbClr val="777777"/>
                </a:solidFill>
                <a:latin typeface="Open Sans"/>
              </a:rPr>
              <a:t>,  </a:t>
            </a:r>
          </a:p>
          <a:p>
            <a:pPr algn="l"/>
            <a:r>
              <a:rPr lang="en-US" altLang="en-US" dirty="0" smtClean="0">
                <a:solidFill>
                  <a:srgbClr val="777777"/>
                </a:solidFill>
                <a:latin typeface="Open Sans"/>
              </a:rPr>
              <a:t>auto- </a:t>
            </a:r>
            <a:r>
              <a:rPr lang="en-US" altLang="en-US" dirty="0">
                <a:solidFill>
                  <a:srgbClr val="777777"/>
                </a:solidFill>
                <a:latin typeface="Open Sans"/>
              </a:rPr>
              <a:t>configures </a:t>
            </a:r>
            <a:r>
              <a:rPr lang="en-US" altLang="en-US" dirty="0" smtClean="0">
                <a:solidFill>
                  <a:srgbClr val="777777"/>
                </a:solidFill>
                <a:latin typeface="Open Sans"/>
              </a:rPr>
              <a:t>builder to </a:t>
            </a:r>
            <a:r>
              <a:rPr lang="en-US" altLang="en-US" dirty="0">
                <a:solidFill>
                  <a:srgbClr val="777777"/>
                </a:solidFill>
                <a:latin typeface="Open Sans"/>
              </a:rPr>
              <a:t>be used by </a:t>
            </a:r>
            <a:r>
              <a:rPr lang="en-US" altLang="en-US" dirty="0">
                <a:solidFill>
                  <a:srgbClr val="D9230F"/>
                </a:solidFill>
                <a:latin typeface="Open Sans"/>
                <a:hlinkClick r:id="rId6"/>
              </a:rPr>
              <a:t>Jackson</a:t>
            </a:r>
            <a:r>
              <a:rPr lang="en-US" altLang="en-US" dirty="0">
                <a:solidFill>
                  <a:srgbClr val="777777"/>
                </a:solidFill>
                <a:latin typeface="Open Sans"/>
              </a:rPr>
              <a:t>'s deserialization</a:t>
            </a:r>
            <a:r>
              <a:rPr lang="en-US" altLang="en-US" sz="2000" dirty="0"/>
              <a:t> </a:t>
            </a:r>
            <a:endParaRPr lang="en-US" altLang="en-US" sz="2000" dirty="0" smtClean="0"/>
          </a:p>
          <a:p>
            <a:pPr algn="l"/>
            <a:endParaRPr lang="en-US" altLang="en-US" sz="900" dirty="0">
              <a:latin typeface="Arial" panose="020B0604020202020204" pitchFamily="34" charset="0"/>
            </a:endParaRPr>
          </a:p>
          <a:p>
            <a:pPr algn="l"/>
            <a:r>
              <a:rPr lang="en-US" altLang="en-US" sz="2000" dirty="0" smtClean="0">
                <a:solidFill>
                  <a:srgbClr val="C7254E"/>
                </a:solidFill>
                <a:latin typeface="Menlo"/>
                <a:hlinkClick r:id="rId7"/>
              </a:rPr>
              <a:t>Promoted</a:t>
            </a:r>
            <a:r>
              <a:rPr lang="en-US" altLang="en-US" sz="2000" dirty="0" smtClean="0">
                <a:solidFill>
                  <a:srgbClr val="C7254E"/>
                </a:solidFill>
                <a:latin typeface="Menlo"/>
              </a:rPr>
              <a:t>: </a:t>
            </a:r>
            <a:r>
              <a:rPr lang="en-US" altLang="en-US" sz="2000" b="1" dirty="0">
                <a:solidFill>
                  <a:srgbClr val="777777"/>
                </a:solidFill>
                <a:latin typeface="Open Sans"/>
              </a:rPr>
              <a:t>@Value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, </a:t>
            </a:r>
            <a:r>
              <a:rPr lang="en-US" altLang="en-US" sz="2000" b="1" dirty="0">
                <a:solidFill>
                  <a:srgbClr val="777777"/>
                </a:solidFill>
                <a:latin typeface="Open Sans"/>
              </a:rPr>
              <a:t>@Builder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, @Wither: renamed to </a:t>
            </a:r>
            <a:r>
              <a:rPr lang="en-US" altLang="en-US" sz="2000" b="1" dirty="0">
                <a:solidFill>
                  <a:srgbClr val="777777"/>
                </a:solidFill>
                <a:latin typeface="Open Sans"/>
              </a:rPr>
              <a:t>@With</a:t>
            </a: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, and promoted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777777"/>
                </a:solidFill>
                <a:latin typeface="Open Sans"/>
              </a:rPr>
              <a:t>Immutable 'setters' - methods that create a clone but with one changed field</a:t>
            </a:r>
            <a:r>
              <a:rPr lang="en-US" altLang="en-US" sz="2000" dirty="0" smtClean="0">
                <a:solidFill>
                  <a:srgbClr val="777777"/>
                </a:solidFill>
                <a:latin typeface="Open Sans"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74075"/>
            <a:ext cx="184731" cy="30904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74075"/>
            <a:ext cx="65" cy="309049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1844" y="799241"/>
            <a:ext cx="3733800" cy="2514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8159" y="5065884"/>
            <a:ext cx="2943225" cy="828675"/>
          </a:xfrm>
          <a:prstGeom prst="rect">
            <a:avLst/>
          </a:prstGeom>
        </p:spPr>
      </p:pic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0" y="43933"/>
            <a:ext cx="184731" cy="36933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01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702813" y="628478"/>
            <a:ext cx="10937631" cy="51429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/>
              <a:t>Delombok</a:t>
            </a:r>
            <a:r>
              <a:rPr lang="en-US" sz="2000" dirty="0" smtClean="0"/>
              <a:t>: </a:t>
            </a:r>
            <a:r>
              <a:rPr lang="en-US" altLang="en-US" sz="2000" dirty="0" smtClean="0">
                <a:solidFill>
                  <a:srgbClr val="00B0F0"/>
                </a:solidFill>
                <a:latin typeface="Menlo"/>
              </a:rPr>
              <a:t>java </a:t>
            </a:r>
            <a:r>
              <a:rPr lang="en-US" altLang="en-US" sz="2000" dirty="0">
                <a:solidFill>
                  <a:srgbClr val="00B0F0"/>
                </a:solidFill>
                <a:latin typeface="Menlo"/>
              </a:rPr>
              <a:t>-jar lombok.jar </a:t>
            </a:r>
            <a:r>
              <a:rPr lang="en-US" altLang="en-US" sz="2000" dirty="0" err="1">
                <a:solidFill>
                  <a:srgbClr val="00B0F0"/>
                </a:solidFill>
                <a:latin typeface="Menlo"/>
              </a:rPr>
              <a:t>delombok</a:t>
            </a:r>
            <a:r>
              <a:rPr lang="en-US" altLang="en-US" sz="2000" dirty="0">
                <a:solidFill>
                  <a:srgbClr val="00B0F0"/>
                </a:solidFill>
                <a:latin typeface="Menlo"/>
              </a:rPr>
              <a:t> </a:t>
            </a:r>
            <a:r>
              <a:rPr lang="en-US" altLang="en-US" sz="2000" dirty="0" err="1">
                <a:solidFill>
                  <a:srgbClr val="00B0F0"/>
                </a:solidFill>
                <a:latin typeface="Menlo"/>
              </a:rPr>
              <a:t>src</a:t>
            </a:r>
            <a:r>
              <a:rPr lang="en-US" altLang="en-US" sz="2000" dirty="0">
                <a:solidFill>
                  <a:srgbClr val="00B0F0"/>
                </a:solidFill>
                <a:latin typeface="Menlo"/>
              </a:rPr>
              <a:t> -d </a:t>
            </a:r>
            <a:r>
              <a:rPr lang="en-US" altLang="en-US" sz="2000" dirty="0" err="1">
                <a:solidFill>
                  <a:srgbClr val="00B0F0"/>
                </a:solidFill>
                <a:latin typeface="Menlo"/>
              </a:rPr>
              <a:t>src-delomboked</a:t>
            </a:r>
            <a:r>
              <a:rPr lang="en-US" altLang="en-US" sz="2000" dirty="0">
                <a:solidFill>
                  <a:srgbClr val="00B0F0"/>
                </a:solidFill>
              </a:rPr>
              <a:t> </a:t>
            </a:r>
            <a:endParaRPr lang="en-US" altLang="en-US" sz="2000" dirty="0" smtClean="0">
              <a:solidFill>
                <a:srgbClr val="00B0F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B0F0"/>
                </a:solidFill>
                <a:latin typeface="Arial" panose="020B0604020202020204" pitchFamily="34" charset="0"/>
              </a:rPr>
              <a:t>Or and Ant-task: </a:t>
            </a:r>
            <a:endParaRPr lang="en-US" altLang="en-US" sz="20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 err="1"/>
              <a:t>Delombok</a:t>
            </a:r>
            <a:r>
              <a:rPr lang="en-US" dirty="0"/>
              <a:t> tries to preserve your code as much as it can, but comments may move around a little bit, especially comments that are in the middle of a syntax node.</a:t>
            </a:r>
            <a:endParaRPr lang="en-US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@Builder  -   build immutable data objects with their simple, fluent syntax</a:t>
            </a:r>
          </a:p>
          <a:p>
            <a:pPr algn="l"/>
            <a:r>
              <a:rPr lang="en-US" sz="2000" dirty="0" smtClean="0">
                <a:hlinkClick r:id="rId2"/>
              </a:rPr>
              <a:t>@</a:t>
            </a:r>
            <a:r>
              <a:rPr lang="en-US" sz="2000" dirty="0" err="1">
                <a:hlinkClick r:id="rId2"/>
              </a:rPr>
              <a:t>SuperBuilder</a:t>
            </a:r>
            <a:r>
              <a:rPr lang="en-US" sz="2000" dirty="0"/>
              <a:t>  -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www.baeldung.com/lombok-builder-inheritance</a:t>
            </a:r>
            <a:endParaRPr lang="en-US" sz="2000" dirty="0" smtClean="0"/>
          </a:p>
          <a:p>
            <a:pPr algn="l"/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</a:rPr>
              <a:t>@Setter </a:t>
            </a:r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@With: </a:t>
            </a:r>
            <a:r>
              <a:rPr lang="en-US" sz="2000" dirty="0"/>
              <a:t>The next best alternative to a setter for an immutable property is to construct a clone of the object, but with a new value for this one field.</a:t>
            </a:r>
            <a:r>
              <a:rPr lang="en-US" sz="2000" dirty="0">
                <a:solidFill>
                  <a:srgbClr val="0F467D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sz="2000" dirty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F467D"/>
              </a:solidFill>
              <a:latin typeface="Consolas" panose="020B060902020403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if the superclass doesn't have a no-</a:t>
            </a:r>
            <a:r>
              <a:rPr lang="en-US" b="1" dirty="0" err="1"/>
              <a:t>args</a:t>
            </a:r>
            <a:r>
              <a:rPr lang="en-US" b="1" dirty="0"/>
              <a:t> constructor, Lombok can't generate any constructor in the subclass</a:t>
            </a:r>
            <a:endParaRPr lang="en-US" sz="2000" i="1" dirty="0"/>
          </a:p>
          <a:p>
            <a:pPr algn="l"/>
            <a:endParaRPr lang="en-US" sz="20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61255"/>
            <a:ext cx="65" cy="33468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" y="10067"/>
            <a:ext cx="7292069" cy="49769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619999" y="2258328"/>
            <a:ext cx="432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4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4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THANK YOU</a:t>
            </a:r>
            <a:endParaRPr lang="en-US" sz="4800" b="1" dirty="0" smtClean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5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11104</TotalTime>
  <Words>1309</Words>
  <Application>Microsoft Office PowerPoint</Application>
  <PresentationFormat>Widescreen</PresentationFormat>
  <Paragraphs>114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Menlo</vt:lpstr>
      <vt:lpstr>Open Sans</vt:lpstr>
      <vt:lpstr>Wingdings</vt:lpstr>
      <vt:lpstr>Office Theme</vt:lpstr>
      <vt:lpstr>PowerPoint Presentation</vt:lpstr>
      <vt:lpstr>Lombok   https://projectlombok.org/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 of Using AssertThat Over Other Assert Methods</dc:title>
  <dc:creator>Azat Satklichov</dc:creator>
  <cp:lastModifiedBy>Azat Satklichov</cp:lastModifiedBy>
  <cp:revision>905</cp:revision>
  <dcterms:created xsi:type="dcterms:W3CDTF">2020-07-14T16:59:29Z</dcterms:created>
  <dcterms:modified xsi:type="dcterms:W3CDTF">2021-02-21T09:37:17Z</dcterms:modified>
</cp:coreProperties>
</file>