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8" r:id="rId2"/>
    <p:sldId id="256" r:id="rId3"/>
    <p:sldId id="258" r:id="rId4"/>
    <p:sldId id="263" r:id="rId5"/>
    <p:sldId id="265" r:id="rId6"/>
    <p:sldId id="266" r:id="rId7"/>
    <p:sldId id="267" r:id="rId8"/>
    <p:sldId id="268" r:id="rId9"/>
    <p:sldId id="269" r:id="rId10"/>
    <p:sldId id="281" r:id="rId11"/>
    <p:sldId id="270" r:id="rId12"/>
    <p:sldId id="283" r:id="rId13"/>
    <p:sldId id="272" r:id="rId14"/>
    <p:sldId id="275" r:id="rId15"/>
    <p:sldId id="274" r:id="rId16"/>
    <p:sldId id="273" r:id="rId17"/>
    <p:sldId id="277" r:id="rId18"/>
    <p:sldId id="279" r:id="rId19"/>
    <p:sldId id="286" r:id="rId20"/>
    <p:sldId id="276" r:id="rId21"/>
    <p:sldId id="282" r:id="rId22"/>
    <p:sldId id="280" r:id="rId23"/>
    <p:sldId id="284"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4660"/>
  </p:normalViewPr>
  <p:slideViewPr>
    <p:cSldViewPr snapToGrid="0">
      <p:cViewPr varScale="1">
        <p:scale>
          <a:sx n="109" d="100"/>
          <a:sy n="109" d="100"/>
        </p:scale>
        <p:origin x="10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i="1" dirty="0" smtClean="0"/>
              <a:t>/</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statements</a:t>
            </a:r>
            <a:r>
              <a:rPr lang="en-US" sz="1200" b="0" i="0" kern="1200" dirty="0" smtClean="0">
                <a:solidFill>
                  <a:schemeClr val="tx1"/>
                </a:solidFill>
                <a:effectLst/>
                <a:latin typeface="+mn-lt"/>
                <a:ea typeface="+mn-ea"/>
                <a:cs typeface="+mn-cs"/>
              </a:rPr>
              <a:t> are composed of: Values, Operators, Expressions, Keywords, and Comments.</a:t>
            </a:r>
          </a:p>
          <a:p>
            <a:r>
              <a:rPr lang="en-US" sz="1200" b="0" i="0" kern="1200" dirty="0" smtClean="0">
                <a:solidFill>
                  <a:schemeClr val="tx1"/>
                </a:solidFill>
                <a:effectLst/>
                <a:latin typeface="+mn-lt"/>
                <a:ea typeface="+mn-ea"/>
                <a:cs typeface="+mn-cs"/>
              </a:rPr>
              <a:t>JavaScript programs (and JavaScript statements) are often called JavaScript code. </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y, z;    // Statement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5;          // Statement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6;          // Statement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var</a:t>
            </a:r>
            <a:r>
              <a:rPr lang="en-US" sz="1200" b="0" i="0" kern="1200" baseline="0" dirty="0" smtClean="0">
                <a:solidFill>
                  <a:schemeClr val="tx1"/>
                </a:solidFill>
                <a:effectLst/>
                <a:latin typeface="+mn-lt"/>
                <a:ea typeface="+mn-ea"/>
                <a:cs typeface="+mn-cs"/>
              </a:rPr>
              <a:t> x  = </a:t>
            </a:r>
            <a:r>
              <a:rPr lang="en-US" sz="1200" b="0" i="0" kern="1200" dirty="0" smtClean="0">
                <a:solidFill>
                  <a:schemeClr val="tx1"/>
                </a:solidFill>
                <a:effectLst/>
                <a:latin typeface="+mn-lt"/>
                <a:ea typeface="+mn-ea"/>
                <a:cs typeface="+mn-cs"/>
              </a:rPr>
              <a:t>5 * 10; //Statement 4</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uses the </a:t>
            </a:r>
            <a:r>
              <a:rPr lang="en-US" dirty="0" err="1" smtClean="0"/>
              <a:t>var</a:t>
            </a:r>
            <a:r>
              <a:rPr lang="en-US" sz="1200" b="0" i="0" kern="1200" dirty="0" smtClean="0">
                <a:solidFill>
                  <a:schemeClr val="tx1"/>
                </a:solidFill>
                <a:effectLst/>
                <a:latin typeface="+mn-lt"/>
                <a:ea typeface="+mn-ea"/>
                <a:cs typeface="+mn-cs"/>
              </a:rPr>
              <a:t> keyword to </a:t>
            </a:r>
            <a:r>
              <a:rPr lang="en-US" sz="1200" b="1" i="0" kern="1200" dirty="0" smtClean="0">
                <a:solidFill>
                  <a:schemeClr val="tx1"/>
                </a:solidFill>
                <a:effectLst/>
                <a:latin typeface="+mn-lt"/>
                <a:ea typeface="+mn-ea"/>
                <a:cs typeface="+mn-cs"/>
              </a:rPr>
              <a:t>declare</a:t>
            </a:r>
            <a:r>
              <a:rPr lang="en-US" sz="1200" b="0" i="0" kern="1200" dirty="0" smtClean="0">
                <a:solidFill>
                  <a:schemeClr val="tx1"/>
                </a:solidFill>
                <a:effectLst/>
                <a:latin typeface="+mn-lt"/>
                <a:ea typeface="+mn-ea"/>
                <a:cs typeface="+mn-cs"/>
              </a:rPr>
              <a:t> variables.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expression</a:t>
            </a:r>
            <a:r>
              <a:rPr lang="en-US" sz="1200" b="0" i="0" kern="1200" dirty="0" smtClean="0">
                <a:solidFill>
                  <a:schemeClr val="tx1"/>
                </a:solidFill>
                <a:effectLst/>
                <a:latin typeface="+mn-lt"/>
                <a:ea typeface="+mn-ea"/>
                <a:cs typeface="+mn-cs"/>
              </a:rPr>
              <a:t> is a combination of values, variables, and operators, which computes to a value. E.g. 5 * 10    or x * 10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containers for storing data values.</a:t>
            </a:r>
          </a:p>
          <a:p>
            <a:r>
              <a:rPr lang="en-US" sz="1200" b="0" i="0" kern="1200" dirty="0" smtClean="0">
                <a:solidFill>
                  <a:schemeClr val="tx1"/>
                </a:solidFill>
                <a:effectLst/>
                <a:latin typeface="+mn-lt"/>
                <a:ea typeface="+mn-ea"/>
                <a:cs typeface="+mn-cs"/>
              </a:rPr>
              <a:t>All 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must be </a:t>
            </a:r>
            <a:r>
              <a:rPr lang="en-US" sz="1200" b="1" i="0" kern="1200" dirty="0" smtClean="0">
                <a:solidFill>
                  <a:schemeClr val="tx1"/>
                </a:solidFill>
                <a:effectLst/>
                <a:latin typeface="+mn-lt"/>
                <a:ea typeface="+mn-ea"/>
                <a:cs typeface="+mn-cs"/>
              </a:rPr>
              <a:t>identified</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unique names</a:t>
            </a:r>
            <a:r>
              <a:rPr lang="en-US" sz="1200" b="0" i="0" kern="1200" dirty="0" smtClean="0">
                <a:solidFill>
                  <a:schemeClr val="tx1"/>
                </a:solidFill>
                <a:effectLst/>
                <a:latin typeface="+mn-lt"/>
                <a:ea typeface="+mn-ea"/>
                <a:cs typeface="+mn-cs"/>
              </a:rPr>
              <a:t>. JavaScript identifiers are case-sensitive.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variable in JavaScript is called "declaring" a variable.</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carName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Difference Between </a:t>
            </a:r>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UTF-8</a:t>
            </a:r>
            <a:r>
              <a:rPr lang="en-US" sz="1200" b="0" i="0" kern="1200" dirty="0" smtClean="0">
                <a:solidFill>
                  <a:schemeClr val="tx1"/>
                </a:solidFill>
                <a:effectLst/>
                <a:latin typeface="+mn-lt"/>
                <a:ea typeface="+mn-ea"/>
                <a:cs typeface="+mn-cs"/>
              </a:rPr>
              <a:t>: Unicode is a </a:t>
            </a:r>
            <a:r>
              <a:rPr lang="en-US" sz="1200" b="1" i="0" kern="1200" dirty="0" smtClean="0">
                <a:solidFill>
                  <a:schemeClr val="tx1"/>
                </a:solidFill>
                <a:effectLst/>
                <a:latin typeface="+mn-lt"/>
                <a:ea typeface="+mn-ea"/>
                <a:cs typeface="+mn-cs"/>
              </a:rPr>
              <a:t>character set</a:t>
            </a:r>
            <a:r>
              <a:rPr lang="en-US" sz="1200" b="0" i="0" kern="1200" dirty="0" smtClean="0">
                <a:solidFill>
                  <a:schemeClr val="tx1"/>
                </a:solidFill>
                <a:effectLst/>
                <a:latin typeface="+mn-lt"/>
                <a:ea typeface="+mn-ea"/>
                <a:cs typeface="+mn-cs"/>
              </a:rPr>
              <a:t>. UTF-8 is </a:t>
            </a:r>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is a list of characters with unique decimal numbers (code points). A = 65, B = 66, C = 67, ....</a:t>
            </a:r>
          </a:p>
          <a:p>
            <a:r>
              <a:rPr lang="en-US" sz="1200" b="0" i="0" kern="1200" dirty="0" smtClean="0">
                <a:solidFill>
                  <a:schemeClr val="tx1"/>
                </a:solidFill>
                <a:effectLst/>
                <a:latin typeface="+mn-lt"/>
                <a:ea typeface="+mn-ea"/>
                <a:cs typeface="+mn-cs"/>
              </a:rPr>
              <a:t>This list of decimal numbers represent the string “</a:t>
            </a:r>
            <a:r>
              <a:rPr lang="en-US" sz="1200" b="0" i="0" kern="1200" dirty="0" err="1" smtClean="0">
                <a:solidFill>
                  <a:schemeClr val="tx1"/>
                </a:solidFill>
                <a:effectLst/>
                <a:latin typeface="+mn-lt"/>
                <a:ea typeface="+mn-ea"/>
                <a:cs typeface="+mn-cs"/>
              </a:rPr>
              <a:t>ahello</a:t>
            </a:r>
            <a:r>
              <a:rPr lang="en-US" sz="1200" b="0" i="0" kern="1200" dirty="0" smtClean="0">
                <a:solidFill>
                  <a:schemeClr val="tx1"/>
                </a:solidFill>
                <a:effectLst/>
                <a:latin typeface="+mn-lt"/>
                <a:ea typeface="+mn-ea"/>
                <a:cs typeface="+mn-cs"/>
              </a:rPr>
              <a:t>": 97 104 101 108 108 111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is how these numbers are translated into binary numbers to be </a:t>
            </a:r>
            <a:r>
              <a:rPr lang="en-US" sz="1200" b="1" i="0" kern="1200" dirty="0" smtClean="0">
                <a:solidFill>
                  <a:schemeClr val="tx1"/>
                </a:solidFill>
                <a:effectLst/>
                <a:latin typeface="+mn-lt"/>
                <a:ea typeface="+mn-ea"/>
                <a:cs typeface="+mn-cs"/>
              </a:rPr>
              <a:t>stored</a:t>
            </a:r>
            <a:r>
              <a:rPr lang="en-US" sz="1200" b="0" i="0" kern="1200" dirty="0" smtClean="0">
                <a:solidFill>
                  <a:schemeClr val="tx1"/>
                </a:solidFill>
                <a:effectLst/>
                <a:latin typeface="+mn-lt"/>
                <a:ea typeface="+mn-ea"/>
                <a:cs typeface="+mn-cs"/>
              </a:rPr>
              <a:t> in a computer:</a:t>
            </a:r>
          </a:p>
          <a:p>
            <a:r>
              <a:rPr lang="en-US" sz="1200" b="0" i="0" kern="1200" dirty="0" smtClean="0">
                <a:solidFill>
                  <a:schemeClr val="tx1"/>
                </a:solidFill>
                <a:effectLst/>
                <a:latin typeface="+mn-lt"/>
                <a:ea typeface="+mn-ea"/>
                <a:cs typeface="+mn-cs"/>
              </a:rPr>
              <a:t>UTF-8 encoding will store "hello" like this (binary): 01101000 01100101 01101100 01101100  01101111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translates numbers into binary . </a:t>
            </a:r>
            <a:r>
              <a:rPr lang="en-US" sz="1200" b="1" i="0" kern="1200" dirty="0" smtClean="0">
                <a:solidFill>
                  <a:schemeClr val="tx1"/>
                </a:solidFill>
                <a:effectLst/>
                <a:latin typeface="+mn-lt"/>
                <a:ea typeface="+mn-ea"/>
                <a:cs typeface="+mn-cs"/>
              </a:rPr>
              <a:t>Character sets</a:t>
            </a:r>
            <a:r>
              <a:rPr lang="en-US" sz="1200" b="0" i="0" kern="1200" dirty="0" smtClean="0">
                <a:solidFill>
                  <a:schemeClr val="tx1"/>
                </a:solidFill>
                <a:effectLst/>
                <a:latin typeface="+mn-lt"/>
                <a:ea typeface="+mn-ea"/>
                <a:cs typeface="+mn-cs"/>
              </a:rPr>
              <a:t> translates characters to numbers.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971289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214760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39490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245171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18</a:t>
            </a:fld>
            <a:endParaRPr lang="en-US"/>
          </a:p>
        </p:txBody>
      </p:sp>
    </p:spTree>
    <p:extLst>
      <p:ext uri="{BB962C8B-B14F-4D97-AF65-F5344CB8AC3E}">
        <p14:creationId xmlns:p14="http://schemas.microsoft.com/office/powerpoint/2010/main" val="339202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0" kern="1200" dirty="0" smtClean="0">
                <a:solidFill>
                  <a:schemeClr val="tx1"/>
                </a:solidFill>
                <a:effectLst/>
                <a:latin typeface="+mn-lt"/>
                <a:ea typeface="+mn-ea"/>
                <a:cs typeface="+mn-cs"/>
              </a:rPr>
              <a:t>JUnit 5 is still evolving and it will have all the missing features in the upcoming releases.</a:t>
            </a:r>
          </a:p>
          <a:p>
            <a:r>
              <a:rPr lang="en-US" sz="1200" b="0" i="0" kern="1200" dirty="0" smtClean="0">
                <a:solidFill>
                  <a:schemeClr val="tx1"/>
                </a:solidFill>
                <a:effectLst/>
                <a:latin typeface="+mn-lt"/>
                <a:ea typeface="+mn-ea"/>
                <a:cs typeface="+mn-cs"/>
              </a:rPr>
              <a:t>*Assumptions* — </a:t>
            </a:r>
            <a:r>
              <a:rPr lang="en-US" sz="1200" b="0" i="0" kern="1200" dirty="0" err="1" smtClean="0">
                <a:solidFill>
                  <a:schemeClr val="tx1"/>
                </a:solidFill>
                <a:effectLst/>
                <a:latin typeface="+mn-lt"/>
                <a:ea typeface="+mn-ea"/>
                <a:cs typeface="+mn-cs"/>
              </a:rPr>
              <a:t>testNG</a:t>
            </a:r>
            <a:r>
              <a:rPr lang="en-US" sz="1200" b="0" i="0" kern="1200" dirty="0" smtClean="0">
                <a:solidFill>
                  <a:schemeClr val="tx1"/>
                </a:solidFill>
                <a:effectLst/>
                <a:latin typeface="+mn-lt"/>
                <a:ea typeface="+mn-ea"/>
                <a:cs typeface="+mn-cs"/>
              </a:rPr>
              <a:t> has </a:t>
            </a:r>
            <a:r>
              <a:rPr lang="en-US" sz="1200" b="0" i="0" kern="1200" dirty="0" err="1" smtClean="0">
                <a:solidFill>
                  <a:schemeClr val="tx1"/>
                </a:solidFill>
                <a:effectLst/>
                <a:latin typeface="+mn-lt"/>
                <a:ea typeface="+mn-ea"/>
                <a:cs typeface="+mn-cs"/>
              </a:rPr>
              <a:t>SkipTestException</a:t>
            </a:r>
            <a:r>
              <a:rPr lang="en-US" sz="1200" b="0" i="0" kern="1200" dirty="0" smtClean="0">
                <a:solidFill>
                  <a:schemeClr val="tx1"/>
                </a:solidFill>
                <a:effectLst/>
                <a:latin typeface="+mn-lt"/>
                <a:ea typeface="+mn-ea"/>
                <a:cs typeface="+mn-cs"/>
              </a:rPr>
              <a:t> which works like assumptions. Win-win</a:t>
            </a:r>
          </a:p>
          <a:p>
            <a:endParaRPr lang="en-US" sz="1600" b="1" dirty="0"/>
          </a:p>
        </p:txBody>
      </p:sp>
      <p:sp>
        <p:nvSpPr>
          <p:cNvPr id="4" name="Slide Number Placeholder 3"/>
          <p:cNvSpPr>
            <a:spLocks noGrp="1"/>
          </p:cNvSpPr>
          <p:nvPr>
            <p:ph type="sldNum" sz="quarter" idx="10"/>
          </p:nvPr>
        </p:nvSpPr>
        <p:spPr/>
        <p:txBody>
          <a:bodyPr/>
          <a:lstStyle/>
          <a:p>
            <a:fld id="{B8979B4A-50AD-4921-98D2-3767FE82802A}" type="slidenum">
              <a:rPr lang="en-US" smtClean="0"/>
              <a:t>19</a:t>
            </a:fld>
            <a:endParaRPr lang="en-US"/>
          </a:p>
        </p:txBody>
      </p:sp>
    </p:spTree>
    <p:extLst>
      <p:ext uri="{BB962C8B-B14F-4D97-AF65-F5344CB8AC3E}">
        <p14:creationId xmlns:p14="http://schemas.microsoft.com/office/powerpoint/2010/main" val="385666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azatsatklichov/java-and-ts-tests/tree/master/javatesting" TargetMode="External"/><Relationship Id="rId4" Type="http://schemas.openxmlformats.org/officeDocument/2006/relationships/hyperlink" Target="http://sahet.net/htm/java.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howtodoinjava.com/java/related-concepts/real-usage-examples-of-reflection-in-java/" TargetMode="External"/><Relationship Id="rId7" Type="http://schemas.openxmlformats.org/officeDocument/2006/relationships/hyperlink" Target="https://junit.org/junit5/docs/current/user-guide/#writing-tests-parameterized-tes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junit-team/junit5/issues/964" TargetMode="External"/><Relationship Id="rId5" Type="http://schemas.openxmlformats.org/officeDocument/2006/relationships/hyperlink" Target="https://github.com/junit-team/junit5/issues/744" TargetMode="External"/><Relationship Id="rId4" Type="http://schemas.openxmlformats.org/officeDocument/2006/relationships/hyperlink" Target="https://junit.org/junit5/docs/current/user-guide/"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junit.org/junit5/docs/current/api/org/junit/jupiter/api/Assumptions.html" TargetMode="External"/><Relationship Id="rId2" Type="http://schemas.openxmlformats.org/officeDocument/2006/relationships/hyperlink" Target="http://junit.org/junit4/javadoc/4.12/org/junit/Assume.html" TargetMode="External"/><Relationship Id="rId1" Type="http://schemas.openxmlformats.org/officeDocument/2006/relationships/slideLayout" Target="../slideLayouts/slideLayout1.xml"/><Relationship Id="rId4" Type="http://schemas.openxmlformats.org/officeDocument/2006/relationships/hyperlink" Target="http://hamcrest.or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unit.org/junit4/javadoc/4.12/org/junit/Assume.html" TargetMode="External"/><Relationship Id="rId2" Type="http://schemas.openxmlformats.org/officeDocument/2006/relationships/hyperlink" Target="https://www.journaldev.com/21639/junit-parameterized-tests" TargetMode="Externa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javascript-scene/behavior-driven-development-bdd-and-functional-testing-62084ad7f1f2" TargetMode="External"/><Relationship Id="rId2" Type="http://schemas.openxmlformats.org/officeDocument/2006/relationships/hyperlink" Target="https://medium.com/@pjbgf/title-testing-code-ocd-and-the-aaa-pattern-df453975ab80" TargetMode="Externa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howtodoinjava.com/best-practices/8-signs-of-bad-unit-test-cases/#machine-compatible" TargetMode="External"/><Relationship Id="rId3" Type="http://schemas.openxmlformats.org/officeDocument/2006/relationships/hyperlink" Target="https://howtodoinjava.com/best-practices/8-signs-of-bad-unit-test-cases/#test-irrelevant" TargetMode="External"/><Relationship Id="rId7" Type="http://schemas.openxmlformats.org/officeDocument/2006/relationships/hyperlink" Target="https://howtodoinjava.com/best-practices/8-signs-of-bad-unit-test-cases/#excess-setup-dependent" TargetMode="External"/><Relationship Id="rId2" Type="http://schemas.openxmlformats.org/officeDocument/2006/relationships/hyperlink" Target="https://howtodoinjava.com/best-practices/8-signs-of-bad-unit-test-cases/#skip-correct-feature" TargetMode="External"/><Relationship Id="rId1" Type="http://schemas.openxmlformats.org/officeDocument/2006/relationships/slideLayout" Target="../slideLayouts/slideLayout1.xml"/><Relationship Id="rId6" Type="http://schemas.openxmlformats.org/officeDocument/2006/relationships/hyperlink" Target="https://howtodoinjava.com/best-practices/8-signs-of-bad-unit-test-cases/#swallow-exception" TargetMode="External"/><Relationship Id="rId11" Type="http://schemas.openxmlformats.org/officeDocument/2006/relationships/hyperlink" Target="https://howtodoinjava.com/junit/junit-creating-temporary-filefolder-using-temporaryfolder-rule/" TargetMode="External"/><Relationship Id="rId5" Type="http://schemas.openxmlformats.org/officeDocument/2006/relationships/hyperlink" Target="https://howtodoinjava.com/best-practices/8-signs-of-bad-unit-test-cases/#reflection" TargetMode="External"/><Relationship Id="rId10" Type="http://schemas.openxmlformats.org/officeDocument/2006/relationships/hyperlink" Target="https://howtodoinjava.com/java-best-practices/" TargetMode="External"/><Relationship Id="rId4" Type="http://schemas.openxmlformats.org/officeDocument/2006/relationships/hyperlink" Target="https://howtodoinjava.com/best-practices/8-signs-of-bad-unit-test-cases/#test-multiples" TargetMode="External"/><Relationship Id="rId9" Type="http://schemas.openxmlformats.org/officeDocument/2006/relationships/hyperlink" Target="https://howtodoinjava.com/best-practices/8-signs-of-bad-unit-test-cases/#log-emiss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hamcrest.org/JavaHamcrest/javadoc/2.2" TargetMode="External"/><Relationship Id="rId2" Type="http://schemas.openxmlformats.org/officeDocument/2006/relationships/hyperlink" Target="http://hamcrest.org/JavaHamcrest/index" TargetMode="External"/><Relationship Id="rId1" Type="http://schemas.openxmlformats.org/officeDocument/2006/relationships/slideLayout" Target="../slideLayouts/slideLayout1.xml"/><Relationship Id="rId4" Type="http://schemas.openxmlformats.org/officeDocument/2006/relationships/hyperlink" Target="http://hamcrest.org/JavaHamcrest/javadoc/1.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Google Shape;128;p1"/>
          <p:cNvSpPr txBox="1">
            <a:spLocks noGrp="1"/>
          </p:cNvSpPr>
          <p:nvPr>
            <p:ph type="subTitle" idx="4294967295"/>
          </p:nvPr>
        </p:nvSpPr>
        <p:spPr>
          <a:xfrm>
            <a:off x="385876" y="5332120"/>
            <a:ext cx="7452360" cy="11356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a:t>
            </a:r>
            <a:r>
              <a:rPr lang="en-US" sz="1800" dirty="0">
                <a:hlinkClick r:id="rId4"/>
              </a:rPr>
              <a:t>://</a:t>
            </a:r>
            <a:r>
              <a:rPr lang="en-US" sz="1800" dirty="0" smtClean="0">
                <a:hlinkClick r:id="rId4"/>
              </a:rPr>
              <a:t>sahet.net/htm/java.html</a:t>
            </a:r>
            <a:r>
              <a:rPr lang="en-US" sz="1800" dirty="0" smtClean="0"/>
              <a:t>,</a:t>
            </a:r>
          </a:p>
          <a:p>
            <a:pPr marL="0" lvl="0" indent="0">
              <a:spcBef>
                <a:spcPts val="0"/>
              </a:spcBef>
              <a:buSzPts val="2400"/>
              <a:buNone/>
            </a:pPr>
            <a:r>
              <a:rPr lang="en-US" sz="1800" dirty="0">
                <a:hlinkClick r:id="rId5"/>
              </a:rPr>
              <a:t>https://</a:t>
            </a:r>
            <a:r>
              <a:rPr lang="en-US" sz="1800" dirty="0" smtClean="0">
                <a:hlinkClick r:id="rId5"/>
              </a:rPr>
              <a:t>github.com/azatsatklichov/java-and-ts-tests/tree/master/javatesting</a:t>
            </a:r>
            <a:r>
              <a:rPr lang="en-US" sz="1800" dirty="0" smtClean="0"/>
              <a:t> </a:t>
            </a:r>
            <a:endParaRPr sz="1800" dirty="0"/>
          </a:p>
        </p:txBody>
      </p:sp>
      <p:pic>
        <p:nvPicPr>
          <p:cNvPr id="25" name="Picture 24"/>
          <p:cNvPicPr>
            <a:picLocks noChangeAspect="1"/>
          </p:cNvPicPr>
          <p:nvPr/>
        </p:nvPicPr>
        <p:blipFill>
          <a:blip r:embed="rId6"/>
          <a:stretch>
            <a:fillRect/>
          </a:stretch>
        </p:blipFill>
        <p:spPr>
          <a:xfrm>
            <a:off x="9710004" y="4526012"/>
            <a:ext cx="2000250" cy="2000250"/>
          </a:xfrm>
          <a:prstGeom prst="rect">
            <a:avLst/>
          </a:prstGeom>
        </p:spPr>
      </p:pic>
      <p:sp>
        <p:nvSpPr>
          <p:cNvPr id="26" name="Google Shape;126;p1"/>
          <p:cNvSpPr txBox="1">
            <a:spLocks/>
          </p:cNvSpPr>
          <p:nvPr/>
        </p:nvSpPr>
        <p:spPr>
          <a:xfrm>
            <a:off x="1106072" y="2102580"/>
            <a:ext cx="9098280" cy="664797"/>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4800" b="1" smtClean="0">
                <a:solidFill>
                  <a:srgbClr val="00B050"/>
                </a:solidFill>
              </a:rPr>
              <a:t>Hamcrest Matchers and jUnit5 </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8851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1423063"/>
            <a:ext cx="10884875" cy="1666553"/>
          </a:xfrm>
        </p:spPr>
        <p:txBody>
          <a:bodyPr>
            <a:normAutofit/>
          </a:bodyPr>
          <a:lstStyle/>
          <a:p>
            <a:r>
              <a:rPr lang="en-US" sz="3200" b="1" dirty="0" err="1" smtClean="0">
                <a:solidFill>
                  <a:srgbClr val="00B050"/>
                </a:solidFill>
              </a:rPr>
              <a:t>AssertJ</a:t>
            </a:r>
            <a:r>
              <a:rPr lang="en-US" sz="3200" b="1" dirty="0" smtClean="0">
                <a:solidFill>
                  <a:srgbClr val="00B050"/>
                </a:solidFill>
              </a:rPr>
              <a:t>  - </a:t>
            </a:r>
            <a:r>
              <a:rPr lang="en-US" sz="3200" b="1" dirty="0" smtClean="0"/>
              <a:t> need ?  </a:t>
            </a:r>
            <a:r>
              <a:rPr lang="en-US" sz="3200" b="1" dirty="0"/>
              <a:t/>
            </a:r>
            <a:br>
              <a:rPr lang="en-US" sz="3200" b="1" dirty="0"/>
            </a:br>
            <a:r>
              <a:rPr lang="en-US" sz="3200" b="1" dirty="0" smtClean="0"/>
              <a:t> </a:t>
            </a:r>
            <a:endParaRPr lang="en-US" sz="3200" b="1" dirty="0"/>
          </a:p>
        </p:txBody>
      </p:sp>
    </p:spTree>
    <p:extLst>
      <p:ext uri="{BB962C8B-B14F-4D97-AF65-F5344CB8AC3E}">
        <p14:creationId xmlns:p14="http://schemas.microsoft.com/office/powerpoint/2010/main" val="3122520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101" y="132056"/>
            <a:ext cx="3033346" cy="584775"/>
          </a:xfrm>
          <a:prstGeom prst="rect">
            <a:avLst/>
          </a:prstGeom>
          <a:noFill/>
        </p:spPr>
        <p:txBody>
          <a:bodyPr wrap="square" rtlCol="0">
            <a:spAutoFit/>
          </a:bodyPr>
          <a:lstStyle/>
          <a:p>
            <a:r>
              <a:rPr lang="en-US" sz="3200" dirty="0" smtClean="0">
                <a:solidFill>
                  <a:srgbClr val="00B050"/>
                </a:solidFill>
              </a:rPr>
              <a:t>Why </a:t>
            </a:r>
            <a:r>
              <a:rPr lang="en-US" sz="3200" dirty="0" err="1" smtClean="0">
                <a:solidFill>
                  <a:srgbClr val="00B050"/>
                </a:solidFill>
              </a:rPr>
              <a:t>jUnit</a:t>
            </a:r>
            <a:r>
              <a:rPr lang="en-US" sz="3200" dirty="0" smtClean="0">
                <a:solidFill>
                  <a:srgbClr val="00B050"/>
                </a:solidFill>
              </a:rPr>
              <a:t> 5 </a:t>
            </a:r>
            <a:endParaRPr lang="en-US" sz="3200" dirty="0">
              <a:solidFill>
                <a:srgbClr val="00B050"/>
              </a:solidFill>
            </a:endParaRPr>
          </a:p>
        </p:txBody>
      </p:sp>
      <p:sp>
        <p:nvSpPr>
          <p:cNvPr id="5" name="Subtitle 2"/>
          <p:cNvSpPr>
            <a:spLocks noGrp="1"/>
          </p:cNvSpPr>
          <p:nvPr>
            <p:ph type="subTitle" idx="1"/>
          </p:nvPr>
        </p:nvSpPr>
        <p:spPr>
          <a:xfrm>
            <a:off x="419101" y="424443"/>
            <a:ext cx="11353800" cy="5037422"/>
          </a:xfrm>
        </p:spPr>
        <p:txBody>
          <a:bodyPr>
            <a:noAutofit/>
          </a:bodyPr>
          <a:lstStyle/>
          <a:p>
            <a:pPr marL="342900" indent="-342900" algn="l">
              <a:buFont typeface="Arial" panose="020B0604020202020204" pitchFamily="34" charset="0"/>
              <a:buChar char="•"/>
            </a:pPr>
            <a:endParaRPr lang="en-US" sz="1800" i="1" dirty="0" smtClean="0"/>
          </a:p>
          <a:p>
            <a:pPr marL="342900" indent="-342900" algn="l">
              <a:buFont typeface="Arial" panose="020B0604020202020204" pitchFamily="34" charset="0"/>
              <a:buChar char="•"/>
            </a:pPr>
            <a:r>
              <a:rPr lang="en-US" sz="1800" i="1" dirty="0" err="1" smtClean="0"/>
              <a:t>jUnit</a:t>
            </a:r>
            <a:r>
              <a:rPr lang="en-US" sz="1800" i="1" dirty="0" smtClean="0"/>
              <a:t> </a:t>
            </a:r>
            <a:r>
              <a:rPr lang="en-US" sz="1800" i="1" dirty="0"/>
              <a:t>4 </a:t>
            </a:r>
            <a:r>
              <a:rPr lang="en-US" sz="1800" i="1" dirty="0" smtClean="0"/>
              <a:t> based on Java 7 (</a:t>
            </a:r>
            <a:r>
              <a:rPr lang="en-US" sz="1800" b="1" i="1" dirty="0" smtClean="0"/>
              <a:t>can’t use like Java8 </a:t>
            </a:r>
            <a:r>
              <a:rPr lang="en-US" sz="1800" b="1" i="1" dirty="0"/>
              <a:t>lambdas </a:t>
            </a:r>
            <a:r>
              <a:rPr lang="en-US" sz="1800" i="1" dirty="0"/>
              <a:t>for lazy </a:t>
            </a:r>
            <a:r>
              <a:rPr lang="en-US" sz="1800" i="1" dirty="0" smtClean="0"/>
              <a:t>evaluation, </a:t>
            </a:r>
            <a:r>
              <a:rPr lang="en-US" sz="1800" i="1" dirty="0" err="1" smtClean="0"/>
              <a:t>etc</a:t>
            </a:r>
            <a:r>
              <a:rPr lang="en-US" sz="1800" i="1" dirty="0" smtClean="0"/>
              <a:t>),  </a:t>
            </a:r>
            <a:r>
              <a:rPr lang="en-US" sz="1800" i="1" dirty="0"/>
              <a:t>and </a:t>
            </a:r>
            <a:r>
              <a:rPr lang="en-US" sz="1800" b="1" i="1" dirty="0"/>
              <a:t>single </a:t>
            </a:r>
            <a:r>
              <a:rPr lang="en-US" sz="1800" b="1" i="1" dirty="0" smtClean="0"/>
              <a:t>jar</a:t>
            </a:r>
            <a:r>
              <a:rPr lang="en-US" sz="1800" i="1" dirty="0" smtClean="0"/>
              <a:t>.   </a:t>
            </a:r>
          </a:p>
          <a:p>
            <a:pPr marL="342900" indent="-342900" algn="l">
              <a:buFont typeface="Arial" panose="020B0604020202020204" pitchFamily="34" charset="0"/>
              <a:buChar char="•"/>
            </a:pPr>
            <a:r>
              <a:rPr lang="en-US" sz="1800" i="1" dirty="0" smtClean="0"/>
              <a:t>jUnit5</a:t>
            </a:r>
            <a:r>
              <a:rPr lang="en-US" sz="1800" i="1"/>
              <a:t>, (</a:t>
            </a:r>
            <a:r>
              <a:rPr lang="en-US" sz="1800" i="1" smtClean="0"/>
              <a:t>Sep.2017, runs </a:t>
            </a:r>
            <a:r>
              <a:rPr lang="en-US" sz="1800" i="1" dirty="0" smtClean="0"/>
              <a:t>on Java 8 </a:t>
            </a:r>
            <a:r>
              <a:rPr lang="en-US" sz="1800" i="1" smtClean="0"/>
              <a:t>or &gt;) </a:t>
            </a:r>
            <a:r>
              <a:rPr lang="en-US" sz="1800" i="1" dirty="0"/>
              <a:t>is </a:t>
            </a:r>
            <a:r>
              <a:rPr lang="en-US" sz="1800" b="1" i="1" dirty="0"/>
              <a:t>more granular </a:t>
            </a:r>
            <a:r>
              <a:rPr lang="en-US" sz="1800" i="1" dirty="0"/>
              <a:t>(multiple libraries), can import only necessary </a:t>
            </a:r>
            <a:r>
              <a:rPr lang="en-US" sz="1800" i="1" dirty="0" smtClean="0"/>
              <a:t>part.  Faster, ..</a:t>
            </a:r>
            <a:endParaRPr lang="en-US" sz="1800" i="1" dirty="0"/>
          </a:p>
          <a:p>
            <a:pPr marL="342900" indent="-342900" algn="l">
              <a:buFont typeface="Arial" panose="020B0604020202020204" pitchFamily="34" charset="0"/>
              <a:buChar char="•"/>
            </a:pPr>
            <a:r>
              <a:rPr lang="en-US" sz="1800" i="1" dirty="0" smtClean="0"/>
              <a:t>Consists of three subprojects: </a:t>
            </a:r>
            <a:r>
              <a:rPr lang="en-US" sz="1800" b="1" i="1" dirty="0" smtClean="0"/>
              <a:t> </a:t>
            </a:r>
            <a:r>
              <a:rPr lang="en-US" sz="1800" b="1" dirty="0" smtClean="0"/>
              <a:t>JUnit </a:t>
            </a:r>
            <a:r>
              <a:rPr lang="en-US" sz="1800" b="1" dirty="0"/>
              <a:t>5 = </a:t>
            </a:r>
            <a:r>
              <a:rPr lang="en-US" sz="1800" b="1" i="1" dirty="0"/>
              <a:t>JUnit Platform</a:t>
            </a:r>
            <a:r>
              <a:rPr lang="en-US" sz="1800" b="1" dirty="0"/>
              <a:t> + </a:t>
            </a:r>
            <a:r>
              <a:rPr lang="en-US" sz="1800" b="1" i="1" dirty="0"/>
              <a:t>JUnit Jupiter</a:t>
            </a:r>
            <a:r>
              <a:rPr lang="en-US" sz="1800" b="1" dirty="0"/>
              <a:t> + </a:t>
            </a:r>
            <a:r>
              <a:rPr lang="en-US" sz="1800" b="1" i="1" dirty="0"/>
              <a:t>JUnit Vintage</a:t>
            </a:r>
            <a:endParaRPr lang="en-US" sz="1800" b="1" i="1" dirty="0" smtClean="0"/>
          </a:p>
          <a:p>
            <a:pPr marL="342900" indent="-342900" algn="l">
              <a:buFont typeface="Arial" panose="020B0604020202020204" pitchFamily="34" charset="0"/>
              <a:buChar char="•"/>
            </a:pPr>
            <a:r>
              <a:rPr lang="en-US" sz="1800" b="1" dirty="0"/>
              <a:t>JUnit </a:t>
            </a:r>
            <a:r>
              <a:rPr lang="en-US" sz="1800" b="1" dirty="0" smtClean="0"/>
              <a:t>Jupiter Engine </a:t>
            </a:r>
            <a:r>
              <a:rPr lang="en-US" sz="1800" b="1" dirty="0"/>
              <a:t>- </a:t>
            </a:r>
            <a:r>
              <a:rPr lang="en-US" sz="1800" dirty="0"/>
              <a:t>module includes new programming and extension models for writing </a:t>
            </a:r>
            <a:r>
              <a:rPr lang="en-US" sz="1800" dirty="0" smtClean="0"/>
              <a:t>JUnit 5 tests.</a:t>
            </a:r>
            <a:endParaRPr lang="en-US" sz="1800" dirty="0"/>
          </a:p>
          <a:p>
            <a:pPr marL="342900" indent="-342900" algn="l">
              <a:buFont typeface="Arial" panose="020B0604020202020204" pitchFamily="34" charset="0"/>
              <a:buChar char="•"/>
            </a:pPr>
            <a:r>
              <a:rPr lang="en-US" sz="1800" b="1" dirty="0" smtClean="0"/>
              <a:t>Junit Vintage Engine </a:t>
            </a:r>
            <a:r>
              <a:rPr lang="en-US" sz="1800" b="1" dirty="0"/>
              <a:t>- </a:t>
            </a:r>
            <a:r>
              <a:rPr lang="en-US" sz="1800" dirty="0"/>
              <a:t>Supports running JUnit 3 and JUnit 4 based tests on the JUnit 5 platform.</a:t>
            </a:r>
          </a:p>
          <a:p>
            <a:pPr marL="342900" indent="-342900" algn="l">
              <a:buFont typeface="Arial" panose="020B0604020202020204" pitchFamily="34" charset="0"/>
              <a:buChar char="•"/>
            </a:pPr>
            <a:r>
              <a:rPr lang="en-US" altLang="en-US" sz="1800" dirty="0">
                <a:solidFill>
                  <a:srgbClr val="212121"/>
                </a:solidFill>
              </a:rPr>
              <a:t>In Junit 4, there is no integration support for 3rd party plugins and IDEs. They have to rely on </a:t>
            </a:r>
            <a:r>
              <a:rPr lang="en-US" altLang="en-US" sz="1800" dirty="0">
                <a:solidFill>
                  <a:srgbClr val="0556F3"/>
                </a:solidFill>
                <a:hlinkClick r:id="rId3"/>
              </a:rPr>
              <a:t>reflection</a:t>
            </a:r>
            <a:r>
              <a:rPr lang="en-US" altLang="en-US" sz="1800" dirty="0">
                <a:solidFill>
                  <a:srgbClr val="212121"/>
                </a:solidFill>
              </a:rPr>
              <a:t>.</a:t>
            </a:r>
          </a:p>
          <a:p>
            <a:pPr marL="342900" indent="-342900" algn="l">
              <a:buFont typeface="Arial" panose="020B0604020202020204" pitchFamily="34" charset="0"/>
              <a:buChar char="•"/>
            </a:pPr>
            <a:r>
              <a:rPr lang="en-US" altLang="en-US" sz="1800" b="1" dirty="0" smtClean="0">
                <a:solidFill>
                  <a:srgbClr val="212121"/>
                </a:solidFill>
              </a:rPr>
              <a:t>JUnit Platform  </a:t>
            </a:r>
            <a:r>
              <a:rPr lang="en-US" altLang="en-US" sz="1800" dirty="0" smtClean="0">
                <a:solidFill>
                  <a:srgbClr val="212121"/>
                </a:solidFill>
              </a:rPr>
              <a:t>-  dedicated </a:t>
            </a:r>
            <a:r>
              <a:rPr lang="en-US" altLang="en-US" sz="1800" dirty="0">
                <a:solidFill>
                  <a:srgbClr val="212121"/>
                </a:solidFill>
              </a:rPr>
              <a:t>sub-project for </a:t>
            </a:r>
            <a:r>
              <a:rPr lang="en-US" altLang="en-US" sz="1800" dirty="0" smtClean="0">
                <a:solidFill>
                  <a:srgbClr val="212121"/>
                </a:solidFill>
              </a:rPr>
              <a:t>integration purpose. </a:t>
            </a:r>
            <a:r>
              <a:rPr lang="en-US" altLang="en-US" sz="1800" dirty="0">
                <a:solidFill>
                  <a:srgbClr val="212121"/>
                </a:solidFill>
              </a:rPr>
              <a:t>It defines the </a:t>
            </a:r>
            <a:r>
              <a:rPr lang="en-US" altLang="en-US" sz="1800" dirty="0" err="1">
                <a:solidFill>
                  <a:srgbClr val="212121"/>
                </a:solidFill>
                <a:cs typeface="Courier New" panose="02070309020205020404" pitchFamily="49" charset="0"/>
              </a:rPr>
              <a:t>TestEngine</a:t>
            </a:r>
            <a:r>
              <a:rPr lang="en-US" altLang="en-US" sz="1800" dirty="0">
                <a:solidFill>
                  <a:srgbClr val="212121"/>
                </a:solidFill>
              </a:rPr>
              <a:t> API for developing a testing framework that runs on the platform. </a:t>
            </a:r>
            <a:r>
              <a:rPr lang="en-US" altLang="en-US" sz="1800" dirty="0" smtClean="0">
                <a:solidFill>
                  <a:srgbClr val="212121"/>
                </a:solidFill>
              </a:rPr>
              <a:t> </a:t>
            </a:r>
            <a:r>
              <a:rPr lang="en-US" sz="1800" dirty="0" smtClean="0">
                <a:solidFill>
                  <a:srgbClr val="212121"/>
                </a:solidFill>
              </a:rPr>
              <a:t>This </a:t>
            </a:r>
            <a:r>
              <a:rPr lang="en-US" sz="1800" dirty="0">
                <a:solidFill>
                  <a:srgbClr val="212121"/>
                </a:solidFill>
              </a:rPr>
              <a:t>module scopes all the extension frameworks we might be interested in test execution, discovery, and </a:t>
            </a:r>
            <a:r>
              <a:rPr lang="en-US" sz="1800" dirty="0" smtClean="0">
                <a:solidFill>
                  <a:srgbClr val="212121"/>
                </a:solidFill>
              </a:rPr>
              <a:t>reporting. </a:t>
            </a:r>
            <a:endParaRPr lang="en-US" sz="1800" dirty="0">
              <a:solidFill>
                <a:srgbClr val="212121"/>
              </a:solidFill>
            </a:endParaRPr>
          </a:p>
          <a:p>
            <a:pPr marL="342900" indent="-342900" algn="l">
              <a:buFont typeface="Arial" panose="020B0604020202020204" pitchFamily="34" charset="0"/>
              <a:buChar char="•"/>
            </a:pPr>
            <a:r>
              <a:rPr lang="en-US" sz="1800" dirty="0"/>
              <a:t>JUnit 5 can use more than one extension at a </a:t>
            </a:r>
            <a:r>
              <a:rPr lang="en-US" sz="1800" dirty="0" smtClean="0"/>
              <a:t>time (</a:t>
            </a:r>
            <a:r>
              <a:rPr lang="en-US" sz="1800" b="1" i="1" dirty="0"/>
              <a:t>multiple test </a:t>
            </a:r>
            <a:r>
              <a:rPr lang="en-US" sz="1800" b="1" i="1" dirty="0" smtClean="0"/>
              <a:t>runners</a:t>
            </a:r>
            <a:r>
              <a:rPr lang="en-US" sz="1800" dirty="0" smtClean="0"/>
              <a:t>), </a:t>
            </a:r>
            <a:r>
              <a:rPr lang="en-US" sz="1800" dirty="0"/>
              <a:t>which JUnit 4 could not (only one runner </a:t>
            </a:r>
            <a:r>
              <a:rPr lang="en-US" sz="1800" dirty="0" smtClean="0"/>
              <a:t>at </a:t>
            </a:r>
            <a:r>
              <a:rPr lang="en-US" sz="1800" dirty="0"/>
              <a:t>a time). This means you can easily combine the Spring extension with other extensions (such as your own custom </a:t>
            </a:r>
            <a:r>
              <a:rPr lang="en-US" sz="1800" dirty="0" smtClean="0"/>
              <a:t>extension, life cycle callbacks, </a:t>
            </a:r>
            <a:r>
              <a:rPr lang="en-US" sz="1800" dirty="0" err="1" smtClean="0"/>
              <a:t>param</a:t>
            </a:r>
            <a:r>
              <a:rPr lang="en-US" sz="1800" dirty="0" smtClean="0"/>
              <a:t>-resolver, ..).  </a:t>
            </a:r>
            <a:r>
              <a:rPr lang="en-US" sz="1800" i="1" dirty="0" smtClean="0"/>
              <a:t>e.g</a:t>
            </a:r>
            <a:r>
              <a:rPr lang="en-US" sz="1800" i="1" dirty="0"/>
              <a:t>. </a:t>
            </a:r>
            <a:r>
              <a:rPr lang="en-US" sz="1800" i="1" dirty="0" smtClean="0"/>
              <a:t>jUnit4, one-runner SpringJUnit4ClassRunner</a:t>
            </a:r>
            <a:r>
              <a:rPr lang="en-US" sz="1800" i="1" dirty="0"/>
              <a:t> or </a:t>
            </a:r>
            <a:r>
              <a:rPr lang="en-US" sz="1800" i="1" dirty="0" smtClean="0"/>
              <a:t>Parameterized</a:t>
            </a:r>
            <a:endParaRPr lang="en-US" sz="1800" i="1" dirty="0"/>
          </a:p>
          <a:p>
            <a:pPr marL="342900" indent="-342900" algn="l">
              <a:buFont typeface="Arial" panose="020B0604020202020204" pitchFamily="34" charset="0"/>
              <a:buChar char="•"/>
            </a:pPr>
            <a:r>
              <a:rPr lang="en-US" altLang="en-US" sz="1800" dirty="0" smtClean="0">
                <a:solidFill>
                  <a:srgbClr val="212121"/>
                </a:solidFill>
              </a:rPr>
              <a:t>In </a:t>
            </a:r>
            <a:r>
              <a:rPr lang="en-US" altLang="en-US" sz="1800" dirty="0">
                <a:solidFill>
                  <a:srgbClr val="212121"/>
                </a:solidFill>
              </a:rPr>
              <a:t>Junit 4, @</a:t>
            </a:r>
            <a:r>
              <a:rPr lang="en-US" altLang="en-US" sz="1800" dirty="0" err="1" smtClean="0">
                <a:solidFill>
                  <a:srgbClr val="212121"/>
                </a:solidFill>
              </a:rPr>
              <a:t>RunWith</a:t>
            </a:r>
            <a:r>
              <a:rPr lang="en-US" altLang="en-US" sz="1800" dirty="0" smtClean="0">
                <a:solidFill>
                  <a:srgbClr val="212121"/>
                </a:solidFill>
              </a:rPr>
              <a:t>(</a:t>
            </a:r>
            <a:r>
              <a:rPr lang="en-US" altLang="en-US" sz="1800" dirty="0" err="1" smtClean="0">
                <a:solidFill>
                  <a:srgbClr val="212121"/>
                </a:solidFill>
              </a:rPr>
              <a:t>Suite.class</a:t>
            </a:r>
            <a:r>
              <a:rPr lang="en-US" altLang="en-US" sz="1800" dirty="0" smtClean="0">
                <a:solidFill>
                  <a:srgbClr val="212121"/>
                </a:solidFill>
              </a:rPr>
              <a:t>)</a:t>
            </a:r>
            <a:r>
              <a:rPr lang="en-US" altLang="en-US" sz="1800" dirty="0">
                <a:solidFill>
                  <a:srgbClr val="212121"/>
                </a:solidFill>
              </a:rPr>
              <a:t> and @Suite </a:t>
            </a:r>
            <a:r>
              <a:rPr lang="en-US" altLang="en-US" sz="1800" dirty="0" smtClean="0">
                <a:solidFill>
                  <a:srgbClr val="212121"/>
                </a:solidFill>
              </a:rPr>
              <a:t>annotation </a:t>
            </a:r>
            <a:endParaRPr lang="en-US" altLang="en-US" sz="1800" dirty="0">
              <a:solidFill>
                <a:srgbClr val="212121"/>
              </a:solidFill>
            </a:endParaRPr>
          </a:p>
          <a:p>
            <a:pPr marL="342900" indent="-342900" algn="l">
              <a:buFont typeface="Arial" panose="020B0604020202020204" pitchFamily="34" charset="0"/>
              <a:buChar char="•"/>
            </a:pPr>
            <a:r>
              <a:rPr lang="en-US" altLang="en-US" sz="1800" dirty="0">
                <a:solidFill>
                  <a:srgbClr val="212121"/>
                </a:solidFill>
              </a:rPr>
              <a:t>In Junit 5, @</a:t>
            </a:r>
            <a:r>
              <a:rPr lang="en-US" altLang="en-US" sz="1800" dirty="0" err="1" smtClean="0">
                <a:solidFill>
                  <a:srgbClr val="212121"/>
                </a:solidFill>
              </a:rPr>
              <a:t>RunWith</a:t>
            </a:r>
            <a:r>
              <a:rPr lang="en-US" altLang="en-US" sz="1800" dirty="0" smtClean="0">
                <a:solidFill>
                  <a:srgbClr val="212121"/>
                </a:solidFill>
              </a:rPr>
              <a:t>(</a:t>
            </a:r>
            <a:r>
              <a:rPr lang="en-US" altLang="en-US" sz="1800" dirty="0" err="1" smtClean="0">
                <a:solidFill>
                  <a:srgbClr val="212121"/>
                </a:solidFill>
              </a:rPr>
              <a:t>JUnitPlatform.class</a:t>
            </a:r>
            <a:r>
              <a:rPr lang="en-US" altLang="en-US" sz="1800" dirty="0" smtClean="0">
                <a:solidFill>
                  <a:srgbClr val="212121"/>
                </a:solidFill>
              </a:rPr>
              <a:t>),</a:t>
            </a:r>
            <a:r>
              <a:rPr lang="en-US" altLang="en-US" sz="1800" dirty="0">
                <a:solidFill>
                  <a:srgbClr val="212121"/>
                </a:solidFill>
              </a:rPr>
              <a:t> @</a:t>
            </a:r>
            <a:r>
              <a:rPr lang="en-US" altLang="en-US" sz="1800" dirty="0" err="1">
                <a:solidFill>
                  <a:srgbClr val="212121"/>
                </a:solidFill>
              </a:rPr>
              <a:t>SelectPackages</a:t>
            </a:r>
            <a:r>
              <a:rPr lang="en-US" altLang="en-US" sz="1800" dirty="0">
                <a:solidFill>
                  <a:srgbClr val="212121"/>
                </a:solidFill>
              </a:rPr>
              <a:t> and @</a:t>
            </a:r>
            <a:r>
              <a:rPr lang="en-US" altLang="en-US" sz="1800" dirty="0" err="1">
                <a:solidFill>
                  <a:srgbClr val="212121"/>
                </a:solidFill>
              </a:rPr>
              <a:t>SelectClasses</a:t>
            </a:r>
            <a:r>
              <a:rPr lang="en-US" altLang="en-US" sz="1800" dirty="0">
                <a:solidFill>
                  <a:srgbClr val="212121"/>
                </a:solidFill>
              </a:rPr>
              <a:t> </a:t>
            </a:r>
            <a:endParaRPr lang="en-US" sz="1800" i="1" dirty="0"/>
          </a:p>
          <a:p>
            <a:pPr marL="342900" indent="-342900" algn="l">
              <a:buFont typeface="Arial" panose="020B0604020202020204" pitchFamily="34" charset="0"/>
              <a:buChar char="•"/>
            </a:pPr>
            <a:r>
              <a:rPr lang="en-US" sz="1800" dirty="0" smtClean="0">
                <a:solidFill>
                  <a:srgbClr val="212121"/>
                </a:solidFill>
              </a:rPr>
              <a:t>Features </a:t>
            </a:r>
            <a:r>
              <a:rPr lang="en-US" sz="1800" dirty="0">
                <a:solidFill>
                  <a:srgbClr val="212121"/>
                </a:solidFill>
              </a:rPr>
              <a:t>for describing, organizing, and executing tests. For instance, tests get better display names and can be organized hierarchically</a:t>
            </a:r>
            <a:r>
              <a:rPr lang="en-US" sz="1800" dirty="0" smtClean="0">
                <a:solidFill>
                  <a:srgbClr val="212121"/>
                </a:solidFill>
              </a:rPr>
              <a:t>. @</a:t>
            </a:r>
            <a:r>
              <a:rPr lang="en-US" sz="1800" dirty="0" err="1" smtClean="0">
                <a:solidFill>
                  <a:srgbClr val="212121"/>
                </a:solidFill>
              </a:rPr>
              <a:t>DisplayName</a:t>
            </a:r>
            <a:endParaRPr lang="en-US" sz="1800" dirty="0" smtClean="0">
              <a:solidFill>
                <a:srgbClr val="212121"/>
              </a:solidFill>
            </a:endParaRPr>
          </a:p>
          <a:p>
            <a:pPr marL="342900" indent="-342900" algn="l">
              <a:buFont typeface="Arial" panose="020B0604020202020204" pitchFamily="34" charset="0"/>
              <a:buChar char="•"/>
            </a:pPr>
            <a:r>
              <a:rPr lang="en-US" sz="1000" dirty="0">
                <a:hlinkClick r:id="rId4"/>
              </a:rPr>
              <a:t>https://junit.org/junit5/docs/current/user-guide/</a:t>
            </a:r>
            <a:r>
              <a:rPr lang="en-US" sz="1000" dirty="0"/>
              <a:t>,  </a:t>
            </a:r>
            <a:r>
              <a:rPr lang="en-US" sz="1000" dirty="0" smtClean="0"/>
              <a:t>(doesn’t </a:t>
            </a:r>
            <a:r>
              <a:rPr lang="en-US" sz="1000" dirty="0"/>
              <a:t>support test </a:t>
            </a:r>
            <a:r>
              <a:rPr lang="en-US" sz="1000" dirty="0" smtClean="0"/>
              <a:t>suites and parallel execution yet</a:t>
            </a:r>
            <a:r>
              <a:rPr lang="en-US" sz="1000" dirty="0"/>
              <a:t>) </a:t>
            </a:r>
            <a:r>
              <a:rPr lang="en-US" sz="1000" dirty="0" smtClean="0"/>
              <a:t> </a:t>
            </a:r>
            <a:r>
              <a:rPr lang="en-US" sz="1000" dirty="0" smtClean="0">
                <a:hlinkClick r:id="rId5"/>
              </a:rPr>
              <a:t>https</a:t>
            </a:r>
            <a:r>
              <a:rPr lang="en-US" sz="1000" dirty="0">
                <a:hlinkClick r:id="rId5"/>
              </a:rPr>
              <a:t>://</a:t>
            </a:r>
            <a:r>
              <a:rPr lang="en-US" sz="1000" dirty="0" smtClean="0">
                <a:hlinkClick r:id="rId5"/>
              </a:rPr>
              <a:t>github.com/junit-team/junit5/issues/744</a:t>
            </a:r>
            <a:r>
              <a:rPr lang="en-US" sz="1000" dirty="0" smtClean="0"/>
              <a:t>, </a:t>
            </a:r>
            <a:r>
              <a:rPr lang="en-US" sz="1000" dirty="0">
                <a:hlinkClick r:id="rId6"/>
              </a:rPr>
              <a:t>https://github.com/junit-team/junit5/issues/964</a:t>
            </a:r>
            <a:endParaRPr lang="en-US" sz="1000" dirty="0" smtClean="0">
              <a:hlinkClick r:id="rId7"/>
            </a:endParaRPr>
          </a:p>
          <a:p>
            <a:pPr marL="342900" indent="-342900" algn="l">
              <a:buFont typeface="Arial" panose="020B0604020202020204" pitchFamily="34" charset="0"/>
              <a:buChar char="•"/>
            </a:pPr>
            <a:r>
              <a:rPr lang="en-US" sz="1000" dirty="0" smtClean="0">
                <a:hlinkClick r:id="rId7"/>
              </a:rPr>
              <a:t>https</a:t>
            </a:r>
            <a:r>
              <a:rPr lang="en-US" sz="1000" dirty="0">
                <a:hlinkClick r:id="rId7"/>
              </a:rPr>
              <a:t>://junit.org/junit5/docs/current/user-guide/#writing-tests-parameterized-tests</a:t>
            </a:r>
            <a:endParaRPr lang="en-US" sz="1000" dirty="0">
              <a:solidFill>
                <a:srgbClr val="212121"/>
              </a:solidFill>
            </a:endParaRPr>
          </a:p>
          <a:p>
            <a:pPr marL="342900" indent="-342900" algn="l">
              <a:buFont typeface="Arial" panose="020B0604020202020204" pitchFamily="34" charset="0"/>
              <a:buChar char="•"/>
            </a:pPr>
            <a:endParaRPr lang="en-US" altLang="en-US" sz="1800" dirty="0">
              <a:solidFill>
                <a:srgbClr val="212121"/>
              </a:solidFill>
            </a:endParaRPr>
          </a:p>
          <a:p>
            <a:pPr marL="342900" indent="-342900" algn="l">
              <a:buFont typeface="Arial" panose="020B0604020202020204" pitchFamily="34" charset="0"/>
              <a:buChar char="•"/>
            </a:pPr>
            <a:endParaRPr lang="en-US" sz="1800" i="1" dirty="0"/>
          </a:p>
        </p:txBody>
      </p:sp>
    </p:spTree>
    <p:extLst>
      <p:ext uri="{BB962C8B-B14F-4D97-AF65-F5344CB8AC3E}">
        <p14:creationId xmlns:p14="http://schemas.microsoft.com/office/powerpoint/2010/main" val="1792727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9101" y="263940"/>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5  Modules</a:t>
            </a:r>
            <a:endParaRPr lang="en-US" sz="2800" dirty="0">
              <a:solidFill>
                <a:srgbClr val="00B050"/>
              </a:solidFill>
            </a:endParaRPr>
          </a:p>
        </p:txBody>
      </p:sp>
      <p:sp>
        <p:nvSpPr>
          <p:cNvPr id="6" name="TextBox 5"/>
          <p:cNvSpPr txBox="1"/>
          <p:nvPr/>
        </p:nvSpPr>
        <p:spPr>
          <a:xfrm>
            <a:off x="419101" y="1630922"/>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5  Platform</a:t>
            </a:r>
            <a:endParaRPr lang="en-US" sz="2800" dirty="0">
              <a:solidFill>
                <a:srgbClr val="00B050"/>
              </a:solidFill>
            </a:endParaRPr>
          </a:p>
        </p:txBody>
      </p:sp>
      <p:pic>
        <p:nvPicPr>
          <p:cNvPr id="4" name="Picture 3"/>
          <p:cNvPicPr>
            <a:picLocks noChangeAspect="1"/>
          </p:cNvPicPr>
          <p:nvPr/>
        </p:nvPicPr>
        <p:blipFill>
          <a:blip r:embed="rId3"/>
          <a:stretch>
            <a:fillRect/>
          </a:stretch>
        </p:blipFill>
        <p:spPr>
          <a:xfrm>
            <a:off x="3531757" y="263940"/>
            <a:ext cx="7631466" cy="927906"/>
          </a:xfrm>
          <a:prstGeom prst="rect">
            <a:avLst/>
          </a:prstGeom>
        </p:spPr>
      </p:pic>
      <p:pic>
        <p:nvPicPr>
          <p:cNvPr id="7" name="Picture 6"/>
          <p:cNvPicPr>
            <a:picLocks noChangeAspect="1"/>
          </p:cNvPicPr>
          <p:nvPr/>
        </p:nvPicPr>
        <p:blipFill>
          <a:blip r:embed="rId4"/>
          <a:stretch>
            <a:fillRect/>
          </a:stretch>
        </p:blipFill>
        <p:spPr>
          <a:xfrm>
            <a:off x="3452447" y="1948502"/>
            <a:ext cx="7710776" cy="793201"/>
          </a:xfrm>
          <a:prstGeom prst="rect">
            <a:avLst/>
          </a:prstGeom>
        </p:spPr>
      </p:pic>
      <p:sp>
        <p:nvSpPr>
          <p:cNvPr id="10" name="TextBox 9"/>
          <p:cNvSpPr txBox="1"/>
          <p:nvPr/>
        </p:nvSpPr>
        <p:spPr>
          <a:xfrm>
            <a:off x="114301" y="4660449"/>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Jupiter</a:t>
            </a:r>
            <a:endParaRPr lang="en-US" sz="2800" dirty="0">
              <a:solidFill>
                <a:srgbClr val="00B050"/>
              </a:solidFill>
            </a:endParaRPr>
          </a:p>
        </p:txBody>
      </p:sp>
      <p:pic>
        <p:nvPicPr>
          <p:cNvPr id="11" name="Picture 10"/>
          <p:cNvPicPr>
            <a:picLocks noChangeAspect="1"/>
          </p:cNvPicPr>
          <p:nvPr/>
        </p:nvPicPr>
        <p:blipFill>
          <a:blip r:embed="rId5"/>
          <a:stretch>
            <a:fillRect/>
          </a:stretch>
        </p:blipFill>
        <p:spPr>
          <a:xfrm>
            <a:off x="3452447" y="2960759"/>
            <a:ext cx="7757087" cy="696842"/>
          </a:xfrm>
          <a:prstGeom prst="rect">
            <a:avLst/>
          </a:prstGeom>
        </p:spPr>
      </p:pic>
      <p:pic>
        <p:nvPicPr>
          <p:cNvPr id="12" name="Picture 11"/>
          <p:cNvPicPr>
            <a:picLocks noChangeAspect="1"/>
          </p:cNvPicPr>
          <p:nvPr/>
        </p:nvPicPr>
        <p:blipFill>
          <a:blip r:embed="rId6"/>
          <a:stretch>
            <a:fillRect/>
          </a:stretch>
        </p:blipFill>
        <p:spPr>
          <a:xfrm>
            <a:off x="3452447" y="3876657"/>
            <a:ext cx="7710776" cy="692199"/>
          </a:xfrm>
          <a:prstGeom prst="rect">
            <a:avLst/>
          </a:prstGeom>
        </p:spPr>
      </p:pic>
      <p:pic>
        <p:nvPicPr>
          <p:cNvPr id="13" name="Picture 12"/>
          <p:cNvPicPr>
            <a:picLocks noChangeAspect="1"/>
          </p:cNvPicPr>
          <p:nvPr/>
        </p:nvPicPr>
        <p:blipFill>
          <a:blip r:embed="rId7"/>
          <a:stretch>
            <a:fillRect/>
          </a:stretch>
        </p:blipFill>
        <p:spPr>
          <a:xfrm>
            <a:off x="822037" y="5183669"/>
            <a:ext cx="5558994" cy="1495147"/>
          </a:xfrm>
          <a:prstGeom prst="rect">
            <a:avLst/>
          </a:prstGeom>
        </p:spPr>
      </p:pic>
      <p:sp>
        <p:nvSpPr>
          <p:cNvPr id="14" name="TextBox 13"/>
          <p:cNvSpPr txBox="1"/>
          <p:nvPr/>
        </p:nvSpPr>
        <p:spPr>
          <a:xfrm>
            <a:off x="6958447" y="4787912"/>
            <a:ext cx="3033346" cy="523220"/>
          </a:xfrm>
          <a:prstGeom prst="rect">
            <a:avLst/>
          </a:prstGeom>
          <a:noFill/>
        </p:spPr>
        <p:txBody>
          <a:bodyPr wrap="square" rtlCol="0">
            <a:spAutoFit/>
          </a:bodyPr>
          <a:lstStyle/>
          <a:p>
            <a:r>
              <a:rPr lang="en-US" sz="2800" dirty="0" err="1" smtClean="0">
                <a:solidFill>
                  <a:srgbClr val="00B050"/>
                </a:solidFill>
              </a:rPr>
              <a:t>jUnit</a:t>
            </a:r>
            <a:r>
              <a:rPr lang="en-US" sz="2800" dirty="0" smtClean="0">
                <a:solidFill>
                  <a:srgbClr val="00B050"/>
                </a:solidFill>
              </a:rPr>
              <a:t> Vintage</a:t>
            </a:r>
            <a:endParaRPr lang="en-US" sz="2800" dirty="0">
              <a:solidFill>
                <a:srgbClr val="00B050"/>
              </a:solidFill>
            </a:endParaRPr>
          </a:p>
        </p:txBody>
      </p:sp>
      <p:pic>
        <p:nvPicPr>
          <p:cNvPr id="15" name="Picture 14"/>
          <p:cNvPicPr>
            <a:picLocks noChangeAspect="1"/>
          </p:cNvPicPr>
          <p:nvPr/>
        </p:nvPicPr>
        <p:blipFill>
          <a:blip r:embed="rId8"/>
          <a:stretch>
            <a:fillRect/>
          </a:stretch>
        </p:blipFill>
        <p:spPr>
          <a:xfrm>
            <a:off x="7930661" y="5311132"/>
            <a:ext cx="3442705" cy="569254"/>
          </a:xfrm>
          <a:prstGeom prst="rect">
            <a:avLst/>
          </a:prstGeom>
        </p:spPr>
      </p:pic>
    </p:spTree>
    <p:extLst>
      <p:ext uri="{BB962C8B-B14F-4D97-AF65-F5344CB8AC3E}">
        <p14:creationId xmlns:p14="http://schemas.microsoft.com/office/powerpoint/2010/main" val="42596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1223" y="610149"/>
            <a:ext cx="5467350" cy="5486400"/>
          </a:xfrm>
          <a:prstGeom prst="rect">
            <a:avLst/>
          </a:prstGeom>
        </p:spPr>
      </p:pic>
      <p:sp>
        <p:nvSpPr>
          <p:cNvPr id="6" name="Subtitle 2"/>
          <p:cNvSpPr>
            <a:spLocks noGrp="1"/>
          </p:cNvSpPr>
          <p:nvPr>
            <p:ph type="subTitle" idx="1"/>
          </p:nvPr>
        </p:nvSpPr>
        <p:spPr>
          <a:xfrm>
            <a:off x="545123" y="5844399"/>
            <a:ext cx="11245727" cy="729673"/>
          </a:xfrm>
        </p:spPr>
        <p:txBody>
          <a:bodyPr>
            <a:noAutofit/>
          </a:bodyPr>
          <a:lstStyle/>
          <a:p>
            <a:r>
              <a:rPr lang="en-US" sz="1600" dirty="0" smtClean="0"/>
              <a:t>  </a:t>
            </a:r>
          </a:p>
          <a:p>
            <a:pPr algn="l"/>
            <a:r>
              <a:rPr lang="en-US" sz="1600" i="1" dirty="0" smtClean="0"/>
              <a:t>@</a:t>
            </a:r>
            <a:r>
              <a:rPr lang="en-US" sz="1600" i="1" dirty="0" err="1" smtClean="0"/>
              <a:t>DisplayName</a:t>
            </a:r>
            <a:r>
              <a:rPr lang="en-US" sz="1600" i="1" dirty="0" smtClean="0"/>
              <a:t>(“</a:t>
            </a:r>
            <a:r>
              <a:rPr lang="en-US" sz="1600" dirty="0" smtClean="0"/>
              <a:t>☀</a:t>
            </a:r>
            <a:r>
              <a:rPr lang="en-US" sz="1600" i="1" dirty="0" smtClean="0"/>
              <a:t>”), </a:t>
            </a:r>
            <a:r>
              <a:rPr lang="en-US" sz="1600" dirty="0"/>
              <a:t> </a:t>
            </a:r>
            <a:r>
              <a:rPr lang="en-US" sz="1600" i="1" dirty="0"/>
              <a:t>@</a:t>
            </a:r>
            <a:r>
              <a:rPr lang="en-US" sz="1600" i="1" dirty="0" smtClean="0"/>
              <a:t>Rule (</a:t>
            </a:r>
            <a:r>
              <a:rPr lang="en-US" sz="1600" i="1" dirty="0" err="1" smtClean="0"/>
              <a:t>ErrorCollector</a:t>
            </a:r>
            <a:r>
              <a:rPr lang="en-US" sz="1600" i="1" dirty="0" smtClean="0"/>
              <a:t> to continue execution on failure) @</a:t>
            </a:r>
            <a:r>
              <a:rPr lang="en-US" sz="1600" i="1" dirty="0" err="1" smtClean="0"/>
              <a:t>TempDir</a:t>
            </a:r>
            <a:r>
              <a:rPr lang="en-US" sz="1600" i="1" dirty="0" smtClean="0"/>
              <a:t>)</a:t>
            </a:r>
            <a:r>
              <a:rPr lang="en-US" sz="1600" dirty="0"/>
              <a:t> and @</a:t>
            </a:r>
            <a:r>
              <a:rPr lang="en-US" sz="1600" i="1" dirty="0" err="1" smtClean="0"/>
              <a:t>ClassRule</a:t>
            </a:r>
            <a:r>
              <a:rPr lang="en-US" sz="1600" i="1" dirty="0" smtClean="0"/>
              <a:t>, </a:t>
            </a:r>
            <a:r>
              <a:rPr lang="en-US" sz="1600" dirty="0"/>
              <a:t> </a:t>
            </a:r>
            <a:r>
              <a:rPr lang="en-US" sz="1600" i="1" dirty="0"/>
              <a:t>@</a:t>
            </a:r>
            <a:r>
              <a:rPr lang="en-US" sz="1600" i="1" dirty="0" err="1" smtClean="0"/>
              <a:t>ExtendWith</a:t>
            </a:r>
            <a:r>
              <a:rPr lang="en-US" sz="1600" i="1" dirty="0" smtClean="0"/>
              <a:t>,  @</a:t>
            </a:r>
            <a:r>
              <a:rPr lang="en-US" sz="1600" i="1" dirty="0" err="1" smtClean="0"/>
              <a:t>TempDir</a:t>
            </a:r>
            <a:endParaRPr lang="en-US" sz="1600" i="1" dirty="0" smtClean="0"/>
          </a:p>
          <a:p>
            <a:pPr algn="l"/>
            <a:r>
              <a:rPr lang="en-US" sz="1600" i="1" dirty="0" smtClean="0"/>
              <a:t>@</a:t>
            </a:r>
            <a:r>
              <a:rPr lang="en-US" sz="1600" i="1" dirty="0" err="1" smtClean="0"/>
              <a:t>RepetaedTest</a:t>
            </a:r>
            <a:r>
              <a:rPr lang="en-US" sz="1600" i="1" dirty="0" smtClean="0"/>
              <a:t>(5), @Ex/</a:t>
            </a:r>
            <a:r>
              <a:rPr lang="en-US" sz="1600" i="1" dirty="0" err="1" smtClean="0"/>
              <a:t>IncludeTags</a:t>
            </a:r>
            <a:r>
              <a:rPr lang="en-US" sz="1600" i="1" dirty="0" smtClean="0"/>
              <a:t>, @</a:t>
            </a:r>
            <a:r>
              <a:rPr lang="en-US" sz="1600" i="1" dirty="0" err="1" smtClean="0"/>
              <a:t>TestInstance</a:t>
            </a:r>
            <a:r>
              <a:rPr lang="en-US" sz="1600" i="1" dirty="0" smtClean="0"/>
              <a:t> </a:t>
            </a:r>
            <a:r>
              <a:rPr lang="en-US" sz="1400" i="1" dirty="0" smtClean="0"/>
              <a:t>[</a:t>
            </a:r>
            <a:r>
              <a:rPr lang="en-US" sz="1400" i="1" dirty="0" err="1"/>
              <a:t>LifeCycle.PER_METHOD</a:t>
            </a:r>
            <a:r>
              <a:rPr lang="en-US" sz="1400" dirty="0"/>
              <a:t> (the default). The other is </a:t>
            </a:r>
            <a:r>
              <a:rPr lang="en-US" sz="1400" i="1" dirty="0" err="1"/>
              <a:t>LifeCycle.PER_CLASS</a:t>
            </a:r>
            <a:r>
              <a:rPr lang="en-US" sz="1400" i="1" dirty="0" smtClean="0"/>
              <a:t>]</a:t>
            </a:r>
            <a:endParaRPr lang="en-US" sz="1400" dirty="0"/>
          </a:p>
          <a:p>
            <a:pPr algn="l"/>
            <a:r>
              <a:rPr lang="en-US" sz="1400" i="1" dirty="0"/>
              <a:t> </a:t>
            </a:r>
            <a:endParaRPr lang="en-US" sz="1400" i="1" dirty="0" smtClean="0"/>
          </a:p>
          <a:p>
            <a:pPr algn="l"/>
            <a:r>
              <a:rPr lang="en-US" sz="1600" dirty="0" smtClean="0"/>
              <a:t>  </a:t>
            </a:r>
          </a:p>
        </p:txBody>
      </p:sp>
      <p:sp>
        <p:nvSpPr>
          <p:cNvPr id="7" name="Subtitle 2"/>
          <p:cNvSpPr txBox="1">
            <a:spLocks/>
          </p:cNvSpPr>
          <p:nvPr/>
        </p:nvSpPr>
        <p:spPr>
          <a:xfrm>
            <a:off x="311223" y="237963"/>
            <a:ext cx="11353800" cy="266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i="1" dirty="0" err="1" smtClean="0"/>
              <a:t>jUnit</a:t>
            </a:r>
            <a:r>
              <a:rPr lang="en-US" sz="2000" i="1" dirty="0" smtClean="0"/>
              <a:t> 5 changes on Annotations </a:t>
            </a:r>
          </a:p>
          <a:p>
            <a:pPr algn="l"/>
            <a:r>
              <a:rPr lang="en-US" sz="2000" i="1" dirty="0" smtClean="0"/>
              <a:t> </a:t>
            </a:r>
            <a:endParaRPr lang="en-US" sz="1600" i="1" dirty="0" smtClean="0"/>
          </a:p>
          <a:p>
            <a:pPr algn="l"/>
            <a:endParaRPr lang="en-US" sz="2000" i="1" dirty="0"/>
          </a:p>
        </p:txBody>
      </p:sp>
      <p:sp>
        <p:nvSpPr>
          <p:cNvPr id="4" name="TextBox 3"/>
          <p:cNvSpPr txBox="1"/>
          <p:nvPr/>
        </p:nvSpPr>
        <p:spPr>
          <a:xfrm>
            <a:off x="7813512" y="414015"/>
            <a:ext cx="1494705" cy="646331"/>
          </a:xfrm>
          <a:prstGeom prst="rect">
            <a:avLst/>
          </a:prstGeom>
          <a:noFill/>
        </p:spPr>
        <p:txBody>
          <a:bodyPr wrap="none" rtlCol="0">
            <a:spAutoFit/>
          </a:bodyPr>
          <a:lstStyle/>
          <a:p>
            <a:r>
              <a:rPr lang="en-US" b="1" dirty="0"/>
              <a:t>New Features</a:t>
            </a:r>
          </a:p>
          <a:p>
            <a:endParaRPr lang="en-US" dirty="0"/>
          </a:p>
        </p:txBody>
      </p:sp>
      <p:sp>
        <p:nvSpPr>
          <p:cNvPr id="15" name="TextBox 14"/>
          <p:cNvSpPr txBox="1"/>
          <p:nvPr/>
        </p:nvSpPr>
        <p:spPr>
          <a:xfrm>
            <a:off x="6742543" y="908702"/>
            <a:ext cx="5163129"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Display </a:t>
            </a:r>
            <a:r>
              <a:rPr lang="en-US" sz="1600" b="1" dirty="0" smtClean="0"/>
              <a:t>names - </a:t>
            </a:r>
            <a:r>
              <a:rPr lang="en-US" sz="1600" dirty="0">
                <a:solidFill>
                  <a:srgbClr val="212121"/>
                </a:solidFill>
              </a:rPr>
              <a:t>@</a:t>
            </a:r>
            <a:r>
              <a:rPr lang="en-US" sz="1600" dirty="0" err="1">
                <a:solidFill>
                  <a:srgbClr val="212121"/>
                </a:solidFill>
              </a:rPr>
              <a:t>DisplayName</a:t>
            </a:r>
            <a:endParaRPr lang="en-US" sz="1600" dirty="0">
              <a:solidFill>
                <a:srgbClr val="212121"/>
              </a:solidFill>
            </a:endParaRPr>
          </a:p>
          <a:p>
            <a:pPr marL="285750" indent="-285750">
              <a:buFont typeface="Arial" panose="020B0604020202020204" pitchFamily="34" charset="0"/>
              <a:buChar char="•"/>
            </a:pPr>
            <a:r>
              <a:rPr lang="en-US" sz="1600" b="1" dirty="0" smtClean="0"/>
              <a:t>New Assertions</a:t>
            </a:r>
          </a:p>
          <a:p>
            <a:pPr marL="285750" indent="-285750">
              <a:buFont typeface="Arial" panose="020B0604020202020204" pitchFamily="34" charset="0"/>
              <a:buChar char="•"/>
            </a:pPr>
            <a:r>
              <a:rPr lang="en-US" sz="1600" b="1" dirty="0" smtClean="0"/>
              <a:t>Nested Tests </a:t>
            </a:r>
            <a:r>
              <a:rPr lang="en-US" sz="1600" dirty="0" smtClean="0"/>
              <a:t>(e</a:t>
            </a:r>
            <a:r>
              <a:rPr lang="en-US" sz="1600" dirty="0" smtClean="0">
                <a:solidFill>
                  <a:srgbClr val="212121"/>
                </a:solidFill>
              </a:rPr>
              <a:t>xpress relationships on groups of tests)</a:t>
            </a:r>
          </a:p>
          <a:p>
            <a:pPr marL="285750" indent="-285750">
              <a:buFont typeface="Arial" panose="020B0604020202020204" pitchFamily="34" charset="0"/>
              <a:buChar char="•"/>
            </a:pPr>
            <a:r>
              <a:rPr lang="en-US" sz="1600" b="1" dirty="0" smtClean="0"/>
              <a:t>Parameterized Tests (jUnit4 – Constructor,  Field Injection based, @Theory, @</a:t>
            </a:r>
            <a:r>
              <a:rPr lang="en-US" sz="1600" b="1" dirty="0" err="1" smtClean="0"/>
              <a:t>DataPoints</a:t>
            </a:r>
            <a:r>
              <a:rPr lang="en-US" sz="1600" b="1" dirty="0" smtClean="0"/>
              <a:t>)</a:t>
            </a:r>
          </a:p>
          <a:p>
            <a:pPr marL="285750" indent="-285750">
              <a:buFont typeface="Arial" panose="020B0604020202020204" pitchFamily="34" charset="0"/>
              <a:buChar char="•"/>
            </a:pPr>
            <a:r>
              <a:rPr lang="en-US" sz="1600" b="1" dirty="0" smtClean="0"/>
              <a:t>Conditional tests execution - </a:t>
            </a:r>
            <a:r>
              <a:rPr lang="en-US" sz="1600" dirty="0" smtClean="0">
                <a:solidFill>
                  <a:srgbClr val="212121"/>
                </a:solidFill>
              </a:rPr>
              <a:t>@Disabled @</a:t>
            </a:r>
            <a:r>
              <a:rPr lang="en-US" sz="1600" dirty="0" err="1" smtClean="0">
                <a:solidFill>
                  <a:srgbClr val="212121"/>
                </a:solidFill>
              </a:rPr>
              <a:t>EnabledOnOs</a:t>
            </a:r>
            <a:r>
              <a:rPr lang="en-US" sz="1600" dirty="0" smtClean="0">
                <a:solidFill>
                  <a:srgbClr val="212121"/>
                </a:solidFill>
              </a:rPr>
              <a:t>, @</a:t>
            </a:r>
            <a:r>
              <a:rPr lang="en-US" sz="1600" dirty="0" err="1" smtClean="0">
                <a:solidFill>
                  <a:srgbClr val="212121"/>
                </a:solidFill>
              </a:rPr>
              <a:t>DisabledOnOs</a:t>
            </a:r>
            <a:r>
              <a:rPr lang="en-US" sz="1600" dirty="0" smtClean="0">
                <a:solidFill>
                  <a:srgbClr val="212121"/>
                </a:solidFill>
              </a:rPr>
              <a:t>,  @</a:t>
            </a:r>
            <a:r>
              <a:rPr lang="en-US" sz="1600" dirty="0" err="1" smtClean="0">
                <a:solidFill>
                  <a:srgbClr val="212121"/>
                </a:solidFill>
              </a:rPr>
              <a:t>EnabledOnJre</a:t>
            </a:r>
            <a:r>
              <a:rPr lang="en-US" sz="1600" dirty="0" smtClean="0">
                <a:solidFill>
                  <a:srgbClr val="212121"/>
                </a:solidFill>
              </a:rPr>
              <a:t>, @</a:t>
            </a:r>
            <a:r>
              <a:rPr lang="en-US" sz="1600" dirty="0" err="1" smtClean="0">
                <a:solidFill>
                  <a:srgbClr val="212121"/>
                </a:solidFill>
              </a:rPr>
              <a:t>DisabledOnJre</a:t>
            </a:r>
            <a:r>
              <a:rPr lang="en-US" sz="1600" dirty="0" smtClean="0">
                <a:solidFill>
                  <a:srgbClr val="212121"/>
                </a:solidFill>
              </a:rPr>
              <a:t>, @</a:t>
            </a:r>
            <a:r>
              <a:rPr lang="en-US" sz="1600" dirty="0" err="1" smtClean="0">
                <a:solidFill>
                  <a:srgbClr val="212121"/>
                </a:solidFill>
              </a:rPr>
              <a:t>EnabledIfSystemProperty</a:t>
            </a:r>
            <a:r>
              <a:rPr lang="en-US" sz="1600" dirty="0" smtClean="0">
                <a:solidFill>
                  <a:srgbClr val="212121"/>
                </a:solidFill>
              </a:rPr>
              <a:t>, @</a:t>
            </a:r>
            <a:r>
              <a:rPr lang="en-US" sz="1600" dirty="0" err="1" smtClean="0">
                <a:solidFill>
                  <a:srgbClr val="212121"/>
                </a:solidFill>
              </a:rPr>
              <a:t>EnabledIf</a:t>
            </a:r>
            <a:r>
              <a:rPr lang="en-US" sz="1600" dirty="0" smtClean="0">
                <a:solidFill>
                  <a:srgbClr val="212121"/>
                </a:solidFill>
              </a:rPr>
              <a:t>  </a:t>
            </a:r>
          </a:p>
          <a:p>
            <a:pPr marL="285750" indent="-285750">
              <a:buFont typeface="Arial" panose="020B0604020202020204" pitchFamily="34" charset="0"/>
              <a:buChar char="•"/>
            </a:pPr>
            <a:r>
              <a:rPr lang="en-US" sz="1600" b="1" dirty="0" smtClean="0"/>
              <a:t>Test Templates  </a:t>
            </a:r>
            <a:r>
              <a:rPr lang="en-US" sz="1600" dirty="0" smtClean="0"/>
              <a:t>(</a:t>
            </a:r>
            <a:r>
              <a:rPr lang="en-US" sz="1600" dirty="0" smtClean="0">
                <a:solidFill>
                  <a:srgbClr val="212121"/>
                </a:solidFill>
              </a:rPr>
              <a:t>@</a:t>
            </a:r>
            <a:r>
              <a:rPr lang="en-US" sz="1600" dirty="0" err="1" smtClean="0">
                <a:solidFill>
                  <a:srgbClr val="212121"/>
                </a:solidFill>
              </a:rPr>
              <a:t>TestTemplate</a:t>
            </a:r>
            <a:r>
              <a:rPr lang="en-US" sz="1600" dirty="0" smtClean="0">
                <a:solidFill>
                  <a:srgbClr val="212121"/>
                </a:solidFill>
              </a:rPr>
              <a:t>, e.g. similar steps )</a:t>
            </a:r>
            <a:endParaRPr lang="en-US" sz="1600" b="1" dirty="0" smtClean="0"/>
          </a:p>
          <a:p>
            <a:pPr marL="285750" indent="-285750">
              <a:buFont typeface="Arial" panose="020B0604020202020204" pitchFamily="34" charset="0"/>
              <a:buChar char="•"/>
            </a:pPr>
            <a:r>
              <a:rPr lang="en-US" sz="1600" b="1" dirty="0" smtClean="0"/>
              <a:t>Meta-annotations (own annotations, </a:t>
            </a:r>
            <a:r>
              <a:rPr lang="en-US" sz="1600" b="1" dirty="0" err="1" smtClean="0"/>
              <a:t>Tag..Fast</a:t>
            </a:r>
            <a:r>
              <a:rPr lang="en-US" sz="1600" b="1" dirty="0" smtClean="0"/>
              <a:t>, Prod, ..)</a:t>
            </a:r>
          </a:p>
          <a:p>
            <a:pPr marL="285750" indent="-285750">
              <a:buFont typeface="Arial" panose="020B0604020202020204" pitchFamily="34" charset="0"/>
              <a:buChar char="•"/>
            </a:pPr>
            <a:r>
              <a:rPr lang="en-US" sz="1600" b="1" dirty="0" smtClean="0"/>
              <a:t>Dynamic Tests - </a:t>
            </a:r>
            <a:r>
              <a:rPr lang="en-US" sz="1600" dirty="0" smtClean="0">
                <a:solidFill>
                  <a:srgbClr val="212121"/>
                </a:solidFill>
              </a:rPr>
              <a:t>@</a:t>
            </a:r>
            <a:r>
              <a:rPr lang="en-US" sz="1600" dirty="0" err="1" smtClean="0">
                <a:solidFill>
                  <a:srgbClr val="212121"/>
                </a:solidFill>
              </a:rPr>
              <a:t>TestFactory</a:t>
            </a:r>
            <a:r>
              <a:rPr lang="en-US" sz="1600" dirty="0" smtClean="0">
                <a:solidFill>
                  <a:srgbClr val="212121"/>
                </a:solidFill>
              </a:rPr>
              <a:t>  (not @Test, no life-cycle)</a:t>
            </a:r>
            <a:endParaRPr lang="en-US" sz="1600" dirty="0"/>
          </a:p>
        </p:txBody>
      </p:sp>
      <p:pic>
        <p:nvPicPr>
          <p:cNvPr id="17" name="Picture 16"/>
          <p:cNvPicPr>
            <a:picLocks noChangeAspect="1"/>
          </p:cNvPicPr>
          <p:nvPr/>
        </p:nvPicPr>
        <p:blipFill>
          <a:blip r:embed="rId4"/>
          <a:stretch>
            <a:fillRect/>
          </a:stretch>
        </p:blipFill>
        <p:spPr>
          <a:xfrm>
            <a:off x="6180625" y="3956244"/>
            <a:ext cx="5610225" cy="2038350"/>
          </a:xfrm>
          <a:prstGeom prst="rect">
            <a:avLst/>
          </a:prstGeom>
        </p:spPr>
      </p:pic>
    </p:spTree>
    <p:extLst>
      <p:ext uri="{BB962C8B-B14F-4D97-AF65-F5344CB8AC3E}">
        <p14:creationId xmlns:p14="http://schemas.microsoft.com/office/powerpoint/2010/main" val="543403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10310" y="232976"/>
            <a:ext cx="11353800" cy="4140607"/>
          </a:xfrm>
        </p:spPr>
        <p:txBody>
          <a:bodyPr>
            <a:noAutofit/>
          </a:bodyPr>
          <a:lstStyle/>
          <a:p>
            <a:pPr marL="342900" indent="-342900" algn="l">
              <a:buFont typeface="Arial" panose="020B0604020202020204" pitchFamily="34" charset="0"/>
              <a:buChar char="•"/>
            </a:pPr>
            <a:r>
              <a:rPr lang="en-US" i="1" dirty="0" smtClean="0"/>
              <a:t>Assertions</a:t>
            </a:r>
            <a:r>
              <a:rPr lang="en-US" sz="2000" i="1" dirty="0" smtClean="0"/>
              <a:t>  - to validate expected and actual values</a:t>
            </a:r>
          </a:p>
          <a:p>
            <a:pPr algn="l"/>
            <a:r>
              <a:rPr lang="en-US" sz="2000" i="1" dirty="0" smtClean="0"/>
              <a:t>  </a:t>
            </a:r>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smtClean="0"/>
          </a:p>
          <a:p>
            <a:pPr algn="l"/>
            <a:r>
              <a:rPr lang="en-US" sz="1600" i="1" dirty="0" smtClean="0"/>
              <a:t>    Optional </a:t>
            </a:r>
            <a:r>
              <a:rPr lang="en-US" sz="1600" i="1" dirty="0"/>
              <a:t>message that an assertion would be printed if it failed is now the </a:t>
            </a:r>
            <a:r>
              <a:rPr lang="en-US" sz="1600" i="1" dirty="0" smtClean="0"/>
              <a:t>last. Also the Supplier (for </a:t>
            </a:r>
            <a:r>
              <a:rPr lang="en-US" sz="1600" b="1" i="1" dirty="0" smtClean="0"/>
              <a:t>lazy evaluation</a:t>
            </a:r>
            <a:r>
              <a:rPr lang="en-US" sz="1600" i="1" dirty="0" smtClean="0"/>
              <a:t>)</a:t>
            </a:r>
            <a:endParaRPr lang="en-US" sz="1600" i="1" dirty="0"/>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a:p>
          <a:p>
            <a:pPr marL="342900" indent="-342900" algn="l">
              <a:buFont typeface="Arial" panose="020B0604020202020204" pitchFamily="34" charset="0"/>
              <a:buChar char="•"/>
            </a:pPr>
            <a:endParaRPr lang="en-US" sz="2000" i="1" dirty="0" smtClean="0"/>
          </a:p>
          <a:p>
            <a:pPr marL="342900" indent="-342900" algn="l">
              <a:buFont typeface="Arial" panose="020B0604020202020204" pitchFamily="34" charset="0"/>
              <a:buChar char="•"/>
            </a:pPr>
            <a:endParaRPr lang="en-US" sz="2000" i="1" dirty="0"/>
          </a:p>
          <a:p>
            <a:endParaRPr lang="en-US" dirty="0"/>
          </a:p>
          <a:p>
            <a:pPr algn="l"/>
            <a:r>
              <a:rPr lang="en-US" dirty="0"/>
              <a:t> </a:t>
            </a:r>
            <a:r>
              <a:rPr lang="en-US" sz="2000" i="1" dirty="0" smtClean="0"/>
              <a:t>Group Assertions </a:t>
            </a:r>
          </a:p>
          <a:p>
            <a:pPr marL="342900" indent="-342900" algn="l">
              <a:buFont typeface="Arial" panose="020B0604020202020204" pitchFamily="34" charset="0"/>
              <a:buChar char="•"/>
            </a:pPr>
            <a:endParaRPr lang="en-US" sz="2000" i="1" dirty="0"/>
          </a:p>
        </p:txBody>
      </p:sp>
      <p:pic>
        <p:nvPicPr>
          <p:cNvPr id="6" name="Picture 5"/>
          <p:cNvPicPr>
            <a:picLocks noChangeAspect="1"/>
          </p:cNvPicPr>
          <p:nvPr/>
        </p:nvPicPr>
        <p:blipFill>
          <a:blip r:embed="rId2"/>
          <a:stretch>
            <a:fillRect/>
          </a:stretch>
        </p:blipFill>
        <p:spPr>
          <a:xfrm>
            <a:off x="491888" y="623174"/>
            <a:ext cx="7515225" cy="1524000"/>
          </a:xfrm>
          <a:prstGeom prst="rect">
            <a:avLst/>
          </a:prstGeom>
        </p:spPr>
      </p:pic>
      <p:pic>
        <p:nvPicPr>
          <p:cNvPr id="7" name="Picture 6"/>
          <p:cNvPicPr>
            <a:picLocks noChangeAspect="1"/>
          </p:cNvPicPr>
          <p:nvPr/>
        </p:nvPicPr>
        <p:blipFill>
          <a:blip r:embed="rId3"/>
          <a:stretch>
            <a:fillRect/>
          </a:stretch>
        </p:blipFill>
        <p:spPr>
          <a:xfrm>
            <a:off x="350508" y="2560324"/>
            <a:ext cx="8963025" cy="1371600"/>
          </a:xfrm>
          <a:prstGeom prst="rect">
            <a:avLst/>
          </a:prstGeom>
        </p:spPr>
      </p:pic>
      <p:sp>
        <p:nvSpPr>
          <p:cNvPr id="8" name="TextBox 7"/>
          <p:cNvSpPr txBox="1"/>
          <p:nvPr/>
        </p:nvSpPr>
        <p:spPr>
          <a:xfrm>
            <a:off x="170816" y="4022959"/>
            <a:ext cx="8489877" cy="830997"/>
          </a:xfrm>
          <a:prstGeom prst="rect">
            <a:avLst/>
          </a:prstGeom>
          <a:noFill/>
        </p:spPr>
        <p:txBody>
          <a:bodyPr wrap="square" rtlCol="0">
            <a:spAutoFit/>
          </a:bodyPr>
          <a:lstStyle/>
          <a:p>
            <a:r>
              <a:rPr lang="en-US" sz="1200" dirty="0" smtClean="0">
                <a:solidFill>
                  <a:srgbClr val="0F467D"/>
                </a:solidFill>
                <a:latin typeface="Consolas" panose="020B0609020204030204" pitchFamily="49" charset="0"/>
              </a:rPr>
              <a:t>@Test public void </a:t>
            </a:r>
            <a:r>
              <a:rPr lang="en-US" sz="1200" dirty="0" err="1" smtClean="0">
                <a:solidFill>
                  <a:srgbClr val="0F467D"/>
                </a:solidFill>
                <a:latin typeface="Consolas" panose="020B0609020204030204" pitchFamily="49" charset="0"/>
              </a:rPr>
              <a:t>shouldFailWhenNumbersAreDifferent</a:t>
            </a:r>
            <a:r>
              <a:rPr lang="en-US" sz="1200" dirty="0" smtClean="0">
                <a:solidFill>
                  <a:srgbClr val="0F467D"/>
                </a:solidFill>
                <a:latin typeface="Consolas" panose="020B0609020204030204" pitchFamily="49" charset="0"/>
              </a:rPr>
              <a:t> () {    </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Assertions.</a:t>
            </a:r>
            <a:r>
              <a:rPr lang="en-US" sz="1200" b="1" dirty="0" err="1" smtClean="0">
                <a:solidFill>
                  <a:srgbClr val="0F467D"/>
                </a:solidFill>
                <a:latin typeface="Consolas" panose="020B0609020204030204" pitchFamily="49" charset="0"/>
              </a:rPr>
              <a:t>assertTrue</a:t>
            </a:r>
            <a:r>
              <a:rPr lang="en-US" sz="1200" dirty="0" smtClean="0">
                <a:solidFill>
                  <a:srgbClr val="0F467D"/>
                </a:solidFill>
                <a:latin typeface="Consolas" panose="020B0609020204030204" pitchFamily="49" charset="0"/>
              </a:rPr>
              <a:t>(19 == 23,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 -&gt; “Numbers” + 19 + “ and ” + “ are not equal ”);</a:t>
            </a: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p:txBody>
      </p:sp>
      <p:sp>
        <p:nvSpPr>
          <p:cNvPr id="9" name="TextBox 8"/>
          <p:cNvSpPr txBox="1"/>
          <p:nvPr/>
        </p:nvSpPr>
        <p:spPr>
          <a:xfrm>
            <a:off x="350508" y="5147602"/>
            <a:ext cx="8489877" cy="1384995"/>
          </a:xfrm>
          <a:prstGeom prst="rect">
            <a:avLst/>
          </a:prstGeom>
          <a:noFill/>
        </p:spPr>
        <p:txBody>
          <a:bodyPr wrap="square" rtlCol="0">
            <a:spAutoFit/>
          </a:bodyPr>
          <a:lstStyle/>
          <a:p>
            <a:r>
              <a:rPr lang="en-US" sz="1200" dirty="0" smtClean="0">
                <a:solidFill>
                  <a:srgbClr val="0F467D"/>
                </a:solidFill>
                <a:latin typeface="Consolas" panose="020B0609020204030204" pitchFamily="49" charset="0"/>
              </a:rPr>
              <a:t>@Test public void </a:t>
            </a:r>
            <a:r>
              <a:rPr lang="en-US" sz="1200" dirty="0" err="1" smtClean="0">
                <a:solidFill>
                  <a:srgbClr val="0F467D"/>
                </a:solidFill>
                <a:latin typeface="Consolas" panose="020B0609020204030204" pitchFamily="49" charset="0"/>
              </a:rPr>
              <a:t>shouldAssertAll</a:t>
            </a:r>
            <a:r>
              <a:rPr lang="en-US" sz="1200" dirty="0" smtClean="0">
                <a:solidFill>
                  <a:srgbClr val="0F467D"/>
                </a:solidFill>
                <a:latin typeface="Consolas" panose="020B0609020204030204" pitchFamily="49" charset="0"/>
              </a:rPr>
              <a:t>() {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List&lt;Integer&gt; list = </a:t>
            </a:r>
            <a:r>
              <a:rPr lang="en-US" sz="1200" dirty="0" err="1" smtClean="0">
                <a:solidFill>
                  <a:srgbClr val="0F467D"/>
                </a:solidFill>
                <a:latin typeface="Consolas" panose="020B0609020204030204" pitchFamily="49" charset="0"/>
              </a:rPr>
              <a:t>List.of</a:t>
            </a:r>
            <a:r>
              <a:rPr lang="en-US" sz="1200" dirty="0" smtClean="0">
                <a:solidFill>
                  <a:srgbClr val="0F467D"/>
                </a:solidFill>
                <a:latin typeface="Consolas" panose="020B0609020204030204" pitchFamily="49" charset="0"/>
              </a:rPr>
              <a:t>(1, 2, 3);</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Assertions.</a:t>
            </a:r>
            <a:r>
              <a:rPr lang="en-US" sz="1200" b="1" dirty="0" err="1" smtClean="0">
                <a:solidFill>
                  <a:srgbClr val="0F467D"/>
                </a:solidFill>
                <a:latin typeface="Consolas" panose="020B0609020204030204" pitchFamily="49" charset="0"/>
              </a:rPr>
              <a:t>assertAll</a:t>
            </a:r>
            <a:r>
              <a:rPr lang="en-US" sz="1200" dirty="0" smtClean="0">
                <a:solidFill>
                  <a:srgbClr val="0F467D"/>
                </a:solidFill>
                <a:latin typeface="Consolas" panose="020B0609020204030204" pitchFamily="49" charset="0"/>
              </a:rPr>
              <a:t>(“Not ordered list”,  </a:t>
            </a:r>
          </a:p>
          <a:p>
            <a:r>
              <a:rPr lang="en-US" sz="1200" dirty="0" smtClean="0">
                <a:solidFill>
                  <a:srgbClr val="0F467D"/>
                </a:solidFill>
                <a:latin typeface="Consolas" panose="020B0609020204030204" pitchFamily="49" charset="0"/>
              </a:rPr>
              <a:t>              () </a:t>
            </a:r>
            <a:r>
              <a:rPr lang="en-US" sz="1200" dirty="0">
                <a:solidFill>
                  <a:srgbClr val="0F467D"/>
                </a:solidFill>
                <a:latin typeface="Consolas" panose="020B0609020204030204" pitchFamily="49" charset="0"/>
              </a:rPr>
              <a:t>-&gt; </a:t>
            </a:r>
            <a:r>
              <a:rPr lang="en-US" sz="1200" dirty="0" err="1">
                <a:solidFill>
                  <a:srgbClr val="0F467D"/>
                </a:solidFill>
                <a:latin typeface="Consolas" panose="020B0609020204030204" pitchFamily="49" charset="0"/>
              </a:rPr>
              <a:t>Assertions.assertEquals</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list.get</a:t>
            </a:r>
            <a:r>
              <a:rPr lang="en-US" sz="1200" dirty="0">
                <a:solidFill>
                  <a:srgbClr val="0F467D"/>
                </a:solidFill>
                <a:latin typeface="Consolas" panose="020B0609020204030204" pitchFamily="49" charset="0"/>
              </a:rPr>
              <a:t>(0).</a:t>
            </a:r>
            <a:r>
              <a:rPr lang="en-US" sz="1200" dirty="0" err="1">
                <a:solidFill>
                  <a:srgbClr val="0F467D"/>
                </a:solidFill>
                <a:latin typeface="Consolas" panose="020B0609020204030204" pitchFamily="49" charset="0"/>
              </a:rPr>
              <a:t>intValue</a:t>
            </a:r>
            <a:r>
              <a:rPr lang="en-US" sz="1200" dirty="0">
                <a:solidFill>
                  <a:srgbClr val="0F467D"/>
                </a:solidFill>
                <a:latin typeface="Consolas" panose="020B0609020204030204" pitchFamily="49" charset="0"/>
              </a:rPr>
              <a:t>(), 1),   </a:t>
            </a:r>
            <a:endParaRPr lang="en-US" sz="1200" dirty="0" smtClean="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-&gt; </a:t>
            </a:r>
            <a:r>
              <a:rPr lang="en-US" sz="1200" dirty="0" err="1" smtClean="0">
                <a:solidFill>
                  <a:srgbClr val="0F467D"/>
                </a:solidFill>
                <a:latin typeface="Consolas" panose="020B0609020204030204" pitchFamily="49" charset="0"/>
              </a:rPr>
              <a:t>Assertions.assertEquals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list.get</a:t>
            </a:r>
            <a:r>
              <a:rPr lang="en-US" sz="1200" dirty="0" smtClean="0">
                <a:solidFill>
                  <a:srgbClr val="0F467D"/>
                </a:solidFill>
                <a:latin typeface="Consolas" panose="020B0609020204030204" pitchFamily="49" charset="0"/>
              </a:rPr>
              <a:t>(1</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intValue</a:t>
            </a:r>
            <a:r>
              <a:rPr lang="en-US" sz="1200" dirty="0">
                <a:solidFill>
                  <a:srgbClr val="0F467D"/>
                </a:solidFill>
                <a:latin typeface="Consolas" panose="020B0609020204030204" pitchFamily="49" charset="0"/>
              </a:rPr>
              <a:t>(), 2),      </a:t>
            </a:r>
            <a:endParaRPr lang="en-US" sz="1200" dirty="0" smtClean="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-&gt; </a:t>
            </a:r>
            <a:r>
              <a:rPr lang="en-US" sz="1200" dirty="0" err="1">
                <a:solidFill>
                  <a:srgbClr val="0F467D"/>
                </a:solidFill>
                <a:latin typeface="Consolas" panose="020B0609020204030204" pitchFamily="49" charset="0"/>
              </a:rPr>
              <a:t>Assertions.assertEquals</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list.get</a:t>
            </a:r>
            <a:r>
              <a:rPr lang="en-US" sz="1200" dirty="0">
                <a:solidFill>
                  <a:srgbClr val="0F467D"/>
                </a:solidFill>
                <a:latin typeface="Consolas" panose="020B0609020204030204" pitchFamily="49" charset="0"/>
              </a:rPr>
              <a:t>(2).</a:t>
            </a:r>
            <a:r>
              <a:rPr lang="en-US" sz="1200" dirty="0" err="1">
                <a:solidFill>
                  <a:srgbClr val="0F467D"/>
                </a:solidFill>
                <a:latin typeface="Consolas" panose="020B0609020204030204" pitchFamily="49" charset="0"/>
              </a:rPr>
              <a:t>intValue</a:t>
            </a:r>
            <a:r>
              <a:rPr lang="en-US" sz="1200" dirty="0">
                <a:solidFill>
                  <a:srgbClr val="0F467D"/>
                </a:solidFill>
                <a:latin typeface="Consolas" panose="020B0609020204030204" pitchFamily="49" charset="0"/>
              </a:rPr>
              <a:t>(), 3</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p:txBody>
      </p:sp>
      <p:pic>
        <p:nvPicPr>
          <p:cNvPr id="10" name="Picture 9"/>
          <p:cNvPicPr>
            <a:picLocks noChangeAspect="1"/>
          </p:cNvPicPr>
          <p:nvPr/>
        </p:nvPicPr>
        <p:blipFill>
          <a:blip r:embed="rId4"/>
          <a:stretch>
            <a:fillRect/>
          </a:stretch>
        </p:blipFill>
        <p:spPr>
          <a:xfrm>
            <a:off x="6787450" y="3778003"/>
            <a:ext cx="5246078" cy="1947824"/>
          </a:xfrm>
          <a:prstGeom prst="rect">
            <a:avLst/>
          </a:prstGeom>
        </p:spPr>
      </p:pic>
      <p:sp>
        <p:nvSpPr>
          <p:cNvPr id="11" name="Subtitle 2"/>
          <p:cNvSpPr txBox="1">
            <a:spLocks/>
          </p:cNvSpPr>
          <p:nvPr/>
        </p:nvSpPr>
        <p:spPr>
          <a:xfrm>
            <a:off x="9395032" y="3454975"/>
            <a:ext cx="3322931" cy="13989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i="1" dirty="0" smtClean="0"/>
              <a:t>jUnit5 New Assertions                                       </a:t>
            </a:r>
          </a:p>
          <a:p>
            <a:pPr algn="l"/>
            <a:r>
              <a:rPr lang="en-US" sz="2000" i="1" dirty="0" smtClean="0"/>
              <a:t> </a:t>
            </a:r>
          </a:p>
          <a:p>
            <a:pPr algn="l"/>
            <a:endParaRPr lang="en-US" sz="2000" i="1" dirty="0"/>
          </a:p>
        </p:txBody>
      </p:sp>
      <p:cxnSp>
        <p:nvCxnSpPr>
          <p:cNvPr id="3" name="Straight Connector 2"/>
          <p:cNvCxnSpPr/>
          <p:nvPr/>
        </p:nvCxnSpPr>
        <p:spPr>
          <a:xfrm flipH="1">
            <a:off x="6781180" y="3713018"/>
            <a:ext cx="7721" cy="2939083"/>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41107" y="5640045"/>
            <a:ext cx="5443257" cy="892552"/>
          </a:xfrm>
          <a:prstGeom prst="rect">
            <a:avLst/>
          </a:prstGeom>
          <a:noFill/>
        </p:spPr>
        <p:txBody>
          <a:bodyPr wrap="square" rtlCol="0">
            <a:spAutoFit/>
          </a:bodyPr>
          <a:lstStyle/>
          <a:p>
            <a:pPr lvl="0" eaLnBrk="0" fontAlgn="base" hangingPunct="0">
              <a:spcBef>
                <a:spcPct val="0"/>
              </a:spcBef>
              <a:spcAft>
                <a:spcPct val="0"/>
              </a:spcAft>
            </a:pPr>
            <a:r>
              <a:rPr lang="en-US" altLang="en-US" sz="1600" dirty="0" smtClean="0">
                <a:solidFill>
                  <a:srgbClr val="212121"/>
                </a:solidFill>
                <a:latin typeface="Courier New" panose="02070309020205020404" pitchFamily="49" charset="0"/>
                <a:cs typeface="Courier New" panose="02070309020205020404" pitchFamily="49" charset="0"/>
              </a:rPr>
              <a:t>To test long running tasks: </a:t>
            </a:r>
            <a:r>
              <a:rPr lang="en-US" altLang="en-US" sz="1600" dirty="0" err="1" smtClean="0">
                <a:solidFill>
                  <a:srgbClr val="212121"/>
                </a:solidFill>
                <a:latin typeface="Courier New" panose="02070309020205020404" pitchFamily="49" charset="0"/>
                <a:cs typeface="Courier New" panose="02070309020205020404" pitchFamily="49" charset="0"/>
              </a:rPr>
              <a:t>assertTimeout</a:t>
            </a:r>
            <a:r>
              <a:rPr lang="en-US" altLang="en-US" sz="1600" dirty="0" smtClean="0">
                <a:solidFill>
                  <a:srgbClr val="212121"/>
                </a:solidFill>
                <a:latin typeface="Courier New" panose="02070309020205020404" pitchFamily="49" charset="0"/>
                <a:cs typeface="Courier New" panose="02070309020205020404" pitchFamily="49" charset="0"/>
              </a:rPr>
              <a:t>(),</a:t>
            </a:r>
            <a:r>
              <a:rPr lang="en-US" altLang="en-US" sz="1600" dirty="0" err="1" smtClean="0">
                <a:solidFill>
                  <a:srgbClr val="212121"/>
                </a:solidFill>
                <a:latin typeface="Courier New" panose="02070309020205020404" pitchFamily="49" charset="0"/>
                <a:cs typeface="Courier New" panose="02070309020205020404" pitchFamily="49" charset="0"/>
              </a:rPr>
              <a:t>assertTimeoutPreemptively</a:t>
            </a:r>
            <a:r>
              <a:rPr lang="en-US" altLang="en-US" sz="1600" dirty="0" smtClean="0">
                <a:solidFill>
                  <a:srgbClr val="212121"/>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000" dirty="0" smtClean="0">
                <a:solidFill>
                  <a:srgbClr val="212121"/>
                </a:solidFill>
                <a:latin typeface="Courier New" panose="02070309020205020404" pitchFamily="49" charset="0"/>
                <a:cs typeface="Courier New" panose="02070309020205020404" pitchFamily="49" charset="0"/>
              </a:rPr>
              <a:t>For </a:t>
            </a:r>
            <a:r>
              <a:rPr lang="en-US" altLang="en-US" sz="1000" dirty="0" err="1" smtClean="0">
                <a:solidFill>
                  <a:srgbClr val="212121"/>
                </a:solidFill>
                <a:latin typeface="Courier New" panose="02070309020205020404" pitchFamily="49" charset="0"/>
                <a:cs typeface="Courier New" panose="02070309020205020404" pitchFamily="49" charset="0"/>
              </a:rPr>
              <a:t>assertTimeoutPreemptively</a:t>
            </a:r>
            <a:r>
              <a:rPr lang="en-US" altLang="en-US" sz="1000" dirty="0" smtClean="0">
                <a:solidFill>
                  <a:srgbClr val="212121"/>
                </a:solidFill>
                <a:latin typeface="Courier New" panose="02070309020205020404" pitchFamily="49" charset="0"/>
                <a:cs typeface="Courier New" panose="02070309020205020404" pitchFamily="49" charset="0"/>
              </a:rPr>
              <a:t>()</a:t>
            </a:r>
            <a:r>
              <a:rPr lang="en-US" altLang="en-US" sz="1000" dirty="0" smtClean="0">
                <a:solidFill>
                  <a:srgbClr val="212121"/>
                </a:solidFill>
                <a:latin typeface="-apple-system"/>
              </a:rPr>
              <a:t> </a:t>
            </a:r>
            <a:r>
              <a:rPr lang="en-US" altLang="en-US" sz="1000" dirty="0" smtClean="0">
                <a:solidFill>
                  <a:srgbClr val="212121"/>
                </a:solidFill>
                <a:latin typeface="Courier New" panose="02070309020205020404" pitchFamily="49" charset="0"/>
                <a:cs typeface="Courier New" panose="02070309020205020404" pitchFamily="49" charset="0"/>
              </a:rPr>
              <a:t>Executable</a:t>
            </a:r>
            <a:r>
              <a:rPr lang="en-US" altLang="en-US" sz="1000" dirty="0">
                <a:solidFill>
                  <a:srgbClr val="212121"/>
                </a:solidFill>
                <a:latin typeface="-apple-system"/>
              </a:rPr>
              <a:t> or </a:t>
            </a:r>
            <a:r>
              <a:rPr lang="en-US" altLang="en-US" sz="1000" dirty="0" err="1">
                <a:solidFill>
                  <a:srgbClr val="212121"/>
                </a:solidFill>
                <a:latin typeface="Courier New" panose="02070309020205020404" pitchFamily="49" charset="0"/>
                <a:cs typeface="Courier New" panose="02070309020205020404" pitchFamily="49" charset="0"/>
              </a:rPr>
              <a:t>ThrowingSupplier</a:t>
            </a:r>
            <a:r>
              <a:rPr lang="en-US" altLang="en-US" sz="1000" dirty="0">
                <a:solidFill>
                  <a:srgbClr val="212121"/>
                </a:solidFill>
                <a:latin typeface="-apple-system"/>
              </a:rPr>
              <a:t> will be preemptively aborted if the timeout is </a:t>
            </a:r>
            <a:r>
              <a:rPr lang="en-US" altLang="en-US" sz="1000" dirty="0" smtClean="0">
                <a:solidFill>
                  <a:srgbClr val="212121"/>
                </a:solidFill>
                <a:latin typeface="-apple-system"/>
              </a:rPr>
              <a:t>exceeded, for </a:t>
            </a:r>
            <a:r>
              <a:rPr lang="en-US" altLang="en-US" sz="1000" dirty="0" err="1" smtClean="0">
                <a:solidFill>
                  <a:srgbClr val="212121"/>
                </a:solidFill>
                <a:latin typeface="-apple-system"/>
              </a:rPr>
              <a:t>assertTimeout</a:t>
            </a:r>
            <a:r>
              <a:rPr lang="en-US" altLang="en-US" sz="1000" dirty="0" smtClean="0">
                <a:solidFill>
                  <a:srgbClr val="212121"/>
                </a:solidFill>
                <a:latin typeface="-apple-system"/>
              </a:rPr>
              <a:t>() not</a:t>
            </a:r>
            <a:r>
              <a:rPr lang="en-US" altLang="en-US" sz="1000" dirty="0" smtClean="0"/>
              <a:t> </a:t>
            </a:r>
            <a:endParaRPr lang="en-US" altLang="en-US" sz="2800" dirty="0">
              <a:latin typeface="Arial" panose="020B0604020202020204" pitchFamily="34" charset="0"/>
            </a:endParaRPr>
          </a:p>
        </p:txBody>
      </p:sp>
      <p:sp>
        <p:nvSpPr>
          <p:cNvPr id="12" name="Rectangle 1"/>
          <p:cNvSpPr>
            <a:spLocks noChangeArrowheads="1"/>
          </p:cNvSpPr>
          <p:nvPr/>
        </p:nvSpPr>
        <p:spPr bwMode="auto">
          <a:xfrm>
            <a:off x="0" y="43934"/>
            <a:ext cx="184731" cy="36933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4812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77361" y="333104"/>
            <a:ext cx="11353800" cy="266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err="1" smtClean="0"/>
              <a:t>jUnit</a:t>
            </a:r>
            <a:r>
              <a:rPr lang="en-US" i="1" dirty="0" smtClean="0"/>
              <a:t> 4                                                                        </a:t>
            </a:r>
            <a:r>
              <a:rPr lang="en-US" i="1" dirty="0" err="1" smtClean="0"/>
              <a:t>jUnit</a:t>
            </a:r>
            <a:r>
              <a:rPr lang="en-US" i="1" dirty="0" smtClean="0"/>
              <a:t> 5 </a:t>
            </a:r>
          </a:p>
          <a:p>
            <a:pPr algn="l"/>
            <a:r>
              <a:rPr lang="en-US" i="1" dirty="0" smtClean="0"/>
              <a:t> </a:t>
            </a:r>
          </a:p>
          <a:p>
            <a:pPr algn="l"/>
            <a:endParaRPr lang="en-US" i="1" dirty="0"/>
          </a:p>
        </p:txBody>
      </p:sp>
      <p:sp>
        <p:nvSpPr>
          <p:cNvPr id="2" name="TextBox 1"/>
          <p:cNvSpPr txBox="1"/>
          <p:nvPr/>
        </p:nvSpPr>
        <p:spPr>
          <a:xfrm>
            <a:off x="243815" y="1097827"/>
            <a:ext cx="6010446" cy="1200329"/>
          </a:xfrm>
          <a:prstGeom prst="rect">
            <a:avLst/>
          </a:prstGeom>
          <a:noFill/>
        </p:spPr>
        <p:txBody>
          <a:bodyPr wrap="square" rtlCol="0">
            <a:spAutoFit/>
          </a:bodyPr>
          <a:lstStyle/>
          <a:p>
            <a:r>
              <a:rPr lang="en-US" altLang="en-US" sz="1200" dirty="0" smtClean="0">
                <a:solidFill>
                  <a:srgbClr val="00488A"/>
                </a:solidFill>
                <a:latin typeface="Courier"/>
              </a:rPr>
              <a:t>//</a:t>
            </a:r>
            <a:r>
              <a:rPr lang="en-US" altLang="en-US" sz="900" dirty="0" smtClean="0">
                <a:solidFill>
                  <a:srgbClr val="000000"/>
                </a:solidFill>
                <a:latin typeface="Arial" panose="020B0604020202020204" pitchFamily="34" charset="0"/>
                <a:cs typeface="Arial" panose="020B0604020202020204" pitchFamily="34" charset="0"/>
              </a:rPr>
              <a:t>multiple </a:t>
            </a:r>
            <a:r>
              <a:rPr lang="en-US" altLang="en-US" sz="900" dirty="0">
                <a:solidFill>
                  <a:srgbClr val="000000"/>
                </a:solidFill>
                <a:latin typeface="Arial" panose="020B0604020202020204" pitchFamily="34" charset="0"/>
                <a:cs typeface="Arial" panose="020B0604020202020204" pitchFamily="34" charset="0"/>
              </a:rPr>
              <a:t>runners was </a:t>
            </a:r>
            <a:r>
              <a:rPr lang="en-US" altLang="en-US" sz="900" dirty="0" smtClean="0">
                <a:solidFill>
                  <a:srgbClr val="000000"/>
                </a:solidFill>
                <a:latin typeface="Arial" panose="020B0604020202020204" pitchFamily="34" charset="0"/>
                <a:cs typeface="Arial" panose="020B0604020202020204" pitchFamily="34" charset="0"/>
              </a:rPr>
              <a:t>problematic, usually </a:t>
            </a:r>
            <a:r>
              <a:rPr lang="en-US" altLang="en-US" sz="900" dirty="0">
                <a:solidFill>
                  <a:srgbClr val="000000"/>
                </a:solidFill>
                <a:latin typeface="Arial" panose="020B0604020202020204" pitchFamily="34" charset="0"/>
                <a:cs typeface="Arial" panose="020B0604020202020204" pitchFamily="34" charset="0"/>
              </a:rPr>
              <a:t>required chaining or using an </a:t>
            </a:r>
            <a:r>
              <a:rPr lang="en-US" altLang="en-US" sz="900" dirty="0">
                <a:solidFill>
                  <a:srgbClr val="00488A"/>
                </a:solidFill>
                <a:latin typeface="Courier"/>
              </a:rPr>
              <a:t>@Rule</a:t>
            </a:r>
            <a:r>
              <a:rPr lang="en-US" altLang="en-US" sz="1200" dirty="0">
                <a:solidFill>
                  <a:srgbClr val="000000"/>
                </a:solidFill>
                <a:latin typeface="Arial" panose="020B0604020202020204" pitchFamily="34" charset="0"/>
                <a:cs typeface="Arial" panose="020B0604020202020204" pitchFamily="34" charset="0"/>
              </a:rPr>
              <a:t>.</a:t>
            </a:r>
            <a:r>
              <a:rPr lang="en-US" altLang="en-US" sz="700" dirty="0"/>
              <a:t> </a:t>
            </a:r>
            <a:endParaRPr lang="en-US" altLang="en-US" sz="1600" dirty="0">
              <a:latin typeface="Arial" panose="020B0604020202020204" pitchFamily="34" charset="0"/>
            </a:endParaRPr>
          </a:p>
          <a:p>
            <a:r>
              <a:rPr lang="en-US" altLang="en-US" sz="1200" dirty="0" smtClean="0">
                <a:solidFill>
                  <a:srgbClr val="00488A"/>
                </a:solidFill>
                <a:latin typeface="Courier"/>
              </a:rPr>
              <a:t>@</a:t>
            </a:r>
            <a:r>
              <a:rPr lang="en-US" altLang="en-US" sz="1200" dirty="0" err="1">
                <a:solidFill>
                  <a:srgbClr val="00488A"/>
                </a:solidFill>
                <a:latin typeface="Courier"/>
              </a:rPr>
              <a:t>RunWith</a:t>
            </a:r>
            <a:r>
              <a:rPr lang="en-US" altLang="en-US" sz="1200" dirty="0">
                <a:solidFill>
                  <a:srgbClr val="00488A"/>
                </a:solidFill>
                <a:latin typeface="Courier"/>
              </a:rPr>
              <a:t>(SpringJUnit4ClassRunner.class) public class </a:t>
            </a:r>
            <a:r>
              <a:rPr lang="en-US" altLang="en-US" sz="1200" dirty="0" err="1">
                <a:solidFill>
                  <a:srgbClr val="00488A"/>
                </a:solidFill>
                <a:latin typeface="Courier"/>
              </a:rPr>
              <a:t>MyControllerTest</a:t>
            </a:r>
            <a:r>
              <a:rPr lang="en-US" altLang="en-US" sz="1200" dirty="0">
                <a:solidFill>
                  <a:srgbClr val="00488A"/>
                </a:solidFill>
                <a:latin typeface="Courier"/>
              </a:rPr>
              <a:t> { </a:t>
            </a:r>
            <a:endParaRPr lang="en-US" altLang="en-US" sz="1200" dirty="0" smtClean="0">
              <a:solidFill>
                <a:srgbClr val="00488A"/>
              </a:solidFill>
              <a:latin typeface="Courier"/>
            </a:endParaRPr>
          </a:p>
          <a:p>
            <a:r>
              <a:rPr lang="en-US" altLang="en-US" sz="1200" dirty="0" smtClean="0">
                <a:solidFill>
                  <a:srgbClr val="00488A"/>
                </a:solidFill>
                <a:latin typeface="Courier"/>
              </a:rPr>
              <a:t>  // </a:t>
            </a:r>
            <a:r>
              <a:rPr lang="en-US" altLang="en-US" sz="1200" dirty="0">
                <a:solidFill>
                  <a:srgbClr val="00488A"/>
                </a:solidFill>
                <a:latin typeface="Courier"/>
              </a:rPr>
              <a:t>... </a:t>
            </a:r>
            <a:endParaRPr lang="en-US" altLang="en-US" sz="1200" dirty="0" smtClean="0">
              <a:solidFill>
                <a:srgbClr val="00488A"/>
              </a:solidFill>
              <a:latin typeface="Courier"/>
            </a:endParaRPr>
          </a:p>
          <a:p>
            <a:r>
              <a:rPr lang="en-US" altLang="en-US" sz="1200" dirty="0" smtClean="0">
                <a:solidFill>
                  <a:srgbClr val="00488A"/>
                </a:solidFill>
                <a:latin typeface="Courier"/>
              </a:rPr>
              <a:t>}</a:t>
            </a:r>
            <a:r>
              <a:rPr lang="en-US" altLang="en-US" sz="1050" dirty="0" smtClean="0"/>
              <a:t> </a:t>
            </a:r>
            <a:endParaRPr lang="en-US" altLang="en-US" sz="2800" dirty="0">
              <a:latin typeface="Arial" panose="020B0604020202020204" pitchFamily="34" charset="0"/>
            </a:endParaRPr>
          </a:p>
          <a:p>
            <a:endParaRPr lang="en-US" sz="1200" dirty="0">
              <a:solidFill>
                <a:srgbClr val="0F467D"/>
              </a:solidFill>
              <a:latin typeface="Consolas" panose="020B0609020204030204" pitchFamily="49" charset="0"/>
            </a:endParaRPr>
          </a:p>
        </p:txBody>
      </p:sp>
      <p:cxnSp>
        <p:nvCxnSpPr>
          <p:cNvPr id="5" name="Straight Connector 4"/>
          <p:cNvCxnSpPr/>
          <p:nvPr/>
        </p:nvCxnSpPr>
        <p:spPr>
          <a:xfrm>
            <a:off x="5495192" y="703385"/>
            <a:ext cx="0" cy="60579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92115" y="1002631"/>
            <a:ext cx="6010446" cy="969496"/>
          </a:xfrm>
          <a:prstGeom prst="rect">
            <a:avLst/>
          </a:prstGeom>
          <a:noFill/>
        </p:spPr>
        <p:txBody>
          <a:bodyPr wrap="square" rtlCol="0">
            <a:spAutoFit/>
          </a:bodyPr>
          <a:lstStyle/>
          <a:p>
            <a:r>
              <a:rPr lang="en-US" altLang="en-US" sz="900" dirty="0">
                <a:solidFill>
                  <a:srgbClr val="000000"/>
                </a:solidFill>
                <a:latin typeface="Arial" panose="020B0604020202020204" pitchFamily="34" charset="0"/>
                <a:cs typeface="Arial" panose="020B0604020202020204" pitchFamily="34" charset="0"/>
              </a:rPr>
              <a:t>//</a:t>
            </a:r>
            <a:r>
              <a:rPr lang="en-US" sz="900" dirty="0">
                <a:solidFill>
                  <a:srgbClr val="000000"/>
                </a:solidFill>
                <a:latin typeface="Arial" panose="020B0604020202020204" pitchFamily="34" charset="0"/>
                <a:cs typeface="Arial" panose="020B0604020202020204" pitchFamily="34" charset="0"/>
              </a:rPr>
              <a:t>JUnit 5, you include the Spring extension </a:t>
            </a:r>
            <a:r>
              <a:rPr lang="en-US" sz="900" dirty="0" smtClean="0">
                <a:solidFill>
                  <a:srgbClr val="000000"/>
                </a:solidFill>
                <a:latin typeface="Arial" panose="020B0604020202020204" pitchFamily="34" charset="0"/>
                <a:cs typeface="Arial" panose="020B0604020202020204" pitchFamily="34" charset="0"/>
              </a:rPr>
              <a:t>instead. @</a:t>
            </a:r>
            <a:r>
              <a:rPr lang="en-US" sz="900" dirty="0" err="1" smtClean="0">
                <a:solidFill>
                  <a:srgbClr val="000000"/>
                </a:solidFill>
                <a:latin typeface="Arial" panose="020B0604020202020204" pitchFamily="34" charset="0"/>
                <a:cs typeface="Arial" panose="020B0604020202020204" pitchFamily="34" charset="0"/>
              </a:rPr>
              <a:t>ExtendWith</a:t>
            </a:r>
            <a:r>
              <a:rPr lang="en-US" sz="900" dirty="0" smtClean="0">
                <a:solidFill>
                  <a:srgbClr val="000000"/>
                </a:solidFill>
                <a:latin typeface="Arial" panose="020B0604020202020204" pitchFamily="34" charset="0"/>
                <a:cs typeface="Arial" panose="020B0604020202020204" pitchFamily="34" charset="0"/>
              </a:rPr>
              <a:t> is </a:t>
            </a:r>
            <a:r>
              <a:rPr lang="en-US" sz="900" dirty="0" err="1" smtClean="0">
                <a:solidFill>
                  <a:srgbClr val="000000"/>
                </a:solidFill>
                <a:latin typeface="Arial" panose="020B0604020202020204" pitchFamily="34" charset="0"/>
                <a:cs typeface="Arial" panose="020B0604020202020204" pitchFamily="34" charset="0"/>
              </a:rPr>
              <a:t>repetable</a:t>
            </a:r>
            <a:r>
              <a:rPr lang="en-US" sz="900" dirty="0" smtClean="0">
                <a:solidFill>
                  <a:srgbClr val="000000"/>
                </a:solidFill>
                <a:latin typeface="Arial" panose="020B0604020202020204" pitchFamily="34" charset="0"/>
                <a:cs typeface="Arial" panose="020B0604020202020204" pitchFamily="34" charset="0"/>
              </a:rPr>
              <a:t> – multiple </a:t>
            </a:r>
            <a:r>
              <a:rPr lang="en-US" sz="900" dirty="0" err="1" smtClean="0">
                <a:solidFill>
                  <a:srgbClr val="000000"/>
                </a:solidFill>
                <a:latin typeface="Arial" panose="020B0604020202020204" pitchFamily="34" charset="0"/>
                <a:cs typeface="Arial" panose="020B0604020202020204" pitchFamily="34" charset="0"/>
              </a:rPr>
              <a:t>extensians</a:t>
            </a:r>
            <a:r>
              <a:rPr lang="en-US" sz="900" dirty="0" smtClean="0">
                <a:solidFill>
                  <a:srgbClr val="000000"/>
                </a:solidFill>
                <a:latin typeface="Arial" panose="020B0604020202020204" pitchFamily="34" charset="0"/>
                <a:cs typeface="Arial" panose="020B0604020202020204" pitchFamily="34" charset="0"/>
              </a:rPr>
              <a:t> can be used</a:t>
            </a:r>
            <a:endParaRPr lang="en-US" altLang="en-US" sz="900" dirty="0">
              <a:solidFill>
                <a:srgbClr val="000000"/>
              </a:solidFill>
              <a:latin typeface="Arial" panose="020B0604020202020204" pitchFamily="34" charset="0"/>
              <a:cs typeface="Arial" panose="020B0604020202020204" pitchFamily="34" charset="0"/>
            </a:endParaRPr>
          </a:p>
          <a:p>
            <a:r>
              <a:rPr lang="en-US" altLang="en-US" sz="1200" dirty="0" smtClean="0">
                <a:solidFill>
                  <a:srgbClr val="00488A"/>
                </a:solidFill>
                <a:latin typeface="Courier"/>
              </a:rPr>
              <a:t>@</a:t>
            </a:r>
            <a:r>
              <a:rPr lang="en-US" altLang="en-US" sz="1200" dirty="0" err="1">
                <a:solidFill>
                  <a:srgbClr val="00488A"/>
                </a:solidFill>
                <a:latin typeface="Courier"/>
              </a:rPr>
              <a:t>ExtendWith</a:t>
            </a:r>
            <a:r>
              <a:rPr lang="en-US" altLang="en-US" sz="1200" dirty="0">
                <a:solidFill>
                  <a:srgbClr val="00488A"/>
                </a:solidFill>
                <a:latin typeface="Courier"/>
              </a:rPr>
              <a:t>(</a:t>
            </a:r>
            <a:r>
              <a:rPr lang="en-US" altLang="en-US" sz="1200" dirty="0" err="1">
                <a:solidFill>
                  <a:srgbClr val="00488A"/>
                </a:solidFill>
                <a:latin typeface="Courier"/>
              </a:rPr>
              <a:t>SpringExtension.class</a:t>
            </a:r>
            <a:r>
              <a:rPr lang="en-US" altLang="en-US" sz="1200" dirty="0">
                <a:solidFill>
                  <a:srgbClr val="00488A"/>
                </a:solidFill>
                <a:latin typeface="Courier"/>
              </a:rPr>
              <a:t>) class </a:t>
            </a:r>
            <a:r>
              <a:rPr lang="en-US" altLang="en-US" sz="1200" dirty="0" err="1">
                <a:solidFill>
                  <a:srgbClr val="00488A"/>
                </a:solidFill>
                <a:latin typeface="Courier"/>
              </a:rPr>
              <a:t>MyControllerTest</a:t>
            </a:r>
            <a:r>
              <a:rPr lang="en-US" altLang="en-US" sz="1200" dirty="0">
                <a:solidFill>
                  <a:srgbClr val="00488A"/>
                </a:solidFill>
                <a:latin typeface="Courier"/>
              </a:rPr>
              <a:t> { </a:t>
            </a:r>
            <a:endParaRPr lang="en-US" altLang="en-US" sz="1200" dirty="0" smtClean="0">
              <a:solidFill>
                <a:srgbClr val="00488A"/>
              </a:solidFill>
              <a:latin typeface="Courier"/>
            </a:endParaRPr>
          </a:p>
          <a:p>
            <a:r>
              <a:rPr lang="en-US" altLang="en-US" sz="1200" dirty="0">
                <a:solidFill>
                  <a:srgbClr val="00488A"/>
                </a:solidFill>
                <a:latin typeface="Courier"/>
              </a:rPr>
              <a:t> </a:t>
            </a:r>
            <a:r>
              <a:rPr lang="en-US" altLang="en-US" sz="1200" dirty="0" smtClean="0">
                <a:solidFill>
                  <a:srgbClr val="00488A"/>
                </a:solidFill>
                <a:latin typeface="Courier"/>
              </a:rPr>
              <a:t>// </a:t>
            </a:r>
            <a:r>
              <a:rPr lang="en-US" altLang="en-US" sz="1200" dirty="0">
                <a:solidFill>
                  <a:srgbClr val="00488A"/>
                </a:solidFill>
                <a:latin typeface="Courier"/>
              </a:rPr>
              <a:t>... </a:t>
            </a:r>
            <a:endParaRPr lang="en-US" altLang="en-US" sz="1200" dirty="0" smtClean="0">
              <a:solidFill>
                <a:srgbClr val="00488A"/>
              </a:solidFill>
              <a:latin typeface="Courier"/>
            </a:endParaRPr>
          </a:p>
          <a:p>
            <a:r>
              <a:rPr lang="en-US" altLang="en-US" sz="1200" dirty="0" smtClean="0">
                <a:solidFill>
                  <a:srgbClr val="00488A"/>
                </a:solidFill>
                <a:latin typeface="Courier"/>
              </a:rPr>
              <a:t>}</a:t>
            </a:r>
            <a:r>
              <a:rPr lang="en-US" altLang="en-US" sz="1050" dirty="0" smtClean="0"/>
              <a:t> </a:t>
            </a:r>
            <a:endParaRPr lang="en-US" altLang="en-US" sz="2800" dirty="0">
              <a:latin typeface="Arial" panose="020B0604020202020204" pitchFamily="34" charset="0"/>
            </a:endParaRPr>
          </a:p>
          <a:p>
            <a:endParaRPr lang="en-US" sz="1200" dirty="0">
              <a:solidFill>
                <a:srgbClr val="0F467D"/>
              </a:solidFill>
              <a:latin typeface="Consolas" panose="020B0609020204030204" pitchFamily="49"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11"/>
          <p:cNvSpPr txBox="1"/>
          <p:nvPr/>
        </p:nvSpPr>
        <p:spPr>
          <a:xfrm>
            <a:off x="118977" y="2561021"/>
            <a:ext cx="5321716" cy="2677656"/>
          </a:xfrm>
          <a:prstGeom prst="rect">
            <a:avLst/>
          </a:prstGeom>
          <a:noFill/>
        </p:spPr>
        <p:txBody>
          <a:bodyPr wrap="square" rtlCol="0">
            <a:spAutoFit/>
          </a:bodyPr>
          <a:lstStyle/>
          <a:p>
            <a:r>
              <a:rPr lang="en-US" sz="1200" dirty="0">
                <a:solidFill>
                  <a:srgbClr val="0F467D"/>
                </a:solidFill>
                <a:latin typeface="Consolas" panose="020B0609020204030204" pitchFamily="49" charset="0"/>
              </a:rPr>
              <a:t>@Test(expected = </a:t>
            </a:r>
            <a:r>
              <a:rPr lang="en-US" altLang="en-US" sz="1200" dirty="0" err="1" smtClean="0">
                <a:solidFill>
                  <a:srgbClr val="0F467D"/>
                </a:solidFill>
                <a:latin typeface="Consolas" panose="020B0609020204030204" pitchFamily="49" charset="0"/>
              </a:rPr>
              <a:t>ArithmeticException.class</a:t>
            </a:r>
            <a:r>
              <a:rPr lang="en-US" altLang="en-US" sz="1200" dirty="0" smtClean="0">
                <a:solidFill>
                  <a:srgbClr val="0F467D"/>
                </a:solidFill>
                <a:latin typeface="Consolas" panose="020B0609020204030204" pitchFamily="49" charset="0"/>
              </a:rPr>
              <a:t>)</a:t>
            </a:r>
            <a:endParaRPr lang="en-US" altLang="en-US" sz="1200" dirty="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void </a:t>
            </a:r>
            <a:r>
              <a:rPr lang="en-US" sz="1200" dirty="0" err="1">
                <a:solidFill>
                  <a:srgbClr val="0F467D"/>
                </a:solidFill>
                <a:latin typeface="Consolas" panose="020B0609020204030204" pitchFamily="49" charset="0"/>
              </a:rPr>
              <a:t>shouldRaiseAnException</a:t>
            </a:r>
            <a:r>
              <a:rPr lang="en-US" sz="1200" dirty="0">
                <a:solidFill>
                  <a:srgbClr val="0F467D"/>
                </a:solidFill>
                <a:latin typeface="Consolas" panose="020B0609020204030204" pitchFamily="49" charset="0"/>
              </a:rPr>
              <a:t>() throws </a:t>
            </a:r>
            <a:r>
              <a:rPr lang="en-US" altLang="en-US" sz="1200" dirty="0" err="1">
                <a:solidFill>
                  <a:srgbClr val="0F467D"/>
                </a:solidFill>
                <a:latin typeface="Consolas" panose="020B0609020204030204" pitchFamily="49" charset="0"/>
              </a:rPr>
              <a:t>ArithmeticException</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 </a:t>
            </a:r>
            <a:r>
              <a:rPr lang="en-US" sz="1200" dirty="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a:t>
            </a:r>
          </a:p>
          <a:p>
            <a:endParaRPr lang="en-US" sz="1200" dirty="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@Test void </a:t>
            </a:r>
            <a:r>
              <a:rPr lang="en-US" sz="1200" dirty="0" err="1">
                <a:solidFill>
                  <a:srgbClr val="0F467D"/>
                </a:solidFill>
                <a:latin typeface="Consolas" panose="020B0609020204030204" pitchFamily="49" charset="0"/>
              </a:rPr>
              <a:t>shouldThrowException</a:t>
            </a:r>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Try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//code may throw exception</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fail(“</a:t>
            </a:r>
            <a:r>
              <a:rPr lang="en-US" sz="1200" dirty="0">
                <a:solidFill>
                  <a:srgbClr val="0F467D"/>
                </a:solidFill>
                <a:latin typeface="Consolas" panose="020B0609020204030204" pitchFamily="49" charset="0"/>
              </a:rPr>
              <a:t>Not supported"</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 catch (</a:t>
            </a:r>
            <a:r>
              <a:rPr lang="en-US" sz="1200" dirty="0" err="1" smtClean="0">
                <a:solidFill>
                  <a:srgbClr val="0F467D"/>
                </a:solidFill>
                <a:latin typeface="Consolas" panose="020B0609020204030204" pitchFamily="49" charset="0"/>
              </a:rPr>
              <a:t>UnsupportedOperationException</a:t>
            </a:r>
            <a:r>
              <a:rPr lang="en-US" sz="1200" dirty="0" smtClean="0">
                <a:solidFill>
                  <a:srgbClr val="0F467D"/>
                </a:solidFill>
                <a:latin typeface="Consolas" panose="020B0609020204030204" pitchFamily="49" charset="0"/>
              </a:rPr>
              <a:t> e)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assertEquals</a:t>
            </a:r>
            <a:r>
              <a:rPr lang="en-US" sz="1200" dirty="0" smtClean="0">
                <a:solidFill>
                  <a:srgbClr val="0F467D"/>
                </a:solidFill>
                <a:latin typeface="Consolas" panose="020B0609020204030204" pitchFamily="49" charset="0"/>
              </a:rPr>
              <a:t>("</a:t>
            </a:r>
            <a:r>
              <a:rPr lang="en-US" sz="1200" dirty="0">
                <a:solidFill>
                  <a:srgbClr val="0F467D"/>
                </a:solidFill>
                <a:latin typeface="Consolas" panose="020B0609020204030204" pitchFamily="49" charset="0"/>
              </a:rPr>
              <a:t>Not </a:t>
            </a:r>
            <a:r>
              <a:rPr lang="en-US" sz="1200" dirty="0" smtClean="0">
                <a:solidFill>
                  <a:srgbClr val="0F467D"/>
                </a:solidFill>
                <a:latin typeface="Consolas" panose="020B0609020204030204" pitchFamily="49" charset="0"/>
              </a:rPr>
              <a:t>supported“, </a:t>
            </a:r>
            <a:r>
              <a:rPr lang="en-US" sz="1200" dirty="0" err="1">
                <a:solidFill>
                  <a:srgbClr val="0F467D"/>
                </a:solidFill>
                <a:latin typeface="Consolas" panose="020B0609020204030204" pitchFamily="49" charset="0"/>
              </a:rPr>
              <a:t>exception.getMessage</a:t>
            </a:r>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a:p>
            <a:endParaRPr lang="en-US" sz="1200" dirty="0">
              <a:solidFill>
                <a:srgbClr val="0F467D"/>
              </a:solidFill>
              <a:latin typeface="Consolas" panose="020B0609020204030204" pitchFamily="49" charset="0"/>
            </a:endParaRPr>
          </a:p>
        </p:txBody>
      </p:sp>
      <p:sp>
        <p:nvSpPr>
          <p:cNvPr id="13" name="TextBox 12"/>
          <p:cNvSpPr txBox="1"/>
          <p:nvPr/>
        </p:nvSpPr>
        <p:spPr>
          <a:xfrm>
            <a:off x="243815" y="5428013"/>
            <a:ext cx="6010446" cy="830997"/>
          </a:xfrm>
          <a:prstGeom prst="rect">
            <a:avLst/>
          </a:prstGeom>
          <a:noFill/>
        </p:spPr>
        <p:txBody>
          <a:bodyPr wrap="square" rtlCol="0">
            <a:spAutoFit/>
          </a:bodyPr>
          <a:lstStyle/>
          <a:p>
            <a:r>
              <a:rPr lang="en-US" sz="1200" dirty="0">
                <a:solidFill>
                  <a:srgbClr val="7030A0"/>
                </a:solidFill>
                <a:latin typeface="Consolas" panose="020B0609020204030204" pitchFamily="49" charset="0"/>
              </a:rPr>
              <a:t>@</a:t>
            </a:r>
            <a:r>
              <a:rPr lang="en-US" sz="1200" dirty="0" smtClean="0">
                <a:solidFill>
                  <a:srgbClr val="7030A0"/>
                </a:solidFill>
                <a:latin typeface="Consolas" panose="020B0609020204030204" pitchFamily="49" charset="0"/>
              </a:rPr>
              <a:t>Test(timeout = 10</a:t>
            </a:r>
            <a:r>
              <a:rPr lang="en-US" altLang="en-US" sz="1200" dirty="0" smtClean="0">
                <a:solidFill>
                  <a:srgbClr val="7030A0"/>
                </a:solidFill>
                <a:latin typeface="Consolas" panose="020B0609020204030204" pitchFamily="49" charset="0"/>
              </a:rPr>
              <a:t>)</a:t>
            </a:r>
            <a:endParaRPr lang="en-US" altLang="en-US" sz="1200" dirty="0">
              <a:solidFill>
                <a:srgbClr val="7030A0"/>
              </a:solidFill>
              <a:latin typeface="Consolas" panose="020B0609020204030204" pitchFamily="49" charset="0"/>
            </a:endParaRPr>
          </a:p>
          <a:p>
            <a:r>
              <a:rPr lang="en-US" sz="1200" dirty="0">
                <a:solidFill>
                  <a:srgbClr val="7030A0"/>
                </a:solidFill>
                <a:latin typeface="Consolas" panose="020B0609020204030204" pitchFamily="49" charset="0"/>
              </a:rPr>
              <a:t> void </a:t>
            </a:r>
            <a:r>
              <a:rPr lang="en-US" sz="1200" dirty="0" err="1" smtClean="0">
                <a:solidFill>
                  <a:srgbClr val="7030A0"/>
                </a:solidFill>
                <a:latin typeface="Consolas" panose="020B0609020204030204" pitchFamily="49" charset="0"/>
              </a:rPr>
              <a:t>shouldFailDuetoTimeout</a:t>
            </a:r>
            <a:r>
              <a:rPr lang="en-US" sz="1200" dirty="0" smtClean="0">
                <a:solidFill>
                  <a:srgbClr val="7030A0"/>
                </a:solidFill>
                <a:latin typeface="Consolas" panose="020B0609020204030204" pitchFamily="49" charset="0"/>
              </a:rPr>
              <a:t>() throws </a:t>
            </a:r>
            <a:r>
              <a:rPr lang="en-US" sz="1200" dirty="0" err="1" smtClean="0">
                <a:solidFill>
                  <a:srgbClr val="7030A0"/>
                </a:solidFill>
                <a:latin typeface="Consolas" panose="020B0609020204030204" pitchFamily="49" charset="0"/>
              </a:rPr>
              <a:t>InterrptedException</a:t>
            </a:r>
            <a:r>
              <a:rPr lang="en-US" sz="1200" dirty="0" smtClean="0">
                <a:solidFill>
                  <a:srgbClr val="7030A0"/>
                </a:solidFill>
                <a:latin typeface="Consolas" panose="020B0609020204030204" pitchFamily="49" charset="0"/>
              </a:rPr>
              <a:t> </a:t>
            </a:r>
            <a:r>
              <a:rPr lang="en-US" sz="1200" dirty="0">
                <a:solidFill>
                  <a:srgbClr val="7030A0"/>
                </a:solidFill>
                <a:latin typeface="Consolas" panose="020B0609020204030204" pitchFamily="49" charset="0"/>
              </a:rPr>
              <a:t>{    </a:t>
            </a:r>
          </a:p>
          <a:p>
            <a:r>
              <a:rPr lang="en-US" sz="1200" dirty="0" smtClean="0">
                <a:solidFill>
                  <a:srgbClr val="7030A0"/>
                </a:solidFill>
                <a:latin typeface="Consolas" panose="020B0609020204030204" pitchFamily="49" charset="0"/>
              </a:rPr>
              <a:t>   </a:t>
            </a:r>
            <a:r>
              <a:rPr lang="en-US" sz="1200" dirty="0" err="1" smtClean="0">
                <a:solidFill>
                  <a:srgbClr val="7030A0"/>
                </a:solidFill>
                <a:latin typeface="Consolas" panose="020B0609020204030204" pitchFamily="49" charset="0"/>
              </a:rPr>
              <a:t>Thread.sleep</a:t>
            </a:r>
            <a:r>
              <a:rPr lang="en-US" sz="1200" dirty="0" smtClean="0">
                <a:solidFill>
                  <a:srgbClr val="7030A0"/>
                </a:solidFill>
                <a:latin typeface="Consolas" panose="020B0609020204030204" pitchFamily="49" charset="0"/>
              </a:rPr>
              <a:t>(100);</a:t>
            </a:r>
            <a:endParaRPr lang="en-US" sz="1200" dirty="0">
              <a:solidFill>
                <a:srgbClr val="7030A0"/>
              </a:solidFill>
              <a:latin typeface="Consolas" panose="020B0609020204030204" pitchFamily="49" charset="0"/>
            </a:endParaRPr>
          </a:p>
          <a:p>
            <a:r>
              <a:rPr lang="en-US" sz="1200" dirty="0">
                <a:solidFill>
                  <a:srgbClr val="7030A0"/>
                </a:solidFill>
                <a:latin typeface="Consolas" panose="020B0609020204030204" pitchFamily="49" charset="0"/>
              </a:rPr>
              <a:t>}</a:t>
            </a:r>
          </a:p>
        </p:txBody>
      </p:sp>
      <p:sp>
        <p:nvSpPr>
          <p:cNvPr id="14" name="TextBox 13"/>
          <p:cNvSpPr txBox="1"/>
          <p:nvPr/>
        </p:nvSpPr>
        <p:spPr>
          <a:xfrm>
            <a:off x="5692115" y="2404065"/>
            <a:ext cx="6354942" cy="2677656"/>
          </a:xfrm>
          <a:prstGeom prst="rect">
            <a:avLst/>
          </a:prstGeom>
          <a:noFill/>
        </p:spPr>
        <p:txBody>
          <a:bodyPr wrap="square" rtlCol="0">
            <a:spAutoFit/>
          </a:bodyPr>
          <a:lstStyle/>
          <a:p>
            <a:r>
              <a:rPr lang="en-US" sz="1200" dirty="0">
                <a:solidFill>
                  <a:srgbClr val="0F467D"/>
                </a:solidFill>
                <a:latin typeface="Consolas" panose="020B0609020204030204" pitchFamily="49" charset="0"/>
              </a:rPr>
              <a:t>@</a:t>
            </a:r>
            <a:r>
              <a:rPr lang="en-US" sz="1200" dirty="0" smtClean="0">
                <a:solidFill>
                  <a:srgbClr val="0F467D"/>
                </a:solidFill>
                <a:latin typeface="Consolas" panose="020B0609020204030204" pitchFamily="49" charset="0"/>
              </a:rPr>
              <a:t>Test</a:t>
            </a:r>
          </a:p>
          <a:p>
            <a:r>
              <a:rPr lang="en-US" sz="1200" dirty="0" smtClean="0">
                <a:solidFill>
                  <a:srgbClr val="0F467D"/>
                </a:solidFill>
                <a:latin typeface="Consolas" panose="020B0609020204030204" pitchFamily="49" charset="0"/>
              </a:rPr>
              <a:t>void </a:t>
            </a:r>
            <a:r>
              <a:rPr lang="en-US" sz="1200" dirty="0" err="1">
                <a:solidFill>
                  <a:srgbClr val="0F467D"/>
                </a:solidFill>
                <a:latin typeface="Consolas" panose="020B0609020204030204" pitchFamily="49" charset="0"/>
              </a:rPr>
              <a:t>shouldRaiseAnException</a:t>
            </a:r>
            <a:r>
              <a:rPr lang="en-US" sz="1200" dirty="0">
                <a:solidFill>
                  <a:srgbClr val="0F467D"/>
                </a:solidFill>
                <a:latin typeface="Consolas" panose="020B0609020204030204" pitchFamily="49" charset="0"/>
              </a:rPr>
              <a:t>() throws </a:t>
            </a:r>
            <a:r>
              <a:rPr lang="en-US" altLang="en-US" sz="1200" dirty="0" err="1">
                <a:solidFill>
                  <a:srgbClr val="0F467D"/>
                </a:solidFill>
                <a:latin typeface="Consolas" panose="020B0609020204030204" pitchFamily="49" charset="0"/>
              </a:rPr>
              <a:t>ArithmeticException</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Assertions.</a:t>
            </a:r>
            <a:r>
              <a:rPr lang="en-US" sz="1200" b="1" dirty="0" err="1" smtClean="0">
                <a:solidFill>
                  <a:srgbClr val="0F467D"/>
                </a:solidFill>
                <a:latin typeface="Consolas" panose="020B0609020204030204" pitchFamily="49" charset="0"/>
              </a:rPr>
              <a:t>assertThrows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ArithmeticException.class</a:t>
            </a:r>
            <a:r>
              <a:rPr lang="en-US" sz="1200" dirty="0" smtClean="0">
                <a:solidFill>
                  <a:srgbClr val="0F467D"/>
                </a:solidFill>
                <a:latin typeface="Consolas" panose="020B0609020204030204" pitchFamily="49" charset="0"/>
              </a:rPr>
              <a:t>, () -&gt; {</a:t>
            </a: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a:t>
            </a:r>
            <a:endParaRPr lang="en-US" sz="1200" dirty="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a:t>
            </a:r>
          </a:p>
          <a:p>
            <a:endParaRPr lang="en-US" sz="1200" dirty="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a:t>
            </a:r>
            <a:r>
              <a:rPr lang="en-US" sz="1200" dirty="0" smtClean="0">
                <a:solidFill>
                  <a:srgbClr val="0F467D"/>
                </a:solidFill>
                <a:latin typeface="Consolas" panose="020B0609020204030204" pitchFamily="49" charset="0"/>
              </a:rPr>
              <a:t>Test void </a:t>
            </a:r>
            <a:r>
              <a:rPr lang="en-US" sz="1200" dirty="0" err="1">
                <a:solidFill>
                  <a:srgbClr val="0F467D"/>
                </a:solidFill>
                <a:latin typeface="Consolas" panose="020B0609020204030204" pitchFamily="49" charset="0"/>
              </a:rPr>
              <a:t>shouldThrowException</a:t>
            </a:r>
            <a:r>
              <a:rPr lang="en-US" sz="1200" dirty="0">
                <a:solidFill>
                  <a:srgbClr val="0F467D"/>
                </a:solidFill>
                <a:latin typeface="Consolas" panose="020B0609020204030204" pitchFamily="49" charset="0"/>
              </a:rPr>
              <a:t>() {    </a:t>
            </a:r>
            <a:endParaRPr lang="en-US" sz="1200" dirty="0" smtClean="0">
              <a:solidFill>
                <a:srgbClr val="0F467D"/>
              </a:solidFill>
              <a:latin typeface="Consolas" panose="020B0609020204030204" pitchFamily="49" charset="0"/>
            </a:endParaRPr>
          </a:p>
          <a:p>
            <a:r>
              <a:rPr lang="en-US" sz="1200" dirty="0" err="1" smtClean="0">
                <a:solidFill>
                  <a:srgbClr val="0F467D"/>
                </a:solidFill>
                <a:latin typeface="Consolas" panose="020B0609020204030204" pitchFamily="49" charset="0"/>
              </a:rPr>
              <a:t>Throwable</a:t>
            </a:r>
            <a:r>
              <a:rPr lang="en-US" sz="1200" dirty="0" smtClean="0">
                <a:solidFill>
                  <a:srgbClr val="0F467D"/>
                </a:solidFill>
                <a:latin typeface="Consolas" panose="020B0609020204030204" pitchFamily="49" charset="0"/>
              </a:rPr>
              <a:t> </a:t>
            </a:r>
            <a:r>
              <a:rPr lang="en-US" sz="1200" dirty="0">
                <a:solidFill>
                  <a:srgbClr val="0F467D"/>
                </a:solidFill>
                <a:latin typeface="Consolas" panose="020B0609020204030204" pitchFamily="49" charset="0"/>
              </a:rPr>
              <a:t>exception = </a:t>
            </a:r>
            <a:r>
              <a:rPr lang="en-US" sz="1200" dirty="0" err="1" smtClean="0">
                <a:solidFill>
                  <a:srgbClr val="0F467D"/>
                </a:solidFill>
                <a:latin typeface="Consolas" panose="020B0609020204030204" pitchFamily="49" charset="0"/>
              </a:rPr>
              <a:t>assertThrows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UnsupportedOperationException.class</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  () </a:t>
            </a:r>
            <a:r>
              <a:rPr lang="en-US" sz="1200" dirty="0">
                <a:solidFill>
                  <a:srgbClr val="0F467D"/>
                </a:solidFill>
                <a:latin typeface="Consolas" panose="020B0609020204030204" pitchFamily="49" charset="0"/>
              </a:rPr>
              <a:t>-&gt; {      </a:t>
            </a:r>
            <a:endParaRPr lang="en-US" sz="1200" dirty="0" smtClean="0">
              <a:solidFill>
                <a:srgbClr val="0F467D"/>
              </a:solidFill>
              <a:latin typeface="Consolas" panose="020B0609020204030204" pitchFamily="49" charset="0"/>
            </a:endParaRPr>
          </a:p>
          <a:p>
            <a:r>
              <a:rPr lang="en-US" sz="1200" dirty="0">
                <a:solidFill>
                  <a:srgbClr val="0F467D"/>
                </a:solidFill>
                <a:latin typeface="Consolas" panose="020B0609020204030204" pitchFamily="49" charset="0"/>
              </a:rPr>
              <a:t> </a:t>
            </a:r>
            <a:r>
              <a:rPr lang="en-US" sz="1200" dirty="0" smtClean="0">
                <a:solidFill>
                  <a:srgbClr val="0F467D"/>
                </a:solidFill>
                <a:latin typeface="Consolas" panose="020B0609020204030204" pitchFamily="49" charset="0"/>
              </a:rPr>
              <a:t>   throw </a:t>
            </a:r>
            <a:r>
              <a:rPr lang="en-US" sz="1200" dirty="0">
                <a:solidFill>
                  <a:srgbClr val="0F467D"/>
                </a:solidFill>
                <a:latin typeface="Consolas" panose="020B0609020204030204" pitchFamily="49" charset="0"/>
              </a:rPr>
              <a:t>new </a:t>
            </a:r>
            <a:r>
              <a:rPr lang="en-US" sz="1200" dirty="0" err="1">
                <a:solidFill>
                  <a:srgbClr val="0F467D"/>
                </a:solidFill>
                <a:latin typeface="Consolas" panose="020B0609020204030204" pitchFamily="49" charset="0"/>
              </a:rPr>
              <a:t>UnsupportedOperationException</a:t>
            </a:r>
            <a:r>
              <a:rPr lang="en-US" sz="1200" dirty="0">
                <a:solidFill>
                  <a:srgbClr val="0F467D"/>
                </a:solidFill>
                <a:latin typeface="Consolas" panose="020B0609020204030204" pitchFamily="49" charset="0"/>
              </a:rPr>
              <a:t>("Not supported");    </a:t>
            </a:r>
            <a:endParaRPr lang="en-US" sz="1200" dirty="0" smtClean="0">
              <a:solidFill>
                <a:srgbClr val="0F467D"/>
              </a:solidFill>
              <a:latin typeface="Consolas" panose="020B0609020204030204" pitchFamily="49" charset="0"/>
            </a:endParaRPr>
          </a:p>
          <a:p>
            <a:r>
              <a:rPr lang="en-US" sz="1200" dirty="0" smtClean="0">
                <a:solidFill>
                  <a:srgbClr val="0F467D"/>
                </a:solidFill>
                <a:latin typeface="Consolas" panose="020B0609020204030204" pitchFamily="49" charset="0"/>
              </a:rPr>
              <a:t>});    </a:t>
            </a:r>
          </a:p>
          <a:p>
            <a:r>
              <a:rPr lang="en-US" sz="1200" dirty="0" smtClean="0">
                <a:solidFill>
                  <a:srgbClr val="0F467D"/>
                </a:solidFill>
                <a:latin typeface="Consolas" panose="020B0609020204030204" pitchFamily="49" charset="0"/>
              </a:rPr>
              <a:t>   </a:t>
            </a:r>
            <a:r>
              <a:rPr lang="en-US" sz="1200" dirty="0" err="1" smtClean="0">
                <a:solidFill>
                  <a:srgbClr val="0F467D"/>
                </a:solidFill>
                <a:latin typeface="Consolas" panose="020B0609020204030204" pitchFamily="49" charset="0"/>
              </a:rPr>
              <a:t>assertEquals</a:t>
            </a:r>
            <a:r>
              <a:rPr lang="en-US" sz="1200" dirty="0" smtClean="0">
                <a:solidFill>
                  <a:srgbClr val="0F467D"/>
                </a:solidFill>
                <a:latin typeface="Consolas" panose="020B0609020204030204" pitchFamily="49" charset="0"/>
              </a:rPr>
              <a:t>(</a:t>
            </a:r>
            <a:r>
              <a:rPr lang="en-US" sz="1200" dirty="0" err="1" smtClean="0">
                <a:solidFill>
                  <a:srgbClr val="0F467D"/>
                </a:solidFill>
                <a:latin typeface="Consolas" panose="020B0609020204030204" pitchFamily="49" charset="0"/>
              </a:rPr>
              <a:t>exception.getMessage</a:t>
            </a:r>
            <a:r>
              <a:rPr lang="en-US" sz="1200" dirty="0">
                <a:solidFill>
                  <a:srgbClr val="0F467D"/>
                </a:solidFill>
                <a:latin typeface="Consolas" panose="020B0609020204030204" pitchFamily="49" charset="0"/>
              </a:rPr>
              <a:t>(), "Not supported</a:t>
            </a:r>
            <a:r>
              <a:rPr lang="en-US" sz="1200" dirty="0" smtClean="0">
                <a:solidFill>
                  <a:srgbClr val="0F467D"/>
                </a:solidFill>
                <a:latin typeface="Consolas" panose="020B0609020204030204" pitchFamily="49" charset="0"/>
              </a:rPr>
              <a:t>");</a:t>
            </a:r>
          </a:p>
          <a:p>
            <a:r>
              <a:rPr lang="en-US" sz="1200" dirty="0" smtClean="0">
                <a:solidFill>
                  <a:srgbClr val="0F467D"/>
                </a:solidFill>
                <a:latin typeface="Consolas" panose="020B0609020204030204" pitchFamily="49" charset="0"/>
              </a:rPr>
              <a:t>}</a:t>
            </a:r>
            <a:endParaRPr lang="en-US" sz="1200" dirty="0">
              <a:solidFill>
                <a:srgbClr val="0F467D"/>
              </a:solidFill>
              <a:latin typeface="Consolas" panose="020B0609020204030204" pitchFamily="49" charset="0"/>
            </a:endParaRPr>
          </a:p>
        </p:txBody>
      </p:sp>
      <p:sp>
        <p:nvSpPr>
          <p:cNvPr id="19" name="TextBox 18"/>
          <p:cNvSpPr txBox="1"/>
          <p:nvPr/>
        </p:nvSpPr>
        <p:spPr>
          <a:xfrm>
            <a:off x="5673966" y="5243347"/>
            <a:ext cx="6373091" cy="1015663"/>
          </a:xfrm>
          <a:prstGeom prst="rect">
            <a:avLst/>
          </a:prstGeom>
          <a:noFill/>
        </p:spPr>
        <p:txBody>
          <a:bodyPr wrap="square" rtlCol="0">
            <a:spAutoFit/>
          </a:bodyPr>
          <a:lstStyle/>
          <a:p>
            <a:r>
              <a:rPr lang="en-US" sz="1200" dirty="0" smtClean="0">
                <a:solidFill>
                  <a:srgbClr val="7030A0"/>
                </a:solidFill>
                <a:latin typeface="Consolas" panose="020B0609020204030204" pitchFamily="49" charset="0"/>
              </a:rPr>
              <a:t>@Test</a:t>
            </a:r>
          </a:p>
          <a:p>
            <a:r>
              <a:rPr lang="en-US" sz="1200" dirty="0" smtClean="0">
                <a:solidFill>
                  <a:srgbClr val="7030A0"/>
                </a:solidFill>
                <a:latin typeface="Consolas" panose="020B0609020204030204" pitchFamily="49" charset="0"/>
              </a:rPr>
              <a:t>void </a:t>
            </a:r>
            <a:r>
              <a:rPr lang="en-US" sz="1200" dirty="0" err="1" smtClean="0">
                <a:solidFill>
                  <a:srgbClr val="7030A0"/>
                </a:solidFill>
                <a:latin typeface="Consolas" panose="020B0609020204030204" pitchFamily="49" charset="0"/>
              </a:rPr>
              <a:t>shouldFailDuetoTimeout</a:t>
            </a:r>
            <a:r>
              <a:rPr lang="en-US" sz="1200" dirty="0" smtClean="0">
                <a:solidFill>
                  <a:srgbClr val="7030A0"/>
                </a:solidFill>
                <a:latin typeface="Consolas" panose="020B0609020204030204" pitchFamily="49" charset="0"/>
              </a:rPr>
              <a:t>() throws </a:t>
            </a:r>
            <a:r>
              <a:rPr lang="en-US" sz="1200" dirty="0" err="1" smtClean="0">
                <a:solidFill>
                  <a:srgbClr val="7030A0"/>
                </a:solidFill>
                <a:latin typeface="Consolas" panose="020B0609020204030204" pitchFamily="49" charset="0"/>
              </a:rPr>
              <a:t>InterrptedException</a:t>
            </a:r>
            <a:r>
              <a:rPr lang="en-US" sz="1200" dirty="0" smtClean="0">
                <a:solidFill>
                  <a:srgbClr val="7030A0"/>
                </a:solidFill>
                <a:latin typeface="Consolas" panose="020B0609020204030204" pitchFamily="49" charset="0"/>
              </a:rPr>
              <a:t> </a:t>
            </a:r>
            <a:r>
              <a:rPr lang="en-US" sz="1200" dirty="0">
                <a:solidFill>
                  <a:srgbClr val="7030A0"/>
                </a:solidFill>
                <a:latin typeface="Consolas" panose="020B0609020204030204" pitchFamily="49" charset="0"/>
              </a:rPr>
              <a:t>{    </a:t>
            </a:r>
          </a:p>
          <a:p>
            <a:r>
              <a:rPr lang="en-US" sz="1200" dirty="0" err="1" smtClean="0">
                <a:solidFill>
                  <a:srgbClr val="7030A0"/>
                </a:solidFill>
                <a:latin typeface="Consolas" panose="020B0609020204030204" pitchFamily="49" charset="0"/>
              </a:rPr>
              <a:t>Assertions.</a:t>
            </a:r>
            <a:r>
              <a:rPr lang="en-US" sz="1200" b="1" dirty="0" err="1" smtClean="0">
                <a:solidFill>
                  <a:srgbClr val="7030A0"/>
                </a:solidFill>
                <a:latin typeface="Consolas" panose="020B0609020204030204" pitchFamily="49" charset="0"/>
              </a:rPr>
              <a:t>assertTimeout</a:t>
            </a:r>
            <a:r>
              <a:rPr lang="en-US" sz="1200" dirty="0" smtClean="0">
                <a:solidFill>
                  <a:srgbClr val="7030A0"/>
                </a:solidFill>
                <a:latin typeface="Consolas" panose="020B0609020204030204" pitchFamily="49" charset="0"/>
              </a:rPr>
              <a:t>(</a:t>
            </a:r>
            <a:r>
              <a:rPr lang="en-US" sz="1200" dirty="0" err="1" smtClean="0">
                <a:solidFill>
                  <a:srgbClr val="7030A0"/>
                </a:solidFill>
                <a:latin typeface="Consolas" panose="020B0609020204030204" pitchFamily="49" charset="0"/>
              </a:rPr>
              <a:t>Duration.ofMillies</a:t>
            </a:r>
            <a:r>
              <a:rPr lang="en-US" sz="1200" dirty="0" smtClean="0">
                <a:solidFill>
                  <a:srgbClr val="7030A0"/>
                </a:solidFill>
                <a:latin typeface="Consolas" panose="020B0609020204030204" pitchFamily="49" charset="0"/>
              </a:rPr>
              <a:t>(10),  () -&gt;     </a:t>
            </a:r>
            <a:r>
              <a:rPr lang="en-US" sz="1200" dirty="0" err="1" smtClean="0">
                <a:solidFill>
                  <a:srgbClr val="7030A0"/>
                </a:solidFill>
                <a:latin typeface="Consolas" panose="020B0609020204030204" pitchFamily="49" charset="0"/>
              </a:rPr>
              <a:t>Thread.sleep</a:t>
            </a:r>
            <a:r>
              <a:rPr lang="en-US" sz="1200" dirty="0" smtClean="0">
                <a:solidFill>
                  <a:srgbClr val="7030A0"/>
                </a:solidFill>
                <a:latin typeface="Consolas" panose="020B0609020204030204" pitchFamily="49" charset="0"/>
              </a:rPr>
              <a:t>(100));</a:t>
            </a:r>
          </a:p>
          <a:p>
            <a:r>
              <a:rPr lang="en-US" sz="1200" dirty="0" smtClean="0">
                <a:solidFill>
                  <a:srgbClr val="7030A0"/>
                </a:solidFill>
                <a:latin typeface="Consolas" panose="020B0609020204030204" pitchFamily="49" charset="0"/>
              </a:rPr>
              <a:t>}</a:t>
            </a:r>
            <a:endParaRPr lang="en-US" sz="12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764018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331179" y="281924"/>
            <a:ext cx="11353800" cy="6013368"/>
          </a:xfrm>
        </p:spPr>
        <p:txBody>
          <a:bodyPr>
            <a:noAutofit/>
          </a:bodyPr>
          <a:lstStyle/>
          <a:p>
            <a:pPr marL="342900" indent="-342900" algn="l">
              <a:buFont typeface="Arial" panose="020B0604020202020204" pitchFamily="34" charset="0"/>
              <a:buChar char="•"/>
            </a:pPr>
            <a:r>
              <a:rPr lang="en-US" i="1" dirty="0" smtClean="0"/>
              <a:t>Assumptions</a:t>
            </a:r>
            <a:r>
              <a:rPr lang="en-US" sz="2000" i="1" dirty="0" smtClean="0"/>
              <a:t> -  for stating assumptions about the condition in which a test is meaningful. Assumptions are used whenever it does not make sense to continue execution of a given test method.  Don’t result in test failure like assertions. Abort the test (seems like executed but actually test is ignored, watch log).</a:t>
            </a:r>
          </a:p>
          <a:p>
            <a:pPr marL="342900" indent="-342900" algn="l">
              <a:buFontTx/>
              <a:buChar char="-"/>
            </a:pPr>
            <a:r>
              <a:rPr lang="en-US" sz="2000" i="1" dirty="0" smtClean="0"/>
              <a:t>Junit </a:t>
            </a:r>
            <a:r>
              <a:rPr lang="en-US" sz="2000" i="1" dirty="0"/>
              <a:t>4, </a:t>
            </a:r>
            <a:r>
              <a:rPr lang="en-US" sz="2000" i="1" dirty="0" err="1">
                <a:hlinkClick r:id="rId2"/>
              </a:rPr>
              <a:t>org.junit.Assume</a:t>
            </a:r>
            <a:r>
              <a:rPr lang="en-US" sz="2000" i="1" dirty="0"/>
              <a:t> contains methods for stating </a:t>
            </a:r>
            <a:r>
              <a:rPr lang="en-US" sz="2000" i="1" dirty="0" smtClean="0"/>
              <a:t>assumptions: </a:t>
            </a:r>
          </a:p>
          <a:p>
            <a:pPr algn="l"/>
            <a:r>
              <a:rPr lang="en-US" sz="1600" i="1" dirty="0" err="1" smtClean="0"/>
              <a:t>assumeFalse</a:t>
            </a:r>
            <a:r>
              <a:rPr lang="en-US" sz="1600" i="1" dirty="0"/>
              <a:t>(), </a:t>
            </a:r>
            <a:r>
              <a:rPr lang="en-US" sz="1600" i="1" dirty="0" err="1"/>
              <a:t>assumeNoException</a:t>
            </a:r>
            <a:r>
              <a:rPr lang="en-US" sz="1600" i="1" dirty="0"/>
              <a:t>(), </a:t>
            </a:r>
            <a:r>
              <a:rPr lang="en-US" sz="1600" i="1" dirty="0" err="1"/>
              <a:t>assumeNotNull</a:t>
            </a:r>
            <a:r>
              <a:rPr lang="en-US" sz="1600" i="1" dirty="0"/>
              <a:t>(), </a:t>
            </a:r>
            <a:r>
              <a:rPr lang="en-US" sz="1600" i="1" dirty="0" err="1"/>
              <a:t>assumeThat</a:t>
            </a:r>
            <a:r>
              <a:rPr lang="en-US" sz="1600" i="1" dirty="0"/>
              <a:t>(), </a:t>
            </a:r>
            <a:r>
              <a:rPr lang="en-US" sz="1600" i="1" dirty="0" err="1"/>
              <a:t>assumeTrue</a:t>
            </a:r>
            <a:r>
              <a:rPr lang="en-US" sz="1600" i="1" dirty="0" smtClean="0"/>
              <a:t>()</a:t>
            </a:r>
          </a:p>
          <a:p>
            <a:pPr algn="l"/>
            <a:r>
              <a:rPr lang="en-US" altLang="en-US" sz="1200" dirty="0">
                <a:solidFill>
                  <a:srgbClr val="0F467D"/>
                </a:solidFill>
                <a:latin typeface="Consolas" panose="020B0609020204030204" pitchFamily="49" charset="0"/>
              </a:rPr>
              <a:t>@Test public void </a:t>
            </a:r>
            <a:r>
              <a:rPr lang="en-US" altLang="en-US" sz="1200" dirty="0" err="1">
                <a:solidFill>
                  <a:srgbClr val="0F467D"/>
                </a:solidFill>
                <a:latin typeface="Consolas" panose="020B0609020204030204" pitchFamily="49" charset="0"/>
              </a:rPr>
              <a:t>testNothingInParticular</a:t>
            </a:r>
            <a:r>
              <a:rPr lang="en-US" altLang="en-US" sz="1200" dirty="0">
                <a:solidFill>
                  <a:srgbClr val="0F467D"/>
                </a:solidFill>
                <a:latin typeface="Consolas" panose="020B0609020204030204" pitchFamily="49" charset="0"/>
              </a:rPr>
              <a:t>() throws Exception { </a:t>
            </a:r>
          </a:p>
          <a:p>
            <a:pPr algn="l"/>
            <a:r>
              <a:rPr lang="en-US" altLang="en-US" sz="1200" dirty="0">
                <a:solidFill>
                  <a:srgbClr val="0F467D"/>
                </a:solidFill>
                <a:latin typeface="Consolas" panose="020B0609020204030204" pitchFamily="49" charset="0"/>
              </a:rPr>
              <a:t>   </a:t>
            </a:r>
            <a:r>
              <a:rPr lang="en-US" altLang="en-US" sz="1200" dirty="0" err="1">
                <a:solidFill>
                  <a:srgbClr val="0F467D"/>
                </a:solidFill>
                <a:latin typeface="Consolas" panose="020B0609020204030204" pitchFamily="49" charset="0"/>
              </a:rPr>
              <a:t>Assume.assumeThat</a:t>
            </a:r>
            <a:r>
              <a:rPr lang="en-US" altLang="en-US" sz="1200" dirty="0">
                <a:solidFill>
                  <a:srgbClr val="0F467D"/>
                </a:solidFill>
                <a:latin typeface="Consolas" panose="020B0609020204030204" pitchFamily="49" charset="0"/>
              </a:rPr>
              <a:t>("foo", is("bar")); </a:t>
            </a:r>
          </a:p>
          <a:p>
            <a:pPr algn="l"/>
            <a:r>
              <a:rPr lang="en-US" altLang="en-US" sz="1200" dirty="0">
                <a:solidFill>
                  <a:srgbClr val="0F467D"/>
                </a:solidFill>
                <a:latin typeface="Consolas" panose="020B0609020204030204" pitchFamily="49" charset="0"/>
              </a:rPr>
              <a:t>   </a:t>
            </a:r>
            <a:r>
              <a:rPr lang="en-US" altLang="en-US" sz="1200" dirty="0" err="1">
                <a:solidFill>
                  <a:srgbClr val="0F467D"/>
                </a:solidFill>
                <a:latin typeface="Consolas" panose="020B0609020204030204" pitchFamily="49" charset="0"/>
              </a:rPr>
              <a:t>assertEquals</a:t>
            </a:r>
            <a:r>
              <a:rPr lang="en-US" altLang="en-US" sz="1200" dirty="0">
                <a:solidFill>
                  <a:srgbClr val="0F467D"/>
                </a:solidFill>
                <a:latin typeface="Consolas" panose="020B0609020204030204" pitchFamily="49" charset="0"/>
              </a:rPr>
              <a:t>(...); </a:t>
            </a:r>
          </a:p>
          <a:p>
            <a:pPr algn="l"/>
            <a:r>
              <a:rPr lang="en-US" altLang="en-US" sz="1200" dirty="0">
                <a:solidFill>
                  <a:srgbClr val="0F467D"/>
                </a:solidFill>
                <a:latin typeface="Consolas" panose="020B0609020204030204" pitchFamily="49" charset="0"/>
              </a:rPr>
              <a:t>} </a:t>
            </a:r>
            <a:endParaRPr lang="en-US" sz="1600" i="1" dirty="0" smtClean="0"/>
          </a:p>
          <a:p>
            <a:pPr algn="l"/>
            <a:endParaRPr lang="en-US" sz="1600" i="1" dirty="0" smtClean="0"/>
          </a:p>
          <a:p>
            <a:pPr marL="342900" indent="-342900" algn="l">
              <a:buFontTx/>
              <a:buChar char="-"/>
            </a:pPr>
            <a:r>
              <a:rPr lang="en-US" sz="2000" i="1" dirty="0" smtClean="0"/>
              <a:t>In </a:t>
            </a:r>
            <a:r>
              <a:rPr lang="en-US" sz="2000" i="1" dirty="0"/>
              <a:t>Junit 5, </a:t>
            </a:r>
            <a:r>
              <a:rPr lang="en-US" sz="2000" i="1" dirty="0" err="1">
                <a:hlinkClick r:id="rId3"/>
              </a:rPr>
              <a:t>org.junit.jupiter.api.Assumptions</a:t>
            </a:r>
            <a:r>
              <a:rPr lang="en-US" sz="2000" i="1" dirty="0"/>
              <a:t> contains methods for </a:t>
            </a:r>
            <a:r>
              <a:rPr lang="en-US" sz="2000" i="1" dirty="0" smtClean="0"/>
              <a:t>stating assumptions: </a:t>
            </a:r>
            <a:r>
              <a:rPr lang="en-US" altLang="en-US" sz="2000" dirty="0">
                <a:solidFill>
                  <a:srgbClr val="000000"/>
                </a:solidFill>
                <a:cs typeface="Arial" panose="020B0604020202020204" pitchFamily="34" charset="0"/>
              </a:rPr>
              <a:t>The same assumptions exist, but they now support </a:t>
            </a:r>
            <a:r>
              <a:rPr lang="en-US" altLang="en-US" sz="2000" dirty="0" err="1">
                <a:solidFill>
                  <a:srgbClr val="00488A"/>
                </a:solidFill>
              </a:rPr>
              <a:t>BooleanSupplier</a:t>
            </a:r>
            <a:r>
              <a:rPr lang="en-US" altLang="en-US" sz="2000" dirty="0">
                <a:solidFill>
                  <a:srgbClr val="000000"/>
                </a:solidFill>
                <a:cs typeface="Arial" panose="020B0604020202020204" pitchFamily="34" charset="0"/>
              </a:rPr>
              <a:t> as well as </a:t>
            </a:r>
            <a:r>
              <a:rPr lang="en-US" altLang="en-US" sz="2000" dirty="0" err="1">
                <a:solidFill>
                  <a:srgbClr val="00758F"/>
                </a:solidFill>
                <a:cs typeface="Arial" panose="020B0604020202020204" pitchFamily="34" charset="0"/>
                <a:hlinkClick r:id="rId4"/>
              </a:rPr>
              <a:t>Hamcrest</a:t>
            </a:r>
            <a:r>
              <a:rPr lang="en-US" altLang="en-US" sz="2000" dirty="0">
                <a:solidFill>
                  <a:srgbClr val="00758F"/>
                </a:solidFill>
                <a:cs typeface="Arial" panose="020B0604020202020204" pitchFamily="34" charset="0"/>
                <a:hlinkClick r:id="rId4"/>
              </a:rPr>
              <a:t> matchers</a:t>
            </a:r>
            <a:r>
              <a:rPr lang="en-US" altLang="en-US" sz="2000" dirty="0">
                <a:solidFill>
                  <a:srgbClr val="000000"/>
                </a:solidFill>
                <a:cs typeface="Arial" panose="020B0604020202020204" pitchFamily="34" charset="0"/>
              </a:rPr>
              <a:t> to match conditions</a:t>
            </a:r>
            <a:r>
              <a:rPr lang="en-US" altLang="en-US" sz="1050" dirty="0"/>
              <a:t> </a:t>
            </a:r>
            <a:endParaRPr lang="en-US" altLang="en-US" sz="2800" dirty="0"/>
          </a:p>
          <a:p>
            <a:pPr algn="l"/>
            <a:r>
              <a:rPr lang="en-US" sz="1600" i="1" dirty="0" err="1" smtClean="0"/>
              <a:t>assumeFalse</a:t>
            </a:r>
            <a:r>
              <a:rPr lang="en-US" sz="1600" i="1" dirty="0"/>
              <a:t>(), </a:t>
            </a:r>
            <a:r>
              <a:rPr lang="en-US" sz="1600" i="1" dirty="0" err="1"/>
              <a:t>assumingThat</a:t>
            </a:r>
            <a:r>
              <a:rPr lang="en-US" sz="1600" i="1" dirty="0"/>
              <a:t>​(), </a:t>
            </a:r>
            <a:r>
              <a:rPr lang="en-US" sz="1600" i="1" dirty="0" err="1"/>
              <a:t>assumeTrue</a:t>
            </a:r>
            <a:r>
              <a:rPr lang="en-US" sz="1600" i="1" dirty="0" smtClean="0"/>
              <a:t>() </a:t>
            </a:r>
            <a:endParaRPr lang="en-US" sz="1600" i="1" dirty="0"/>
          </a:p>
          <a:p>
            <a:pPr algn="l"/>
            <a:r>
              <a:rPr lang="en-US" altLang="en-US" sz="1200" dirty="0" smtClean="0">
                <a:solidFill>
                  <a:srgbClr val="00488A"/>
                </a:solidFill>
                <a:latin typeface="Courier"/>
              </a:rPr>
              <a:t>@Test </a:t>
            </a:r>
            <a:r>
              <a:rPr lang="en-US" altLang="en-US" sz="1200" dirty="0">
                <a:solidFill>
                  <a:srgbClr val="00488A"/>
                </a:solidFill>
                <a:latin typeface="Courier"/>
              </a:rPr>
              <a:t>void </a:t>
            </a:r>
            <a:r>
              <a:rPr lang="en-US" altLang="en-US" sz="1200" dirty="0" err="1">
                <a:solidFill>
                  <a:srgbClr val="00488A"/>
                </a:solidFill>
                <a:latin typeface="Courier"/>
              </a:rPr>
              <a:t>testNothingInParticular</a:t>
            </a:r>
            <a:r>
              <a:rPr lang="en-US" altLang="en-US" sz="1200" dirty="0">
                <a:solidFill>
                  <a:srgbClr val="00488A"/>
                </a:solidFill>
                <a:latin typeface="Courier"/>
              </a:rPr>
              <a:t>() throws Exception { </a:t>
            </a:r>
            <a:endParaRPr lang="en-US" altLang="en-US" sz="1200" dirty="0" smtClean="0">
              <a:solidFill>
                <a:srgbClr val="00488A"/>
              </a:solidFill>
              <a:latin typeface="Courier"/>
            </a:endParaRPr>
          </a:p>
          <a:p>
            <a:pPr algn="l"/>
            <a:r>
              <a:rPr lang="en-US" altLang="en-US" sz="1200" dirty="0">
                <a:solidFill>
                  <a:srgbClr val="00488A"/>
                </a:solidFill>
                <a:latin typeface="Courier"/>
              </a:rPr>
              <a:t> </a:t>
            </a:r>
            <a:r>
              <a:rPr lang="en-US" altLang="en-US" sz="1200" dirty="0" smtClean="0">
                <a:solidFill>
                  <a:srgbClr val="00488A"/>
                </a:solidFill>
                <a:latin typeface="Courier"/>
              </a:rPr>
              <a:t> </a:t>
            </a:r>
            <a:r>
              <a:rPr lang="en-US" altLang="en-US" sz="1200" dirty="0" err="1" smtClean="0">
                <a:solidFill>
                  <a:srgbClr val="00488A"/>
                </a:solidFill>
                <a:latin typeface="Courier"/>
              </a:rPr>
              <a:t>Assumptions.assumingThat</a:t>
            </a:r>
            <a:r>
              <a:rPr lang="en-US" altLang="en-US" sz="1200" dirty="0">
                <a:solidFill>
                  <a:srgbClr val="00488A"/>
                </a:solidFill>
                <a:latin typeface="Courier"/>
              </a:rPr>
              <a:t>("</a:t>
            </a:r>
            <a:r>
              <a:rPr lang="en-US" altLang="en-US" sz="1200" dirty="0" err="1">
                <a:solidFill>
                  <a:srgbClr val="00488A"/>
                </a:solidFill>
                <a:latin typeface="Courier"/>
              </a:rPr>
              <a:t>foo".equals</a:t>
            </a:r>
            <a:r>
              <a:rPr lang="en-US" altLang="en-US" sz="1200" dirty="0">
                <a:solidFill>
                  <a:srgbClr val="00488A"/>
                </a:solidFill>
                <a:latin typeface="Courier"/>
              </a:rPr>
              <a:t>(" bar"), () -&gt; { </a:t>
            </a:r>
            <a:endParaRPr lang="en-US" altLang="en-US" sz="1200" dirty="0" smtClean="0">
              <a:solidFill>
                <a:srgbClr val="00488A"/>
              </a:solidFill>
              <a:latin typeface="Courier"/>
            </a:endParaRPr>
          </a:p>
          <a:p>
            <a:pPr algn="l"/>
            <a:r>
              <a:rPr lang="en-US" altLang="en-US" sz="1200" dirty="0">
                <a:solidFill>
                  <a:srgbClr val="00488A"/>
                </a:solidFill>
                <a:latin typeface="Courier"/>
              </a:rPr>
              <a:t> </a:t>
            </a:r>
            <a:r>
              <a:rPr lang="en-US" altLang="en-US" sz="1200" dirty="0" smtClean="0">
                <a:solidFill>
                  <a:srgbClr val="00488A"/>
                </a:solidFill>
                <a:latin typeface="Courier"/>
              </a:rPr>
              <a:t>    </a:t>
            </a:r>
            <a:r>
              <a:rPr lang="en-US" altLang="en-US" sz="1200" dirty="0" err="1" smtClean="0">
                <a:solidFill>
                  <a:srgbClr val="00488A"/>
                </a:solidFill>
                <a:latin typeface="Courier"/>
              </a:rPr>
              <a:t>assertEquals</a:t>
            </a:r>
            <a:r>
              <a:rPr lang="en-US" altLang="en-US" sz="1200" dirty="0">
                <a:solidFill>
                  <a:srgbClr val="00488A"/>
                </a:solidFill>
                <a:latin typeface="Courier"/>
              </a:rPr>
              <a:t>(...); </a:t>
            </a:r>
            <a:endParaRPr lang="en-US" altLang="en-US" sz="1200" dirty="0" smtClean="0">
              <a:solidFill>
                <a:srgbClr val="00488A"/>
              </a:solidFill>
              <a:latin typeface="Courier"/>
            </a:endParaRPr>
          </a:p>
          <a:p>
            <a:pPr algn="l"/>
            <a:r>
              <a:rPr lang="en-US" altLang="en-US" sz="1200" dirty="0">
                <a:solidFill>
                  <a:srgbClr val="00488A"/>
                </a:solidFill>
                <a:latin typeface="Courier"/>
              </a:rPr>
              <a:t> </a:t>
            </a:r>
            <a:r>
              <a:rPr lang="en-US" altLang="en-US" sz="1200" dirty="0" smtClean="0">
                <a:solidFill>
                  <a:srgbClr val="00488A"/>
                </a:solidFill>
                <a:latin typeface="Courier"/>
              </a:rPr>
              <a:t> }); </a:t>
            </a:r>
          </a:p>
          <a:p>
            <a:pPr algn="l"/>
            <a:r>
              <a:rPr lang="en-US" altLang="en-US" sz="1200" dirty="0" smtClean="0">
                <a:solidFill>
                  <a:srgbClr val="00488A"/>
                </a:solidFill>
                <a:latin typeface="Courier"/>
              </a:rPr>
              <a:t>}</a:t>
            </a:r>
            <a:r>
              <a:rPr lang="en-US" altLang="en-US" sz="1050" dirty="0" smtClean="0"/>
              <a:t> </a:t>
            </a:r>
            <a:endParaRPr lang="en-US" altLang="en-US" sz="2800" dirty="0">
              <a:latin typeface="Arial" panose="020B0604020202020204" pitchFamily="34"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sz="2000" i="1" dirty="0"/>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0" y="-8574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878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331179" y="281924"/>
            <a:ext cx="11749130" cy="5037422"/>
          </a:xfrm>
        </p:spPr>
        <p:txBody>
          <a:bodyPr>
            <a:noAutofit/>
          </a:bodyPr>
          <a:lstStyle/>
          <a:p>
            <a:pPr marL="342900" indent="-342900" algn="l">
              <a:buFont typeface="Arial" panose="020B0604020202020204" pitchFamily="34" charset="0"/>
              <a:buChar char="•"/>
            </a:pPr>
            <a:r>
              <a:rPr lang="en-US" i="1" dirty="0" smtClean="0"/>
              <a:t>Tagging and Filtering </a:t>
            </a:r>
            <a:r>
              <a:rPr lang="en-US" sz="2000" i="1" dirty="0" smtClean="0"/>
              <a:t> - To group tests jUnit4 was using @Category, replaced with @Tag in jUnit5</a:t>
            </a:r>
          </a:p>
          <a:p>
            <a:pPr marL="342900" indent="-342900" algn="l">
              <a:buFont typeface="Arial" panose="020B0604020202020204" pitchFamily="34" charset="0"/>
              <a:buChar char="•"/>
            </a:pPr>
            <a:r>
              <a:rPr lang="en-US" sz="2000" i="1" dirty="0"/>
              <a:t>Dynamic Tests (JUnit 5 Dynamic tests functionality can be achieved by </a:t>
            </a:r>
            <a:r>
              <a:rPr lang="en-US" sz="2000" i="1" dirty="0">
                <a:hlinkClick r:id="rId2"/>
              </a:rPr>
              <a:t>parameterized tests</a:t>
            </a:r>
            <a:r>
              <a:rPr lang="en-US" sz="2000" i="1" dirty="0"/>
              <a:t>.) </a:t>
            </a:r>
          </a:p>
          <a:p>
            <a:pPr algn="l"/>
            <a:r>
              <a:rPr lang="en-US" sz="2000" i="1" dirty="0" smtClean="0"/>
              <a:t> </a:t>
            </a:r>
          </a:p>
          <a:p>
            <a:pPr algn="l"/>
            <a:r>
              <a:rPr lang="en-US" sz="1200" dirty="0">
                <a:solidFill>
                  <a:srgbClr val="0F467D"/>
                </a:solidFill>
                <a:latin typeface="Consolas" panose="020B0609020204030204" pitchFamily="49" charset="0"/>
              </a:rPr>
              <a:t>@Tag("annotations</a:t>
            </a:r>
            <a:r>
              <a:rPr lang="en-US" sz="1200" dirty="0" smtClean="0">
                <a:solidFill>
                  <a:srgbClr val="0F467D"/>
                </a:solidFill>
                <a:latin typeface="Consolas" panose="020B0609020204030204" pitchFamily="49" charset="0"/>
              </a:rPr>
              <a:t>")</a:t>
            </a:r>
          </a:p>
          <a:p>
            <a:pPr algn="l"/>
            <a:r>
              <a:rPr lang="en-US" sz="1200" dirty="0" smtClean="0">
                <a:solidFill>
                  <a:srgbClr val="0F467D"/>
                </a:solidFill>
                <a:latin typeface="Consolas" panose="020B0609020204030204" pitchFamily="49" charset="0"/>
              </a:rPr>
              <a:t>@</a:t>
            </a:r>
            <a:r>
              <a:rPr lang="en-US" sz="1200" dirty="0">
                <a:solidFill>
                  <a:srgbClr val="0F467D"/>
                </a:solidFill>
                <a:latin typeface="Consolas" panose="020B0609020204030204" pitchFamily="49" charset="0"/>
              </a:rPr>
              <a:t>Tag("junit5</a:t>
            </a:r>
            <a:r>
              <a:rPr lang="en-US" sz="1200" dirty="0" smtClean="0">
                <a:solidFill>
                  <a:srgbClr val="0F467D"/>
                </a:solidFill>
                <a:latin typeface="Consolas" panose="020B0609020204030204" pitchFamily="49" charset="0"/>
              </a:rPr>
              <a:t>")</a:t>
            </a:r>
          </a:p>
          <a:p>
            <a:pPr algn="l"/>
            <a:r>
              <a:rPr lang="en-US" sz="1200" dirty="0" smtClean="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RunWith</a:t>
            </a:r>
            <a:r>
              <a:rPr lang="en-US" sz="1200" dirty="0">
                <a:solidFill>
                  <a:srgbClr val="0F467D"/>
                </a:solidFill>
                <a:latin typeface="Consolas" panose="020B0609020204030204" pitchFamily="49" charset="0"/>
              </a:rPr>
              <a:t>(</a:t>
            </a:r>
            <a:r>
              <a:rPr lang="en-US" sz="1200" dirty="0" err="1">
                <a:solidFill>
                  <a:srgbClr val="0F467D"/>
                </a:solidFill>
                <a:latin typeface="Consolas" panose="020B0609020204030204" pitchFamily="49" charset="0"/>
              </a:rPr>
              <a:t>JUnitPlatform.class</a:t>
            </a:r>
            <a:r>
              <a:rPr lang="en-US" sz="1200" dirty="0">
                <a:solidFill>
                  <a:srgbClr val="0F467D"/>
                </a:solidFill>
                <a:latin typeface="Consolas" panose="020B0609020204030204" pitchFamily="49" charset="0"/>
              </a:rPr>
              <a:t>)public class </a:t>
            </a:r>
            <a:r>
              <a:rPr lang="en-US" sz="1200" dirty="0" err="1">
                <a:solidFill>
                  <a:srgbClr val="0F467D"/>
                </a:solidFill>
                <a:latin typeface="Consolas" panose="020B0609020204030204" pitchFamily="49" charset="0"/>
              </a:rPr>
              <a:t>AnnotationTestExampleTest</a:t>
            </a:r>
            <a:r>
              <a:rPr lang="en-US" sz="1200" dirty="0">
                <a:solidFill>
                  <a:srgbClr val="0F467D"/>
                </a:solidFill>
                <a:latin typeface="Consolas" panose="020B0609020204030204" pitchFamily="49" charset="0"/>
              </a:rPr>
              <a:t> {  </a:t>
            </a:r>
            <a:r>
              <a:rPr lang="en-US" sz="1200" dirty="0" smtClean="0">
                <a:solidFill>
                  <a:srgbClr val="0F467D"/>
                </a:solidFill>
                <a:latin typeface="Consolas" panose="020B0609020204030204" pitchFamily="49" charset="0"/>
              </a:rPr>
              <a:t> /*...*/}</a:t>
            </a:r>
          </a:p>
          <a:p>
            <a:pPr algn="l"/>
            <a:r>
              <a:rPr lang="en-US" sz="2000" i="1" dirty="0" smtClean="0"/>
              <a:t>We </a:t>
            </a:r>
            <a:r>
              <a:rPr lang="en-US" sz="2000" i="1" dirty="0"/>
              <a:t>can include/exclude particular tags using the maven-surefire-plugin:</a:t>
            </a:r>
          </a:p>
          <a:p>
            <a:pPr algn="l"/>
            <a:r>
              <a:rPr lang="en-US" sz="1200" dirty="0" smtClean="0">
                <a:solidFill>
                  <a:srgbClr val="0F467D"/>
                </a:solidFill>
                <a:latin typeface="Consolas" panose="020B0609020204030204" pitchFamily="49" charset="0"/>
              </a:rPr>
              <a:t> </a:t>
            </a: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smtClean="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algn="l"/>
            <a:endParaRPr lang="en-US" sz="1200" dirty="0">
              <a:solidFill>
                <a:srgbClr val="0F467D"/>
              </a:solidFill>
              <a:latin typeface="Consolas" panose="020B0609020204030204" pitchFamily="49" charset="0"/>
            </a:endParaRPr>
          </a:p>
          <a:p>
            <a:pPr marL="342900" indent="-342900" algn="l">
              <a:buFontTx/>
              <a:buChar char="-"/>
            </a:pPr>
            <a:r>
              <a:rPr lang="en-US" sz="2000" i="1" dirty="0" smtClean="0"/>
              <a:t>Junit </a:t>
            </a:r>
            <a:r>
              <a:rPr lang="en-US" sz="2000" i="1" dirty="0"/>
              <a:t>4, </a:t>
            </a:r>
            <a:r>
              <a:rPr lang="en-US" sz="2000" i="1" dirty="0" err="1">
                <a:hlinkClick r:id="rId3"/>
              </a:rPr>
              <a:t>org.junit.Assume</a:t>
            </a:r>
            <a:r>
              <a:rPr lang="en-US" sz="2000" i="1" dirty="0"/>
              <a:t> contains methods for stating </a:t>
            </a:r>
            <a:r>
              <a:rPr lang="en-US" sz="2000" i="1" dirty="0" smtClean="0"/>
              <a:t>assumptions: </a:t>
            </a:r>
          </a:p>
          <a:p>
            <a:pPr algn="l"/>
            <a:r>
              <a:rPr lang="en-US" sz="1600" i="1" dirty="0" err="1" smtClean="0"/>
              <a:t>assumeFalse</a:t>
            </a:r>
            <a:r>
              <a:rPr lang="en-US" sz="1600" i="1" dirty="0"/>
              <a:t>(), </a:t>
            </a:r>
            <a:r>
              <a:rPr lang="en-US" sz="1600" i="1" dirty="0" err="1"/>
              <a:t>assumeNoException</a:t>
            </a:r>
            <a:r>
              <a:rPr lang="en-US" sz="1600" i="1" dirty="0"/>
              <a:t>(), </a:t>
            </a:r>
            <a:r>
              <a:rPr lang="en-US" sz="1600" i="1" dirty="0" err="1"/>
              <a:t>assumeNotNull</a:t>
            </a:r>
            <a:r>
              <a:rPr lang="en-US" sz="1600" i="1" dirty="0"/>
              <a:t>(), </a:t>
            </a:r>
            <a:r>
              <a:rPr lang="en-US" sz="1600" i="1" dirty="0" err="1"/>
              <a:t>assumeThat</a:t>
            </a:r>
            <a:r>
              <a:rPr lang="en-US" sz="1600" i="1" dirty="0"/>
              <a:t>(), </a:t>
            </a:r>
            <a:r>
              <a:rPr lang="en-US" sz="1600" i="1" dirty="0" err="1"/>
              <a:t>assumeTrue</a:t>
            </a:r>
            <a:r>
              <a:rPr lang="en-US" sz="1600" i="1" dirty="0" smtClean="0"/>
              <a:t>()</a:t>
            </a:r>
          </a:p>
        </p:txBody>
      </p:sp>
      <p:pic>
        <p:nvPicPr>
          <p:cNvPr id="2" name="Picture 1"/>
          <p:cNvPicPr>
            <a:picLocks noChangeAspect="1"/>
          </p:cNvPicPr>
          <p:nvPr/>
        </p:nvPicPr>
        <p:blipFill>
          <a:blip r:embed="rId4"/>
          <a:stretch>
            <a:fillRect/>
          </a:stretch>
        </p:blipFill>
        <p:spPr>
          <a:xfrm>
            <a:off x="726509" y="2800635"/>
            <a:ext cx="4810125" cy="2409825"/>
          </a:xfrm>
          <a:prstGeom prst="rect">
            <a:avLst/>
          </a:prstGeom>
        </p:spPr>
      </p:pic>
      <p:cxnSp>
        <p:nvCxnSpPr>
          <p:cNvPr id="4" name="Straight Connector 3"/>
          <p:cNvCxnSpPr/>
          <p:nvPr/>
        </p:nvCxnSpPr>
        <p:spPr>
          <a:xfrm>
            <a:off x="7841673" y="1440873"/>
            <a:ext cx="55418" cy="520930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7984270" y="1715145"/>
            <a:ext cx="3800475" cy="1114425"/>
          </a:xfrm>
          <a:prstGeom prst="rect">
            <a:avLst/>
          </a:prstGeom>
        </p:spPr>
      </p:pic>
      <p:sp>
        <p:nvSpPr>
          <p:cNvPr id="7" name="TextBox 6"/>
          <p:cNvSpPr txBox="1"/>
          <p:nvPr/>
        </p:nvSpPr>
        <p:spPr>
          <a:xfrm>
            <a:off x="7897091" y="3214255"/>
            <a:ext cx="4183218" cy="3046988"/>
          </a:xfrm>
          <a:prstGeom prst="rect">
            <a:avLst/>
          </a:prstGeom>
          <a:noFill/>
        </p:spPr>
        <p:txBody>
          <a:bodyPr wrap="square" rtlCol="0">
            <a:spAutoFit/>
          </a:bodyPr>
          <a:lstStyle/>
          <a:p>
            <a:r>
              <a:rPr lang="en-US" sz="1200" dirty="0">
                <a:solidFill>
                  <a:srgbClr val="0070C0"/>
                </a:solidFill>
              </a:rPr>
              <a:t>@</a:t>
            </a:r>
            <a:r>
              <a:rPr lang="en-US" sz="1200" dirty="0" err="1">
                <a:solidFill>
                  <a:srgbClr val="0070C0"/>
                </a:solidFill>
              </a:rPr>
              <a:t>TestFactory</a:t>
            </a:r>
            <a:r>
              <a:rPr lang="en-US" sz="1200" dirty="0">
                <a:solidFill>
                  <a:srgbClr val="0070C0"/>
                </a:solidFill>
              </a:rPr>
              <a:t> Stream&lt;</a:t>
            </a:r>
            <a:r>
              <a:rPr lang="en-US" sz="1200" dirty="0" err="1">
                <a:solidFill>
                  <a:srgbClr val="0070C0"/>
                </a:solidFill>
              </a:rPr>
              <a:t>DynamicTest</a:t>
            </a:r>
            <a:r>
              <a:rPr lang="en-US" sz="1200" dirty="0">
                <a:solidFill>
                  <a:srgbClr val="0070C0"/>
                </a:solidFill>
              </a:rPr>
              <a:t>&gt; </a:t>
            </a:r>
            <a:r>
              <a:rPr lang="en-US" sz="1200" dirty="0" smtClean="0">
                <a:solidFill>
                  <a:srgbClr val="0070C0"/>
                </a:solidFill>
              </a:rPr>
              <a:t> </a:t>
            </a:r>
            <a:r>
              <a:rPr lang="en-US" sz="1200" dirty="0" err="1" smtClean="0">
                <a:solidFill>
                  <a:srgbClr val="0070C0"/>
                </a:solidFill>
              </a:rPr>
              <a:t>dynamicTestsExample</a:t>
            </a:r>
            <a:r>
              <a:rPr lang="en-US" sz="1200" dirty="0">
                <a:solidFill>
                  <a:srgbClr val="0070C0"/>
                </a:solidFill>
              </a:rPr>
              <a:t>() { </a:t>
            </a:r>
            <a:endParaRPr lang="en-US" sz="1200" dirty="0" smtClean="0">
              <a:solidFill>
                <a:srgbClr val="0070C0"/>
              </a:solidFill>
            </a:endParaRPr>
          </a:p>
          <a:p>
            <a:r>
              <a:rPr lang="en-US" sz="1200" dirty="0" smtClean="0">
                <a:solidFill>
                  <a:srgbClr val="0070C0"/>
                </a:solidFill>
              </a:rPr>
              <a:t>  List&lt;Integer</a:t>
            </a:r>
            <a:r>
              <a:rPr lang="en-US" sz="1200" dirty="0">
                <a:solidFill>
                  <a:srgbClr val="0070C0"/>
                </a:solidFill>
              </a:rPr>
              <a:t>&gt; input1List = </a:t>
            </a:r>
            <a:r>
              <a:rPr lang="en-US" sz="1200" dirty="0" err="1">
                <a:solidFill>
                  <a:srgbClr val="0070C0"/>
                </a:solidFill>
              </a:rPr>
              <a:t>Arrays.asList</a:t>
            </a:r>
            <a:r>
              <a:rPr lang="en-US" sz="1200" dirty="0">
                <a:solidFill>
                  <a:srgbClr val="0070C0"/>
                </a:solidFill>
              </a:rPr>
              <a:t>(1,2,3</a:t>
            </a:r>
            <a:r>
              <a:rPr lang="en-US" sz="1200" dirty="0" smtClean="0">
                <a:solidFill>
                  <a:srgbClr val="0070C0"/>
                </a:solidFill>
              </a:rPr>
              <a:t>);</a:t>
            </a:r>
          </a:p>
          <a:p>
            <a:r>
              <a:rPr lang="en-US" sz="1200" dirty="0" smtClean="0">
                <a:solidFill>
                  <a:srgbClr val="0070C0"/>
                </a:solidFill>
              </a:rPr>
              <a:t>  List&lt;Integer</a:t>
            </a:r>
            <a:r>
              <a:rPr lang="en-US" sz="1200" dirty="0">
                <a:solidFill>
                  <a:srgbClr val="0070C0"/>
                </a:solidFill>
              </a:rPr>
              <a:t>&gt; input2List = </a:t>
            </a:r>
            <a:r>
              <a:rPr lang="en-US" sz="1200" dirty="0" err="1">
                <a:solidFill>
                  <a:srgbClr val="0070C0"/>
                </a:solidFill>
              </a:rPr>
              <a:t>Arrays.asList</a:t>
            </a:r>
            <a:r>
              <a:rPr lang="en-US" sz="1200" dirty="0">
                <a:solidFill>
                  <a:srgbClr val="0070C0"/>
                </a:solidFill>
              </a:rPr>
              <a:t>(10,20,30); </a:t>
            </a:r>
            <a:endParaRPr lang="en-US" sz="1200" dirty="0" smtClean="0">
              <a:solidFill>
                <a:srgbClr val="0070C0"/>
              </a:solidFill>
            </a:endParaRPr>
          </a:p>
          <a:p>
            <a:endParaRPr lang="en-US" sz="1200" dirty="0">
              <a:solidFill>
                <a:srgbClr val="0070C0"/>
              </a:solidFill>
            </a:endParaRPr>
          </a:p>
          <a:p>
            <a:r>
              <a:rPr lang="en-US" sz="1200" dirty="0" smtClean="0">
                <a:solidFill>
                  <a:srgbClr val="0070C0"/>
                </a:solidFill>
              </a:rPr>
              <a:t>   List&lt;</a:t>
            </a:r>
            <a:r>
              <a:rPr lang="en-US" sz="1200" dirty="0" err="1" smtClean="0">
                <a:solidFill>
                  <a:srgbClr val="0070C0"/>
                </a:solidFill>
              </a:rPr>
              <a:t>DynamicTest</a:t>
            </a:r>
            <a:r>
              <a:rPr lang="en-US" sz="1200" dirty="0">
                <a:solidFill>
                  <a:srgbClr val="0070C0"/>
                </a:solidFill>
              </a:rPr>
              <a:t>&gt; </a:t>
            </a:r>
            <a:r>
              <a:rPr lang="en-US" sz="1200" dirty="0" err="1">
                <a:solidFill>
                  <a:srgbClr val="0070C0"/>
                </a:solidFill>
              </a:rPr>
              <a:t>dynamicTests</a:t>
            </a:r>
            <a:r>
              <a:rPr lang="en-US" sz="1200" dirty="0">
                <a:solidFill>
                  <a:srgbClr val="0070C0"/>
                </a:solidFill>
              </a:rPr>
              <a:t> = new </a:t>
            </a:r>
            <a:r>
              <a:rPr lang="en-US" sz="1200" dirty="0" err="1">
                <a:solidFill>
                  <a:srgbClr val="0070C0"/>
                </a:solidFill>
              </a:rPr>
              <a:t>ArrayList</a:t>
            </a:r>
            <a:r>
              <a:rPr lang="en-US" sz="1200" dirty="0">
                <a:solidFill>
                  <a:srgbClr val="0070C0"/>
                </a:solidFill>
              </a:rPr>
              <a:t>&lt;&gt;(); </a:t>
            </a:r>
            <a:endParaRPr lang="en-US" sz="1200" dirty="0" smtClean="0">
              <a:solidFill>
                <a:srgbClr val="0070C0"/>
              </a:solidFill>
            </a:endParaRPr>
          </a:p>
          <a:p>
            <a:r>
              <a:rPr lang="en-US" sz="1200" dirty="0" smtClean="0">
                <a:solidFill>
                  <a:srgbClr val="0070C0"/>
                </a:solidFill>
              </a:rPr>
              <a:t>   </a:t>
            </a:r>
          </a:p>
          <a:p>
            <a:r>
              <a:rPr lang="en-US" sz="1200" dirty="0">
                <a:solidFill>
                  <a:srgbClr val="0070C0"/>
                </a:solidFill>
              </a:rPr>
              <a:t> </a:t>
            </a:r>
            <a:r>
              <a:rPr lang="en-US" sz="1200" dirty="0" smtClean="0">
                <a:solidFill>
                  <a:srgbClr val="0070C0"/>
                </a:solidFill>
              </a:rPr>
              <a:t>   for(</a:t>
            </a:r>
            <a:r>
              <a:rPr lang="en-US" sz="1200" dirty="0" err="1" smtClean="0">
                <a:solidFill>
                  <a:srgbClr val="0070C0"/>
                </a:solidFill>
              </a:rPr>
              <a:t>int</a:t>
            </a:r>
            <a:r>
              <a:rPr lang="en-US" sz="1200" dirty="0" smtClean="0">
                <a:solidFill>
                  <a:srgbClr val="0070C0"/>
                </a:solidFill>
              </a:rPr>
              <a:t> </a:t>
            </a:r>
            <a:r>
              <a:rPr lang="en-US" sz="1200" dirty="0" err="1">
                <a:solidFill>
                  <a:srgbClr val="0070C0"/>
                </a:solidFill>
              </a:rPr>
              <a:t>i</a:t>
            </a:r>
            <a:r>
              <a:rPr lang="en-US" sz="1200" dirty="0">
                <a:solidFill>
                  <a:srgbClr val="0070C0"/>
                </a:solidFill>
              </a:rPr>
              <a:t>=0; </a:t>
            </a:r>
            <a:r>
              <a:rPr lang="en-US" sz="1200" dirty="0" err="1">
                <a:solidFill>
                  <a:srgbClr val="0070C0"/>
                </a:solidFill>
              </a:rPr>
              <a:t>i</a:t>
            </a:r>
            <a:r>
              <a:rPr lang="en-US" sz="1200" dirty="0">
                <a:solidFill>
                  <a:srgbClr val="0070C0"/>
                </a:solidFill>
              </a:rPr>
              <a:t> &lt; input1List.size(); </a:t>
            </a:r>
            <a:r>
              <a:rPr lang="en-US" sz="1200" dirty="0" err="1">
                <a:solidFill>
                  <a:srgbClr val="0070C0"/>
                </a:solidFill>
              </a:rPr>
              <a:t>i</a:t>
            </a:r>
            <a:r>
              <a:rPr lang="en-US" sz="1200" dirty="0">
                <a:solidFill>
                  <a:srgbClr val="0070C0"/>
                </a:solidFill>
              </a:rPr>
              <a:t>++) </a:t>
            </a:r>
            <a:r>
              <a:rPr lang="en-US" sz="1200" dirty="0" smtClean="0">
                <a:solidFill>
                  <a:srgbClr val="0070C0"/>
                </a:solidFill>
              </a:rPr>
              <a:t>{</a:t>
            </a:r>
          </a:p>
          <a:p>
            <a:r>
              <a:rPr lang="en-US" sz="1200" dirty="0" smtClean="0">
                <a:solidFill>
                  <a:srgbClr val="0070C0"/>
                </a:solidFill>
              </a:rPr>
              <a:t>       </a:t>
            </a:r>
            <a:r>
              <a:rPr lang="en-US" sz="1200" dirty="0" err="1" smtClean="0">
                <a:solidFill>
                  <a:srgbClr val="0070C0"/>
                </a:solidFill>
              </a:rPr>
              <a:t>int</a:t>
            </a:r>
            <a:r>
              <a:rPr lang="en-US" sz="1200" dirty="0" smtClean="0">
                <a:solidFill>
                  <a:srgbClr val="0070C0"/>
                </a:solidFill>
              </a:rPr>
              <a:t> </a:t>
            </a:r>
            <a:r>
              <a:rPr lang="en-US" sz="1200" dirty="0">
                <a:solidFill>
                  <a:srgbClr val="0070C0"/>
                </a:solidFill>
              </a:rPr>
              <a:t>x = input1List.get(</a:t>
            </a:r>
            <a:r>
              <a:rPr lang="en-US" sz="1200" dirty="0" err="1">
                <a:solidFill>
                  <a:srgbClr val="0070C0"/>
                </a:solidFill>
              </a:rPr>
              <a:t>i</a:t>
            </a:r>
            <a:r>
              <a:rPr lang="en-US" sz="1200" dirty="0">
                <a:solidFill>
                  <a:srgbClr val="0070C0"/>
                </a:solidFill>
              </a:rPr>
              <a:t>); </a:t>
            </a:r>
            <a:endParaRPr lang="en-US" sz="1200" dirty="0" smtClean="0">
              <a:solidFill>
                <a:srgbClr val="0070C0"/>
              </a:solidFill>
            </a:endParaRPr>
          </a:p>
          <a:p>
            <a:r>
              <a:rPr lang="en-US" sz="1200" dirty="0">
                <a:solidFill>
                  <a:srgbClr val="0070C0"/>
                </a:solidFill>
              </a:rPr>
              <a:t> </a:t>
            </a:r>
            <a:r>
              <a:rPr lang="en-US" sz="1200" dirty="0" smtClean="0">
                <a:solidFill>
                  <a:srgbClr val="0070C0"/>
                </a:solidFill>
              </a:rPr>
              <a:t>       </a:t>
            </a:r>
            <a:r>
              <a:rPr lang="en-US" sz="1200" dirty="0" err="1" smtClean="0">
                <a:solidFill>
                  <a:srgbClr val="0070C0"/>
                </a:solidFill>
              </a:rPr>
              <a:t>int</a:t>
            </a:r>
            <a:r>
              <a:rPr lang="en-US" sz="1200" dirty="0" smtClean="0">
                <a:solidFill>
                  <a:srgbClr val="0070C0"/>
                </a:solidFill>
              </a:rPr>
              <a:t> </a:t>
            </a:r>
            <a:r>
              <a:rPr lang="en-US" sz="1200" dirty="0">
                <a:solidFill>
                  <a:srgbClr val="0070C0"/>
                </a:solidFill>
              </a:rPr>
              <a:t>y = input2List.get(</a:t>
            </a:r>
            <a:r>
              <a:rPr lang="en-US" sz="1200" dirty="0" err="1">
                <a:solidFill>
                  <a:srgbClr val="0070C0"/>
                </a:solidFill>
              </a:rPr>
              <a:t>i</a:t>
            </a:r>
            <a:r>
              <a:rPr lang="en-US" sz="1200" dirty="0">
                <a:solidFill>
                  <a:srgbClr val="0070C0"/>
                </a:solidFill>
              </a:rPr>
              <a:t>); </a:t>
            </a:r>
            <a:endParaRPr lang="en-US" sz="1200" dirty="0" smtClean="0">
              <a:solidFill>
                <a:srgbClr val="0070C0"/>
              </a:solidFill>
            </a:endParaRPr>
          </a:p>
          <a:p>
            <a:r>
              <a:rPr lang="en-US" sz="1200" dirty="0" smtClean="0">
                <a:solidFill>
                  <a:srgbClr val="0070C0"/>
                </a:solidFill>
              </a:rPr>
              <a:t>       </a:t>
            </a:r>
            <a:r>
              <a:rPr lang="en-US" sz="1200" dirty="0" err="1" smtClean="0">
                <a:solidFill>
                  <a:srgbClr val="0070C0"/>
                </a:solidFill>
              </a:rPr>
              <a:t>DynamicTest</a:t>
            </a:r>
            <a:r>
              <a:rPr lang="en-US" sz="1200" dirty="0" smtClean="0">
                <a:solidFill>
                  <a:srgbClr val="0070C0"/>
                </a:solidFill>
              </a:rPr>
              <a:t> </a:t>
            </a:r>
            <a:r>
              <a:rPr lang="en-US" sz="1200" dirty="0" err="1">
                <a:solidFill>
                  <a:srgbClr val="0070C0"/>
                </a:solidFill>
              </a:rPr>
              <a:t>dynamicTest</a:t>
            </a:r>
            <a:r>
              <a:rPr lang="en-US" sz="1200" dirty="0">
                <a:solidFill>
                  <a:srgbClr val="0070C0"/>
                </a:solidFill>
              </a:rPr>
              <a:t> </a:t>
            </a:r>
            <a:r>
              <a:rPr lang="en-US" sz="1200" dirty="0" smtClean="0">
                <a:solidFill>
                  <a:srgbClr val="0070C0"/>
                </a:solidFill>
              </a:rPr>
              <a:t> = </a:t>
            </a:r>
          </a:p>
          <a:p>
            <a:r>
              <a:rPr lang="en-US" sz="1200" dirty="0">
                <a:solidFill>
                  <a:srgbClr val="0070C0"/>
                </a:solidFill>
              </a:rPr>
              <a:t> </a:t>
            </a:r>
            <a:r>
              <a:rPr lang="en-US" sz="1200" dirty="0" smtClean="0">
                <a:solidFill>
                  <a:srgbClr val="0070C0"/>
                </a:solidFill>
              </a:rPr>
              <a:t>          </a:t>
            </a:r>
            <a:r>
              <a:rPr lang="en-US" sz="1200" dirty="0" err="1" smtClean="0">
                <a:solidFill>
                  <a:srgbClr val="0070C0"/>
                </a:solidFill>
              </a:rPr>
              <a:t>dynamicTest</a:t>
            </a:r>
            <a:r>
              <a:rPr lang="en-US" sz="1200" dirty="0">
                <a:solidFill>
                  <a:srgbClr val="0070C0"/>
                </a:solidFill>
              </a:rPr>
              <a:t>("Dynamic Test for </a:t>
            </a:r>
            <a:r>
              <a:rPr lang="en-US" sz="1200" dirty="0" err="1">
                <a:solidFill>
                  <a:srgbClr val="0070C0"/>
                </a:solidFill>
              </a:rPr>
              <a:t>MyUtils.add</a:t>
            </a:r>
            <a:r>
              <a:rPr lang="en-US" sz="1200" dirty="0">
                <a:solidFill>
                  <a:srgbClr val="0070C0"/>
                </a:solidFill>
              </a:rPr>
              <a:t>("+x+","+y</a:t>
            </a:r>
            <a:r>
              <a:rPr lang="en-US" sz="1200" dirty="0" smtClean="0">
                <a:solidFill>
                  <a:srgbClr val="0070C0"/>
                </a:solidFill>
              </a:rPr>
              <a:t>+")",</a:t>
            </a:r>
          </a:p>
          <a:p>
            <a:r>
              <a:rPr lang="en-US" sz="1200" dirty="0">
                <a:solidFill>
                  <a:srgbClr val="0070C0"/>
                </a:solidFill>
              </a:rPr>
              <a:t> </a:t>
            </a:r>
            <a:r>
              <a:rPr lang="en-US" sz="1200" dirty="0" smtClean="0">
                <a:solidFill>
                  <a:srgbClr val="0070C0"/>
                </a:solidFill>
              </a:rPr>
              <a:t>                    () </a:t>
            </a:r>
            <a:r>
              <a:rPr lang="en-US" sz="1200" dirty="0">
                <a:solidFill>
                  <a:srgbClr val="0070C0"/>
                </a:solidFill>
              </a:rPr>
              <a:t>-&gt;{</a:t>
            </a:r>
            <a:r>
              <a:rPr lang="en-US" sz="1200" dirty="0" err="1">
                <a:solidFill>
                  <a:srgbClr val="0070C0"/>
                </a:solidFill>
              </a:rPr>
              <a:t>assertEquals</a:t>
            </a:r>
            <a:r>
              <a:rPr lang="en-US" sz="1200" dirty="0">
                <a:solidFill>
                  <a:srgbClr val="0070C0"/>
                </a:solidFill>
              </a:rPr>
              <a:t>(</a:t>
            </a:r>
            <a:r>
              <a:rPr lang="en-US" sz="1200" dirty="0" err="1">
                <a:solidFill>
                  <a:srgbClr val="0070C0"/>
                </a:solidFill>
              </a:rPr>
              <a:t>x+y,MyUtils.add</a:t>
            </a:r>
            <a:r>
              <a:rPr lang="en-US" sz="1200" dirty="0">
                <a:solidFill>
                  <a:srgbClr val="0070C0"/>
                </a:solidFill>
              </a:rPr>
              <a:t>(</a:t>
            </a:r>
            <a:r>
              <a:rPr lang="en-US" sz="1200" dirty="0" err="1">
                <a:solidFill>
                  <a:srgbClr val="0070C0"/>
                </a:solidFill>
              </a:rPr>
              <a:t>x,y</a:t>
            </a:r>
            <a:r>
              <a:rPr lang="en-US" sz="1200" dirty="0">
                <a:solidFill>
                  <a:srgbClr val="0070C0"/>
                </a:solidFill>
              </a:rPr>
              <a:t>));}); </a:t>
            </a:r>
            <a:endParaRPr lang="en-US" sz="1200" dirty="0" smtClean="0">
              <a:solidFill>
                <a:srgbClr val="0070C0"/>
              </a:solidFill>
            </a:endParaRPr>
          </a:p>
          <a:p>
            <a:r>
              <a:rPr lang="en-US" sz="1200" dirty="0" smtClean="0">
                <a:solidFill>
                  <a:srgbClr val="0070C0"/>
                </a:solidFill>
              </a:rPr>
              <a:t>          </a:t>
            </a:r>
            <a:r>
              <a:rPr lang="en-US" sz="1200" dirty="0" err="1" smtClean="0">
                <a:solidFill>
                  <a:srgbClr val="0070C0"/>
                </a:solidFill>
              </a:rPr>
              <a:t>dynamicTests.add</a:t>
            </a:r>
            <a:r>
              <a:rPr lang="en-US" sz="1200" dirty="0" smtClean="0">
                <a:solidFill>
                  <a:srgbClr val="0070C0"/>
                </a:solidFill>
              </a:rPr>
              <a:t>(</a:t>
            </a:r>
            <a:r>
              <a:rPr lang="en-US" sz="1200" dirty="0" err="1" smtClean="0">
                <a:solidFill>
                  <a:srgbClr val="0070C0"/>
                </a:solidFill>
              </a:rPr>
              <a:t>dynamicTest</a:t>
            </a:r>
            <a:r>
              <a:rPr lang="en-US" sz="1200" dirty="0">
                <a:solidFill>
                  <a:srgbClr val="0070C0"/>
                </a:solidFill>
              </a:rPr>
              <a:t>); </a:t>
            </a:r>
            <a:endParaRPr lang="en-US" sz="1200" dirty="0" smtClean="0">
              <a:solidFill>
                <a:srgbClr val="0070C0"/>
              </a:solidFill>
            </a:endParaRPr>
          </a:p>
          <a:p>
            <a:r>
              <a:rPr lang="en-US" sz="1200" dirty="0" smtClean="0">
                <a:solidFill>
                  <a:srgbClr val="0070C0"/>
                </a:solidFill>
              </a:rPr>
              <a:t>     } </a:t>
            </a:r>
          </a:p>
          <a:p>
            <a:r>
              <a:rPr lang="en-US" sz="1200" dirty="0" smtClean="0">
                <a:solidFill>
                  <a:srgbClr val="0070C0"/>
                </a:solidFill>
              </a:rPr>
              <a:t>    return </a:t>
            </a:r>
            <a:r>
              <a:rPr lang="en-US" sz="1200" dirty="0" err="1">
                <a:solidFill>
                  <a:srgbClr val="0070C0"/>
                </a:solidFill>
              </a:rPr>
              <a:t>dynamicTests.stream</a:t>
            </a:r>
            <a:r>
              <a:rPr lang="en-US" sz="1200" dirty="0" smtClean="0">
                <a:solidFill>
                  <a:srgbClr val="0070C0"/>
                </a:solidFill>
              </a:rPr>
              <a:t>();</a:t>
            </a:r>
          </a:p>
          <a:p>
            <a:r>
              <a:rPr lang="en-US" sz="1200" dirty="0" smtClean="0">
                <a:solidFill>
                  <a:srgbClr val="0070C0"/>
                </a:solidFill>
              </a:rPr>
              <a:t> </a:t>
            </a:r>
            <a:r>
              <a:rPr lang="en-US" sz="1200" dirty="0">
                <a:solidFill>
                  <a:srgbClr val="0070C0"/>
                </a:solidFill>
              </a:rPr>
              <a:t>}</a:t>
            </a:r>
          </a:p>
        </p:txBody>
      </p:sp>
    </p:spTree>
    <p:extLst>
      <p:ext uri="{BB962C8B-B14F-4D97-AF65-F5344CB8AC3E}">
        <p14:creationId xmlns:p14="http://schemas.microsoft.com/office/powerpoint/2010/main" val="3842985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577361" y="333104"/>
            <a:ext cx="11353800" cy="266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err="1" smtClean="0"/>
              <a:t>jUnit</a:t>
            </a:r>
            <a:r>
              <a:rPr lang="en-US" i="1" dirty="0" smtClean="0"/>
              <a:t> 4  Parameterized Test                                               </a:t>
            </a:r>
            <a:r>
              <a:rPr lang="en-US" i="1" dirty="0" err="1" smtClean="0"/>
              <a:t>jUnit</a:t>
            </a:r>
            <a:r>
              <a:rPr lang="en-US" i="1" dirty="0" smtClean="0"/>
              <a:t> 5 Parameterized Test</a:t>
            </a:r>
          </a:p>
          <a:p>
            <a:pPr algn="l"/>
            <a:r>
              <a:rPr lang="en-US" i="1" dirty="0" smtClean="0"/>
              <a:t> </a:t>
            </a:r>
          </a:p>
          <a:p>
            <a:pPr algn="l"/>
            <a:endParaRPr lang="en-US" i="1" dirty="0"/>
          </a:p>
          <a:p>
            <a:pPr algn="l"/>
            <a:r>
              <a:rPr lang="en-US" sz="1600" i="1" dirty="0" smtClean="0"/>
              <a:t>Or via feeding input-data</a:t>
            </a:r>
            <a:r>
              <a:rPr lang="en-US" i="1" dirty="0" smtClean="0"/>
              <a:t> </a:t>
            </a:r>
            <a:r>
              <a:rPr lang="en-US" sz="1800" i="1" dirty="0" smtClean="0"/>
              <a:t>@Theory, @</a:t>
            </a:r>
            <a:r>
              <a:rPr lang="en-US" sz="1800" i="1" dirty="0" err="1" smtClean="0"/>
              <a:t>DataPoint</a:t>
            </a:r>
            <a:endParaRPr lang="en-US" sz="1800" i="1" dirty="0"/>
          </a:p>
        </p:txBody>
      </p:sp>
      <p:cxnSp>
        <p:nvCxnSpPr>
          <p:cNvPr id="5" name="Straight Connector 4"/>
          <p:cNvCxnSpPr/>
          <p:nvPr/>
        </p:nvCxnSpPr>
        <p:spPr>
          <a:xfrm>
            <a:off x="5495192" y="703385"/>
            <a:ext cx="0" cy="60579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92115" y="903857"/>
            <a:ext cx="6010446" cy="2308324"/>
          </a:xfrm>
          <a:prstGeom prst="rect">
            <a:avLst/>
          </a:prstGeom>
          <a:noFill/>
        </p:spPr>
        <p:txBody>
          <a:bodyPr wrap="square" rtlCol="0">
            <a:spAutoFit/>
          </a:bodyPr>
          <a:lstStyle/>
          <a:p>
            <a:r>
              <a:rPr lang="en-US" altLang="en-US" sz="1100" dirty="0" smtClean="0">
                <a:solidFill>
                  <a:srgbClr val="000000"/>
                </a:solidFill>
                <a:latin typeface="Arial" panose="020B0604020202020204" pitchFamily="34" charset="0"/>
                <a:cs typeface="Arial" panose="020B0604020202020204" pitchFamily="34" charset="0"/>
              </a:rPr>
              <a:t>//</a:t>
            </a:r>
            <a:r>
              <a:rPr lang="en-US" sz="1100" dirty="0" smtClean="0">
                <a:solidFill>
                  <a:srgbClr val="000000"/>
                </a:solidFill>
                <a:latin typeface="Arial" panose="020B0604020202020204" pitchFamily="34" charset="0"/>
                <a:cs typeface="Arial" panose="020B0604020202020204" pitchFamily="34" charset="0"/>
              </a:rPr>
              <a:t>JUnit </a:t>
            </a:r>
            <a:r>
              <a:rPr lang="en-US" sz="1100" dirty="0">
                <a:solidFill>
                  <a:srgbClr val="000000"/>
                </a:solidFill>
                <a:latin typeface="Arial" panose="020B0604020202020204" pitchFamily="34" charset="0"/>
                <a:cs typeface="Arial" panose="020B0604020202020204" pitchFamily="34" charset="0"/>
              </a:rPr>
              <a:t>5 doesn't provide the exact same features than those provided by JUnit 4</a:t>
            </a:r>
            <a:r>
              <a:rPr lang="en-US" sz="1100" dirty="0" smtClean="0">
                <a:solidFill>
                  <a:srgbClr val="000000"/>
                </a:solidFill>
                <a:latin typeface="Arial" panose="020B0604020202020204" pitchFamily="34" charset="0"/>
                <a:cs typeface="Arial" panose="020B0604020202020204" pitchFamily="34" charset="0"/>
              </a:rPr>
              <a:t>.</a:t>
            </a:r>
            <a:endParaRPr lang="en-US" altLang="en-US" sz="1100" dirty="0" smtClean="0">
              <a:solidFill>
                <a:srgbClr val="000000"/>
              </a:solidFill>
              <a:latin typeface="Arial" panose="020B0604020202020204" pitchFamily="34" charset="0"/>
              <a:cs typeface="Arial" panose="020B0604020202020204" pitchFamily="34" charset="0"/>
            </a:endParaRPr>
          </a:p>
          <a:p>
            <a:pPr marL="228600" indent="-228600">
              <a:buAutoNum type="arabicPeriod"/>
            </a:pPr>
            <a:endParaRPr lang="en-US" altLang="en-US" sz="900" dirty="0" smtClean="0">
              <a:solidFill>
                <a:srgbClr val="242729"/>
              </a:solidFill>
              <a:latin typeface="Consolas" panose="020B0609020204030204" pitchFamily="49" charset="0"/>
            </a:endParaRPr>
          </a:p>
          <a:p>
            <a:pPr marL="228600" indent="-228600">
              <a:buAutoNum type="arabicPeriod"/>
            </a:pPr>
            <a:endParaRPr lang="en-US" altLang="en-US" sz="900" dirty="0">
              <a:solidFill>
                <a:srgbClr val="242729"/>
              </a:solidFill>
              <a:latin typeface="Consolas" panose="020B0609020204030204" pitchFamily="49" charset="0"/>
            </a:endParaRPr>
          </a:p>
          <a:p>
            <a:endParaRPr lang="en-US" altLang="en-US" sz="900" dirty="0">
              <a:solidFill>
                <a:srgbClr val="242729"/>
              </a:solidFill>
              <a:latin typeface="Consolas" panose="020B0609020204030204" pitchFamily="49" charset="0"/>
            </a:endParaRPr>
          </a:p>
          <a:p>
            <a:pPr marL="228600" indent="-228600">
              <a:buFontTx/>
              <a:buAutoNum type="arabicPeriod"/>
            </a:pPr>
            <a:r>
              <a:rPr lang="en-US" altLang="en-US" sz="800" dirty="0">
                <a:solidFill>
                  <a:srgbClr val="242729"/>
                </a:solidFill>
                <a:latin typeface="Consolas" panose="020B0609020204030204" pitchFamily="49" charset="0"/>
              </a:rPr>
              <a:t>Collection&lt;Object[]&gt;</a:t>
            </a:r>
            <a:r>
              <a:rPr lang="en-US" altLang="en-US" sz="900" dirty="0">
                <a:solidFill>
                  <a:srgbClr val="242729"/>
                </a:solidFill>
                <a:latin typeface="Arial" panose="020B0604020202020204" pitchFamily="34" charset="0"/>
                <a:cs typeface="Arial" panose="020B0604020202020204" pitchFamily="34" charset="0"/>
              </a:rPr>
              <a:t> is become </a:t>
            </a:r>
            <a:r>
              <a:rPr lang="en-US" altLang="en-US" sz="800" dirty="0">
                <a:solidFill>
                  <a:srgbClr val="242729"/>
                </a:solidFill>
                <a:latin typeface="Consolas" panose="020B0609020204030204" pitchFamily="49" charset="0"/>
              </a:rPr>
              <a:t>Stream&lt;Arguments&gt;</a:t>
            </a:r>
            <a:r>
              <a:rPr lang="en-US" altLang="en-US" sz="900" dirty="0">
                <a:solidFill>
                  <a:srgbClr val="242729"/>
                </a:solidFill>
                <a:latin typeface="Arial" panose="020B0604020202020204" pitchFamily="34" charset="0"/>
                <a:cs typeface="Arial" panose="020B0604020202020204" pitchFamily="34" charset="0"/>
              </a:rPr>
              <a:t> that provides more flexibility.</a:t>
            </a:r>
            <a:r>
              <a:rPr lang="en-US" altLang="en-US" sz="500" dirty="0"/>
              <a:t> </a:t>
            </a:r>
            <a:endParaRPr lang="en-US" altLang="en-US" sz="1200" dirty="0">
              <a:latin typeface="Arial" panose="020B0604020202020204" pitchFamily="34" charset="0"/>
            </a:endParaRPr>
          </a:p>
          <a:p>
            <a:pPr marL="228600" indent="-228600">
              <a:buAutoNum type="arabicPeriod"/>
            </a:pPr>
            <a:r>
              <a:rPr lang="en-US" altLang="en-US" sz="900" dirty="0" smtClean="0">
                <a:solidFill>
                  <a:srgbClr val="242729"/>
                </a:solidFill>
                <a:latin typeface="Consolas" panose="020B0609020204030204" pitchFamily="49" charset="0"/>
              </a:rPr>
              <a:t>@</a:t>
            </a:r>
            <a:r>
              <a:rPr lang="en-US" altLang="en-US" sz="900" dirty="0" err="1" smtClean="0">
                <a:solidFill>
                  <a:srgbClr val="242729"/>
                </a:solidFill>
                <a:latin typeface="Consolas" panose="020B0609020204030204" pitchFamily="49" charset="0"/>
              </a:rPr>
              <a:t>MethodSource</a:t>
            </a:r>
            <a:r>
              <a:rPr lang="en-US" altLang="en-US" sz="900" dirty="0" smtClean="0">
                <a:solidFill>
                  <a:srgbClr val="242729"/>
                </a:solidFill>
                <a:latin typeface="Consolas" panose="020B0609020204030204" pitchFamily="49" charset="0"/>
              </a:rPr>
              <a:t>, </a:t>
            </a:r>
            <a:r>
              <a:rPr lang="en-US" altLang="en-US" sz="800" dirty="0" smtClean="0">
                <a:solidFill>
                  <a:srgbClr val="242729"/>
                </a:solidFill>
                <a:latin typeface="Consolas" panose="020B0609020204030204" pitchFamily="49" charset="0"/>
              </a:rPr>
              <a:t>@</a:t>
            </a:r>
            <a:r>
              <a:rPr lang="en-US" altLang="en-US" sz="800" dirty="0" err="1" smtClean="0">
                <a:solidFill>
                  <a:srgbClr val="242729"/>
                </a:solidFill>
                <a:latin typeface="Consolas" panose="020B0609020204030204" pitchFamily="49" charset="0"/>
              </a:rPr>
              <a:t>ValueSource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CsvSource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CsvFileSource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EnumSource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argumentsSource</a:t>
            </a:r>
            <a:r>
              <a:rPr lang="en-US" altLang="en-US" sz="800" dirty="0" smtClean="0">
                <a:solidFill>
                  <a:srgbClr val="242729"/>
                </a:solidFill>
                <a:latin typeface="Consolas" panose="020B0609020204030204" pitchFamily="49" charset="0"/>
              </a:rPr>
              <a:t> </a:t>
            </a:r>
            <a:r>
              <a:rPr lang="en-US" altLang="en-US" sz="800" dirty="0" smtClean="0">
                <a:solidFill>
                  <a:srgbClr val="242729"/>
                </a:solidFill>
                <a:latin typeface="Arial" panose="020B0604020202020204" pitchFamily="34" charset="0"/>
                <a:cs typeface="Arial" panose="020B0604020202020204" pitchFamily="34" charset="0"/>
              </a:rPr>
              <a:t> </a:t>
            </a:r>
            <a:endParaRPr lang="en-US" altLang="en-US" sz="400" dirty="0"/>
          </a:p>
          <a:p>
            <a:pPr marL="228600" indent="-228600">
              <a:buFontTx/>
              <a:buAutoNum type="arabicPeriod"/>
            </a:pPr>
            <a:r>
              <a:rPr lang="en-US" altLang="en-US" sz="800" dirty="0" smtClean="0">
                <a:solidFill>
                  <a:srgbClr val="242729"/>
                </a:solidFill>
                <a:latin typeface="Consolas" panose="020B0609020204030204" pitchFamily="49" charset="0"/>
              </a:rPr>
              <a:t>Null and Empty sources:  @</a:t>
            </a:r>
            <a:r>
              <a:rPr lang="en-US" altLang="en-US" sz="800" dirty="0" err="1" smtClean="0">
                <a:solidFill>
                  <a:srgbClr val="242729"/>
                </a:solidFill>
                <a:latin typeface="Consolas" panose="020B0609020204030204" pitchFamily="49" charset="0"/>
              </a:rPr>
              <a:t>NullSource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EmptySource</a:t>
            </a:r>
            <a:r>
              <a:rPr lang="en-US" altLang="en-US" sz="800" dirty="0" smtClean="0">
                <a:solidFill>
                  <a:srgbClr val="242729"/>
                </a:solidFill>
                <a:latin typeface="Consolas" panose="020B0609020204030204" pitchFamily="49" charset="0"/>
              </a:rPr>
              <a:t>, @</a:t>
            </a:r>
            <a:r>
              <a:rPr lang="en-US" altLang="en-US" sz="800" dirty="0" err="1" smtClean="0">
                <a:solidFill>
                  <a:srgbClr val="242729"/>
                </a:solidFill>
                <a:latin typeface="Consolas" panose="020B0609020204030204" pitchFamily="49" charset="0"/>
              </a:rPr>
              <a:t>NullAndEmptySource</a:t>
            </a:r>
            <a:r>
              <a:rPr lang="en-US" altLang="en-US" sz="800" dirty="0" smtClean="0">
                <a:solidFill>
                  <a:srgbClr val="242729"/>
                </a:solidFill>
                <a:latin typeface="Consolas" panose="020B0609020204030204" pitchFamily="49" charset="0"/>
              </a:rPr>
              <a:t>, </a:t>
            </a:r>
            <a:r>
              <a:rPr lang="en-US" altLang="en-US" sz="800" dirty="0" smtClean="0"/>
              <a:t> </a:t>
            </a:r>
          </a:p>
          <a:p>
            <a:pPr marL="228600" indent="-228600">
              <a:buFontTx/>
              <a:buAutoNum type="arabicPeriod"/>
            </a:pPr>
            <a:endParaRPr lang="en-US" sz="800" dirty="0">
              <a:solidFill>
                <a:srgbClr val="0F467D"/>
              </a:solidFill>
              <a:latin typeface="Consolas" panose="020B0609020204030204" pitchFamily="49" charset="0"/>
            </a:endParaRPr>
          </a:p>
          <a:p>
            <a:r>
              <a:rPr lang="en-US" altLang="en-US" sz="1200" dirty="0">
                <a:solidFill>
                  <a:srgbClr val="000077"/>
                </a:solidFill>
                <a:latin typeface="Droid Sans Mono"/>
              </a:rPr>
              <a:t>@</a:t>
            </a:r>
            <a:r>
              <a:rPr lang="en-US" altLang="en-US" sz="1200" dirty="0" err="1">
                <a:solidFill>
                  <a:srgbClr val="000077"/>
                </a:solidFill>
                <a:latin typeface="Droid Sans Mono"/>
              </a:rPr>
              <a:t>ParameterizedTest</a:t>
            </a:r>
            <a:r>
              <a:rPr lang="en-US" altLang="en-US" sz="1200" dirty="0">
                <a:latin typeface="Droid Sans Mono"/>
              </a:rPr>
              <a:t> </a:t>
            </a:r>
            <a:endParaRPr lang="en-US" altLang="en-US" sz="1200" dirty="0" smtClean="0">
              <a:latin typeface="Droid Sans Mono"/>
            </a:endParaRPr>
          </a:p>
          <a:p>
            <a:r>
              <a:rPr lang="en-US" altLang="en-US" sz="1200" dirty="0" smtClean="0">
                <a:solidFill>
                  <a:srgbClr val="000077"/>
                </a:solidFill>
                <a:latin typeface="Droid Sans Mono"/>
              </a:rPr>
              <a:t>@</a:t>
            </a:r>
            <a:r>
              <a:rPr lang="en-US" altLang="en-US" sz="1200" dirty="0" err="1">
                <a:solidFill>
                  <a:srgbClr val="000077"/>
                </a:solidFill>
                <a:latin typeface="Droid Sans Mono"/>
              </a:rPr>
              <a:t>NullSource</a:t>
            </a:r>
            <a:r>
              <a:rPr lang="en-US" altLang="en-US" sz="1200" dirty="0">
                <a:latin typeface="Droid Sans Mono"/>
              </a:rPr>
              <a:t> </a:t>
            </a:r>
            <a:r>
              <a:rPr lang="en-US" altLang="en-US" sz="1200" dirty="0">
                <a:solidFill>
                  <a:srgbClr val="000077"/>
                </a:solidFill>
                <a:latin typeface="Droid Sans Mono"/>
              </a:rPr>
              <a:t>@</a:t>
            </a:r>
            <a:r>
              <a:rPr lang="en-US" altLang="en-US" sz="1200" dirty="0" err="1" smtClean="0">
                <a:solidFill>
                  <a:srgbClr val="000077"/>
                </a:solidFill>
                <a:latin typeface="Droid Sans Mono"/>
              </a:rPr>
              <a:t>EmptySource</a:t>
            </a:r>
            <a:r>
              <a:rPr lang="en-US" altLang="en-US" sz="1200" dirty="0" smtClean="0">
                <a:latin typeface="Droid Sans Mono"/>
              </a:rPr>
              <a:t> </a:t>
            </a:r>
            <a:r>
              <a:rPr lang="en-US" altLang="en-US" sz="1200" dirty="0" smtClean="0">
                <a:solidFill>
                  <a:srgbClr val="000077"/>
                </a:solidFill>
                <a:latin typeface="Droid Sans Mono"/>
              </a:rPr>
              <a:t>@</a:t>
            </a:r>
            <a:r>
              <a:rPr lang="en-US" altLang="en-US" sz="1200" dirty="0" err="1">
                <a:solidFill>
                  <a:srgbClr val="000077"/>
                </a:solidFill>
                <a:latin typeface="Droid Sans Mono"/>
              </a:rPr>
              <a:t>ValueSource</a:t>
            </a:r>
            <a:r>
              <a:rPr lang="en-US" altLang="en-US" sz="1200" dirty="0">
                <a:latin typeface="Droid Sans Mono"/>
              </a:rPr>
              <a:t>(strings = { </a:t>
            </a:r>
            <a:r>
              <a:rPr lang="en-US" altLang="en-US" sz="1200" dirty="0">
                <a:solidFill>
                  <a:srgbClr val="DD1144"/>
                </a:solidFill>
                <a:latin typeface="Droid Sans Mono"/>
              </a:rPr>
              <a:t>" "</a:t>
            </a:r>
            <a:r>
              <a:rPr lang="en-US" altLang="en-US" sz="1200" dirty="0">
                <a:latin typeface="Droid Sans Mono"/>
              </a:rPr>
              <a:t>, </a:t>
            </a:r>
            <a:r>
              <a:rPr lang="en-US" altLang="en-US" sz="1200" dirty="0">
                <a:solidFill>
                  <a:srgbClr val="DD1144"/>
                </a:solidFill>
                <a:latin typeface="Droid Sans Mono"/>
              </a:rPr>
              <a:t>" "</a:t>
            </a:r>
            <a:r>
              <a:rPr lang="en-US" altLang="en-US" sz="1200" dirty="0">
                <a:latin typeface="Droid Sans Mono"/>
              </a:rPr>
              <a:t>, </a:t>
            </a:r>
            <a:r>
              <a:rPr lang="en-US" altLang="en-US" sz="1200" dirty="0">
                <a:solidFill>
                  <a:srgbClr val="DD1144"/>
                </a:solidFill>
                <a:latin typeface="Droid Sans Mono"/>
              </a:rPr>
              <a:t>"\t"</a:t>
            </a:r>
            <a:r>
              <a:rPr lang="en-US" altLang="en-US" sz="1200" dirty="0">
                <a:latin typeface="Droid Sans Mono"/>
              </a:rPr>
              <a:t>, </a:t>
            </a:r>
            <a:r>
              <a:rPr lang="en-US" altLang="en-US" sz="1200" dirty="0">
                <a:solidFill>
                  <a:srgbClr val="DD1144"/>
                </a:solidFill>
                <a:latin typeface="Droid Sans Mono"/>
              </a:rPr>
              <a:t>"\n"</a:t>
            </a:r>
            <a:r>
              <a:rPr lang="en-US" altLang="en-US" sz="1200" dirty="0">
                <a:latin typeface="Droid Sans Mono"/>
              </a:rPr>
              <a:t> }) </a:t>
            </a:r>
            <a:endParaRPr lang="en-US" altLang="en-US" sz="1200" dirty="0" smtClean="0">
              <a:latin typeface="Droid Sans Mono"/>
            </a:endParaRPr>
          </a:p>
          <a:p>
            <a:r>
              <a:rPr lang="en-US" altLang="en-US" sz="1200" b="1" dirty="0" smtClean="0">
                <a:latin typeface="Droid Sans Mono"/>
              </a:rPr>
              <a:t>void</a:t>
            </a:r>
            <a:r>
              <a:rPr lang="en-US" altLang="en-US" sz="1200" dirty="0" smtClean="0">
                <a:latin typeface="Droid Sans Mono"/>
              </a:rPr>
              <a:t> </a:t>
            </a:r>
            <a:r>
              <a:rPr lang="en-US" altLang="en-US" sz="1200" dirty="0" err="1">
                <a:latin typeface="Droid Sans Mono"/>
              </a:rPr>
              <a:t>nullEmptyAndBlankStrings</a:t>
            </a:r>
            <a:r>
              <a:rPr lang="en-US" altLang="en-US" sz="1200" dirty="0">
                <a:latin typeface="Droid Sans Mono"/>
              </a:rPr>
              <a:t>(String text) { </a:t>
            </a:r>
            <a:endParaRPr lang="en-US" altLang="en-US" sz="1200" dirty="0" smtClean="0">
              <a:latin typeface="Droid Sans Mono"/>
            </a:endParaRPr>
          </a:p>
          <a:p>
            <a:r>
              <a:rPr lang="en-US" altLang="en-US" sz="1200" dirty="0">
                <a:latin typeface="Droid Sans Mono"/>
              </a:rPr>
              <a:t> </a:t>
            </a:r>
            <a:r>
              <a:rPr lang="en-US" altLang="en-US" sz="1200" dirty="0" smtClean="0">
                <a:latin typeface="Droid Sans Mono"/>
              </a:rPr>
              <a:t>        </a:t>
            </a:r>
            <a:r>
              <a:rPr lang="en-US" altLang="en-US" sz="1200" dirty="0" err="1" smtClean="0">
                <a:latin typeface="Droid Sans Mono"/>
              </a:rPr>
              <a:t>assertTrue</a:t>
            </a:r>
            <a:r>
              <a:rPr lang="en-US" altLang="en-US" sz="1200" dirty="0" smtClean="0">
                <a:latin typeface="Droid Sans Mono"/>
              </a:rPr>
              <a:t>(text </a:t>
            </a:r>
            <a:r>
              <a:rPr lang="en-US" altLang="en-US" sz="1200" dirty="0">
                <a:latin typeface="Droid Sans Mono"/>
              </a:rPr>
              <a:t>== </a:t>
            </a:r>
            <a:r>
              <a:rPr lang="en-US" altLang="en-US" sz="1200" dirty="0">
                <a:solidFill>
                  <a:srgbClr val="008080"/>
                </a:solidFill>
                <a:latin typeface="Droid Sans Mono"/>
              </a:rPr>
              <a:t>null</a:t>
            </a:r>
            <a:r>
              <a:rPr lang="en-US" altLang="en-US" sz="1200" dirty="0">
                <a:latin typeface="Droid Sans Mono"/>
              </a:rPr>
              <a:t> || </a:t>
            </a:r>
            <a:r>
              <a:rPr lang="en-US" altLang="en-US" sz="1200" dirty="0" err="1">
                <a:latin typeface="Droid Sans Mono"/>
              </a:rPr>
              <a:t>text.trim</a:t>
            </a:r>
            <a:r>
              <a:rPr lang="en-US" altLang="en-US" sz="1200" dirty="0">
                <a:latin typeface="Droid Sans Mono"/>
              </a:rPr>
              <a:t>().</a:t>
            </a:r>
            <a:r>
              <a:rPr lang="en-US" altLang="en-US" sz="1200" dirty="0" err="1">
                <a:latin typeface="Droid Sans Mono"/>
              </a:rPr>
              <a:t>isEmpty</a:t>
            </a:r>
            <a:r>
              <a:rPr lang="en-US" altLang="en-US" sz="1200" dirty="0">
                <a:latin typeface="Droid Sans Mono"/>
              </a:rPr>
              <a:t>()); </a:t>
            </a:r>
            <a:endParaRPr lang="en-US" altLang="en-US" sz="1200" dirty="0" smtClean="0">
              <a:latin typeface="Droid Sans Mono"/>
            </a:endParaRPr>
          </a:p>
          <a:p>
            <a:r>
              <a:rPr lang="en-US" altLang="en-US" sz="1200" dirty="0" smtClean="0">
                <a:latin typeface="Droid Sans Mono"/>
              </a:rPr>
              <a:t>}</a:t>
            </a:r>
            <a:r>
              <a:rPr lang="en-US" altLang="en-US" sz="1050" dirty="0" smtClean="0"/>
              <a:t> </a:t>
            </a:r>
            <a:endParaRPr lang="en-US" altLang="en-US" sz="2800" dirty="0">
              <a:latin typeface="Arial" panose="020B0604020202020204" pitchFamily="34" charset="0"/>
            </a:endParaRPr>
          </a:p>
          <a:p>
            <a:pPr marL="228600" indent="-228600">
              <a:buFontTx/>
              <a:buAutoNum type="arabicPeriod"/>
            </a:pPr>
            <a:endParaRPr lang="en-US" sz="1200" dirty="0">
              <a:solidFill>
                <a:srgbClr val="0F467D"/>
              </a:solidFill>
              <a:latin typeface="Consolas" panose="020B0609020204030204" pitchFamily="49"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86797" y="2298752"/>
            <a:ext cx="6010446" cy="4524315"/>
          </a:xfrm>
          <a:prstGeom prst="rect">
            <a:avLst/>
          </a:prstGeom>
          <a:noFill/>
        </p:spPr>
        <p:txBody>
          <a:bodyPr wrap="square" rtlCol="0">
            <a:spAutoFit/>
          </a:bodyPr>
          <a:lstStyle/>
          <a:p>
            <a:pPr lvl="0" eaLnBrk="0" fontAlgn="base" hangingPunct="0">
              <a:spcBef>
                <a:spcPct val="0"/>
              </a:spcBef>
              <a:spcAft>
                <a:spcPct val="0"/>
              </a:spcAft>
            </a:pPr>
            <a:r>
              <a:rPr lang="en-US" altLang="en-US" sz="1200" dirty="0" smtClean="0">
                <a:solidFill>
                  <a:srgbClr val="242729"/>
                </a:solidFill>
                <a:latin typeface="inherit"/>
              </a:rPr>
              <a:t>//Example </a:t>
            </a: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RunWith</a:t>
            </a:r>
            <a:r>
              <a:rPr lang="en-US" altLang="en-US" sz="1200" dirty="0">
                <a:solidFill>
                  <a:srgbClr val="242729"/>
                </a:solidFill>
                <a:latin typeface="inherit"/>
              </a:rPr>
              <a:t>( </a:t>
            </a:r>
            <a:r>
              <a:rPr lang="en-US" altLang="en-US" sz="1200" dirty="0" err="1">
                <a:solidFill>
                  <a:srgbClr val="2B91AF"/>
                </a:solidFill>
                <a:latin typeface="inherit"/>
              </a:rPr>
              <a:t>Parameterized</a:t>
            </a:r>
            <a:r>
              <a:rPr lang="en-US" altLang="en-US" sz="1200" dirty="0" err="1">
                <a:solidFill>
                  <a:srgbClr val="242729"/>
                </a:solidFill>
                <a:latin typeface="inherit"/>
              </a:rPr>
              <a:t>.class</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class </a:t>
            </a:r>
            <a:r>
              <a:rPr lang="en-US" altLang="en-US" sz="1200" dirty="0" err="1" smtClean="0">
                <a:solidFill>
                  <a:srgbClr val="2B91AF"/>
                </a:solidFill>
                <a:latin typeface="inherit"/>
              </a:rPr>
              <a:t>FooInvariantsTest</a:t>
            </a:r>
            <a:r>
              <a:rPr lang="en-US" altLang="en-US" sz="1200" dirty="0" smtClean="0">
                <a:solidFill>
                  <a:srgbClr val="2B91AF"/>
                </a:solidFill>
                <a:latin typeface="inherit"/>
              </a:rPr>
              <a:t> </a:t>
            </a: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Parameterized.</a:t>
            </a:r>
            <a:r>
              <a:rPr lang="en-US" altLang="en-US" sz="1200" dirty="0" err="1">
                <a:solidFill>
                  <a:srgbClr val="2B91AF"/>
                </a:solidFill>
                <a:latin typeface="inherit"/>
              </a:rPr>
              <a:t>Parameters</a:t>
            </a:r>
            <a:r>
              <a:rPr lang="en-US" altLang="en-US" sz="1200" dirty="0">
                <a:solidFill>
                  <a:srgbClr val="242729"/>
                </a:solidFill>
                <a:latin typeface="inherit"/>
              </a:rPr>
              <a:t> public static </a:t>
            </a:r>
            <a:r>
              <a:rPr lang="en-US" altLang="en-US" sz="1200" dirty="0">
                <a:solidFill>
                  <a:srgbClr val="2B91AF"/>
                </a:solidFill>
                <a:latin typeface="inherit"/>
              </a:rPr>
              <a:t>Collection</a:t>
            </a:r>
            <a:r>
              <a:rPr lang="en-US" altLang="en-US" sz="1200" dirty="0">
                <a:solidFill>
                  <a:srgbClr val="242729"/>
                </a:solidFill>
                <a:latin typeface="inherit"/>
              </a:rPr>
              <a:t>&lt;</a:t>
            </a:r>
            <a:r>
              <a:rPr lang="en-US" altLang="en-US" sz="1200" dirty="0">
                <a:solidFill>
                  <a:srgbClr val="2B91AF"/>
                </a:solidFill>
                <a:latin typeface="inherit"/>
              </a:rPr>
              <a:t>Object</a:t>
            </a:r>
            <a:r>
              <a:rPr lang="en-US" altLang="en-US" sz="1200" dirty="0">
                <a:solidFill>
                  <a:srgbClr val="242729"/>
                </a:solidFill>
                <a:latin typeface="inherit"/>
              </a:rPr>
              <a:t>[]&gt; data(){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return </a:t>
            </a:r>
            <a:r>
              <a:rPr lang="en-US" altLang="en-US" sz="1200" dirty="0">
                <a:solidFill>
                  <a:srgbClr val="242729"/>
                </a:solidFill>
                <a:latin typeface="inherit"/>
              </a:rPr>
              <a:t>new </a:t>
            </a:r>
            <a:r>
              <a:rPr lang="en-US" altLang="en-US" sz="1200" dirty="0" err="1">
                <a:solidFill>
                  <a:srgbClr val="2B91AF"/>
                </a:solidFill>
                <a:latin typeface="inherit"/>
              </a:rPr>
              <a:t>Arrays</a:t>
            </a:r>
            <a:r>
              <a:rPr lang="en-US" altLang="en-US" sz="1200" dirty="0" err="1">
                <a:solidFill>
                  <a:srgbClr val="242729"/>
                </a:solidFill>
                <a:latin typeface="inherit"/>
              </a:rPr>
              <a:t>.asList</a:t>
            </a:r>
            <a:r>
              <a:rPr lang="en-US" altLang="en-US" sz="1200" dirty="0">
                <a:solidFill>
                  <a:srgbClr val="242729"/>
                </a:solidFill>
                <a:latin typeface="inherit"/>
              </a:rPr>
              <a:t>(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new </a:t>
            </a:r>
            <a:r>
              <a:rPr lang="en-US" altLang="en-US" sz="1200" dirty="0">
                <a:solidFill>
                  <a:srgbClr val="2B91AF"/>
                </a:solidFill>
                <a:latin typeface="inherit"/>
              </a:rPr>
              <a:t>Object</a:t>
            </a:r>
            <a:r>
              <a:rPr lang="en-US" altLang="en-US" sz="1200" dirty="0">
                <a:solidFill>
                  <a:srgbClr val="242729"/>
                </a:solidFill>
                <a:latin typeface="inherit"/>
              </a:rPr>
              <a:t>[]{ new </a:t>
            </a:r>
            <a:r>
              <a:rPr lang="en-US" altLang="en-US" sz="1200" dirty="0" err="1">
                <a:solidFill>
                  <a:srgbClr val="2B91AF"/>
                </a:solidFill>
                <a:latin typeface="inherit"/>
              </a:rPr>
              <a:t>CsvFoo</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new </a:t>
            </a:r>
            <a:r>
              <a:rPr lang="en-US" altLang="en-US" sz="1200" dirty="0">
                <a:solidFill>
                  <a:srgbClr val="2B91AF"/>
                </a:solidFill>
                <a:latin typeface="inherit"/>
              </a:rPr>
              <a:t>Object</a:t>
            </a:r>
            <a:r>
              <a:rPr lang="en-US" altLang="en-US" sz="1200" dirty="0">
                <a:solidFill>
                  <a:srgbClr val="242729"/>
                </a:solidFill>
                <a:latin typeface="inherit"/>
              </a:rPr>
              <a:t>[]{ new </a:t>
            </a:r>
            <a:r>
              <a:rPr lang="en-US" altLang="en-US" sz="1200" dirty="0" err="1">
                <a:solidFill>
                  <a:srgbClr val="2B91AF"/>
                </a:solidFill>
                <a:latin typeface="inherit"/>
              </a:rPr>
              <a:t>SqlFoo</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new </a:t>
            </a:r>
            <a:r>
              <a:rPr lang="en-US" altLang="en-US" sz="1200" dirty="0">
                <a:solidFill>
                  <a:srgbClr val="2B91AF"/>
                </a:solidFill>
                <a:latin typeface="inherit"/>
              </a:rPr>
              <a:t>Object</a:t>
            </a:r>
            <a:r>
              <a:rPr lang="en-US" altLang="en-US" sz="1200" dirty="0">
                <a:solidFill>
                  <a:srgbClr val="242729"/>
                </a:solidFill>
                <a:latin typeface="inherit"/>
              </a:rPr>
              <a:t>[]{ new </a:t>
            </a:r>
            <a:r>
              <a:rPr lang="en-US" altLang="en-US" sz="1200" dirty="0" err="1">
                <a:solidFill>
                  <a:srgbClr val="2B91AF"/>
                </a:solidFill>
                <a:latin typeface="inherit"/>
              </a:rPr>
              <a:t>XmlFoo</a:t>
            </a:r>
            <a:r>
              <a:rPr lang="en-US" altLang="en-US" sz="1200" dirty="0">
                <a:solidFill>
                  <a:srgbClr val="242729"/>
                </a:solidFill>
                <a:latin typeface="inherit"/>
              </a:rPr>
              <a:t>() ),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private </a:t>
            </a:r>
            <a:r>
              <a:rPr lang="en-US" altLang="en-US" sz="1200" dirty="0">
                <a:solidFill>
                  <a:srgbClr val="2B91AF"/>
                </a:solidFill>
                <a:latin typeface="inherit"/>
              </a:rPr>
              <a:t>Foo</a:t>
            </a:r>
            <a:r>
              <a:rPr lang="en-US" altLang="en-US" sz="1200" dirty="0">
                <a:solidFill>
                  <a:srgbClr val="242729"/>
                </a:solidFill>
                <a:latin typeface="inherit"/>
              </a:rPr>
              <a:t> </a:t>
            </a:r>
            <a:r>
              <a:rPr lang="en-US" altLang="en-US" sz="1200" dirty="0" err="1">
                <a:solidFill>
                  <a:srgbClr val="242729"/>
                </a:solidFill>
                <a:latin typeface="inherit"/>
              </a:rPr>
              <a:t>fooUnderTest</a:t>
            </a:r>
            <a:r>
              <a:rPr lang="en-US" altLang="en-US" sz="1200" dirty="0">
                <a:solidFill>
                  <a:srgbClr val="242729"/>
                </a:solidFill>
                <a:latin typeface="inherit"/>
              </a:rPr>
              <a:t>; public </a:t>
            </a:r>
            <a:r>
              <a:rPr lang="en-US" altLang="en-US" sz="1200" dirty="0" err="1">
                <a:solidFill>
                  <a:srgbClr val="2B91AF"/>
                </a:solidFill>
                <a:latin typeface="inherit"/>
              </a:rPr>
              <a:t>FooInvariantsTest</a:t>
            </a:r>
            <a:r>
              <a:rPr lang="en-US" altLang="en-US" sz="1200" dirty="0">
                <a:solidFill>
                  <a:srgbClr val="242729"/>
                </a:solidFill>
                <a:latin typeface="inherit"/>
              </a:rPr>
              <a:t>( </a:t>
            </a:r>
            <a:r>
              <a:rPr lang="en-US" altLang="en-US" sz="1200" dirty="0">
                <a:solidFill>
                  <a:srgbClr val="2B91AF"/>
                </a:solidFill>
                <a:latin typeface="inherit"/>
              </a:rPr>
              <a:t>Foo</a:t>
            </a:r>
            <a:r>
              <a:rPr lang="en-US" altLang="en-US" sz="1200" dirty="0">
                <a:solidFill>
                  <a:srgbClr val="242729"/>
                </a:solidFill>
                <a:latin typeface="inherit"/>
              </a:rPr>
              <a:t> </a:t>
            </a:r>
            <a:r>
              <a:rPr lang="en-US" altLang="en-US" sz="1200" dirty="0" err="1">
                <a:solidFill>
                  <a:srgbClr val="242729"/>
                </a:solidFill>
                <a:latin typeface="inherit"/>
              </a:rPr>
              <a:t>fooToTest</a:t>
            </a:r>
            <a:r>
              <a:rPr lang="en-US" altLang="en-US" sz="1200" dirty="0">
                <a:solidFill>
                  <a:srgbClr val="242729"/>
                </a:solidFill>
                <a:latin typeface="inherit"/>
              </a:rPr>
              <a:t> ){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a:t>
            </a:r>
            <a:r>
              <a:rPr lang="en-US" altLang="en-US" sz="1200" dirty="0" err="1" smtClean="0">
                <a:solidFill>
                  <a:srgbClr val="242729"/>
                </a:solidFill>
                <a:latin typeface="inherit"/>
              </a:rPr>
              <a:t>fooUnderTest</a:t>
            </a:r>
            <a:r>
              <a:rPr lang="en-US" altLang="en-US" sz="1200" dirty="0" smtClean="0">
                <a:solidFill>
                  <a:srgbClr val="242729"/>
                </a:solidFill>
                <a:latin typeface="inherit"/>
              </a:rPr>
              <a:t> </a:t>
            </a:r>
            <a:r>
              <a:rPr lang="en-US" altLang="en-US" sz="1200" dirty="0">
                <a:solidFill>
                  <a:srgbClr val="242729"/>
                </a:solidFill>
                <a:latin typeface="inherit"/>
              </a:rPr>
              <a:t>= </a:t>
            </a:r>
            <a:r>
              <a:rPr lang="en-US" altLang="en-US" sz="1200" dirty="0" err="1">
                <a:solidFill>
                  <a:srgbClr val="242729"/>
                </a:solidFill>
                <a:latin typeface="inherit"/>
              </a:rPr>
              <a:t>fooToTest</a:t>
            </a:r>
            <a:r>
              <a:rPr lang="en-US" altLang="en-US" sz="1200" dirty="0">
                <a:solidFill>
                  <a:srgbClr val="242729"/>
                </a:solidFill>
                <a:latin typeface="inherit"/>
              </a:rPr>
              <a:t>; </a:t>
            </a:r>
            <a:endParaRPr lang="en-US" altLang="en-US" sz="1200" dirty="0" smtClean="0">
              <a:solidFill>
                <a:srgbClr val="242729"/>
              </a:solidFill>
              <a:latin typeface="inherit"/>
            </a:endParaRP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a:solidFill>
                  <a:srgbClr val="242729"/>
                </a:solidFill>
                <a:latin typeface="inherit"/>
              </a:rPr>
              <a:t>Test public void testInvariant1(){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a:t>
            </a:r>
            <a:r>
              <a:rPr lang="en-US" altLang="en-US" sz="1200" dirty="0">
                <a:solidFill>
                  <a:srgbClr val="242729"/>
                </a:solidFill>
                <a:latin typeface="inherit"/>
              </a:rPr>
              <a:t>Test public void testInvariant2(){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a:t>
            </a:r>
            <a:r>
              <a:rPr lang="en-US" altLang="en-US" sz="1100" dirty="0" smtClean="0"/>
              <a:t> </a:t>
            </a:r>
            <a:endParaRPr lang="en-US" altLang="en-US" sz="3200" dirty="0">
              <a:latin typeface="Arial" panose="020B0604020202020204" pitchFamily="34" charset="0"/>
            </a:endParaRPr>
          </a:p>
        </p:txBody>
      </p:sp>
      <p:sp>
        <p:nvSpPr>
          <p:cNvPr id="11" name="TextBox 10"/>
          <p:cNvSpPr txBox="1"/>
          <p:nvPr/>
        </p:nvSpPr>
        <p:spPr>
          <a:xfrm>
            <a:off x="1588655" y="351693"/>
            <a:ext cx="184731" cy="369332"/>
          </a:xfrm>
          <a:prstGeom prst="rect">
            <a:avLst/>
          </a:prstGeom>
          <a:noFill/>
        </p:spPr>
        <p:txBody>
          <a:bodyPr wrap="none" rtlCol="0">
            <a:spAutoFit/>
          </a:bodyPr>
          <a:lstStyle/>
          <a:p>
            <a:endParaRPr lang="en-US" dirty="0"/>
          </a:p>
        </p:txBody>
      </p:sp>
      <p:sp>
        <p:nvSpPr>
          <p:cNvPr id="17" name="Rectangle 3"/>
          <p:cNvSpPr>
            <a:spLocks noChangeArrowheads="1"/>
          </p:cNvSpPr>
          <p:nvPr/>
        </p:nvSpPr>
        <p:spPr bwMode="auto">
          <a:xfrm>
            <a:off x="5869394" y="1232239"/>
            <a:ext cx="288731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42729"/>
                </a:solidFill>
                <a:effectLst/>
                <a:latin typeface="inherit"/>
              </a:rPr>
              <a:t>private static </a:t>
            </a:r>
            <a:r>
              <a:rPr kumimoji="0" lang="en-US" altLang="en-US" sz="900" b="0" i="0" u="none" strike="noStrike" cap="none" normalizeH="0" baseline="0" dirty="0" smtClean="0">
                <a:ln>
                  <a:noFill/>
                </a:ln>
                <a:solidFill>
                  <a:srgbClr val="2B91AF"/>
                </a:solidFill>
                <a:effectLst/>
                <a:latin typeface="inherit"/>
              </a:rPr>
              <a:t>Stream</a:t>
            </a:r>
            <a:r>
              <a:rPr kumimoji="0" lang="en-US" altLang="en-US" sz="900" b="0" i="0" u="none" strike="noStrike" cap="none" normalizeH="0" baseline="0" dirty="0" smtClean="0">
                <a:ln>
                  <a:noFill/>
                </a:ln>
                <a:solidFill>
                  <a:srgbClr val="242729"/>
                </a:solidFill>
                <a:effectLst/>
                <a:latin typeface="inherit"/>
              </a:rPr>
              <a:t>&lt;</a:t>
            </a:r>
            <a:r>
              <a:rPr kumimoji="0" lang="en-US" altLang="en-US" sz="900" b="0" i="0" u="none" strike="noStrike" cap="none" normalizeH="0" baseline="0" dirty="0" smtClean="0">
                <a:ln>
                  <a:noFill/>
                </a:ln>
                <a:solidFill>
                  <a:srgbClr val="2B91AF"/>
                </a:solidFill>
                <a:effectLst/>
                <a:latin typeface="inherit"/>
              </a:rPr>
              <a:t>Arguments</a:t>
            </a:r>
            <a:r>
              <a:rPr kumimoji="0" lang="en-US" altLang="en-US" sz="900" b="0" i="0" u="none" strike="noStrike" cap="none" normalizeH="0" baseline="0" dirty="0" smtClean="0">
                <a:ln>
                  <a:noFill/>
                </a:ln>
                <a:solidFill>
                  <a:srgbClr val="242729"/>
                </a:solidFill>
                <a:effectLst/>
                <a:latin typeface="inherit"/>
              </a:rPr>
              <a:t>&gt; data()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ChangeArrowheads="1"/>
          </p:cNvSpPr>
          <p:nvPr/>
        </p:nvSpPr>
        <p:spPr bwMode="auto">
          <a:xfrm>
            <a:off x="442177" y="1179184"/>
            <a:ext cx="319211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242729"/>
                </a:solidFill>
                <a:effectLst/>
                <a:latin typeface="inherit"/>
              </a:rPr>
              <a:t>@Parameters public static </a:t>
            </a:r>
            <a:r>
              <a:rPr kumimoji="0" lang="en-US" altLang="en-US" sz="900" b="0" i="0" u="none" strike="noStrike" cap="none" normalizeH="0" baseline="0" dirty="0" smtClean="0">
                <a:ln>
                  <a:noFill/>
                </a:ln>
                <a:solidFill>
                  <a:srgbClr val="2B91AF"/>
                </a:solidFill>
                <a:effectLst/>
                <a:latin typeface="inherit"/>
              </a:rPr>
              <a:t>Collection</a:t>
            </a:r>
            <a:r>
              <a:rPr kumimoji="0" lang="en-US" altLang="en-US" sz="900" b="0" i="0" u="none" strike="noStrike" cap="none" normalizeH="0" baseline="0" dirty="0" smtClean="0">
                <a:ln>
                  <a:noFill/>
                </a:ln>
                <a:solidFill>
                  <a:srgbClr val="242729"/>
                </a:solidFill>
                <a:effectLst/>
                <a:latin typeface="inherit"/>
              </a:rPr>
              <a:t>&lt;</a:t>
            </a:r>
            <a:r>
              <a:rPr kumimoji="0" lang="en-US" altLang="en-US" sz="900" b="0" i="0" u="none" strike="noStrike" cap="none" normalizeH="0" baseline="0" dirty="0" smtClean="0">
                <a:ln>
                  <a:noFill/>
                </a:ln>
                <a:solidFill>
                  <a:srgbClr val="2B91AF"/>
                </a:solidFill>
                <a:effectLst/>
                <a:latin typeface="inherit"/>
              </a:rPr>
              <a:t>Object</a:t>
            </a:r>
            <a:r>
              <a:rPr kumimoji="0" lang="en-US" altLang="en-US" sz="900" b="0" i="0" u="none" strike="noStrike" cap="none" normalizeH="0" baseline="0" dirty="0" smtClean="0">
                <a:ln>
                  <a:noFill/>
                </a:ln>
                <a:solidFill>
                  <a:srgbClr val="242729"/>
                </a:solidFill>
                <a:effectLst/>
                <a:latin typeface="inherit"/>
              </a:rPr>
              <a:t>[]&gt; data()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TextBox 19"/>
          <p:cNvSpPr txBox="1"/>
          <p:nvPr/>
        </p:nvSpPr>
        <p:spPr>
          <a:xfrm>
            <a:off x="5692115" y="2966105"/>
            <a:ext cx="6010446" cy="3970318"/>
          </a:xfrm>
          <a:prstGeom prst="rect">
            <a:avLst/>
          </a:prstGeom>
          <a:noFill/>
        </p:spPr>
        <p:txBody>
          <a:bodyPr wrap="square" rtlCol="0">
            <a:spAutoFit/>
          </a:bodyPr>
          <a:lstStyle/>
          <a:p>
            <a:pPr lvl="0" eaLnBrk="0" fontAlgn="base" hangingPunct="0">
              <a:spcBef>
                <a:spcPct val="0"/>
              </a:spcBef>
              <a:spcAft>
                <a:spcPct val="0"/>
              </a:spcAft>
            </a:pPr>
            <a:r>
              <a:rPr lang="en-US" altLang="en-US" sz="1200" dirty="0" smtClean="0">
                <a:solidFill>
                  <a:srgbClr val="242729"/>
                </a:solidFill>
                <a:latin typeface="inherit"/>
              </a:rPr>
              <a:t>//Example </a:t>
            </a: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class </a:t>
            </a:r>
            <a:r>
              <a:rPr lang="en-US" altLang="en-US" sz="1200" dirty="0" err="1" smtClean="0">
                <a:solidFill>
                  <a:srgbClr val="2B91AF"/>
                </a:solidFill>
                <a:latin typeface="inherit"/>
              </a:rPr>
              <a:t>FooInvariantsTest</a:t>
            </a:r>
            <a:r>
              <a:rPr lang="en-US" altLang="en-US" sz="1200" dirty="0" smtClean="0">
                <a:solidFill>
                  <a:srgbClr val="2B91AF"/>
                </a:solidFill>
                <a:latin typeface="inherit"/>
              </a:rPr>
              <a:t> </a:t>
            </a: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private static Stream&lt;Argument&gt; data() { </a:t>
            </a: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return </a:t>
            </a:r>
            <a:r>
              <a:rPr lang="en-US" altLang="en-US" sz="1200" dirty="0" err="1" smtClean="0">
                <a:solidFill>
                  <a:srgbClr val="242729"/>
                </a:solidFill>
                <a:latin typeface="inherit"/>
              </a:rPr>
              <a:t>Stream.of</a:t>
            </a:r>
            <a:r>
              <a:rPr lang="en-US" altLang="en-US" sz="1200" dirty="0" smtClean="0">
                <a:solidFill>
                  <a:srgbClr val="242729"/>
                </a:solidFill>
                <a:latin typeface="inherit"/>
              </a:rPr>
              <a:t>(</a:t>
            </a: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a:t>
            </a:r>
            <a:r>
              <a:rPr lang="en-US" altLang="en-US" sz="1200" dirty="0" err="1" smtClean="0">
                <a:solidFill>
                  <a:srgbClr val="242729"/>
                </a:solidFill>
                <a:latin typeface="inherit"/>
              </a:rPr>
              <a:t>Arguments.of</a:t>
            </a:r>
            <a:r>
              <a:rPr lang="en-US" altLang="en-US" sz="1200" dirty="0" smtClean="0">
                <a:solidFill>
                  <a:srgbClr val="242729"/>
                </a:solidFill>
                <a:latin typeface="inherit"/>
              </a:rPr>
              <a:t>(new </a:t>
            </a:r>
            <a:r>
              <a:rPr lang="en-US" altLang="en-US" sz="1200" dirty="0" err="1">
                <a:solidFill>
                  <a:srgbClr val="2B91AF"/>
                </a:solidFill>
                <a:latin typeface="inherit"/>
              </a:rPr>
              <a:t>CsvFoo</a:t>
            </a: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a:solidFill>
                  <a:srgbClr val="242729"/>
                </a:solidFill>
                <a:latin typeface="inherit"/>
              </a:rPr>
              <a:t> </a:t>
            </a:r>
            <a:r>
              <a:rPr lang="en-US" altLang="en-US" sz="1200" dirty="0" smtClean="0">
                <a:solidFill>
                  <a:srgbClr val="242729"/>
                </a:solidFill>
                <a:latin typeface="inherit"/>
              </a:rPr>
              <a:t>        </a:t>
            </a:r>
            <a:r>
              <a:rPr lang="en-US" altLang="en-US" sz="1200" dirty="0" err="1" smtClean="0">
                <a:solidFill>
                  <a:srgbClr val="242729"/>
                </a:solidFill>
                <a:latin typeface="inherit"/>
              </a:rPr>
              <a:t>Arguments.of</a:t>
            </a:r>
            <a:r>
              <a:rPr lang="en-US" altLang="en-US" sz="1200" dirty="0" smtClean="0">
                <a:solidFill>
                  <a:srgbClr val="242729"/>
                </a:solidFill>
                <a:latin typeface="inherit"/>
              </a:rPr>
              <a:t>(new </a:t>
            </a:r>
            <a:r>
              <a:rPr lang="en-US" altLang="en-US" sz="1200" dirty="0" err="1">
                <a:solidFill>
                  <a:srgbClr val="2B91AF"/>
                </a:solidFill>
                <a:latin typeface="inherit"/>
              </a:rPr>
              <a:t>SqlFoo</a:t>
            </a:r>
            <a:r>
              <a:rPr lang="en-US" altLang="en-US" sz="1200" dirty="0">
                <a:solidFill>
                  <a:srgbClr val="242729"/>
                </a:solidFill>
                <a:latin typeface="inherit"/>
              </a:rPr>
              <a:t>() </a:t>
            </a: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smtClean="0">
              <a:solidFill>
                <a:srgbClr val="242729"/>
              </a:solidFill>
              <a:latin typeface="inherit"/>
            </a:endParaRPr>
          </a:p>
          <a:p>
            <a:pPr eaLnBrk="0" fontAlgn="base" hangingPunct="0">
              <a:spcBef>
                <a:spcPct val="0"/>
              </a:spcBef>
              <a:spcAft>
                <a:spcPct val="0"/>
              </a:spcAft>
            </a:pPr>
            <a:r>
              <a:rPr lang="en-US" altLang="en-US" sz="1200" dirty="0">
                <a:solidFill>
                  <a:srgbClr val="242729"/>
                </a:solidFill>
                <a:latin typeface="inherit"/>
              </a:rPr>
              <a:t>@</a:t>
            </a:r>
            <a:r>
              <a:rPr lang="en-US" altLang="en-US" sz="1200" dirty="0" err="1">
                <a:solidFill>
                  <a:srgbClr val="242729"/>
                </a:solidFill>
                <a:latin typeface="inherit"/>
              </a:rPr>
              <a:t>ParameterizedTest</a:t>
            </a:r>
            <a:r>
              <a:rPr lang="en-US" altLang="en-US" sz="1200" dirty="0">
                <a:solidFill>
                  <a:srgbClr val="242729"/>
                </a:solidFill>
                <a:latin typeface="inherit"/>
              </a:rPr>
              <a:t> </a:t>
            </a:r>
            <a:endParaRPr lang="en-US" altLang="en-US" sz="1200" dirty="0" smtClean="0">
              <a:solidFill>
                <a:srgbClr val="242729"/>
              </a:solidFill>
              <a:latin typeface="inherit"/>
            </a:endParaRPr>
          </a:p>
          <a:p>
            <a:pPr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MethodSource</a:t>
            </a:r>
            <a:r>
              <a:rPr lang="en-US" altLang="en-US" sz="1200" dirty="0" smtClean="0">
                <a:solidFill>
                  <a:srgbClr val="242729"/>
                </a:solidFill>
                <a:latin typeface="inherit"/>
              </a:rPr>
              <a:t>("data")</a:t>
            </a:r>
            <a:r>
              <a:rPr lang="en-US" altLang="en-US" sz="1100" dirty="0" smtClean="0"/>
              <a:t>   </a:t>
            </a:r>
            <a:endParaRPr lang="en-US" altLang="en-US" sz="3200" dirty="0">
              <a:latin typeface="Arial" panose="020B0604020202020204" pitchFamily="34" charset="0"/>
            </a:endParaRP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void testInvariant1(){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r>
              <a:rPr lang="en-US" altLang="en-US" sz="1200" dirty="0" smtClean="0">
                <a:solidFill>
                  <a:srgbClr val="242729"/>
                </a:solidFill>
                <a:latin typeface="inherit"/>
              </a:rPr>
              <a:t>} </a:t>
            </a:r>
          </a:p>
          <a:p>
            <a:pPr lvl="0" eaLnBrk="0" fontAlgn="base" hangingPunct="0">
              <a:spcBef>
                <a:spcPct val="0"/>
              </a:spcBef>
              <a:spcAft>
                <a:spcPct val="0"/>
              </a:spcAft>
            </a:pPr>
            <a:endParaRPr lang="en-US" altLang="en-US" sz="1200" dirty="0">
              <a:solidFill>
                <a:srgbClr val="242729"/>
              </a:solidFill>
              <a:latin typeface="inherit"/>
            </a:endParaRPr>
          </a:p>
          <a:p>
            <a:pPr eaLnBrk="0" fontAlgn="base" hangingPunct="0">
              <a:spcBef>
                <a:spcPct val="0"/>
              </a:spcBef>
              <a:spcAft>
                <a:spcPct val="0"/>
              </a:spcAft>
            </a:pPr>
            <a:r>
              <a:rPr lang="en-US" altLang="en-US" sz="1200" dirty="0">
                <a:solidFill>
                  <a:srgbClr val="242729"/>
                </a:solidFill>
                <a:latin typeface="inherit"/>
              </a:rPr>
              <a:t>@</a:t>
            </a:r>
            <a:r>
              <a:rPr lang="en-US" altLang="en-US" sz="1200" dirty="0" err="1">
                <a:solidFill>
                  <a:srgbClr val="242729"/>
                </a:solidFill>
                <a:latin typeface="inherit"/>
              </a:rPr>
              <a:t>ParameterizedTest</a:t>
            </a:r>
            <a:r>
              <a:rPr lang="en-US" altLang="en-US" sz="1200" dirty="0">
                <a:solidFill>
                  <a:srgbClr val="242729"/>
                </a:solidFill>
                <a:latin typeface="inherit"/>
              </a:rPr>
              <a:t> </a:t>
            </a:r>
            <a:endParaRPr lang="en-US" altLang="en-US" sz="1200" dirty="0" smtClean="0">
              <a:solidFill>
                <a:srgbClr val="242729"/>
              </a:solidFill>
              <a:latin typeface="inherit"/>
            </a:endParaRPr>
          </a:p>
          <a:p>
            <a:pPr eaLnBrk="0" fontAlgn="base" hangingPunct="0">
              <a:spcBef>
                <a:spcPct val="0"/>
              </a:spcBef>
              <a:spcAft>
                <a:spcPct val="0"/>
              </a:spcAft>
            </a:pPr>
            <a:r>
              <a:rPr lang="en-US" altLang="en-US" sz="1200" dirty="0" smtClean="0">
                <a:solidFill>
                  <a:srgbClr val="242729"/>
                </a:solidFill>
                <a:latin typeface="inherit"/>
              </a:rPr>
              <a:t>@</a:t>
            </a:r>
            <a:r>
              <a:rPr lang="en-US" altLang="en-US" sz="1200" dirty="0" err="1">
                <a:solidFill>
                  <a:srgbClr val="242729"/>
                </a:solidFill>
                <a:latin typeface="inherit"/>
              </a:rPr>
              <a:t>MethodSource</a:t>
            </a:r>
            <a:r>
              <a:rPr lang="en-US" altLang="en-US" sz="1200" dirty="0" smtClean="0">
                <a:solidFill>
                  <a:srgbClr val="242729"/>
                </a:solidFill>
                <a:latin typeface="inherit"/>
              </a:rPr>
              <a:t>("data")</a:t>
            </a:r>
            <a:r>
              <a:rPr lang="en-US" altLang="en-US" sz="1100" dirty="0" smtClean="0"/>
              <a:t> </a:t>
            </a:r>
            <a:endParaRPr lang="en-US" altLang="en-US" sz="3200" dirty="0">
              <a:latin typeface="Arial" panose="020B0604020202020204" pitchFamily="34" charset="0"/>
            </a:endParaRPr>
          </a:p>
          <a:p>
            <a:pPr lvl="0" eaLnBrk="0" fontAlgn="base" hangingPunct="0">
              <a:spcBef>
                <a:spcPct val="0"/>
              </a:spcBef>
              <a:spcAft>
                <a:spcPct val="0"/>
              </a:spcAft>
            </a:pPr>
            <a:r>
              <a:rPr lang="en-US" altLang="en-US" sz="1200" dirty="0" smtClean="0">
                <a:solidFill>
                  <a:srgbClr val="242729"/>
                </a:solidFill>
                <a:latin typeface="inherit"/>
              </a:rPr>
              <a:t>public </a:t>
            </a:r>
            <a:r>
              <a:rPr lang="en-US" altLang="en-US" sz="1200" dirty="0">
                <a:solidFill>
                  <a:srgbClr val="242729"/>
                </a:solidFill>
                <a:latin typeface="inherit"/>
              </a:rPr>
              <a:t>void testInvariant2(){ </a:t>
            </a:r>
            <a:endParaRPr lang="en-US" altLang="en-US" sz="1200" dirty="0" smtClean="0">
              <a:solidFill>
                <a:srgbClr val="242729"/>
              </a:solidFill>
              <a:latin typeface="inherit"/>
            </a:endParaRP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 } </a:t>
            </a:r>
          </a:p>
          <a:p>
            <a:pPr lvl="0" eaLnBrk="0" fontAlgn="base" hangingPunct="0">
              <a:spcBef>
                <a:spcPct val="0"/>
              </a:spcBef>
              <a:spcAft>
                <a:spcPct val="0"/>
              </a:spcAft>
            </a:pPr>
            <a:r>
              <a:rPr lang="en-US" altLang="en-US" sz="1200" dirty="0" smtClean="0">
                <a:solidFill>
                  <a:srgbClr val="242729"/>
                </a:solidFill>
                <a:latin typeface="inherit"/>
              </a:rPr>
              <a:t>}</a:t>
            </a:r>
            <a:r>
              <a:rPr lang="en-US" altLang="en-US" sz="1100" dirty="0" smtClean="0"/>
              <a:t> </a:t>
            </a:r>
            <a:endParaRPr lang="en-US" altLang="en-US" sz="3200" dirty="0">
              <a:latin typeface="Arial" panose="020B0604020202020204" pitchFamily="34" charset="0"/>
            </a:endParaRPr>
          </a:p>
        </p:txBody>
      </p:sp>
      <p:sp>
        <p:nvSpPr>
          <p:cNvPr id="22" name="Rectangle 7"/>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5478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1588655" y="351693"/>
            <a:ext cx="184731" cy="369332"/>
          </a:xfrm>
          <a:prstGeom prst="rect">
            <a:avLst/>
          </a:prstGeom>
          <a:noFill/>
        </p:spPr>
        <p:txBody>
          <a:bodyPr wrap="none" rtlCol="0">
            <a:spAutoFit/>
          </a:bodyPr>
          <a:lstStyle/>
          <a:p>
            <a:endParaRPr lang="en-US" dirty="0"/>
          </a:p>
        </p:txBody>
      </p:sp>
      <p:sp>
        <p:nvSpPr>
          <p:cNvPr id="22" name="Rectangle 7"/>
          <p:cNvSpPr>
            <a:spLocks noChangeArrowheads="1"/>
          </p:cNvSpPr>
          <p:nvPr/>
        </p:nvSpPr>
        <p:spPr bwMode="auto">
          <a:xfrm>
            <a:off x="0" y="90100"/>
            <a:ext cx="65"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554182" y="0"/>
            <a:ext cx="10991273" cy="6873756"/>
          </a:xfrm>
          <a:prstGeom prst="rect">
            <a:avLst/>
          </a:prstGeom>
        </p:spPr>
      </p:pic>
      <p:cxnSp>
        <p:nvCxnSpPr>
          <p:cNvPr id="12" name="Straight Arrow Connector 11"/>
          <p:cNvCxnSpPr/>
          <p:nvPr/>
        </p:nvCxnSpPr>
        <p:spPr>
          <a:xfrm>
            <a:off x="11545455" y="2198255"/>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1545455" y="3445164"/>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545455" y="4941455"/>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1545455" y="5671127"/>
            <a:ext cx="535709" cy="0"/>
          </a:xfrm>
          <a:prstGeom prst="straightConnector1">
            <a:avLst/>
          </a:prstGeom>
          <a:ln>
            <a:solidFill>
              <a:srgbClr val="00B05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1545455" y="4516582"/>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545455" y="1644073"/>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1545455" y="3990109"/>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1545455" y="6548582"/>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1545455" y="6123709"/>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1545455" y="5310909"/>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1545455" y="2770909"/>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1545455" y="1154546"/>
            <a:ext cx="535709" cy="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1545455" y="535709"/>
            <a:ext cx="535709" cy="0"/>
          </a:xfrm>
          <a:prstGeom prst="straightConnector1">
            <a:avLst/>
          </a:prstGeom>
          <a:ln>
            <a:solidFill>
              <a:srgbClr val="FFC000"/>
            </a:solidFill>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303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1423063"/>
            <a:ext cx="10884875" cy="1666553"/>
          </a:xfrm>
        </p:spPr>
        <p:txBody>
          <a:bodyPr>
            <a:normAutofit fontScale="90000"/>
          </a:bodyPr>
          <a:lstStyle/>
          <a:p>
            <a:r>
              <a:rPr lang="en-US" sz="3200" b="1" dirty="0" err="1">
                <a:solidFill>
                  <a:srgbClr val="00B050"/>
                </a:solidFill>
              </a:rPr>
              <a:t>Hamcrest</a:t>
            </a:r>
            <a:r>
              <a:rPr lang="en-US" sz="3200" b="1" dirty="0"/>
              <a:t> has the target </a:t>
            </a:r>
            <a:r>
              <a:rPr lang="en-US" sz="3200" b="1" dirty="0" smtClean="0"/>
              <a:t/>
            </a:r>
            <a:br>
              <a:rPr lang="en-US" sz="3200" b="1" dirty="0" smtClean="0"/>
            </a:br>
            <a:r>
              <a:rPr lang="en-US" sz="3200" b="1" dirty="0"/>
              <a:t/>
            </a:r>
            <a:br>
              <a:rPr lang="en-US" sz="3200" b="1" dirty="0"/>
            </a:br>
            <a:r>
              <a:rPr lang="en-US" sz="3200" b="1" dirty="0" smtClean="0"/>
              <a:t>to </a:t>
            </a:r>
            <a:r>
              <a:rPr lang="en-US" sz="3200" b="1" dirty="0"/>
              <a:t>make </a:t>
            </a:r>
            <a:r>
              <a:rPr lang="en-US" sz="3200" b="1" dirty="0" smtClean="0"/>
              <a:t>tests self-explanatory </a:t>
            </a:r>
            <a:r>
              <a:rPr lang="en-US" sz="3200" b="1" dirty="0"/>
              <a:t>and easy to </a:t>
            </a:r>
            <a:r>
              <a:rPr lang="en-US" sz="3200" b="1" dirty="0" smtClean="0"/>
              <a:t>read</a:t>
            </a:r>
            <a:br>
              <a:rPr lang="en-US" sz="3200" b="1" dirty="0" smtClean="0"/>
            </a:br>
            <a:r>
              <a:rPr lang="en-US" sz="3200" b="1" dirty="0" smtClean="0"/>
              <a:t>/ </a:t>
            </a:r>
            <a:r>
              <a:rPr lang="en-US" sz="3200" b="1" dirty="0"/>
              <a:t/>
            </a:r>
            <a:br>
              <a:rPr lang="en-US" sz="3200" b="1" dirty="0"/>
            </a:br>
            <a:r>
              <a:rPr lang="en-US" sz="3200" b="1" dirty="0" smtClean="0"/>
              <a:t>       to </a:t>
            </a:r>
            <a:r>
              <a:rPr lang="en-US" sz="3200" b="1" dirty="0"/>
              <a:t>make assert statements read like natural language</a:t>
            </a:r>
            <a:r>
              <a:rPr lang="en-US" sz="3200" b="1" dirty="0" smtClean="0"/>
              <a:t/>
            </a:r>
            <a:br>
              <a:rPr lang="en-US" sz="3200" b="1" dirty="0" smtClean="0"/>
            </a:br>
            <a:endParaRPr lang="en-US" sz="3200" b="1" dirty="0"/>
          </a:p>
        </p:txBody>
      </p:sp>
      <p:pic>
        <p:nvPicPr>
          <p:cNvPr id="6" name="Picture 5"/>
          <p:cNvPicPr>
            <a:picLocks noChangeAspect="1"/>
          </p:cNvPicPr>
          <p:nvPr/>
        </p:nvPicPr>
        <p:blipFill>
          <a:blip r:embed="rId2"/>
          <a:stretch>
            <a:fillRect/>
          </a:stretch>
        </p:blipFill>
        <p:spPr>
          <a:xfrm>
            <a:off x="2132984" y="3089616"/>
            <a:ext cx="5188926" cy="3335738"/>
          </a:xfrm>
          <a:prstGeom prst="rect">
            <a:avLst/>
          </a:prstGeom>
        </p:spPr>
      </p:pic>
      <p:sp>
        <p:nvSpPr>
          <p:cNvPr id="4" name="Rectangle 1"/>
          <p:cNvSpPr>
            <a:spLocks noChangeArrowheads="1"/>
          </p:cNvSpPr>
          <p:nvPr/>
        </p:nvSpPr>
        <p:spPr bwMode="auto">
          <a:xfrm>
            <a:off x="8191616" y="3534295"/>
            <a:ext cx="3077307"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F7F5F"/>
                </a:solidFill>
                <a:effectLst/>
                <a:latin typeface="Consolas" panose="020B0609020204030204" pitchFamily="49" charset="0"/>
              </a:rPr>
              <a:t>&lt;!-- </a:t>
            </a:r>
            <a:r>
              <a:rPr kumimoji="0" lang="en-US" altLang="en-US" sz="1000" b="0" i="0" u="none" strike="noStrike" cap="none" normalizeH="0" baseline="0" dirty="0" err="1" smtClean="0">
                <a:ln>
                  <a:noFill/>
                </a:ln>
                <a:solidFill>
                  <a:srgbClr val="3F7F5F"/>
                </a:solidFill>
                <a:effectLst/>
                <a:latin typeface="Consolas" panose="020B0609020204030204" pitchFamily="49" charset="0"/>
              </a:rPr>
              <a:t>objenesis</a:t>
            </a:r>
            <a:r>
              <a:rPr kumimoji="0" lang="en-US" altLang="en-US" sz="1000" b="0" i="0" u="none" strike="noStrike" cap="none" normalizeH="0" baseline="0" dirty="0" smtClean="0">
                <a:ln>
                  <a:noFill/>
                </a:ln>
                <a:solidFill>
                  <a:srgbClr val="3F7F5F"/>
                </a:solidFill>
                <a:effectLst/>
                <a:latin typeface="Consolas" panose="020B0609020204030204" pitchFamily="49" charset="0"/>
              </a:rPr>
              <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err="1" smtClean="0">
                <a:ln>
                  <a:noFill/>
                </a:ln>
                <a:solidFill>
                  <a:srgbClr val="3F7F5F"/>
                </a:solidFill>
                <a:effectLst/>
                <a:latin typeface="Consolas" panose="020B0609020204030204" pitchFamily="49" charset="0"/>
              </a:rPr>
              <a:t>Objenisis</a:t>
            </a:r>
            <a:r>
              <a:rPr kumimoji="0" lang="en-US" altLang="en-US" sz="1000" b="0" i="0" u="none" strike="noStrike" cap="none" normalizeH="0" baseline="0" dirty="0" smtClean="0">
                <a:ln>
                  <a:noFill/>
                </a:ln>
                <a:solidFill>
                  <a:srgbClr val="3F7F5F"/>
                </a:solidFill>
                <a:effectLst/>
                <a:latin typeface="Consolas" panose="020B0609020204030204" pitchFamily="49" charset="0"/>
              </a:rPr>
              <a:t>: Java already supports this dynamic instantiation of classes using </a:t>
            </a:r>
            <a:r>
              <a:rPr kumimoji="0" lang="en-US" altLang="en-US" sz="1000" b="0" i="0" u="none" strike="noStrike" cap="none" normalizeH="0" baseline="0" dirty="0" err="1" smtClean="0">
                <a:ln>
                  <a:noFill/>
                </a:ln>
                <a:solidFill>
                  <a:srgbClr val="3F7F5F"/>
                </a:solidFill>
                <a:effectLst/>
                <a:latin typeface="Consolas" panose="020B0609020204030204" pitchFamily="49" charset="0"/>
              </a:rPr>
              <a:t>Class.newInstance</a:t>
            </a:r>
            <a:r>
              <a:rPr kumimoji="0" lang="en-US" altLang="en-US" sz="1000" b="0" i="0" u="none" strike="noStrike" cap="none" normalizeH="0" baseline="0" dirty="0" smtClean="0">
                <a:ln>
                  <a:noFill/>
                </a:ln>
                <a:solidFill>
                  <a:srgbClr val="3F7F5F"/>
                </a:solidFill>
                <a:effectLst/>
                <a:latin typeface="Consolas" panose="020B0609020204030204" pitchFamily="49" charset="0"/>
              </a:rPr>
              <a:t>(). However, this only works if the class has an appropriate constructor.</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smtClean="0">
                <a:ln>
                  <a:noFill/>
                </a:ln>
                <a:solidFill>
                  <a:srgbClr val="3F7F5F"/>
                </a:solidFill>
                <a:effectLst/>
                <a:latin typeface="Consolas" panose="020B0609020204030204" pitchFamily="49" charset="0"/>
              </a:rPr>
              <a:t>must require a default constructor. </a:t>
            </a:r>
            <a:r>
              <a:rPr kumimoji="0" lang="en-US" altLang="en-US" sz="1000" b="0" i="0" u="none" strike="noStrike" cap="none" normalizeH="0" baseline="0" dirty="0" err="1" smtClean="0">
                <a:ln>
                  <a:noFill/>
                </a:ln>
                <a:solidFill>
                  <a:srgbClr val="3F7F5F"/>
                </a:solidFill>
                <a:effectLst/>
                <a:latin typeface="Consolas" panose="020B0609020204030204" pitchFamily="49" charset="0"/>
              </a:rPr>
              <a:t>Objenesis</a:t>
            </a:r>
            <a:r>
              <a:rPr kumimoji="0" lang="en-US" altLang="en-US" sz="1000" b="0" i="0" u="none" strike="noStrike" cap="none" normalizeH="0" baseline="0" dirty="0" smtClean="0">
                <a:ln>
                  <a:noFill/>
                </a:ln>
                <a:solidFill>
                  <a:srgbClr val="3F7F5F"/>
                </a:solidFill>
                <a:effectLst/>
                <a:latin typeface="Consolas" panose="020B0609020204030204" pitchFamily="49" charset="0"/>
              </a:rPr>
              <a:t> aims to overcome these restrictions by bypassing the constructor on object instantiation.</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smtClean="0">
                <a:ln>
                  <a:noFill/>
                </a:ln>
                <a:solidFill>
                  <a:srgbClr val="3F7F5F"/>
                </a:solidFill>
                <a:effectLst/>
                <a:latin typeface="Consolas" panose="020B0609020204030204" pitchFamily="49" charset="0"/>
              </a:rPr>
              <a:t>Needing to instantiate an object without calling the constructor is a fairly specialized task, however there are certain cases when this is useful:</a:t>
            </a:r>
            <a:br>
              <a:rPr kumimoji="0" lang="en-US" altLang="en-US" sz="1000" b="0" i="0" u="none" strike="noStrike" cap="none" normalizeH="0" baseline="0" dirty="0" smtClean="0">
                <a:ln>
                  <a:noFill/>
                </a:ln>
                <a:solidFill>
                  <a:srgbClr val="3F7F5F"/>
                </a:solidFill>
                <a:effectLst/>
                <a:latin typeface="Consolas" panose="020B0609020204030204" pitchFamily="49" charset="0"/>
              </a:rPr>
            </a:br>
            <a:r>
              <a:rPr kumimoji="0" lang="en-US" altLang="en-US" sz="1000" b="0" i="0" u="none" strike="noStrike" cap="none" normalizeH="0" baseline="0" dirty="0" smtClean="0">
                <a:ln>
                  <a:noFill/>
                </a:ln>
                <a:solidFill>
                  <a:srgbClr val="3F7F5F"/>
                </a:solidFill>
                <a:effectLst/>
                <a:latin typeface="Consolas" panose="020B06090202040302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8495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7892" y="443942"/>
            <a:ext cx="9331569" cy="3416320"/>
          </a:xfrm>
          <a:prstGeom prst="rect">
            <a:avLst/>
          </a:prstGeom>
        </p:spPr>
        <p:txBody>
          <a:bodyPr wrap="square">
            <a:spAutoFit/>
          </a:bodyPr>
          <a:lstStyle/>
          <a:p>
            <a:endParaRPr lang="en-US" dirty="0" smtClean="0"/>
          </a:p>
          <a:p>
            <a:endParaRPr lang="en-US" dirty="0"/>
          </a:p>
          <a:p>
            <a:endParaRPr lang="en-US" dirty="0" smtClean="0"/>
          </a:p>
          <a:p>
            <a:r>
              <a:rPr lang="en-US" dirty="0" smtClean="0"/>
              <a:t>AAA (Arrange -&gt; Act -&gt; Assert) tests,  TDD Test Driven Development</a:t>
            </a:r>
          </a:p>
          <a:p>
            <a:r>
              <a:rPr lang="en-US" dirty="0">
                <a:hlinkClick r:id="rId2"/>
              </a:rPr>
              <a:t>https://medium.com/@</a:t>
            </a:r>
            <a:r>
              <a:rPr lang="en-US" dirty="0" smtClean="0">
                <a:hlinkClick r:id="rId2"/>
              </a:rPr>
              <a:t>pjbgf/title-testing-code-ocd-and-the-aaa-pattern-df453975ab80</a:t>
            </a:r>
            <a:endParaRPr lang="en-US" dirty="0" smtClean="0"/>
          </a:p>
          <a:p>
            <a:endParaRPr lang="en-US" dirty="0"/>
          </a:p>
          <a:p>
            <a:r>
              <a:rPr lang="en-US" dirty="0" smtClean="0"/>
              <a:t>DDD – Domain Driven Design </a:t>
            </a:r>
          </a:p>
          <a:p>
            <a:r>
              <a:rPr lang="en-US" dirty="0" smtClean="0"/>
              <a:t>BDD – Behavior Driven Development is for UAT (User Acceptance Tests)</a:t>
            </a:r>
            <a:endParaRPr lang="en-US" dirty="0"/>
          </a:p>
          <a:p>
            <a:r>
              <a:rPr lang="en-US" dirty="0"/>
              <a:t>An application is specified and designed by describing how it should </a:t>
            </a:r>
            <a:r>
              <a:rPr lang="en-US" dirty="0" smtClean="0"/>
              <a:t>behave</a:t>
            </a:r>
          </a:p>
          <a:p>
            <a:r>
              <a:rPr lang="en-US" dirty="0" smtClean="0"/>
              <a:t>Given -&gt; when -&gt; Then </a:t>
            </a:r>
          </a:p>
          <a:p>
            <a:r>
              <a:rPr lang="en-US" dirty="0">
                <a:hlinkClick r:id="rId3"/>
              </a:rPr>
              <a:t>https://medium.com/javascript-scene/behavior-driven-development-bdd-and-functional-testing-62084ad7f1f2</a:t>
            </a:r>
            <a:endParaRPr lang="en-US" dirty="0"/>
          </a:p>
        </p:txBody>
      </p:sp>
      <p:pic>
        <p:nvPicPr>
          <p:cNvPr id="2" name="Picture 1"/>
          <p:cNvPicPr>
            <a:picLocks noChangeAspect="1"/>
          </p:cNvPicPr>
          <p:nvPr/>
        </p:nvPicPr>
        <p:blipFill>
          <a:blip r:embed="rId4"/>
          <a:stretch>
            <a:fillRect/>
          </a:stretch>
        </p:blipFill>
        <p:spPr>
          <a:xfrm>
            <a:off x="3021988" y="3668049"/>
            <a:ext cx="4143375" cy="2743200"/>
          </a:xfrm>
          <a:prstGeom prst="rect">
            <a:avLst/>
          </a:prstGeom>
        </p:spPr>
      </p:pic>
      <p:pic>
        <p:nvPicPr>
          <p:cNvPr id="3" name="Picture 2"/>
          <p:cNvPicPr>
            <a:picLocks noChangeAspect="1"/>
          </p:cNvPicPr>
          <p:nvPr/>
        </p:nvPicPr>
        <p:blipFill>
          <a:blip r:embed="rId5"/>
          <a:stretch>
            <a:fillRect/>
          </a:stretch>
        </p:blipFill>
        <p:spPr>
          <a:xfrm>
            <a:off x="512330" y="220518"/>
            <a:ext cx="4770870" cy="837381"/>
          </a:xfrm>
          <a:prstGeom prst="rect">
            <a:avLst/>
          </a:prstGeom>
        </p:spPr>
      </p:pic>
    </p:spTree>
    <p:extLst>
      <p:ext uri="{BB962C8B-B14F-4D97-AF65-F5344CB8AC3E}">
        <p14:creationId xmlns:p14="http://schemas.microsoft.com/office/powerpoint/2010/main" val="3216247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0" y="2341294"/>
            <a:ext cx="6467185" cy="4238628"/>
          </a:xfrm>
          <a:prstGeom prst="rect">
            <a:avLst/>
          </a:prstGeom>
        </p:spPr>
      </p:pic>
      <p:pic>
        <p:nvPicPr>
          <p:cNvPr id="5" name="Picture 4"/>
          <p:cNvPicPr>
            <a:picLocks noChangeAspect="1"/>
          </p:cNvPicPr>
          <p:nvPr/>
        </p:nvPicPr>
        <p:blipFill>
          <a:blip r:embed="rId3"/>
          <a:stretch>
            <a:fillRect/>
          </a:stretch>
        </p:blipFill>
        <p:spPr>
          <a:xfrm>
            <a:off x="748145" y="352857"/>
            <a:ext cx="10101550" cy="2071565"/>
          </a:xfrm>
          <a:prstGeom prst="rect">
            <a:avLst/>
          </a:prstGeom>
        </p:spPr>
      </p:pic>
    </p:spTree>
    <p:extLst>
      <p:ext uri="{BB962C8B-B14F-4D97-AF65-F5344CB8AC3E}">
        <p14:creationId xmlns:p14="http://schemas.microsoft.com/office/powerpoint/2010/main" val="14135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7892" y="443942"/>
            <a:ext cx="9331569" cy="5078313"/>
          </a:xfrm>
          <a:prstGeom prst="rect">
            <a:avLst/>
          </a:prstGeom>
        </p:spPr>
        <p:txBody>
          <a:bodyPr wrap="square">
            <a:spAutoFit/>
          </a:bodyPr>
          <a:lstStyle/>
          <a:p>
            <a:r>
              <a:rPr lang="en-US" dirty="0"/>
              <a:t>his can be done via using test replacements (</a:t>
            </a:r>
            <a:r>
              <a:rPr lang="en-US" i="1" dirty="0"/>
              <a:t>test doubles</a:t>
            </a:r>
            <a:r>
              <a:rPr lang="en-US" dirty="0"/>
              <a:t>) for the real dependencies. Test doubles can be classified like the following</a:t>
            </a:r>
            <a:r>
              <a:rPr lang="en-US" dirty="0" smtClean="0"/>
              <a:t>:</a:t>
            </a:r>
          </a:p>
          <a:p>
            <a:endParaRPr lang="en-US" dirty="0"/>
          </a:p>
          <a:p>
            <a:r>
              <a:rPr lang="en-US" dirty="0"/>
              <a:t>A </a:t>
            </a:r>
            <a:r>
              <a:rPr lang="en-US" i="1" dirty="0"/>
              <a:t>dummy object</a:t>
            </a:r>
            <a:r>
              <a:rPr lang="en-US" dirty="0"/>
              <a:t> is passed around but never used, i.e., its methods are never called. Such an object can for example be used to fill the parameter list of a method</a:t>
            </a:r>
            <a:r>
              <a:rPr lang="en-US" dirty="0" smtClean="0"/>
              <a:t>.</a:t>
            </a:r>
          </a:p>
          <a:p>
            <a:endParaRPr lang="en-US" dirty="0"/>
          </a:p>
          <a:p>
            <a:r>
              <a:rPr lang="en-US" i="1" dirty="0"/>
              <a:t>Fake</a:t>
            </a:r>
            <a:r>
              <a:rPr lang="en-US" dirty="0"/>
              <a:t> objects have working implementations, but are usually simplified. For example, a memory database is used for testing and not a SQL based database</a:t>
            </a:r>
            <a:r>
              <a:rPr lang="en-US" dirty="0" smtClean="0"/>
              <a:t>.</a:t>
            </a:r>
          </a:p>
          <a:p>
            <a:endParaRPr lang="en-US" dirty="0"/>
          </a:p>
          <a:p>
            <a:r>
              <a:rPr lang="en-US" dirty="0"/>
              <a:t>A </a:t>
            </a:r>
            <a:r>
              <a:rPr lang="en-US" i="1" dirty="0"/>
              <a:t>stub</a:t>
            </a:r>
            <a:r>
              <a:rPr lang="en-US" dirty="0"/>
              <a:t> class is an partial implementation for an interface or class with the purpose of using an instance of this stub class during testing. Stubs usually don’t respond to anything outside what’s programmed in for the test. Stubs may also record information about calls</a:t>
            </a:r>
            <a:r>
              <a:rPr lang="en-US" dirty="0" smtClean="0"/>
              <a:t>.</a:t>
            </a:r>
          </a:p>
          <a:p>
            <a:endParaRPr lang="en-US" dirty="0"/>
          </a:p>
          <a:p>
            <a:r>
              <a:rPr lang="en-US" dirty="0"/>
              <a:t>A </a:t>
            </a:r>
            <a:r>
              <a:rPr lang="en-US" i="1" dirty="0"/>
              <a:t>mock object</a:t>
            </a:r>
            <a:r>
              <a:rPr lang="en-US" dirty="0"/>
              <a:t> is a dummy implementation for an interface or a class in which you define the output of certain method calls. Mock objects are configured to perform a certain behavior during a test. They typically record the interaction with the system and tests can validate that.</a:t>
            </a:r>
          </a:p>
          <a:p>
            <a:endParaRPr lang="en-US" dirty="0"/>
          </a:p>
          <a:p>
            <a:endParaRPr lang="en-US" dirty="0"/>
          </a:p>
        </p:txBody>
      </p:sp>
    </p:spTree>
    <p:extLst>
      <p:ext uri="{BB962C8B-B14F-4D97-AF65-F5344CB8AC3E}">
        <p14:creationId xmlns:p14="http://schemas.microsoft.com/office/powerpoint/2010/main" val="23961300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27892" y="443942"/>
            <a:ext cx="9331569" cy="5909310"/>
          </a:xfrm>
          <a:prstGeom prst="rect">
            <a:avLst/>
          </a:prstGeom>
        </p:spPr>
        <p:txBody>
          <a:bodyPr wrap="square">
            <a:spAutoFit/>
          </a:bodyPr>
          <a:lstStyle/>
          <a:p>
            <a:r>
              <a:rPr lang="en-US" dirty="0"/>
              <a:t>A </a:t>
            </a:r>
            <a:r>
              <a:rPr lang="en-US" b="1" i="1" dirty="0"/>
              <a:t>test fixture</a:t>
            </a:r>
            <a:r>
              <a:rPr lang="en-US" b="1" dirty="0"/>
              <a:t> </a:t>
            </a:r>
            <a:r>
              <a:rPr lang="en-US" dirty="0"/>
              <a:t>is a fixed state of a set of objects which are used as a baseline for running tests. Another way to describe this is a </a:t>
            </a:r>
            <a:r>
              <a:rPr lang="en-US" b="1" dirty="0"/>
              <a:t>test precondition</a:t>
            </a:r>
            <a:r>
              <a:rPr lang="en-US" dirty="0" smtClean="0"/>
              <a:t>.</a:t>
            </a:r>
          </a:p>
          <a:p>
            <a:endParaRPr lang="en-US" dirty="0"/>
          </a:p>
          <a:p>
            <a:r>
              <a:rPr lang="en-US" dirty="0"/>
              <a:t>The percentage of code which is tested by unit tests is typically called </a:t>
            </a:r>
            <a:r>
              <a:rPr lang="en-US" b="1" i="1" dirty="0"/>
              <a:t>test coverage</a:t>
            </a:r>
            <a:r>
              <a:rPr lang="en-US" dirty="0" smtClean="0"/>
              <a:t>. </a:t>
            </a:r>
            <a:r>
              <a:rPr lang="en-US" dirty="0" err="1" smtClean="0"/>
              <a:t>Jococo</a:t>
            </a:r>
            <a:r>
              <a:rPr lang="en-US" dirty="0" smtClean="0"/>
              <a:t>, ..</a:t>
            </a:r>
          </a:p>
          <a:p>
            <a:endParaRPr lang="en-US" dirty="0"/>
          </a:p>
          <a:p>
            <a:r>
              <a:rPr lang="en-US" dirty="0"/>
              <a:t>External dependencies should be removed from unit tests, e.g., by replacing the dependency with a test implementation or a (</a:t>
            </a:r>
            <a:r>
              <a:rPr lang="en-US" b="1" dirty="0"/>
              <a:t>mock</a:t>
            </a:r>
            <a:r>
              <a:rPr lang="en-US" dirty="0"/>
              <a:t>) object created by a test framework</a:t>
            </a:r>
            <a:r>
              <a:rPr lang="en-US" dirty="0" smtClean="0"/>
              <a:t>. </a:t>
            </a:r>
            <a:r>
              <a:rPr lang="en-US" dirty="0" err="1" smtClean="0"/>
              <a:t>Mockito</a:t>
            </a:r>
            <a:r>
              <a:rPr lang="en-US" dirty="0" smtClean="0"/>
              <a:t>, ..</a:t>
            </a:r>
          </a:p>
          <a:p>
            <a:endParaRPr lang="en-US" dirty="0"/>
          </a:p>
          <a:p>
            <a:r>
              <a:rPr lang="en-US" dirty="0"/>
              <a:t>An </a:t>
            </a:r>
            <a:r>
              <a:rPr lang="en-US" b="1" i="1" dirty="0"/>
              <a:t>integration</a:t>
            </a:r>
            <a:r>
              <a:rPr lang="en-US" i="1" dirty="0"/>
              <a:t> test</a:t>
            </a:r>
            <a:r>
              <a:rPr lang="en-US" dirty="0"/>
              <a:t> aims to test the behavior of a component or the integration between a set of components. </a:t>
            </a:r>
            <a:r>
              <a:rPr lang="en-US" dirty="0" smtClean="0"/>
              <a:t>Term </a:t>
            </a:r>
            <a:r>
              <a:rPr lang="en-US" b="1" i="1" dirty="0" smtClean="0"/>
              <a:t>functional</a:t>
            </a:r>
            <a:r>
              <a:rPr lang="en-US" i="1" dirty="0" smtClean="0"/>
              <a:t> </a:t>
            </a:r>
            <a:r>
              <a:rPr lang="en-US" i="1" dirty="0"/>
              <a:t>test</a:t>
            </a:r>
            <a:r>
              <a:rPr lang="en-US" dirty="0"/>
              <a:t> is sometimes used as synonym for integration test</a:t>
            </a:r>
            <a:r>
              <a:rPr lang="en-US" dirty="0" smtClean="0"/>
              <a:t>. E2E (protractor, selenium,  cypress, ..), ..</a:t>
            </a:r>
          </a:p>
          <a:p>
            <a:endParaRPr lang="en-US" dirty="0"/>
          </a:p>
          <a:p>
            <a:r>
              <a:rPr lang="en-US" b="1" dirty="0"/>
              <a:t>Performance</a:t>
            </a:r>
            <a:r>
              <a:rPr lang="en-US" dirty="0"/>
              <a:t> tests are used to benchmark software components repeatedly</a:t>
            </a:r>
            <a:r>
              <a:rPr lang="en-US" dirty="0" smtClean="0"/>
              <a:t>. </a:t>
            </a:r>
            <a:r>
              <a:rPr lang="en-US" dirty="0" err="1" smtClean="0"/>
              <a:t>jMeter</a:t>
            </a:r>
            <a:r>
              <a:rPr lang="en-US" dirty="0" smtClean="0"/>
              <a:t>, ..</a:t>
            </a:r>
          </a:p>
          <a:p>
            <a:endParaRPr lang="en-US" dirty="0"/>
          </a:p>
          <a:p>
            <a:r>
              <a:rPr lang="en-US" dirty="0"/>
              <a:t>A test is a </a:t>
            </a:r>
            <a:r>
              <a:rPr lang="en-US" b="1" dirty="0"/>
              <a:t>behavior</a:t>
            </a:r>
            <a:r>
              <a:rPr lang="en-US" dirty="0"/>
              <a:t> test (also called interaction test) if it checks if certain methods were called with the correct input parameters. A behavior test does not validate the result of a method call</a:t>
            </a:r>
            <a:r>
              <a:rPr lang="en-US" dirty="0" smtClean="0"/>
              <a:t>. </a:t>
            </a:r>
            <a:r>
              <a:rPr lang="en-US" b="1" dirty="0"/>
              <a:t>State testing</a:t>
            </a:r>
            <a:r>
              <a:rPr lang="en-US" dirty="0"/>
              <a:t> is about validating the result. Behavior testing is about testing the behavior of the application under test</a:t>
            </a:r>
            <a:r>
              <a:rPr lang="en-US" dirty="0" smtClean="0"/>
              <a:t>. </a:t>
            </a:r>
            <a:r>
              <a:rPr lang="en-US" dirty="0"/>
              <a:t>If you are testing algorithms or system functionality, in most cases you may want to test state and not interactions.</a:t>
            </a:r>
            <a:endParaRPr lang="en-US" dirty="0" smtClean="0"/>
          </a:p>
          <a:p>
            <a:endParaRPr lang="en-US" dirty="0"/>
          </a:p>
          <a:p>
            <a:endParaRPr lang="en-US" dirty="0"/>
          </a:p>
        </p:txBody>
      </p:sp>
    </p:spTree>
    <p:extLst>
      <p:ext uri="{BB962C8B-B14F-4D97-AF65-F5344CB8AC3E}">
        <p14:creationId xmlns:p14="http://schemas.microsoft.com/office/powerpoint/2010/main" val="3874319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09035" y="1915268"/>
            <a:ext cx="9331569" cy="1938992"/>
          </a:xfrm>
          <a:prstGeom prst="rect">
            <a:avLst/>
          </a:prstGeom>
        </p:spPr>
        <p:txBody>
          <a:bodyPr wrap="square">
            <a:spAutoFit/>
          </a:bodyPr>
          <a:lstStyle/>
          <a:p>
            <a:r>
              <a:rPr lang="en-US" altLang="en-US" sz="1200" dirty="0">
                <a:solidFill>
                  <a:srgbClr val="0556F3"/>
                </a:solidFill>
                <a:latin typeface="inherit"/>
                <a:hlinkClick r:id="rId2"/>
              </a:rPr>
              <a:t/>
            </a:r>
            <a:br>
              <a:rPr lang="en-US" altLang="en-US" sz="1200" dirty="0">
                <a:solidFill>
                  <a:srgbClr val="0556F3"/>
                </a:solidFill>
                <a:latin typeface="inherit"/>
                <a:hlinkClick r:id="rId2"/>
              </a:rPr>
            </a:br>
            <a:r>
              <a:rPr lang="en-US" altLang="en-US" sz="1200" dirty="0">
                <a:solidFill>
                  <a:srgbClr val="0556F3"/>
                </a:solidFill>
                <a:latin typeface="inherit"/>
                <a:hlinkClick r:id="rId2"/>
              </a:rPr>
              <a:t>Test passes but not testing the actual </a:t>
            </a:r>
            <a:r>
              <a:rPr lang="en-US" altLang="en-US" sz="1200" dirty="0" smtClean="0">
                <a:solidFill>
                  <a:srgbClr val="0556F3"/>
                </a:solidFill>
                <a:latin typeface="inherit"/>
                <a:hlinkClick r:id="rId2"/>
              </a:rPr>
              <a:t>feature</a:t>
            </a:r>
            <a:endParaRPr lang="en-US" altLang="en-US" sz="1200" dirty="0" smtClean="0">
              <a:solidFill>
                <a:srgbClr val="0556F3"/>
              </a:solidFill>
              <a:latin typeface="inherit"/>
            </a:endParaRPr>
          </a:p>
          <a:p>
            <a:r>
              <a:rPr lang="en-US" altLang="en-US" sz="1200" dirty="0" smtClean="0">
                <a:solidFill>
                  <a:srgbClr val="0556F3"/>
                </a:solidFill>
                <a:latin typeface="inherit"/>
                <a:hlinkClick r:id="rId3"/>
              </a:rPr>
              <a:t>Testing </a:t>
            </a:r>
            <a:r>
              <a:rPr lang="en-US" altLang="en-US" sz="1200" dirty="0">
                <a:solidFill>
                  <a:srgbClr val="0556F3"/>
                </a:solidFill>
                <a:latin typeface="inherit"/>
                <a:hlinkClick r:id="rId3"/>
              </a:rPr>
              <a:t>irrelevant things</a:t>
            </a:r>
            <a:r>
              <a:rPr lang="en-US" altLang="en-US" sz="1200" dirty="0">
                <a:solidFill>
                  <a:srgbClr val="212121"/>
                </a:solidFill>
                <a:latin typeface="inherit"/>
              </a:rPr>
              <a:t> </a:t>
            </a:r>
            <a:endParaRPr lang="en-US" altLang="en-US" sz="1200" dirty="0" smtClean="0">
              <a:solidFill>
                <a:srgbClr val="212121"/>
              </a:solidFill>
              <a:latin typeface="inherit"/>
            </a:endParaRPr>
          </a:p>
          <a:p>
            <a:r>
              <a:rPr lang="en-US" altLang="en-US" sz="1200" dirty="0" smtClean="0">
                <a:solidFill>
                  <a:srgbClr val="0556F3"/>
                </a:solidFill>
                <a:latin typeface="inherit"/>
                <a:hlinkClick r:id="rId4"/>
              </a:rPr>
              <a:t>Testing </a:t>
            </a:r>
            <a:r>
              <a:rPr lang="en-US" altLang="en-US" sz="1200" dirty="0">
                <a:solidFill>
                  <a:srgbClr val="0556F3"/>
                </a:solidFill>
                <a:latin typeface="inherit"/>
                <a:hlinkClick r:id="rId4"/>
              </a:rPr>
              <a:t>multiple things in assertions</a:t>
            </a:r>
            <a:r>
              <a:rPr lang="en-US" altLang="en-US" sz="1200" dirty="0">
                <a:solidFill>
                  <a:srgbClr val="212121"/>
                </a:solidFill>
                <a:latin typeface="inherit"/>
              </a:rPr>
              <a:t> </a:t>
            </a:r>
            <a:endParaRPr lang="en-US" altLang="en-US" sz="1200" dirty="0" smtClean="0">
              <a:solidFill>
                <a:srgbClr val="212121"/>
              </a:solidFill>
              <a:latin typeface="inherit"/>
            </a:endParaRPr>
          </a:p>
          <a:p>
            <a:r>
              <a:rPr lang="en-US" altLang="en-US" sz="1200" dirty="0" smtClean="0">
                <a:solidFill>
                  <a:srgbClr val="0556F3"/>
                </a:solidFill>
                <a:latin typeface="inherit"/>
                <a:hlinkClick r:id="rId5"/>
              </a:rPr>
              <a:t>Test </a:t>
            </a:r>
            <a:r>
              <a:rPr lang="en-US" altLang="en-US" sz="1200" dirty="0">
                <a:solidFill>
                  <a:srgbClr val="0556F3"/>
                </a:solidFill>
                <a:latin typeface="inherit"/>
                <a:hlinkClick r:id="rId5"/>
              </a:rPr>
              <a:t>accessing the </a:t>
            </a:r>
            <a:r>
              <a:rPr lang="en-US" altLang="en-US" sz="1200" dirty="0" err="1">
                <a:solidFill>
                  <a:srgbClr val="0556F3"/>
                </a:solidFill>
                <a:latin typeface="inherit"/>
                <a:hlinkClick r:id="rId5"/>
              </a:rPr>
              <a:t>testee</a:t>
            </a:r>
            <a:r>
              <a:rPr lang="en-US" altLang="en-US" sz="1200" dirty="0">
                <a:solidFill>
                  <a:srgbClr val="0556F3"/>
                </a:solidFill>
                <a:latin typeface="inherit"/>
                <a:hlinkClick r:id="rId5"/>
              </a:rPr>
              <a:t> using </a:t>
            </a:r>
            <a:r>
              <a:rPr lang="en-US" altLang="en-US" sz="1200" dirty="0" smtClean="0">
                <a:solidFill>
                  <a:srgbClr val="0556F3"/>
                </a:solidFill>
                <a:latin typeface="inherit"/>
                <a:hlinkClick r:id="rId5"/>
              </a:rPr>
              <a:t>reflection</a:t>
            </a:r>
            <a:endParaRPr lang="en-US" altLang="en-US" sz="1200" dirty="0" smtClean="0">
              <a:solidFill>
                <a:srgbClr val="0556F3"/>
              </a:solidFill>
              <a:latin typeface="inherit"/>
            </a:endParaRPr>
          </a:p>
          <a:p>
            <a:r>
              <a:rPr lang="en-US" altLang="en-US" sz="1200" dirty="0" smtClean="0">
                <a:solidFill>
                  <a:srgbClr val="0556F3"/>
                </a:solidFill>
                <a:latin typeface="inherit"/>
                <a:hlinkClick r:id="rId6"/>
              </a:rPr>
              <a:t>Tests </a:t>
            </a:r>
            <a:r>
              <a:rPr lang="en-US" altLang="en-US" sz="1200" dirty="0">
                <a:solidFill>
                  <a:srgbClr val="0556F3"/>
                </a:solidFill>
                <a:latin typeface="inherit"/>
                <a:hlinkClick r:id="rId6"/>
              </a:rPr>
              <a:t>swallowing exceptions</a:t>
            </a:r>
            <a:r>
              <a:rPr lang="en-US" altLang="en-US" sz="1200" dirty="0">
                <a:solidFill>
                  <a:srgbClr val="212121"/>
                </a:solidFill>
                <a:latin typeface="inherit"/>
              </a:rPr>
              <a:t> </a:t>
            </a:r>
            <a:endParaRPr lang="en-US" altLang="en-US" sz="1200" dirty="0" smtClean="0">
              <a:solidFill>
                <a:srgbClr val="212121"/>
              </a:solidFill>
              <a:latin typeface="inherit"/>
            </a:endParaRPr>
          </a:p>
          <a:p>
            <a:r>
              <a:rPr lang="en-US" altLang="en-US" sz="1200" u="sng" dirty="0" smtClean="0">
                <a:solidFill>
                  <a:srgbClr val="0556F3"/>
                </a:solidFill>
                <a:latin typeface="inherit"/>
                <a:hlinkClick r:id="rId7"/>
              </a:rPr>
              <a:t>Test </a:t>
            </a:r>
            <a:r>
              <a:rPr lang="en-US" altLang="en-US" sz="1200" u="sng" dirty="0">
                <a:solidFill>
                  <a:srgbClr val="0556F3"/>
                </a:solidFill>
                <a:latin typeface="inherit"/>
                <a:hlinkClick r:id="rId7"/>
              </a:rPr>
              <a:t>which depends on excessive setup</a:t>
            </a:r>
            <a:r>
              <a:rPr lang="en-US" altLang="en-US" sz="1200" dirty="0">
                <a:solidFill>
                  <a:srgbClr val="212121"/>
                </a:solidFill>
                <a:latin typeface="inherit"/>
              </a:rPr>
              <a:t> </a:t>
            </a:r>
            <a:endParaRPr lang="en-US" altLang="en-US" sz="1200" dirty="0" smtClean="0">
              <a:solidFill>
                <a:srgbClr val="212121"/>
              </a:solidFill>
              <a:latin typeface="inherit"/>
            </a:endParaRPr>
          </a:p>
          <a:p>
            <a:r>
              <a:rPr lang="en-US" altLang="en-US" sz="1200" dirty="0" smtClean="0">
                <a:solidFill>
                  <a:srgbClr val="0556F3"/>
                </a:solidFill>
                <a:latin typeface="inherit"/>
                <a:hlinkClick r:id="rId8"/>
              </a:rPr>
              <a:t>Test </a:t>
            </a:r>
            <a:r>
              <a:rPr lang="en-US" altLang="en-US" sz="1200" dirty="0">
                <a:solidFill>
                  <a:srgbClr val="0556F3"/>
                </a:solidFill>
                <a:latin typeface="inherit"/>
                <a:hlinkClick r:id="rId8"/>
              </a:rPr>
              <a:t>compatible to only developer's machine</a:t>
            </a:r>
            <a:r>
              <a:rPr lang="en-US" altLang="en-US" sz="1200" dirty="0">
                <a:solidFill>
                  <a:srgbClr val="212121"/>
                </a:solidFill>
                <a:latin typeface="inherit"/>
              </a:rPr>
              <a:t> </a:t>
            </a:r>
            <a:endParaRPr lang="en-US" altLang="en-US" sz="1200" dirty="0" smtClean="0">
              <a:solidFill>
                <a:srgbClr val="212121"/>
              </a:solidFill>
              <a:latin typeface="inherit"/>
            </a:endParaRPr>
          </a:p>
          <a:p>
            <a:r>
              <a:rPr lang="en-US" altLang="en-US" sz="1200" dirty="0" smtClean="0">
                <a:solidFill>
                  <a:srgbClr val="0556F3"/>
                </a:solidFill>
                <a:latin typeface="inherit"/>
                <a:hlinkClick r:id="rId9"/>
              </a:rPr>
              <a:t>Test </a:t>
            </a:r>
            <a:r>
              <a:rPr lang="en-US" altLang="en-US" sz="1200" dirty="0">
                <a:solidFill>
                  <a:srgbClr val="0556F3"/>
                </a:solidFill>
                <a:latin typeface="inherit"/>
                <a:hlinkClick r:id="rId9"/>
              </a:rPr>
              <a:t>filling log files with load of texts</a:t>
            </a:r>
            <a:r>
              <a:rPr lang="en-US" altLang="en-US" sz="1200" dirty="0"/>
              <a:t> </a:t>
            </a:r>
            <a:endParaRPr lang="en-US" altLang="en-US" sz="1200" dirty="0">
              <a:latin typeface="Arial" panose="020B0604020202020204" pitchFamily="34" charset="0"/>
            </a:endParaRPr>
          </a:p>
          <a:p>
            <a:endParaRPr lang="en-US" sz="1200" dirty="0"/>
          </a:p>
        </p:txBody>
      </p:sp>
      <p:sp>
        <p:nvSpPr>
          <p:cNvPr id="2" name="Rectangle 1"/>
          <p:cNvSpPr>
            <a:spLocks noChangeArrowheads="1"/>
          </p:cNvSpPr>
          <p:nvPr/>
        </p:nvSpPr>
        <p:spPr bwMode="auto">
          <a:xfrm>
            <a:off x="0" y="43934"/>
            <a:ext cx="184731" cy="369332"/>
          </a:xfrm>
          <a:prstGeom prst="rect">
            <a:avLst/>
          </a:prstGeom>
          <a:solidFill>
            <a:srgbClr val="F2F9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609035" y="896788"/>
            <a:ext cx="4696222" cy="369332"/>
          </a:xfrm>
          <a:prstGeom prst="rect">
            <a:avLst/>
          </a:prstGeom>
        </p:spPr>
        <p:txBody>
          <a:bodyPr wrap="none">
            <a:spAutoFit/>
          </a:bodyPr>
          <a:lstStyle/>
          <a:p>
            <a:r>
              <a:rPr lang="en-US" dirty="0">
                <a:hlinkClick r:id="rId10"/>
              </a:rPr>
              <a:t>https://howtodoinjava.com/java-best-practices/</a:t>
            </a:r>
            <a:endParaRPr lang="en-US" dirty="0"/>
          </a:p>
        </p:txBody>
      </p:sp>
      <p:sp>
        <p:nvSpPr>
          <p:cNvPr id="4" name="Rectangle 3"/>
          <p:cNvSpPr/>
          <p:nvPr/>
        </p:nvSpPr>
        <p:spPr>
          <a:xfrm>
            <a:off x="609035" y="1266120"/>
            <a:ext cx="10108788" cy="369332"/>
          </a:xfrm>
          <a:prstGeom prst="rect">
            <a:avLst/>
          </a:prstGeom>
        </p:spPr>
        <p:txBody>
          <a:bodyPr wrap="square">
            <a:spAutoFit/>
          </a:bodyPr>
          <a:lstStyle/>
          <a:p>
            <a:r>
              <a:rPr lang="en-US" dirty="0">
                <a:hlinkClick r:id="rId11"/>
              </a:rPr>
              <a:t>https://howtodoinjava.com/junit/junit-creating-temporary-filefolder-using-temporaryfolder-rule/</a:t>
            </a:r>
            <a:endParaRPr lang="en-US" dirty="0"/>
          </a:p>
        </p:txBody>
      </p:sp>
    </p:spTree>
    <p:extLst>
      <p:ext uri="{BB962C8B-B14F-4D97-AF65-F5344CB8AC3E}">
        <p14:creationId xmlns:p14="http://schemas.microsoft.com/office/powerpoint/2010/main" val="4064896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3577" y="967153"/>
            <a:ext cx="10884875" cy="835269"/>
          </a:xfrm>
        </p:spPr>
        <p:txBody>
          <a:bodyPr>
            <a:normAutofit fontScale="90000"/>
          </a:bodyPr>
          <a:lstStyle/>
          <a:p>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b="1" dirty="0" smtClean="0"/>
              <a:t>Using </a:t>
            </a:r>
            <a:r>
              <a:rPr lang="en-US" sz="2400" b="1" dirty="0" err="1" smtClean="0"/>
              <a:t>AssertThat</a:t>
            </a:r>
            <a:r>
              <a:rPr lang="en-US" sz="2400" b="1" dirty="0" smtClean="0"/>
              <a:t> Over Other Assert Methods </a:t>
            </a:r>
            <a:br>
              <a:rPr lang="en-US" sz="2400" b="1" dirty="0" smtClean="0"/>
            </a:br>
            <a:r>
              <a:rPr lang="en-US" sz="2400" dirty="0" smtClean="0"/>
              <a:t/>
            </a:r>
            <a:br>
              <a:rPr lang="en-US" sz="2400" dirty="0" smtClean="0"/>
            </a:br>
            <a:r>
              <a:rPr lang="en-US" sz="2400" b="1" dirty="0" smtClean="0"/>
              <a:t> </a:t>
            </a:r>
            <a:br>
              <a:rPr lang="en-US" sz="2400" b="1" dirty="0" smtClean="0"/>
            </a:br>
            <a:endParaRPr lang="en-US" sz="2400" dirty="0"/>
          </a:p>
        </p:txBody>
      </p:sp>
      <p:sp>
        <p:nvSpPr>
          <p:cNvPr id="3" name="Subtitle 2"/>
          <p:cNvSpPr>
            <a:spLocks noGrp="1"/>
          </p:cNvSpPr>
          <p:nvPr>
            <p:ph type="subTitle" idx="1"/>
          </p:nvPr>
        </p:nvSpPr>
        <p:spPr>
          <a:xfrm>
            <a:off x="993530" y="1384787"/>
            <a:ext cx="10937631" cy="2857732"/>
          </a:xfrm>
        </p:spPr>
        <p:txBody>
          <a:bodyPr>
            <a:normAutofit/>
          </a:bodyPr>
          <a:lstStyle/>
          <a:p>
            <a:pPr algn="l"/>
            <a:r>
              <a:rPr lang="en-US" dirty="0" smtClean="0"/>
              <a:t>1-generation: </a:t>
            </a:r>
            <a:r>
              <a:rPr lang="en-US" dirty="0"/>
              <a:t>assert(logical statement</a:t>
            </a:r>
            <a:r>
              <a:rPr lang="en-US" dirty="0" smtClean="0"/>
              <a:t>), </a:t>
            </a:r>
            <a:r>
              <a:rPr lang="en-US" altLang="en-US" b="1" dirty="0" smtClean="0"/>
              <a:t>assert(x==y)</a:t>
            </a:r>
            <a:endParaRPr lang="en-US" dirty="0" smtClean="0"/>
          </a:p>
          <a:p>
            <a:pPr algn="l"/>
            <a:r>
              <a:rPr lang="en-US" dirty="0" smtClean="0"/>
              <a:t>2-generation: traditional assert statements: </a:t>
            </a:r>
            <a:r>
              <a:rPr lang="en-US" b="1" dirty="0" smtClean="0"/>
              <a:t>verb</a:t>
            </a:r>
            <a:r>
              <a:rPr lang="en-US" dirty="0" smtClean="0"/>
              <a:t>, </a:t>
            </a:r>
            <a:r>
              <a:rPr lang="en-US" b="1" dirty="0" smtClean="0"/>
              <a:t>object,</a:t>
            </a:r>
            <a:r>
              <a:rPr lang="en-US" dirty="0" smtClean="0"/>
              <a:t> and </a:t>
            </a:r>
            <a:r>
              <a:rPr lang="en-US" b="1" dirty="0" smtClean="0"/>
              <a:t>subject</a:t>
            </a:r>
            <a:r>
              <a:rPr lang="en-US" dirty="0" smtClean="0"/>
              <a:t> (assert equals expected actual) , </a:t>
            </a:r>
            <a:r>
              <a:rPr lang="en-US" altLang="en-US" b="1" dirty="0" err="1"/>
              <a:t>assertEquals</a:t>
            </a:r>
            <a:r>
              <a:rPr lang="en-US" altLang="en-US" b="1" dirty="0"/>
              <a:t>(expected, actual);</a:t>
            </a:r>
          </a:p>
          <a:p>
            <a:pPr algn="l"/>
            <a:r>
              <a:rPr lang="en-US" dirty="0" smtClean="0"/>
              <a:t>3-generation: </a:t>
            </a:r>
            <a:r>
              <a:rPr lang="en-US" dirty="0" err="1"/>
              <a:t>Hamcrest</a:t>
            </a:r>
            <a:r>
              <a:rPr lang="en-US" dirty="0"/>
              <a:t> is typically viewed as a third generation matcher framework.</a:t>
            </a:r>
            <a:endParaRPr lang="en-US" dirty="0" smtClean="0"/>
          </a:p>
          <a:p>
            <a:pPr algn="l"/>
            <a:r>
              <a:rPr lang="en-US" dirty="0" smtClean="0"/>
              <a:t>new syntax,  </a:t>
            </a:r>
            <a:r>
              <a:rPr lang="en-US" b="1" dirty="0" smtClean="0"/>
              <a:t>subject</a:t>
            </a:r>
            <a:r>
              <a:rPr lang="en-US" dirty="0"/>
              <a:t>, </a:t>
            </a:r>
            <a:r>
              <a:rPr lang="en-US" b="1" dirty="0"/>
              <a:t>verb</a:t>
            </a:r>
            <a:r>
              <a:rPr lang="en-US" dirty="0"/>
              <a:t>, and </a:t>
            </a:r>
            <a:r>
              <a:rPr lang="en-US" b="1" dirty="0"/>
              <a:t>object</a:t>
            </a:r>
            <a:r>
              <a:rPr lang="en-US" dirty="0"/>
              <a:t> (asset that actual is expected) </a:t>
            </a:r>
            <a:endParaRPr lang="en-US" dirty="0" smtClean="0"/>
          </a:p>
          <a:p>
            <a:pPr algn="l"/>
            <a:r>
              <a:rPr lang="en-US" altLang="en-US" b="1" dirty="0" err="1"/>
              <a:t>assertThat</a:t>
            </a:r>
            <a:r>
              <a:rPr lang="en-US" altLang="en-US" b="1" dirty="0"/>
              <a:t>(actual, is(</a:t>
            </a:r>
            <a:r>
              <a:rPr lang="en-US" altLang="en-US" b="1" dirty="0" err="1"/>
              <a:t>equalTo</a:t>
            </a:r>
            <a:r>
              <a:rPr lang="en-US" altLang="en-US" b="1" dirty="0"/>
              <a:t>(expected)));</a:t>
            </a:r>
          </a:p>
          <a:p>
            <a:pPr algn="l"/>
            <a:endParaRPr lang="en-US" dirty="0" smtClean="0"/>
          </a:p>
          <a:p>
            <a:endParaRPr lang="en-US" dirty="0" smtClean="0"/>
          </a:p>
        </p:txBody>
      </p:sp>
      <p:sp>
        <p:nvSpPr>
          <p:cNvPr id="7" name="Rectangle 3"/>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219808" y="219778"/>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561321" y="4072481"/>
            <a:ext cx="11630679" cy="1323439"/>
          </a:xfrm>
          <a:prstGeom prst="rect">
            <a:avLst/>
          </a:prstGeom>
          <a:noFill/>
        </p:spPr>
        <p:txBody>
          <a:bodyPr wrap="square" rtlCol="0">
            <a:spAutoFit/>
          </a:bodyPr>
          <a:lstStyle/>
          <a:p>
            <a:r>
              <a:rPr lang="en-US" sz="2000" dirty="0" smtClean="0"/>
              <a:t> </a:t>
            </a:r>
          </a:p>
          <a:p>
            <a:r>
              <a:rPr lang="en-US" sz="2000" dirty="0" smtClean="0">
                <a:hlinkClick r:id="rId2"/>
              </a:rPr>
              <a:t>http://hamcrest.org/JavaHamcrest/index </a:t>
            </a:r>
            <a:endParaRPr lang="en-US" sz="2000" dirty="0" smtClean="0"/>
          </a:p>
          <a:p>
            <a:r>
              <a:rPr lang="en-US" sz="2000" dirty="0" smtClean="0"/>
              <a:t>Current version: </a:t>
            </a:r>
            <a:r>
              <a:rPr lang="en-US" dirty="0" err="1">
                <a:hlinkClick r:id="rId3"/>
              </a:rPr>
              <a:t>JavaHamcrest</a:t>
            </a:r>
            <a:r>
              <a:rPr lang="en-US" dirty="0">
                <a:hlinkClick r:id="rId3"/>
              </a:rPr>
              <a:t> </a:t>
            </a:r>
            <a:r>
              <a:rPr lang="en-US" dirty="0" smtClean="0">
                <a:hlinkClick r:id="rId3"/>
              </a:rPr>
              <a:t>2.2</a:t>
            </a:r>
            <a:r>
              <a:rPr lang="en-US" dirty="0" smtClean="0"/>
              <a:t>junit5-uses 2.1, .. ,   junit4 uses version 1.3, </a:t>
            </a:r>
          </a:p>
          <a:p>
            <a:r>
              <a:rPr lang="en-US" sz="2000" dirty="0" smtClean="0"/>
              <a:t>We use:  </a:t>
            </a:r>
            <a:r>
              <a:rPr lang="en-US" dirty="0">
                <a:hlinkClick r:id="rId4"/>
              </a:rPr>
              <a:t>http://hamcrest.org/JavaHamcrest/javadoc/1.3</a:t>
            </a:r>
            <a:r>
              <a:rPr lang="en-US" dirty="0" smtClean="0">
                <a:hlinkClick r:id="rId4"/>
              </a:rPr>
              <a:t>/</a:t>
            </a:r>
            <a:endParaRPr lang="en-US" sz="2000" dirty="0"/>
          </a:p>
        </p:txBody>
      </p:sp>
    </p:spTree>
    <p:extLst>
      <p:ext uri="{BB962C8B-B14F-4D97-AF65-F5344CB8AC3E}">
        <p14:creationId xmlns:p14="http://schemas.microsoft.com/office/powerpoint/2010/main" val="230313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fontScale="77500" lnSpcReduction="20000"/>
          </a:bodyPr>
          <a:lstStyle/>
          <a:p>
            <a:r>
              <a:rPr lang="en-US" sz="3600" dirty="0"/>
              <a:t>Common Core </a:t>
            </a:r>
            <a:r>
              <a:rPr lang="en-US" sz="3600" dirty="0" smtClean="0"/>
              <a:t>Matchers</a:t>
            </a:r>
          </a:p>
          <a:p>
            <a:pPr algn="l"/>
            <a:endParaRPr lang="en-US" i="1" dirty="0" smtClean="0"/>
          </a:p>
          <a:p>
            <a:pPr marL="342900" indent="-342900" algn="l">
              <a:buFont typeface="Arial" panose="020B0604020202020204" pitchFamily="34" charset="0"/>
              <a:buChar char="•"/>
            </a:pPr>
            <a:r>
              <a:rPr lang="en-US" i="1" dirty="0" smtClean="0"/>
              <a:t>is(T</a:t>
            </a:r>
            <a:r>
              <a:rPr lang="en-US" i="1" dirty="0"/>
              <a:t>)</a:t>
            </a:r>
            <a:r>
              <a:rPr lang="en-US" dirty="0"/>
              <a:t> and </a:t>
            </a:r>
            <a:r>
              <a:rPr lang="en-US" i="1" dirty="0"/>
              <a:t>is(Matcher&lt;T</a:t>
            </a:r>
            <a:r>
              <a:rPr lang="en-US" i="1" dirty="0" smtClean="0"/>
              <a:t>&gt;), </a:t>
            </a:r>
            <a:r>
              <a:rPr lang="en-US" i="1" dirty="0" err="1"/>
              <a:t>equalTo</a:t>
            </a:r>
            <a:r>
              <a:rPr lang="en-US" i="1" dirty="0"/>
              <a:t>(T)</a:t>
            </a:r>
            <a:endParaRPr lang="en-US" dirty="0"/>
          </a:p>
          <a:p>
            <a:pPr marL="342900" indent="-342900" algn="l">
              <a:buFont typeface="Arial" panose="020B0604020202020204" pitchFamily="34" charset="0"/>
              <a:buChar char="•"/>
            </a:pPr>
            <a:r>
              <a:rPr lang="en-US" i="1" dirty="0"/>
              <a:t>not(T)</a:t>
            </a:r>
            <a:r>
              <a:rPr lang="en-US" dirty="0"/>
              <a:t> and </a:t>
            </a:r>
            <a:r>
              <a:rPr lang="en-US" i="1" dirty="0"/>
              <a:t>not(Matcher&lt;T&gt;)</a:t>
            </a:r>
            <a:endParaRPr lang="en-US" dirty="0"/>
          </a:p>
          <a:p>
            <a:pPr marL="342900" indent="-342900" algn="l">
              <a:buFont typeface="Arial" panose="020B0604020202020204" pitchFamily="34" charset="0"/>
              <a:buChar char="•"/>
            </a:pPr>
            <a:r>
              <a:rPr lang="en-US" i="1" dirty="0" err="1"/>
              <a:t>nullValue</a:t>
            </a:r>
            <a:r>
              <a:rPr lang="en-US" i="1" dirty="0"/>
              <a:t>()</a:t>
            </a:r>
            <a:r>
              <a:rPr lang="en-US" dirty="0"/>
              <a:t> and </a:t>
            </a:r>
            <a:r>
              <a:rPr lang="en-US" i="1" dirty="0" err="1"/>
              <a:t>nullValue</a:t>
            </a:r>
            <a:r>
              <a:rPr lang="en-US" i="1" dirty="0"/>
              <a:t>(Class&lt;T</a:t>
            </a:r>
            <a:r>
              <a:rPr lang="en-US" i="1" dirty="0" smtClean="0"/>
              <a:t>&gt;)</a:t>
            </a:r>
            <a:r>
              <a:rPr lang="en-US" dirty="0" smtClean="0"/>
              <a:t>, </a:t>
            </a:r>
            <a:r>
              <a:rPr lang="en-US" i="1" dirty="0" err="1"/>
              <a:t>notNullValue</a:t>
            </a:r>
            <a:r>
              <a:rPr lang="en-US" i="1" dirty="0"/>
              <a:t>()</a:t>
            </a:r>
            <a:r>
              <a:rPr lang="en-US" dirty="0"/>
              <a:t> and </a:t>
            </a:r>
            <a:r>
              <a:rPr lang="en-US" i="1" dirty="0" err="1"/>
              <a:t>notNullValue</a:t>
            </a:r>
            <a:r>
              <a:rPr lang="en-US" i="1" dirty="0"/>
              <a:t>(Class&lt;T&gt;)</a:t>
            </a:r>
            <a:endParaRPr lang="en-US" dirty="0"/>
          </a:p>
          <a:p>
            <a:pPr marL="342900" indent="-342900" algn="l">
              <a:buFont typeface="Arial" panose="020B0604020202020204" pitchFamily="34" charset="0"/>
              <a:buChar char="•"/>
            </a:pPr>
            <a:r>
              <a:rPr lang="en-US" i="1" dirty="0" err="1"/>
              <a:t>instanceOf</a:t>
            </a:r>
            <a:r>
              <a:rPr lang="en-US" i="1" dirty="0"/>
              <a:t>(Class</a:t>
            </a:r>
            <a:r>
              <a:rPr lang="en-US" i="1" dirty="0" smtClean="0"/>
              <a:t>&lt;?&gt;)</a:t>
            </a:r>
            <a:r>
              <a:rPr lang="en-US" dirty="0" smtClean="0"/>
              <a:t>, </a:t>
            </a:r>
            <a:r>
              <a:rPr lang="en-US" i="1" dirty="0" err="1"/>
              <a:t>isA</a:t>
            </a:r>
            <a:r>
              <a:rPr lang="en-US" i="1" dirty="0"/>
              <a:t>(Class&lt;T&gt; type</a:t>
            </a:r>
            <a:r>
              <a:rPr lang="en-US" i="1" dirty="0" smtClean="0"/>
              <a:t>)</a:t>
            </a:r>
            <a:r>
              <a:rPr lang="en-US" dirty="0" smtClean="0"/>
              <a:t>, </a:t>
            </a:r>
            <a:r>
              <a:rPr lang="en-US" i="1" dirty="0" err="1"/>
              <a:t>sameInstance</a:t>
            </a:r>
            <a:r>
              <a:rPr lang="en-US" i="1" dirty="0"/>
              <a:t>()</a:t>
            </a:r>
            <a:endParaRPr lang="en-US" dirty="0"/>
          </a:p>
          <a:p>
            <a:pPr marL="342900" indent="-342900" algn="l">
              <a:buFont typeface="Arial" panose="020B0604020202020204" pitchFamily="34" charset="0"/>
              <a:buChar char="•"/>
            </a:pPr>
            <a:r>
              <a:rPr lang="en-US" i="1" dirty="0"/>
              <a:t>any(Class&lt;T</a:t>
            </a:r>
            <a:r>
              <a:rPr lang="en-US" i="1" dirty="0" smtClean="0"/>
              <a:t>&gt;)</a:t>
            </a:r>
            <a:r>
              <a:rPr lang="en-US" dirty="0" smtClean="0"/>
              <a:t>, </a:t>
            </a:r>
            <a:r>
              <a:rPr lang="en-US" i="1" dirty="0" err="1"/>
              <a:t>allOf</a:t>
            </a:r>
            <a:r>
              <a:rPr lang="en-US" i="1" dirty="0"/>
              <a:t>(Matcher&lt;? extends T&gt;…) and </a:t>
            </a:r>
            <a:r>
              <a:rPr lang="en-US" i="1" dirty="0" err="1"/>
              <a:t>anyOf</a:t>
            </a:r>
            <a:r>
              <a:rPr lang="en-US" i="1" dirty="0"/>
              <a:t>(Matcher&lt;? extends T</a:t>
            </a:r>
            <a:r>
              <a:rPr lang="en-US" i="1" dirty="0" smtClean="0"/>
              <a:t>&gt;…)</a:t>
            </a:r>
          </a:p>
          <a:p>
            <a:pPr marL="342900" indent="-342900" algn="l">
              <a:buFont typeface="Arial" panose="020B0604020202020204" pitchFamily="34" charset="0"/>
              <a:buChar char="•"/>
            </a:pPr>
            <a:r>
              <a:rPr lang="en-US" i="1" dirty="0" err="1"/>
              <a:t>hasItem</a:t>
            </a:r>
            <a:r>
              <a:rPr lang="en-US" i="1" dirty="0"/>
              <a:t>(T)</a:t>
            </a:r>
            <a:r>
              <a:rPr lang="en-US" dirty="0"/>
              <a:t> and </a:t>
            </a:r>
            <a:r>
              <a:rPr lang="en-US" i="1" dirty="0" err="1"/>
              <a:t>hasItem</a:t>
            </a:r>
            <a:r>
              <a:rPr lang="en-US" i="1" dirty="0"/>
              <a:t>(Matcher&lt;? extends T&gt;)</a:t>
            </a:r>
            <a:endParaRPr lang="en-US" dirty="0"/>
          </a:p>
          <a:p>
            <a:pPr marL="342900" indent="-342900" algn="l">
              <a:buFont typeface="Arial" panose="020B0604020202020204" pitchFamily="34" charset="0"/>
              <a:buChar char="•"/>
            </a:pPr>
            <a:r>
              <a:rPr lang="en-US" i="1" dirty="0" err="1" smtClean="0"/>
              <a:t>hasSize</a:t>
            </a:r>
            <a:r>
              <a:rPr lang="en-US" i="1" dirty="0" smtClean="0"/>
              <a:t>, </a:t>
            </a:r>
            <a:r>
              <a:rPr lang="en-US" i="1" dirty="0" err="1" smtClean="0"/>
              <a:t>isIn</a:t>
            </a:r>
            <a:r>
              <a:rPr lang="en-US" i="1" dirty="0" smtClean="0"/>
              <a:t>, , </a:t>
            </a:r>
            <a:r>
              <a:rPr lang="en-US" i="1" dirty="0" err="1" smtClean="0"/>
              <a:t>isOneOf</a:t>
            </a:r>
            <a:r>
              <a:rPr lang="en-US" i="1" dirty="0" smtClean="0"/>
              <a:t>, …</a:t>
            </a:r>
          </a:p>
          <a:p>
            <a:pPr algn="l"/>
            <a:r>
              <a:rPr lang="en-US" i="1" dirty="0" smtClean="0"/>
              <a:t>Combining matchers </a:t>
            </a:r>
          </a:p>
          <a:p>
            <a:pPr marL="342900" indent="-342900" algn="l">
              <a:buFont typeface="Arial" panose="020B0604020202020204" pitchFamily="34" charset="0"/>
              <a:buChar char="•"/>
            </a:pPr>
            <a:r>
              <a:rPr lang="en-US" i="1" dirty="0" smtClean="0"/>
              <a:t>both(Matcher&lt;? extends T&gt;) and either(Matcher&lt;? extends T&gt;)</a:t>
            </a:r>
          </a:p>
          <a:p>
            <a:pPr marL="342900" indent="-342900" algn="l">
              <a:buFont typeface="Arial" panose="020B0604020202020204" pitchFamily="34" charset="0"/>
              <a:buChar char="•"/>
            </a:pPr>
            <a:r>
              <a:rPr lang="en-US" dirty="0" err="1" smtClean="0"/>
              <a:t>allOf</a:t>
            </a:r>
            <a:r>
              <a:rPr lang="en-US" dirty="0" smtClean="0"/>
              <a:t>, </a:t>
            </a:r>
            <a:r>
              <a:rPr lang="en-US" dirty="0" err="1" smtClean="0"/>
              <a:t>anyOf</a:t>
            </a:r>
            <a:r>
              <a:rPr lang="en-US" dirty="0" smtClean="0"/>
              <a:t>, </a:t>
            </a:r>
            <a:r>
              <a:rPr lang="en-US" dirty="0" err="1" smtClean="0"/>
              <a:t>everyItem</a:t>
            </a:r>
            <a:r>
              <a:rPr lang="en-US" dirty="0" smtClean="0"/>
              <a:t>, …</a:t>
            </a:r>
            <a:endParaRPr lang="en-US" dirty="0"/>
          </a:p>
          <a:p>
            <a:pPr marL="342900" indent="-342900" algn="l">
              <a:buFont typeface="Arial" panose="020B0604020202020204" pitchFamily="34" charset="0"/>
              <a:buChar char="•"/>
            </a:pPr>
            <a:endParaRPr lang="en-US" dirty="0" smtClean="0"/>
          </a:p>
          <a:p>
            <a:pPr algn="l"/>
            <a:r>
              <a:rPr lang="en-US" i="1" dirty="0"/>
              <a:t>String</a:t>
            </a:r>
            <a:r>
              <a:rPr lang="en-US" dirty="0"/>
              <a:t> Comparison</a:t>
            </a:r>
          </a:p>
          <a:p>
            <a:pPr marL="342900" indent="-342900" algn="l">
              <a:buFont typeface="Arial" panose="020B0604020202020204" pitchFamily="34" charset="0"/>
              <a:buChar char="•"/>
            </a:pPr>
            <a:r>
              <a:rPr lang="en-US" dirty="0" err="1" smtClean="0"/>
              <a:t>containsString</a:t>
            </a:r>
            <a:r>
              <a:rPr lang="en-US" dirty="0" smtClean="0"/>
              <a:t>, </a:t>
            </a:r>
            <a:r>
              <a:rPr lang="en-US" dirty="0" err="1" smtClean="0"/>
              <a:t>containsStringIgnoringCase</a:t>
            </a:r>
            <a:r>
              <a:rPr lang="en-US" dirty="0" smtClean="0"/>
              <a:t>, </a:t>
            </a:r>
            <a:r>
              <a:rPr lang="en-US" dirty="0" err="1" smtClean="0"/>
              <a:t>startsWith</a:t>
            </a:r>
            <a:r>
              <a:rPr lang="en-US" dirty="0" smtClean="0"/>
              <a:t>, </a:t>
            </a:r>
            <a:r>
              <a:rPr lang="en-US" dirty="0" err="1" smtClean="0"/>
              <a:t>endsWithIgnoringCase</a:t>
            </a:r>
            <a:r>
              <a:rPr lang="en-US" dirty="0" smtClean="0"/>
              <a:t>… </a:t>
            </a:r>
            <a:endParaRPr lang="en-US" dirty="0"/>
          </a:p>
          <a:p>
            <a:pPr algn="l"/>
            <a:endParaRPr lang="en-US" dirty="0"/>
          </a:p>
          <a:p>
            <a:pPr algn="l"/>
            <a:endParaRPr lang="en-US" dirty="0" smtClean="0"/>
          </a:p>
          <a:p>
            <a:pPr algn="l"/>
            <a:endParaRPr lang="en-US" dirty="0"/>
          </a:p>
        </p:txBody>
      </p:sp>
    </p:spTree>
    <p:extLst>
      <p:ext uri="{BB962C8B-B14F-4D97-AF65-F5344CB8AC3E}">
        <p14:creationId xmlns:p14="http://schemas.microsoft.com/office/powerpoint/2010/main" val="122767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fontScale="92500" lnSpcReduction="20000"/>
          </a:bodyPr>
          <a:lstStyle/>
          <a:p>
            <a:r>
              <a:rPr lang="en-US" sz="3600" dirty="0" smtClean="0"/>
              <a:t>Custom Matchers</a:t>
            </a:r>
          </a:p>
          <a:p>
            <a:pPr algn="l"/>
            <a:endParaRPr lang="en-US" i="1" dirty="0" smtClean="0"/>
          </a:p>
          <a:p>
            <a:pPr algn="l"/>
            <a:r>
              <a:rPr lang="en-US" b="1" i="1" dirty="0" err="1" smtClean="0"/>
              <a:t>TypeSafeMatcher</a:t>
            </a:r>
            <a:r>
              <a:rPr lang="en-US" b="1" i="1" dirty="0" smtClean="0"/>
              <a:t> - </a:t>
            </a:r>
            <a:r>
              <a:rPr lang="en-US" i="1" dirty="0" smtClean="0"/>
              <a:t>extend </a:t>
            </a:r>
            <a:r>
              <a:rPr lang="en-US" i="1" dirty="0"/>
              <a:t>this class to create a </a:t>
            </a:r>
            <a:r>
              <a:rPr lang="en-US" i="1" dirty="0" err="1" smtClean="0"/>
              <a:t>cutom</a:t>
            </a:r>
            <a:r>
              <a:rPr lang="en-US" i="1" dirty="0" smtClean="0"/>
              <a:t> matcher .</a:t>
            </a:r>
            <a:endParaRPr lang="en-US" i="1" dirty="0"/>
          </a:p>
          <a:p>
            <a:pPr marL="342900" indent="-342900" algn="l">
              <a:buFont typeface="Arial" panose="020B0604020202020204" pitchFamily="34" charset="0"/>
              <a:buChar char="•"/>
            </a:pPr>
            <a:r>
              <a:rPr lang="en-US" dirty="0" smtClean="0"/>
              <a:t>E.g. </a:t>
            </a:r>
            <a:r>
              <a:rPr lang="en-US" dirty="0" err="1" smtClean="0"/>
              <a:t>onlyDigitsMatcher</a:t>
            </a:r>
            <a:r>
              <a:rPr lang="en-US" dirty="0" smtClean="0"/>
              <a:t>, </a:t>
            </a:r>
            <a:r>
              <a:rPr lang="en-US" dirty="0" err="1" smtClean="0"/>
              <a:t>perfectNumberMatcher</a:t>
            </a:r>
            <a:r>
              <a:rPr lang="en-US" dirty="0" smtClean="0"/>
              <a:t>, </a:t>
            </a:r>
            <a:r>
              <a:rPr lang="en-US" dirty="0" err="1" smtClean="0"/>
              <a:t>divsibleBy</a:t>
            </a:r>
            <a:r>
              <a:rPr lang="en-US" dirty="0" smtClean="0"/>
              <a:t>, </a:t>
            </a:r>
            <a:r>
              <a:rPr lang="en-US" dirty="0" err="1" smtClean="0"/>
              <a:t>RegEx</a:t>
            </a:r>
            <a:r>
              <a:rPr lang="en-US" dirty="0" smtClean="0"/>
              <a:t>..… COBOL_KEYWORDS,..</a:t>
            </a:r>
            <a:endParaRPr lang="en-US" dirty="0"/>
          </a:p>
          <a:p>
            <a:pPr marL="342900" indent="-342900" algn="l">
              <a:buFont typeface="Arial" panose="020B0604020202020204" pitchFamily="34" charset="0"/>
              <a:buChar char="•"/>
            </a:pPr>
            <a:endParaRPr lang="en-US" dirty="0" smtClean="0"/>
          </a:p>
          <a:p>
            <a:pPr algn="l"/>
            <a:r>
              <a:rPr lang="en-US" altLang="en-US" sz="1900" b="1" dirty="0">
                <a:solidFill>
                  <a:srgbClr val="7F0055"/>
                </a:solidFill>
                <a:latin typeface="Consolas" panose="020B0609020204030204" pitchFamily="49" charset="0"/>
              </a:rPr>
              <a:t>public class </a:t>
            </a:r>
            <a:r>
              <a:rPr lang="en-US" altLang="en-US" sz="1900" dirty="0" err="1" smtClean="0">
                <a:solidFill>
                  <a:srgbClr val="0F467D"/>
                </a:solidFill>
                <a:latin typeface="Consolas" panose="020B0609020204030204" pitchFamily="49" charset="0"/>
              </a:rPr>
              <a:t>PerfectNumberMatcher</a:t>
            </a:r>
            <a:r>
              <a:rPr lang="en-US" altLang="en-US" sz="1900" dirty="0" smtClean="0">
                <a:solidFill>
                  <a:srgbClr val="0F467D"/>
                </a:solidFill>
                <a:latin typeface="Consolas" panose="020B0609020204030204" pitchFamily="49" charset="0"/>
              </a:rPr>
              <a:t> </a:t>
            </a:r>
            <a:r>
              <a:rPr lang="en-US" altLang="en-US" sz="1900" b="1" dirty="0">
                <a:solidFill>
                  <a:srgbClr val="7F0055"/>
                </a:solidFill>
                <a:latin typeface="Consolas" panose="020B0609020204030204" pitchFamily="49" charset="0"/>
              </a:rPr>
              <a:t>extends </a:t>
            </a:r>
            <a:r>
              <a:rPr lang="en-US" altLang="en-US" sz="1900" dirty="0" err="1">
                <a:solidFill>
                  <a:srgbClr val="3E7EFF"/>
                </a:solidFill>
                <a:latin typeface="Consolas" panose="020B0609020204030204" pitchFamily="49" charset="0"/>
              </a:rPr>
              <a:t>TypeSafeMatcher</a:t>
            </a:r>
            <a:r>
              <a:rPr lang="en-US" altLang="en-US" sz="1900" dirty="0">
                <a:solidFill>
                  <a:srgbClr val="333333"/>
                </a:solidFill>
                <a:latin typeface="Consolas" panose="020B0609020204030204" pitchFamily="49" charset="0"/>
              </a:rPr>
              <a:t>&lt;</a:t>
            </a:r>
            <a:r>
              <a:rPr lang="en-US" altLang="en-US" sz="1900" dirty="0">
                <a:solidFill>
                  <a:srgbClr val="0F467D"/>
                </a:solidFill>
                <a:latin typeface="Consolas" panose="020B0609020204030204" pitchFamily="49" charset="0"/>
              </a:rPr>
              <a:t>Integer</a:t>
            </a:r>
            <a:r>
              <a:rPr lang="en-US" altLang="en-US" sz="1900" dirty="0">
                <a:solidFill>
                  <a:srgbClr val="333333"/>
                </a:solidFill>
                <a:latin typeface="Consolas" panose="020B0609020204030204" pitchFamily="49" charset="0"/>
              </a:rPr>
              <a:t>&gt;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t>
            </a:r>
            <a:r>
              <a:rPr lang="en-US" altLang="en-US" sz="1900" dirty="0">
                <a:solidFill>
                  <a:srgbClr val="7357C5"/>
                </a:solidFill>
                <a:latin typeface="Consolas" panose="020B0609020204030204" pitchFamily="49" charset="0"/>
              </a:rPr>
              <a:t>@Override</a:t>
            </a:r>
            <a:br>
              <a:rPr lang="en-US" altLang="en-US" sz="1900" dirty="0">
                <a:solidFill>
                  <a:srgbClr val="7357C5"/>
                </a:solidFill>
                <a:latin typeface="Consolas" panose="020B0609020204030204" pitchFamily="49" charset="0"/>
              </a:rPr>
            </a:br>
            <a:r>
              <a:rPr lang="en-US" altLang="en-US" sz="1900" dirty="0">
                <a:solidFill>
                  <a:srgbClr val="7357C5"/>
                </a:solidFill>
                <a:latin typeface="Consolas" panose="020B0609020204030204" pitchFamily="49" charset="0"/>
              </a:rPr>
              <a:t>  </a:t>
            </a:r>
            <a:r>
              <a:rPr lang="en-US" altLang="en-US" sz="1900" b="1" dirty="0">
                <a:solidFill>
                  <a:srgbClr val="7F0055"/>
                </a:solidFill>
                <a:latin typeface="Consolas" panose="020B0609020204030204" pitchFamily="49" charset="0"/>
              </a:rPr>
              <a:t>protected </a:t>
            </a:r>
            <a:r>
              <a:rPr lang="en-US" altLang="en-US" sz="1900" b="1" dirty="0" err="1">
                <a:solidFill>
                  <a:srgbClr val="7F0055"/>
                </a:solidFill>
                <a:latin typeface="Consolas" panose="020B0609020204030204" pitchFamily="49" charset="0"/>
              </a:rPr>
              <a:t>boolean</a:t>
            </a:r>
            <a:r>
              <a:rPr lang="en-US" altLang="en-US" sz="1900" b="1" dirty="0">
                <a:solidFill>
                  <a:srgbClr val="7F0055"/>
                </a:solidFill>
                <a:latin typeface="Consolas" panose="020B0609020204030204" pitchFamily="49" charset="0"/>
              </a:rPr>
              <a:t> </a:t>
            </a:r>
            <a:r>
              <a:rPr lang="en-US" altLang="en-US" sz="1900" b="1" dirty="0" err="1">
                <a:solidFill>
                  <a:srgbClr val="011014"/>
                </a:solidFill>
                <a:latin typeface="Consolas" panose="020B0609020204030204" pitchFamily="49" charset="0"/>
              </a:rPr>
              <a:t>matchesSafely</a:t>
            </a:r>
            <a:r>
              <a:rPr lang="en-US" altLang="en-US" sz="1900" dirty="0">
                <a:solidFill>
                  <a:srgbClr val="0F2107"/>
                </a:solidFill>
                <a:latin typeface="Consolas" panose="020B0609020204030204" pitchFamily="49" charset="0"/>
              </a:rPr>
              <a:t>(</a:t>
            </a:r>
            <a:r>
              <a:rPr lang="en-US" altLang="en-US" sz="1900" dirty="0">
                <a:solidFill>
                  <a:srgbClr val="0F467D"/>
                </a:solidFill>
                <a:latin typeface="Consolas" panose="020B0609020204030204" pitchFamily="49" charset="0"/>
              </a:rPr>
              <a:t>Integer </a:t>
            </a:r>
            <a:r>
              <a:rPr lang="en-US" altLang="en-US" sz="1900" i="1" dirty="0" err="1">
                <a:solidFill>
                  <a:srgbClr val="B40CCB"/>
                </a:solidFill>
                <a:latin typeface="Consolas" panose="020B0609020204030204" pitchFamily="49" charset="0"/>
              </a:rPr>
              <a:t>num</a:t>
            </a:r>
            <a:r>
              <a:rPr lang="en-US" altLang="en-US" sz="1900" dirty="0">
                <a:solidFill>
                  <a:srgbClr val="0F2107"/>
                </a:solidFill>
                <a:latin typeface="Consolas" panose="020B0609020204030204" pitchFamily="49" charset="0"/>
              </a:rPr>
              <a: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t>
            </a:r>
            <a:r>
              <a:rPr lang="en-US" altLang="en-US" sz="1900" b="1" dirty="0">
                <a:solidFill>
                  <a:srgbClr val="7F0055"/>
                </a:solidFill>
                <a:latin typeface="Consolas" panose="020B0609020204030204" pitchFamily="49" charset="0"/>
              </a:rPr>
              <a:t>return </a:t>
            </a:r>
            <a:r>
              <a:rPr lang="en-US" altLang="en-US" sz="1900" dirty="0" err="1">
                <a:solidFill>
                  <a:srgbClr val="425991"/>
                </a:solidFill>
                <a:latin typeface="Consolas" panose="020B0609020204030204" pitchFamily="49" charset="0"/>
              </a:rPr>
              <a:t>isPerfectNumber</a:t>
            </a:r>
            <a:r>
              <a:rPr lang="en-US" altLang="en-US" sz="1900" dirty="0">
                <a:solidFill>
                  <a:srgbClr val="0F2107"/>
                </a:solidFill>
                <a:latin typeface="Consolas" panose="020B0609020204030204" pitchFamily="49" charset="0"/>
              </a:rPr>
              <a:t>(</a:t>
            </a:r>
            <a:r>
              <a:rPr lang="en-US" altLang="en-US" sz="1900" i="1" dirty="0" err="1">
                <a:solidFill>
                  <a:srgbClr val="B40CCB"/>
                </a:solidFill>
                <a:latin typeface="Consolas" panose="020B0609020204030204" pitchFamily="49" charset="0"/>
              </a:rPr>
              <a:t>num</a:t>
            </a:r>
            <a:r>
              <a:rPr lang="en-US" altLang="en-US" sz="1900" dirty="0">
                <a:solidFill>
                  <a:srgbClr val="0F2107"/>
                </a:solidFill>
                <a:latin typeface="Consolas" panose="020B0609020204030204" pitchFamily="49" charset="0"/>
              </a:rPr>
              <a:t>)</a:t>
            </a:r>
            <a:r>
              <a:rPr lang="en-US" altLang="en-US" sz="1900" dirty="0">
                <a:solidFill>
                  <a:srgbClr val="333333"/>
                </a:solidFill>
                <a:latin typeface="Consolas" panose="020B0609020204030204" pitchFamily="49" charset="0"/>
              </a:rPr>
              <a:t>;</a:t>
            </a:r>
            <a:br>
              <a:rPr lang="en-US" altLang="en-US" sz="1900" dirty="0">
                <a:solidFill>
                  <a:srgbClr val="333333"/>
                </a:solidFill>
                <a:latin typeface="Consolas" panose="020B0609020204030204" pitchFamily="49" charset="0"/>
              </a:rPr>
            </a:br>
            <a:r>
              <a:rPr lang="en-US" altLang="en-US" sz="1900" dirty="0">
                <a:solidFill>
                  <a:srgbClr val="333333"/>
                </a:solidFill>
                <a:latin typeface="Consolas" panose="020B0609020204030204" pitchFamily="49" charset="0"/>
              </a:rPr>
              <a:t>  </a:t>
            </a:r>
            <a:r>
              <a:rPr lang="en-US" altLang="en-US" sz="1900" dirty="0">
                <a:solidFill>
                  <a:srgbClr val="000066"/>
                </a:solidFill>
                <a:latin typeface="Consolas" panose="020B0609020204030204" pitchFamily="49" charset="0"/>
              </a:rPr>
              <a:t>}</a:t>
            </a: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algn="l"/>
            <a:r>
              <a:rPr lang="en-US" altLang="en-US" sz="1900" dirty="0">
                <a:solidFill>
                  <a:srgbClr val="000000"/>
                </a:solidFill>
                <a:latin typeface="Consolas" panose="020B0609020204030204" pitchFamily="49" charset="0"/>
              </a:rPr>
              <a:t/>
            </a:r>
            <a:br>
              <a:rPr lang="en-US" altLang="en-US" sz="1900" dirty="0">
                <a:solidFill>
                  <a:srgbClr val="000000"/>
                </a:solidFill>
                <a:latin typeface="Consolas" panose="020B0609020204030204" pitchFamily="49" charset="0"/>
              </a:rPr>
            </a:br>
            <a:r>
              <a:rPr lang="en-US" altLang="en-US" sz="1900" dirty="0">
                <a:solidFill>
                  <a:srgbClr val="000000"/>
                </a:solidFill>
                <a:latin typeface="Consolas" panose="020B0609020204030204" pitchFamily="49" charset="0"/>
              </a:rPr>
              <a:t>  </a:t>
            </a:r>
            <a:r>
              <a:rPr lang="en-US" altLang="en-US" sz="1900" dirty="0">
                <a:solidFill>
                  <a:srgbClr val="7357C5"/>
                </a:solidFill>
                <a:latin typeface="Consolas" panose="020B0609020204030204" pitchFamily="49" charset="0"/>
              </a:rPr>
              <a:t>@Override</a:t>
            </a:r>
            <a:br>
              <a:rPr lang="en-US" altLang="en-US" sz="1900" dirty="0">
                <a:solidFill>
                  <a:srgbClr val="7357C5"/>
                </a:solidFill>
                <a:latin typeface="Consolas" panose="020B0609020204030204" pitchFamily="49" charset="0"/>
              </a:rPr>
            </a:br>
            <a:r>
              <a:rPr lang="en-US" altLang="en-US" sz="1900" dirty="0">
                <a:solidFill>
                  <a:srgbClr val="7357C5"/>
                </a:solidFill>
                <a:latin typeface="Consolas" panose="020B0609020204030204" pitchFamily="49" charset="0"/>
              </a:rPr>
              <a:t>  </a:t>
            </a:r>
            <a:r>
              <a:rPr lang="en-US" altLang="en-US" sz="1900" b="1" dirty="0">
                <a:solidFill>
                  <a:srgbClr val="7F0055"/>
                </a:solidFill>
                <a:latin typeface="Consolas" panose="020B0609020204030204" pitchFamily="49" charset="0"/>
              </a:rPr>
              <a:t>public void </a:t>
            </a:r>
            <a:r>
              <a:rPr lang="en-US" altLang="en-US" sz="1900" b="1" dirty="0" err="1">
                <a:solidFill>
                  <a:srgbClr val="011014"/>
                </a:solidFill>
                <a:latin typeface="Consolas" panose="020B0609020204030204" pitchFamily="49" charset="0"/>
              </a:rPr>
              <a:t>describeTo</a:t>
            </a:r>
            <a:r>
              <a:rPr lang="en-US" altLang="en-US" sz="1900" dirty="0">
                <a:solidFill>
                  <a:srgbClr val="0F2107"/>
                </a:solidFill>
                <a:latin typeface="Consolas" panose="020B0609020204030204" pitchFamily="49" charset="0"/>
              </a:rPr>
              <a:t>(</a:t>
            </a:r>
            <a:r>
              <a:rPr lang="en-US" altLang="en-US" sz="1900" dirty="0">
                <a:solidFill>
                  <a:srgbClr val="0B7EB7"/>
                </a:solidFill>
                <a:latin typeface="Consolas" panose="020B0609020204030204" pitchFamily="49" charset="0"/>
              </a:rPr>
              <a:t>Description </a:t>
            </a:r>
            <a:r>
              <a:rPr lang="en-US" altLang="en-US" sz="1900" i="1" dirty="0">
                <a:solidFill>
                  <a:srgbClr val="B40CCB"/>
                </a:solidFill>
                <a:latin typeface="Consolas" panose="020B0609020204030204" pitchFamily="49" charset="0"/>
              </a:rPr>
              <a:t>description</a:t>
            </a:r>
            <a:r>
              <a:rPr lang="en-US" altLang="en-US" sz="1900" dirty="0">
                <a:solidFill>
                  <a:srgbClr val="0F2107"/>
                </a:solidFill>
                <a:latin typeface="Consolas" panose="020B0609020204030204" pitchFamily="49" charset="0"/>
              </a:rPr>
              <a: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a:solidFill>
                  <a:srgbClr val="000066"/>
                </a:solidFill>
                <a:latin typeface="Consolas" panose="020B0609020204030204" pitchFamily="49" charset="0"/>
              </a:rPr>
              <a:t>    </a:t>
            </a:r>
            <a:r>
              <a:rPr lang="en-US" altLang="en-US" sz="1900" i="1" dirty="0" err="1">
                <a:solidFill>
                  <a:srgbClr val="B40CCB"/>
                </a:solidFill>
                <a:latin typeface="Consolas" panose="020B0609020204030204" pitchFamily="49" charset="0"/>
              </a:rPr>
              <a:t>description</a:t>
            </a:r>
            <a:r>
              <a:rPr lang="en-US" altLang="en-US" sz="1900" dirty="0" err="1">
                <a:solidFill>
                  <a:srgbClr val="333333"/>
                </a:solidFill>
                <a:latin typeface="Consolas" panose="020B0609020204030204" pitchFamily="49" charset="0"/>
              </a:rPr>
              <a:t>.</a:t>
            </a:r>
            <a:r>
              <a:rPr lang="en-US" altLang="en-US" sz="1900" dirty="0" err="1">
                <a:solidFill>
                  <a:srgbClr val="BF6024"/>
                </a:solidFill>
                <a:latin typeface="Consolas" panose="020B0609020204030204" pitchFamily="49" charset="0"/>
              </a:rPr>
              <a:t>appendText</a:t>
            </a:r>
            <a:r>
              <a:rPr lang="en-US" altLang="en-US" sz="1900" dirty="0">
                <a:solidFill>
                  <a:srgbClr val="0F2107"/>
                </a:solidFill>
                <a:latin typeface="Consolas" panose="020B0609020204030204" pitchFamily="49" charset="0"/>
              </a:rPr>
              <a:t>(</a:t>
            </a:r>
            <a:r>
              <a:rPr lang="en-US" altLang="en-US" sz="1900" dirty="0">
                <a:solidFill>
                  <a:srgbClr val="424F69"/>
                </a:solidFill>
                <a:latin typeface="Consolas" panose="020B0609020204030204" pitchFamily="49" charset="0"/>
              </a:rPr>
              <a:t>"only digits"</a:t>
            </a:r>
            <a:r>
              <a:rPr lang="en-US" altLang="en-US" sz="1900" dirty="0">
                <a:solidFill>
                  <a:srgbClr val="0F2107"/>
                </a:solidFill>
                <a:latin typeface="Consolas" panose="020B0609020204030204" pitchFamily="49" charset="0"/>
              </a:rPr>
              <a:t>)</a:t>
            </a:r>
            <a:r>
              <a:rPr lang="en-US" altLang="en-US" sz="1900" dirty="0">
                <a:solidFill>
                  <a:srgbClr val="333333"/>
                </a:solidFill>
                <a:latin typeface="Consolas" panose="020B0609020204030204" pitchFamily="49" charset="0"/>
              </a:rPr>
              <a:t>;</a:t>
            </a:r>
            <a:br>
              <a:rPr lang="en-US" altLang="en-US" sz="1900" dirty="0">
                <a:solidFill>
                  <a:srgbClr val="333333"/>
                </a:solidFill>
                <a:latin typeface="Consolas" panose="020B0609020204030204" pitchFamily="49" charset="0"/>
              </a:rPr>
            </a:br>
            <a:r>
              <a:rPr lang="en-US" altLang="en-US" sz="1900" dirty="0">
                <a:solidFill>
                  <a:srgbClr val="333333"/>
                </a:solidFill>
                <a:latin typeface="Consolas" panose="020B0609020204030204" pitchFamily="49" charset="0"/>
              </a:rPr>
              <a:t>  </a:t>
            </a:r>
            <a:r>
              <a:rPr lang="en-US" altLang="en-US" sz="1900" dirty="0">
                <a:solidFill>
                  <a:srgbClr val="000066"/>
                </a:solidFill>
                <a:latin typeface="Consolas" panose="020B0609020204030204" pitchFamily="49" charset="0"/>
              </a:rPr>
              <a:t>}</a:t>
            </a:r>
            <a:br>
              <a:rPr lang="en-US" altLang="en-US" sz="1900" dirty="0">
                <a:solidFill>
                  <a:srgbClr val="000066"/>
                </a:solidFill>
                <a:latin typeface="Consolas" panose="020B0609020204030204" pitchFamily="49" charset="0"/>
              </a:rPr>
            </a:br>
            <a:r>
              <a:rPr lang="en-US" altLang="en-US" sz="1900" dirty="0" smtClean="0">
                <a:solidFill>
                  <a:srgbClr val="000066"/>
                </a:solidFill>
                <a:latin typeface="Consolas" panose="020B0609020204030204" pitchFamily="49" charset="0"/>
              </a:rPr>
              <a:t>}</a:t>
            </a:r>
          </a:p>
          <a:p>
            <a:pPr algn="l"/>
            <a:endParaRPr kumimoji="0" lang="en-US" altLang="en-US" sz="1900" b="0" i="0" u="none" strike="noStrike" cap="none" normalizeH="0" baseline="0" dirty="0" smtClean="0">
              <a:ln>
                <a:noFill/>
              </a:ln>
              <a:solidFill>
                <a:srgbClr val="000066"/>
              </a:solidFill>
              <a:effectLst/>
              <a:latin typeface="Consolas" panose="020B0609020204030204" pitchFamily="49" charset="0"/>
            </a:endParaRPr>
          </a:p>
          <a:p>
            <a:pPr algn="l"/>
            <a:r>
              <a:rPr lang="en-US" altLang="en-US" b="1" i="1" dirty="0" smtClean="0"/>
              <a:t>Combining Matchers, Grouping Matchers, …</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5293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a:bodyPr>
          <a:lstStyle/>
          <a:p>
            <a:r>
              <a:rPr lang="en-US" sz="3600" dirty="0" smtClean="0"/>
              <a:t>Object and Bean  Matchers</a:t>
            </a:r>
          </a:p>
          <a:p>
            <a:pPr algn="l"/>
            <a:endParaRPr lang="en-US" i="1" dirty="0" smtClean="0"/>
          </a:p>
          <a:p>
            <a:pPr algn="l"/>
            <a:r>
              <a:rPr lang="en-US" i="1" dirty="0" smtClean="0"/>
              <a:t> </a:t>
            </a:r>
            <a:endParaRPr lang="en-US" i="1" dirty="0"/>
          </a:p>
          <a:p>
            <a:pPr marL="342900" indent="-342900" algn="l">
              <a:buFont typeface="Arial" panose="020B0604020202020204" pitchFamily="34" charset="0"/>
              <a:buChar char="•"/>
            </a:pPr>
            <a:r>
              <a:rPr lang="en-US" dirty="0" smtClean="0"/>
              <a:t> </a:t>
            </a:r>
            <a:r>
              <a:rPr lang="en-US" i="1" dirty="0" err="1" smtClean="0"/>
              <a:t>hasToString</a:t>
            </a:r>
            <a:r>
              <a:rPr lang="en-US" i="1" dirty="0" smtClean="0"/>
              <a:t> - </a:t>
            </a:r>
            <a:r>
              <a:rPr lang="en-US" altLang="en-US" dirty="0" err="1">
                <a:solidFill>
                  <a:srgbClr val="7010C5"/>
                </a:solidFill>
                <a:latin typeface="Consolas" panose="020B0609020204030204" pitchFamily="49" charset="0"/>
              </a:rPr>
              <a:t>assertThat</a:t>
            </a:r>
            <a:r>
              <a:rPr lang="en-US" altLang="en-US" dirty="0">
                <a:solidFill>
                  <a:srgbClr val="0F2107"/>
                </a:solidFill>
                <a:latin typeface="Consolas" panose="020B0609020204030204" pitchFamily="49" charset="0"/>
              </a:rPr>
              <a:t>(</a:t>
            </a:r>
            <a:r>
              <a:rPr lang="en-US" altLang="en-US" dirty="0" err="1">
                <a:solidFill>
                  <a:srgbClr val="3C45E7"/>
                </a:solidFill>
                <a:latin typeface="Consolas" panose="020B0609020204030204" pitchFamily="49" charset="0"/>
              </a:rPr>
              <a:t>processed</a:t>
            </a:r>
            <a:r>
              <a:rPr lang="en-US" altLang="en-US" dirty="0" err="1">
                <a:solidFill>
                  <a:srgbClr val="333333"/>
                </a:solidFill>
                <a:latin typeface="Consolas" panose="020B0609020204030204" pitchFamily="49" charset="0"/>
              </a:rPr>
              <a:t>.</a:t>
            </a:r>
            <a:r>
              <a:rPr lang="en-US" altLang="en-US" dirty="0" err="1">
                <a:solidFill>
                  <a:srgbClr val="425991"/>
                </a:solidFill>
                <a:latin typeface="Consolas" panose="020B0609020204030204" pitchFamily="49" charset="0"/>
              </a:rPr>
              <a:t>getResult</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a:t>
            </a:r>
            <a:r>
              <a:rPr lang="en-US" altLang="en-US" dirty="0">
                <a:solidFill>
                  <a:srgbClr val="BF6024"/>
                </a:solidFill>
                <a:latin typeface="Consolas" panose="020B0609020204030204" pitchFamily="49" charset="0"/>
              </a:rPr>
              <a:t>get</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0</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 </a:t>
            </a:r>
            <a:r>
              <a:rPr lang="en-US" altLang="en-US" dirty="0" err="1">
                <a:solidFill>
                  <a:srgbClr val="7010C5"/>
                </a:solidFill>
                <a:latin typeface="Consolas" panose="020B0609020204030204" pitchFamily="49" charset="0"/>
              </a:rPr>
              <a:t>hasToString</a:t>
            </a:r>
            <a:r>
              <a:rPr lang="en-US" altLang="en-US" dirty="0">
                <a:solidFill>
                  <a:srgbClr val="0F2107"/>
                </a:solidFill>
                <a:latin typeface="Consolas" panose="020B0609020204030204" pitchFamily="49" charset="0"/>
              </a:rPr>
              <a:t>(</a:t>
            </a:r>
            <a:r>
              <a:rPr lang="en-US" altLang="en-US" dirty="0">
                <a:solidFill>
                  <a:srgbClr val="424F69"/>
                </a:solidFill>
                <a:latin typeface="Consolas" panose="020B0609020204030204" pitchFamily="49" charset="0"/>
              </a:rPr>
              <a:t>"</a:t>
            </a:r>
            <a:r>
              <a:rPr lang="en-US" altLang="en-US" dirty="0" err="1">
                <a:solidFill>
                  <a:srgbClr val="424F69"/>
                </a:solidFill>
                <a:latin typeface="Consolas" panose="020B0609020204030204" pitchFamily="49" charset="0"/>
              </a:rPr>
              <a:t>abc</a:t>
            </a:r>
            <a:r>
              <a:rPr lang="en-US" altLang="en-US" dirty="0">
                <a:solidFill>
                  <a:srgbClr val="424F69"/>
                </a:solidFill>
                <a:latin typeface="Consolas" panose="020B0609020204030204" pitchFamily="49" charset="0"/>
              </a:rPr>
              <a:t> "</a:t>
            </a:r>
            <a:r>
              <a:rPr lang="en-US" altLang="en-US" dirty="0">
                <a:solidFill>
                  <a:srgbClr val="0F2107"/>
                </a:solidFill>
                <a:latin typeface="Consolas" panose="020B0609020204030204" pitchFamily="49" charset="0"/>
              </a:rPr>
              <a:t>))</a:t>
            </a:r>
            <a:r>
              <a:rPr lang="en-US" altLang="en-US" dirty="0">
                <a:solidFill>
                  <a:srgbClr val="333333"/>
                </a:solidFill>
                <a:latin typeface="Consolas" panose="020B0609020204030204" pitchFamily="49" charset="0"/>
              </a:rPr>
              <a:t>;</a:t>
            </a:r>
            <a:endParaRPr kumimoji="0" lang="en-US" altLang="en-US" sz="48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r>
              <a:rPr lang="en-US" i="1" dirty="0" err="1" smtClean="0"/>
              <a:t>typeCompatibleWith</a:t>
            </a:r>
            <a:r>
              <a:rPr lang="en-US" i="1" dirty="0" smtClean="0"/>
              <a:t> - </a:t>
            </a:r>
            <a:r>
              <a:rPr lang="en-US" dirty="0"/>
              <a:t>represents an </a:t>
            </a:r>
            <a:r>
              <a:rPr lang="en-US" i="1" dirty="0"/>
              <a:t>is-a </a:t>
            </a:r>
            <a:r>
              <a:rPr lang="en-US" dirty="0" smtClean="0"/>
              <a:t>relationship</a:t>
            </a:r>
          </a:p>
          <a:p>
            <a:pPr algn="l"/>
            <a:endParaRPr lang="en-US" dirty="0"/>
          </a:p>
          <a:p>
            <a:pPr algn="l"/>
            <a:r>
              <a:rPr lang="en-US" dirty="0"/>
              <a:t>Bean matchers </a:t>
            </a:r>
            <a:r>
              <a:rPr lang="en-US" dirty="0" smtClean="0"/>
              <a:t> are very useful </a:t>
            </a:r>
            <a:r>
              <a:rPr lang="en-US" dirty="0"/>
              <a:t>to check </a:t>
            </a:r>
            <a:r>
              <a:rPr lang="en-US" dirty="0" smtClean="0"/>
              <a:t>POJO conditions  </a:t>
            </a:r>
            <a:endParaRPr lang="en-US" dirty="0"/>
          </a:p>
          <a:p>
            <a:pPr marL="342900" indent="-342900" algn="l">
              <a:buFont typeface="Arial" panose="020B0604020202020204" pitchFamily="34" charset="0"/>
              <a:buChar char="•"/>
            </a:pPr>
            <a:r>
              <a:rPr lang="en-US" i="1" dirty="0" err="1" smtClean="0"/>
              <a:t>hasProperty</a:t>
            </a:r>
            <a:r>
              <a:rPr lang="en-US" i="1" dirty="0" smtClean="0"/>
              <a:t> </a:t>
            </a:r>
          </a:p>
          <a:p>
            <a:pPr marL="342900" indent="-342900" algn="l">
              <a:buFont typeface="Arial" panose="020B0604020202020204" pitchFamily="34" charset="0"/>
              <a:buChar char="•"/>
            </a:pPr>
            <a:r>
              <a:rPr lang="en-US" i="1" dirty="0" err="1" smtClean="0"/>
              <a:t>samePropertyValuesAs</a:t>
            </a:r>
            <a:endParaRPr lang="en-US" i="1" dirty="0" smtClean="0"/>
          </a:p>
          <a:p>
            <a:pPr marL="342900" indent="-342900" algn="l">
              <a:buFont typeface="Arial" panose="020B0604020202020204" pitchFamily="34" charset="0"/>
              <a:buChar char="•"/>
            </a:pPr>
            <a:r>
              <a:rPr lang="en-US" i="1" dirty="0" err="1" smtClean="0"/>
              <a:t>getPropertyDescriptor</a:t>
            </a:r>
            <a:r>
              <a:rPr lang="en-US" i="1" dirty="0" smtClean="0"/>
              <a:t>, </a:t>
            </a:r>
            <a:r>
              <a:rPr lang="en-US" i="1" dirty="0" err="1"/>
              <a:t>propertyDescriptorsFor</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kumimoji="0" lang="en-US" altLang="en-US" sz="19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515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548434" y="228600"/>
            <a:ext cx="10937631" cy="5293426"/>
          </a:xfrm>
        </p:spPr>
        <p:txBody>
          <a:bodyPr>
            <a:normAutofit/>
          </a:bodyPr>
          <a:lstStyle/>
          <a:p>
            <a:r>
              <a:rPr lang="en-US" sz="3600" dirty="0" smtClean="0"/>
              <a:t>File  Matchers</a:t>
            </a:r>
          </a:p>
          <a:p>
            <a:pPr algn="l"/>
            <a:r>
              <a:rPr lang="en-US" i="1" dirty="0" smtClean="0"/>
              <a:t> </a:t>
            </a:r>
            <a:endParaRPr kumimoji="0" lang="en-US" altLang="en-US" sz="48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r>
              <a:rPr lang="en-US" i="1" dirty="0" err="1" smtClean="0"/>
              <a:t>aFileNamed</a:t>
            </a:r>
            <a:r>
              <a:rPr lang="en-US" i="1" dirty="0" smtClean="0"/>
              <a:t>(),  </a:t>
            </a:r>
            <a:r>
              <a:rPr lang="en-US" dirty="0" err="1" smtClean="0"/>
              <a:t>aFileWithSize</a:t>
            </a:r>
            <a:endParaRPr lang="en-US" dirty="0" smtClean="0"/>
          </a:p>
          <a:p>
            <a:pPr marL="342900" indent="-342900" algn="l">
              <a:buFont typeface="Arial" panose="020B0604020202020204" pitchFamily="34" charset="0"/>
              <a:buChar char="•"/>
            </a:pPr>
            <a:r>
              <a:rPr lang="en-US" dirty="0" err="1" smtClean="0"/>
              <a:t>aWritableFile</a:t>
            </a:r>
            <a:r>
              <a:rPr lang="en-US" dirty="0" smtClean="0"/>
              <a:t>, </a:t>
            </a:r>
            <a:r>
              <a:rPr lang="en-US" dirty="0" err="1" smtClean="0"/>
              <a:t>aReadableFile</a:t>
            </a:r>
            <a:r>
              <a:rPr lang="en-US" dirty="0" smtClean="0"/>
              <a:t>,</a:t>
            </a:r>
          </a:p>
          <a:p>
            <a:pPr marL="342900" indent="-342900" algn="l">
              <a:buFont typeface="Arial" panose="020B0604020202020204" pitchFamily="34" charset="0"/>
              <a:buChar char="•"/>
            </a:pPr>
            <a:r>
              <a:rPr lang="en-US" dirty="0" err="1" smtClean="0"/>
              <a:t>nExistingDirectory</a:t>
            </a:r>
            <a:r>
              <a:rPr lang="en-US" dirty="0" smtClean="0"/>
              <a:t>(), </a:t>
            </a:r>
          </a:p>
          <a:p>
            <a:pPr marL="342900" indent="-342900" algn="l">
              <a:buFont typeface="Arial" panose="020B0604020202020204" pitchFamily="34" charset="0"/>
              <a:buChar char="•"/>
            </a:pPr>
            <a:r>
              <a:rPr lang="en-US" dirty="0" err="1" smtClean="0"/>
              <a:t>anExistingFileOrDirectory</a:t>
            </a:r>
            <a:r>
              <a:rPr lang="en-US" dirty="0" smtClean="0"/>
              <a:t>()</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kumimoji="0" lang="en-US" altLang="en-US" sz="19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304403" y="4247687"/>
            <a:ext cx="5558467" cy="1806471"/>
          </a:xfrm>
          <a:prstGeom prst="rect">
            <a:avLst/>
          </a:prstGeom>
        </p:spPr>
      </p:pic>
      <p:pic>
        <p:nvPicPr>
          <p:cNvPr id="7" name="Picture 6"/>
          <p:cNvPicPr>
            <a:picLocks noChangeAspect="1"/>
          </p:cNvPicPr>
          <p:nvPr/>
        </p:nvPicPr>
        <p:blipFill>
          <a:blip r:embed="rId3"/>
          <a:stretch>
            <a:fillRect/>
          </a:stretch>
        </p:blipFill>
        <p:spPr>
          <a:xfrm>
            <a:off x="5207579" y="772853"/>
            <a:ext cx="6642189" cy="4006966"/>
          </a:xfrm>
          <a:prstGeom prst="rect">
            <a:avLst/>
          </a:prstGeom>
        </p:spPr>
      </p:pic>
    </p:spTree>
    <p:extLst>
      <p:ext uri="{BB962C8B-B14F-4D97-AF65-F5344CB8AC3E}">
        <p14:creationId xmlns:p14="http://schemas.microsoft.com/office/powerpoint/2010/main" val="2479789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a:bodyPr>
          <a:lstStyle/>
          <a:p>
            <a:r>
              <a:rPr lang="en-US" sz="3600" dirty="0" smtClean="0"/>
              <a:t>Text  Matchers</a:t>
            </a:r>
          </a:p>
          <a:p>
            <a:pPr algn="l"/>
            <a:r>
              <a:rPr lang="en-US" i="1" dirty="0" smtClean="0"/>
              <a:t> </a:t>
            </a:r>
          </a:p>
          <a:p>
            <a:pPr marL="342900" indent="-342900" algn="l">
              <a:buFont typeface="Arial" panose="020B0604020202020204" pitchFamily="34" charset="0"/>
              <a:buChar char="•"/>
            </a:pPr>
            <a:r>
              <a:rPr lang="en-US" dirty="0" smtClean="0"/>
              <a:t> </a:t>
            </a:r>
            <a:r>
              <a:rPr lang="en-US" i="1" dirty="0" err="1" smtClean="0"/>
              <a:t>equalToIgnoringCase</a:t>
            </a:r>
            <a:r>
              <a:rPr lang="en-US" i="1" dirty="0" smtClean="0"/>
              <a:t>, </a:t>
            </a:r>
            <a:r>
              <a:rPr lang="en-US" i="1" dirty="0" err="1" smtClean="0"/>
              <a:t>equalToIgnoringWhiteSpace</a:t>
            </a:r>
            <a:endParaRPr lang="en-US" i="1" dirty="0" smtClean="0"/>
          </a:p>
          <a:p>
            <a:pPr marL="342900" indent="-342900" algn="l">
              <a:buFont typeface="Arial" panose="020B0604020202020204" pitchFamily="34" charset="0"/>
              <a:buChar char="•"/>
            </a:pPr>
            <a:r>
              <a:rPr lang="en-US" i="1" dirty="0" err="1" smtClean="0"/>
              <a:t>blankString</a:t>
            </a:r>
            <a:r>
              <a:rPr lang="en-US" i="1" dirty="0" smtClean="0"/>
              <a:t>());     </a:t>
            </a:r>
            <a:r>
              <a:rPr lang="en-US" i="1" dirty="0" err="1" smtClean="0"/>
              <a:t>blankOrNullString</a:t>
            </a:r>
            <a:r>
              <a:rPr lang="en-US" i="1" dirty="0" smtClean="0"/>
              <a:t>, </a:t>
            </a:r>
            <a:r>
              <a:rPr lang="en-US" i="1" dirty="0" err="1" smtClean="0"/>
              <a:t>blankOrNullString</a:t>
            </a:r>
            <a:r>
              <a:rPr lang="en-US" i="1" dirty="0" smtClean="0"/>
              <a:t>());</a:t>
            </a:r>
            <a:r>
              <a:rPr lang="en-US" dirty="0" smtClean="0"/>
              <a:t>  (NEW Version)</a:t>
            </a:r>
          </a:p>
          <a:p>
            <a:pPr marL="342900" indent="-342900" algn="l">
              <a:buFont typeface="Arial" panose="020B0604020202020204" pitchFamily="34" charset="0"/>
              <a:buChar char="•"/>
            </a:pPr>
            <a:r>
              <a:rPr lang="en-US" dirty="0" err="1" smtClean="0"/>
              <a:t>emptyString</a:t>
            </a:r>
            <a:r>
              <a:rPr lang="en-US" dirty="0" smtClean="0"/>
              <a:t>());     </a:t>
            </a:r>
            <a:r>
              <a:rPr lang="en-US" dirty="0" err="1" smtClean="0"/>
              <a:t>emptyOrNullString</a:t>
            </a:r>
            <a:r>
              <a:rPr lang="en-US" dirty="0" smtClean="0"/>
              <a:t>, </a:t>
            </a:r>
            <a:r>
              <a:rPr lang="en-US" dirty="0" err="1" smtClean="0"/>
              <a:t>emptyOrNullString</a:t>
            </a:r>
            <a:r>
              <a:rPr lang="en-US" dirty="0" smtClean="0"/>
              <a:t>()); (NEW Version)</a:t>
            </a:r>
          </a:p>
          <a:p>
            <a:pPr marL="342900" indent="-342900" algn="l">
              <a:buFont typeface="Arial" panose="020B0604020202020204" pitchFamily="34" charset="0"/>
              <a:buChar char="•"/>
            </a:pPr>
            <a:endParaRPr lang="en-US" dirty="0"/>
          </a:p>
          <a:p>
            <a:pPr algn="l"/>
            <a:endParaRPr lang="en-US" i="1" dirty="0" smtClean="0"/>
          </a:p>
          <a:p>
            <a:pPr algn="l"/>
            <a:r>
              <a:rPr lang="en-US" b="1" dirty="0"/>
              <a:t>Pattern </a:t>
            </a:r>
            <a:r>
              <a:rPr lang="en-US" b="1" dirty="0" smtClean="0"/>
              <a:t>Matchers </a:t>
            </a:r>
            <a:r>
              <a:rPr lang="en-US" dirty="0" smtClean="0"/>
              <a:t>(NEW Version) – </a:t>
            </a:r>
            <a:r>
              <a:rPr lang="en-US" dirty="0" err="1" smtClean="0"/>
              <a:t>matchesPattern</a:t>
            </a:r>
            <a:endParaRPr lang="en-US" b="1" dirty="0" smtClean="0"/>
          </a:p>
          <a:p>
            <a:pPr algn="l"/>
            <a:r>
              <a:rPr lang="en-US" b="1" dirty="0" smtClean="0"/>
              <a:t>Sub-String Matchers - </a:t>
            </a:r>
            <a:endParaRPr lang="en-US" b="1" dirty="0"/>
          </a:p>
          <a:p>
            <a:pPr marL="342900" indent="-342900" algn="l">
              <a:buFont typeface="Arial" panose="020B0604020202020204" pitchFamily="34" charset="0"/>
              <a:buChar char="•"/>
            </a:pPr>
            <a:r>
              <a:rPr lang="en-US" i="1" dirty="0" smtClean="0"/>
              <a:t> </a:t>
            </a:r>
            <a:r>
              <a:rPr lang="en-US" i="1" dirty="0" err="1" smtClean="0"/>
              <a:t>containsString</a:t>
            </a:r>
            <a:r>
              <a:rPr lang="en-US" i="1" dirty="0" smtClean="0"/>
              <a:t>, </a:t>
            </a:r>
            <a:r>
              <a:rPr lang="en-US" i="1" dirty="0" err="1" smtClean="0"/>
              <a:t>containsStringIgnoringCase</a:t>
            </a:r>
            <a:r>
              <a:rPr lang="en-US" i="1" dirty="0" smtClean="0"/>
              <a:t>, </a:t>
            </a:r>
            <a:r>
              <a:rPr lang="en-US" i="1" dirty="0" err="1" smtClean="0"/>
              <a:t>stringContainsInOrder</a:t>
            </a:r>
            <a:r>
              <a:rPr lang="en-US" i="1" dirty="0" smtClean="0"/>
              <a:t>, </a:t>
            </a:r>
            <a:r>
              <a:rPr lang="en-US" i="1" dirty="0" err="1" smtClean="0"/>
              <a:t>endsWithIgnoringCase</a:t>
            </a:r>
            <a:r>
              <a:rPr lang="en-US" i="1" dirty="0" smtClean="0"/>
              <a:t>,,,</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kumimoji="0" lang="en-US" altLang="en-US" sz="19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smtClean="0"/>
          </a:p>
          <a:p>
            <a:pPr algn="l"/>
            <a:endParaRPr lang="en-US"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2255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Autofit/>
          </a:bodyPr>
          <a:lstStyle/>
          <a:p>
            <a:r>
              <a:rPr lang="en-US" sz="2800" dirty="0" smtClean="0"/>
              <a:t>Number Matchers</a:t>
            </a:r>
          </a:p>
          <a:p>
            <a:pPr algn="l"/>
            <a:r>
              <a:rPr lang="en-US" sz="1400" i="1" dirty="0" smtClean="0"/>
              <a:t> </a:t>
            </a:r>
            <a:r>
              <a:rPr lang="en-US" sz="1400" b="1" dirty="0" smtClean="0"/>
              <a:t> </a:t>
            </a:r>
          </a:p>
          <a:p>
            <a:pPr algn="l"/>
            <a:endParaRPr lang="en-US" sz="1400" b="1" dirty="0" smtClean="0"/>
          </a:p>
          <a:p>
            <a:pPr marL="342900" indent="-342900" algn="l">
              <a:buFont typeface="Arial" panose="020B0604020202020204" pitchFamily="34" charset="0"/>
              <a:buChar char="•"/>
            </a:pPr>
            <a:r>
              <a:rPr lang="en-US" sz="1600" b="1" dirty="0" smtClean="0"/>
              <a:t>Proximity Matchers – </a:t>
            </a:r>
            <a:r>
              <a:rPr lang="en-US" sz="1600" b="1" i="1" dirty="0" err="1" smtClean="0"/>
              <a:t>closeTo</a:t>
            </a:r>
            <a:r>
              <a:rPr lang="en-US" sz="1600" b="1" i="1" dirty="0" smtClean="0"/>
              <a:t> (Double, </a:t>
            </a:r>
            <a:r>
              <a:rPr lang="en-US" sz="1600" b="1" i="1" dirty="0" err="1" smtClean="0"/>
              <a:t>BigDecimal</a:t>
            </a:r>
            <a:r>
              <a:rPr lang="en-US" sz="1600" b="1" i="1" dirty="0" smtClean="0"/>
              <a:t>)</a:t>
            </a:r>
          </a:p>
          <a:p>
            <a:pPr marL="342900" indent="-342900" algn="l">
              <a:buFont typeface="Arial" panose="020B0604020202020204" pitchFamily="34" charset="0"/>
              <a:buChar char="•"/>
            </a:pPr>
            <a:endParaRPr lang="en-US" sz="1600" b="1" i="1" dirty="0" smtClean="0"/>
          </a:p>
          <a:p>
            <a:pPr marL="342900" indent="-342900" algn="l">
              <a:buFont typeface="Arial" panose="020B0604020202020204" pitchFamily="34" charset="0"/>
              <a:buChar char="•"/>
            </a:pPr>
            <a:r>
              <a:rPr lang="en-US" sz="1600" b="1" dirty="0" smtClean="0"/>
              <a:t>Order  Matchers - </a:t>
            </a:r>
            <a:r>
              <a:rPr lang="en-US" sz="1600" b="1" i="1" dirty="0" smtClean="0"/>
              <a:t> </a:t>
            </a:r>
            <a:r>
              <a:rPr lang="en-US" sz="1600" i="1" dirty="0" err="1" smtClean="0"/>
              <a:t>comparesEqualTo</a:t>
            </a:r>
            <a:r>
              <a:rPr lang="en-US" sz="1600" i="1" dirty="0" smtClean="0"/>
              <a:t>,  </a:t>
            </a:r>
            <a:r>
              <a:rPr lang="en-US" sz="1600" i="1" dirty="0" err="1" smtClean="0"/>
              <a:t>greaterThan</a:t>
            </a:r>
            <a:r>
              <a:rPr lang="en-US" sz="1600" i="1" dirty="0" smtClean="0"/>
              <a:t>, </a:t>
            </a:r>
            <a:r>
              <a:rPr lang="en-US" sz="1600" i="1" dirty="0" err="1" smtClean="0"/>
              <a:t>greaterThanOrEqualTo</a:t>
            </a:r>
            <a:r>
              <a:rPr lang="en-US" sz="1600" i="1" dirty="0" smtClean="0"/>
              <a:t>,  </a:t>
            </a:r>
            <a:r>
              <a:rPr lang="en-US" sz="1600" i="1" dirty="0" err="1" smtClean="0"/>
              <a:t>lessThan</a:t>
            </a:r>
            <a:r>
              <a:rPr lang="en-US" sz="1600" i="1" dirty="0" smtClean="0"/>
              <a:t>,  </a:t>
            </a:r>
            <a:r>
              <a:rPr lang="en-US" sz="1600" i="1" dirty="0" err="1" smtClean="0"/>
              <a:t>lessThanOrEqualTo</a:t>
            </a:r>
            <a:endParaRPr lang="en-US" sz="1600" dirty="0"/>
          </a:p>
          <a:p>
            <a:pPr marL="342900" indent="-342900">
              <a:buFont typeface="Arial" panose="020B0604020202020204" pitchFamily="34" charset="0"/>
              <a:buChar char="•"/>
            </a:pPr>
            <a:endParaRPr lang="en-US" sz="1600" b="1" dirty="0" smtClean="0"/>
          </a:p>
          <a:p>
            <a:pPr marL="342900" indent="-342900" algn="l">
              <a:buFont typeface="Arial" panose="020B0604020202020204" pitchFamily="34" charset="0"/>
              <a:buChar char="•"/>
            </a:pPr>
            <a:r>
              <a:rPr lang="en-US" sz="1600" b="1" dirty="0" smtClean="0"/>
              <a:t> Order </a:t>
            </a:r>
            <a:r>
              <a:rPr lang="en-US" sz="1600" b="1" dirty="0"/>
              <a:t>Matchers With </a:t>
            </a:r>
            <a:r>
              <a:rPr lang="en-US" sz="1600" b="1" i="1" dirty="0" smtClean="0"/>
              <a:t>String</a:t>
            </a:r>
            <a:r>
              <a:rPr lang="en-US" sz="1600" b="1" i="1" dirty="0"/>
              <a:t> </a:t>
            </a:r>
            <a:r>
              <a:rPr lang="en-US" sz="1600" b="1" dirty="0" smtClean="0"/>
              <a:t>Values</a:t>
            </a:r>
          </a:p>
          <a:p>
            <a:pPr marL="342900" indent="-342900" algn="l">
              <a:buFont typeface="Arial" panose="020B0604020202020204" pitchFamily="34" charset="0"/>
              <a:buChar char="•"/>
            </a:pPr>
            <a:endParaRPr lang="en-US" sz="1600" b="1" dirty="0" smtClean="0"/>
          </a:p>
          <a:p>
            <a:pPr marL="342900" indent="-342900" algn="l">
              <a:buFont typeface="Arial" panose="020B0604020202020204" pitchFamily="34" charset="0"/>
              <a:buChar char="•"/>
            </a:pPr>
            <a:r>
              <a:rPr lang="en-US" sz="1600" b="1" dirty="0" smtClean="0"/>
              <a:t> Order Matchers With </a:t>
            </a:r>
            <a:r>
              <a:rPr lang="en-US" sz="1600" b="1" i="1" dirty="0" err="1" smtClean="0"/>
              <a:t>LocalDate</a:t>
            </a:r>
            <a:r>
              <a:rPr lang="en-US" sz="1600" b="1" i="1" dirty="0" smtClean="0"/>
              <a:t> </a:t>
            </a:r>
            <a:r>
              <a:rPr lang="en-US" sz="1600" b="1" dirty="0" smtClean="0"/>
              <a:t>Values</a:t>
            </a:r>
          </a:p>
          <a:p>
            <a:pPr marL="342900" indent="-342900" algn="l">
              <a:buFont typeface="Arial" panose="020B0604020202020204" pitchFamily="34" charset="0"/>
              <a:buChar char="•"/>
            </a:pPr>
            <a:endParaRPr lang="en-US" sz="1600" b="1" dirty="0"/>
          </a:p>
          <a:p>
            <a:pPr marL="342900" indent="-342900" algn="l">
              <a:buFont typeface="Arial" panose="020B0604020202020204" pitchFamily="34" charset="0"/>
              <a:buChar char="•"/>
            </a:pPr>
            <a:r>
              <a:rPr lang="en-US" sz="1600" b="1" dirty="0" smtClean="0"/>
              <a:t> Order Matchers   With </a:t>
            </a:r>
            <a:r>
              <a:rPr lang="en-US" sz="1600" b="1" i="1" dirty="0" smtClean="0"/>
              <a:t>Custom Classes  </a:t>
            </a:r>
            <a:endParaRPr lang="en-US" sz="1600" b="1" dirty="0" smtClean="0"/>
          </a:p>
          <a:p>
            <a:pPr marL="342900" indent="-342900" algn="l">
              <a:buFont typeface="Arial" panose="020B0604020202020204" pitchFamily="34" charset="0"/>
              <a:buChar char="•"/>
            </a:pPr>
            <a:endParaRPr lang="en-US" sz="1600" b="1" dirty="0"/>
          </a:p>
          <a:p>
            <a:pPr marL="342900" indent="-342900" algn="l">
              <a:buFont typeface="Arial" panose="020B0604020202020204" pitchFamily="34" charset="0"/>
              <a:buChar char="•"/>
            </a:pPr>
            <a:r>
              <a:rPr lang="en-US" sz="1600" b="1" dirty="0" smtClean="0"/>
              <a:t> </a:t>
            </a:r>
            <a:r>
              <a:rPr lang="en-US" sz="1600" b="1" dirty="0" err="1" smtClean="0"/>
              <a:t>NaN</a:t>
            </a:r>
            <a:r>
              <a:rPr lang="en-US" sz="1600" b="1" dirty="0" smtClean="0"/>
              <a:t> Matcher - </a:t>
            </a:r>
            <a:r>
              <a:rPr lang="en-US" sz="1600" dirty="0" err="1" smtClean="0"/>
              <a:t>org.hamcrest.number.IsNaN</a:t>
            </a:r>
            <a:r>
              <a:rPr lang="en-US" sz="1600" dirty="0" smtClean="0"/>
              <a:t>   (New version)</a:t>
            </a:r>
            <a:endParaRPr lang="en-US" sz="1600" dirty="0"/>
          </a:p>
          <a:p>
            <a:pPr marL="342900" indent="-342900" algn="l">
              <a:buFont typeface="Arial" panose="020B0604020202020204" pitchFamily="34" charset="0"/>
              <a:buChar char="•"/>
            </a:pPr>
            <a:endParaRPr lang="en-US" sz="1600" b="1" dirty="0"/>
          </a:p>
          <a:p>
            <a:pPr algn="l"/>
            <a:r>
              <a:rPr lang="en-US" altLang="en-US" sz="1600" dirty="0" err="1">
                <a:solidFill>
                  <a:srgbClr val="000000"/>
                </a:solidFill>
                <a:latin typeface="Consolas" panose="020B0609020204030204" pitchFamily="49" charset="0"/>
              </a:rPr>
              <a:t>assertThat</a:t>
            </a:r>
            <a:r>
              <a:rPr lang="en-US" altLang="en-US" sz="1600" dirty="0">
                <a:solidFill>
                  <a:srgbClr val="0F2107"/>
                </a:solidFill>
                <a:latin typeface="Consolas" panose="020B0609020204030204" pitchFamily="49" charset="0"/>
              </a:rPr>
              <a:t>(</a:t>
            </a:r>
            <a:r>
              <a:rPr lang="en-US" altLang="en-US" sz="1600" dirty="0">
                <a:solidFill>
                  <a:srgbClr val="3C45E7"/>
                </a:solidFill>
                <a:latin typeface="Consolas" panose="020B0609020204030204" pitchFamily="49" charset="0"/>
              </a:rPr>
              <a:t>zero </a:t>
            </a:r>
            <a:r>
              <a:rPr lang="en-US" altLang="en-US" sz="1600" dirty="0">
                <a:solidFill>
                  <a:srgbClr val="333333"/>
                </a:solidFill>
                <a:latin typeface="Consolas" panose="020B0609020204030204" pitchFamily="49" charset="0"/>
              </a:rPr>
              <a:t>/ </a:t>
            </a:r>
            <a:r>
              <a:rPr lang="en-US" altLang="en-US" sz="1600" dirty="0">
                <a:solidFill>
                  <a:srgbClr val="3C45E7"/>
                </a:solidFill>
                <a:latin typeface="Consolas" panose="020B0609020204030204" pitchFamily="49" charset="0"/>
              </a:rPr>
              <a:t>zero</a:t>
            </a:r>
            <a:r>
              <a:rPr lang="en-US" altLang="en-US" sz="1600" dirty="0">
                <a:solidFill>
                  <a:srgbClr val="333333"/>
                </a:solidFill>
                <a:latin typeface="Consolas" panose="020B0609020204030204" pitchFamily="49" charset="0"/>
              </a:rPr>
              <a:t>, </a:t>
            </a:r>
            <a:r>
              <a:rPr lang="en-US" altLang="en-US" sz="1600" dirty="0">
                <a:solidFill>
                  <a:srgbClr val="000000"/>
                </a:solidFill>
                <a:latin typeface="Consolas" panose="020B0609020204030204" pitchFamily="49" charset="0"/>
              </a:rPr>
              <a:t>is</a:t>
            </a:r>
            <a:r>
              <a:rPr lang="en-US" altLang="en-US" sz="1600" dirty="0">
                <a:solidFill>
                  <a:srgbClr val="0F2107"/>
                </a:solidFill>
                <a:latin typeface="Consolas" panose="020B0609020204030204" pitchFamily="49" charset="0"/>
              </a:rPr>
              <a:t>(</a:t>
            </a:r>
            <a:r>
              <a:rPr lang="en-US" altLang="en-US" sz="1600" dirty="0" err="1">
                <a:solidFill>
                  <a:srgbClr val="000000"/>
                </a:solidFill>
                <a:latin typeface="Consolas" panose="020B0609020204030204" pitchFamily="49" charset="0"/>
              </a:rPr>
              <a:t>notANumber</a:t>
            </a:r>
            <a:r>
              <a:rPr lang="en-US" altLang="en-US" sz="1600" dirty="0">
                <a:solidFill>
                  <a:srgbClr val="0F2107"/>
                </a:solidFill>
                <a:latin typeface="Consolas" panose="020B0609020204030204" pitchFamily="49" charset="0"/>
              </a:rPr>
              <a:t>()))</a:t>
            </a:r>
            <a:r>
              <a:rPr lang="en-US" altLang="en-US" sz="1600" dirty="0">
                <a:solidFill>
                  <a:srgbClr val="333333"/>
                </a:solidFill>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sz="1400" dirty="0"/>
          </a:p>
          <a:p>
            <a:pPr algn="l"/>
            <a:r>
              <a:rPr lang="en-US" sz="1400" i="1" dirty="0" smtClean="0"/>
              <a:t> </a:t>
            </a:r>
            <a:endParaRPr lang="en-US" sz="1400" dirty="0"/>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kumimoji="0" lang="en-US" altLang="en-US" sz="1400" i="0" u="none" strike="noStrike" cap="none" normalizeH="0" baseline="0" dirty="0" smtClean="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sz="1400" dirty="0"/>
          </a:p>
          <a:p>
            <a:pPr marL="342900" indent="-342900" algn="l">
              <a:buFont typeface="Arial" panose="020B0604020202020204" pitchFamily="34" charset="0"/>
              <a:buChar char="•"/>
            </a:pPr>
            <a:endParaRPr lang="en-US" sz="1400" dirty="0" smtClean="0"/>
          </a:p>
          <a:p>
            <a:pPr algn="l"/>
            <a:endParaRPr lang="en-US" sz="1400" dirty="0"/>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501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9870</TotalTime>
  <Words>2929</Words>
  <Application>Microsoft Office PowerPoint</Application>
  <PresentationFormat>Widescreen</PresentationFormat>
  <Paragraphs>414</Paragraphs>
  <Slides>24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Calibri</vt:lpstr>
      <vt:lpstr>Calibri Light</vt:lpstr>
      <vt:lpstr>Consolas</vt:lpstr>
      <vt:lpstr>Courier</vt:lpstr>
      <vt:lpstr>Courier New</vt:lpstr>
      <vt:lpstr>Droid Sans Mono</vt:lpstr>
      <vt:lpstr>inherit</vt:lpstr>
      <vt:lpstr>Office Theme</vt:lpstr>
      <vt:lpstr>PowerPoint Presentation</vt:lpstr>
      <vt:lpstr>Hamcrest has the target   to make tests self-explanatory and easy to read /         to make assert statements read like natural language </vt:lpstr>
      <vt:lpstr>     Using AssertThat Over Other Assert Methods     </vt:lpstr>
      <vt:lpstr>PowerPoint Presentation</vt:lpstr>
      <vt:lpstr>PowerPoint Presentation</vt:lpstr>
      <vt:lpstr>PowerPoint Presentation</vt:lpstr>
      <vt:lpstr>PowerPoint Presentation</vt:lpstr>
      <vt:lpstr>PowerPoint Presentation</vt:lpstr>
      <vt:lpstr>PowerPoint Presentation</vt:lpstr>
      <vt:lpstr>AssertJ  -  need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665</cp:revision>
  <dcterms:created xsi:type="dcterms:W3CDTF">2020-07-14T16:59:29Z</dcterms:created>
  <dcterms:modified xsi:type="dcterms:W3CDTF">2021-02-21T09:35:01Z</dcterms:modified>
</cp:coreProperties>
</file>