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17" r:id="rId2"/>
    <p:sldId id="256" r:id="rId3"/>
    <p:sldId id="315" r:id="rId4"/>
    <p:sldId id="281" r:id="rId5"/>
    <p:sldId id="288" r:id="rId6"/>
    <p:sldId id="292" r:id="rId7"/>
    <p:sldId id="297" r:id="rId8"/>
    <p:sldId id="289" r:id="rId9"/>
    <p:sldId id="306" r:id="rId10"/>
    <p:sldId id="307" r:id="rId11"/>
    <p:sldId id="316" r:id="rId12"/>
    <p:sldId id="294" r:id="rId13"/>
    <p:sldId id="303"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94" autoAdjust="0"/>
    <p:restoredTop sz="74070" autoAdjust="0"/>
  </p:normalViewPr>
  <p:slideViewPr>
    <p:cSldViewPr snapToGrid="0">
      <p:cViewPr varScale="1">
        <p:scale>
          <a:sx n="85" d="100"/>
          <a:sy n="85" d="100"/>
        </p:scale>
        <p:origin x="20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Basic_Latin_(Unicode_block)"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Unicode_symbols" TargetMode="External"/><Relationship Id="rId5" Type="http://schemas.openxmlformats.org/officeDocument/2006/relationships/hyperlink" Target="https://en.wikipedia.org/wiki/Greek_and_Coptic" TargetMode="External"/><Relationship Id="rId4" Type="http://schemas.openxmlformats.org/officeDocument/2006/relationships/hyperlink" Target="https://en.wikipedia.org/wiki/Cyrillic_(Unicode_block)"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art.dev/tools/dartdevc" TargetMode="External"/><Relationship Id="rId13" Type="http://schemas.openxmlformats.org/officeDocument/2006/relationships/hyperlink" Target="https://github.com/weepy/kaffeine" TargetMode="External"/><Relationship Id="rId3" Type="http://schemas.openxmlformats.org/officeDocument/2006/relationships/hyperlink" Target="https://en.wikipedia.org/wiki/Sandbox_(security)" TargetMode="External"/><Relationship Id="rId7" Type="http://schemas.openxmlformats.org/officeDocument/2006/relationships/hyperlink" Target="https://dart.dev/" TargetMode="External"/><Relationship Id="rId12" Type="http://schemas.openxmlformats.org/officeDocument/2006/relationships/hyperlink" Target="https://clojurescript.org/" TargetMode="External"/><Relationship Id="rId2" Type="http://schemas.openxmlformats.org/officeDocument/2006/relationships/slide" Target="../slides/slide2.xml"/><Relationship Id="rId16" Type="http://schemas.openxmlformats.org/officeDocument/2006/relationships/hyperlink" Target="http://roy.brianmckenna.org/" TargetMode="External"/><Relationship Id="rId1" Type="http://schemas.openxmlformats.org/officeDocument/2006/relationships/notesMaster" Target="../notesMasters/notesMaster1.xml"/><Relationship Id="rId6" Type="http://schemas.openxmlformats.org/officeDocument/2006/relationships/hyperlink" Target="https://en.wikipedia.org/wiki/OpenJDK" TargetMode="External"/><Relationship Id="rId11" Type="http://schemas.openxmlformats.org/officeDocument/2006/relationships/hyperlink" Target="https://elm-lang.org/" TargetMode="External"/><Relationship Id="rId5" Type="http://schemas.openxmlformats.org/officeDocument/2006/relationships/hyperlink" Target="https://en.wikipedia.org/wiki/File_system" TargetMode="External"/><Relationship Id="rId15" Type="http://schemas.openxmlformats.org/officeDocument/2006/relationships/hyperlink" Target="https://opalrb.com/" TargetMode="External"/><Relationship Id="rId10" Type="http://schemas.openxmlformats.org/officeDocument/2006/relationships/hyperlink" Target="https://angularjs.org/" TargetMode="External"/><Relationship Id="rId4" Type="http://schemas.openxmlformats.org/officeDocument/2006/relationships/hyperlink" Target="https://en.wikipedia.org/wiki/Clipboard_(software)" TargetMode="External"/><Relationship Id="rId9" Type="http://schemas.openxmlformats.org/officeDocument/2006/relationships/hyperlink" Target="https://www.typescriptlang.org/" TargetMode="External"/><Relationship Id="rId14" Type="http://schemas.openxmlformats.org/officeDocument/2006/relationships/hyperlink" Target="https://coffeescript.or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dirty="0" smtClean="0"/>
              <a:t>.</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statements</a:t>
            </a:r>
            <a:r>
              <a:rPr lang="en-US" sz="1200" b="0" i="0" kern="1200" dirty="0" smtClean="0">
                <a:solidFill>
                  <a:schemeClr val="tx1"/>
                </a:solidFill>
                <a:effectLst/>
                <a:latin typeface="+mn-lt"/>
                <a:ea typeface="+mn-ea"/>
                <a:cs typeface="+mn-cs"/>
              </a:rPr>
              <a:t> are composed of: Values, Operators, Expressions, Keywords, and Comments.</a:t>
            </a:r>
          </a:p>
          <a:p>
            <a:r>
              <a:rPr lang="en-US" sz="1200" b="0" i="0" kern="1200" dirty="0" smtClean="0">
                <a:solidFill>
                  <a:schemeClr val="tx1"/>
                </a:solidFill>
                <a:effectLst/>
                <a:latin typeface="+mn-lt"/>
                <a:ea typeface="+mn-ea"/>
                <a:cs typeface="+mn-cs"/>
              </a:rPr>
              <a:t>JavaScript programs (and JavaScript statements) are often called JavaScript code. </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x, y, z;    // Statement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 = 5;          // Statement 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 = 6;          // Statement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var</a:t>
            </a:r>
            <a:r>
              <a:rPr lang="en-US" sz="1200" b="0" i="0" kern="1200" baseline="0" dirty="0" smtClean="0">
                <a:solidFill>
                  <a:schemeClr val="tx1"/>
                </a:solidFill>
                <a:effectLst/>
                <a:latin typeface="+mn-lt"/>
                <a:ea typeface="+mn-ea"/>
                <a:cs typeface="+mn-cs"/>
              </a:rPr>
              <a:t> x  = </a:t>
            </a:r>
            <a:r>
              <a:rPr lang="en-US" sz="1200" b="0" i="0" kern="1200" dirty="0" smtClean="0">
                <a:solidFill>
                  <a:schemeClr val="tx1"/>
                </a:solidFill>
                <a:effectLst/>
                <a:latin typeface="+mn-lt"/>
                <a:ea typeface="+mn-ea"/>
                <a:cs typeface="+mn-cs"/>
              </a:rPr>
              <a:t>5 * 10; //Statement 4</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uses the </a:t>
            </a:r>
            <a:r>
              <a:rPr lang="en-US" dirty="0" err="1" smtClean="0"/>
              <a:t>var</a:t>
            </a:r>
            <a:r>
              <a:rPr lang="en-US" sz="1200" b="0" i="0" kern="1200" dirty="0" smtClean="0">
                <a:solidFill>
                  <a:schemeClr val="tx1"/>
                </a:solidFill>
                <a:effectLst/>
                <a:latin typeface="+mn-lt"/>
                <a:ea typeface="+mn-ea"/>
                <a:cs typeface="+mn-cs"/>
              </a:rPr>
              <a:t> keyword to </a:t>
            </a:r>
            <a:r>
              <a:rPr lang="en-US" sz="1200" b="1" i="0" kern="1200" dirty="0" smtClean="0">
                <a:solidFill>
                  <a:schemeClr val="tx1"/>
                </a:solidFill>
                <a:effectLst/>
                <a:latin typeface="+mn-lt"/>
                <a:ea typeface="+mn-ea"/>
                <a:cs typeface="+mn-cs"/>
              </a:rPr>
              <a:t>declare</a:t>
            </a:r>
            <a:r>
              <a:rPr lang="en-US" sz="1200" b="0" i="0" kern="1200" dirty="0" smtClean="0">
                <a:solidFill>
                  <a:schemeClr val="tx1"/>
                </a:solidFill>
                <a:effectLst/>
                <a:latin typeface="+mn-lt"/>
                <a:ea typeface="+mn-ea"/>
                <a:cs typeface="+mn-cs"/>
              </a:rPr>
              <a:t> variables.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expression</a:t>
            </a:r>
            <a:r>
              <a:rPr lang="en-US" sz="1200" b="0" i="0" kern="1200" dirty="0" smtClean="0">
                <a:solidFill>
                  <a:schemeClr val="tx1"/>
                </a:solidFill>
                <a:effectLst/>
                <a:latin typeface="+mn-lt"/>
                <a:ea typeface="+mn-ea"/>
                <a:cs typeface="+mn-cs"/>
              </a:rPr>
              <a:t> is a combination of values, variables, and operators, which computes to a value. E.g. 5 * 10    or x * 10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are containers for storing data values.</a:t>
            </a:r>
          </a:p>
          <a:p>
            <a:r>
              <a:rPr lang="en-US" sz="1200" b="0" i="0" kern="1200" dirty="0" smtClean="0">
                <a:solidFill>
                  <a:schemeClr val="tx1"/>
                </a:solidFill>
                <a:effectLst/>
                <a:latin typeface="+mn-lt"/>
                <a:ea typeface="+mn-ea"/>
                <a:cs typeface="+mn-cs"/>
              </a:rPr>
              <a:t>All JavaScript </a:t>
            </a:r>
            <a:r>
              <a:rPr lang="en-US" sz="1200" b="1" i="0" kern="1200" dirty="0" smtClean="0">
                <a:solidFill>
                  <a:schemeClr val="tx1"/>
                </a:solidFill>
                <a:effectLst/>
                <a:latin typeface="+mn-lt"/>
                <a:ea typeface="+mn-ea"/>
                <a:cs typeface="+mn-cs"/>
              </a:rPr>
              <a:t>variables</a:t>
            </a:r>
            <a:r>
              <a:rPr lang="en-US" sz="1200" b="0" i="0" kern="1200" dirty="0" smtClean="0">
                <a:solidFill>
                  <a:schemeClr val="tx1"/>
                </a:solidFill>
                <a:effectLst/>
                <a:latin typeface="+mn-lt"/>
                <a:ea typeface="+mn-ea"/>
                <a:cs typeface="+mn-cs"/>
              </a:rPr>
              <a:t> must be </a:t>
            </a:r>
            <a:r>
              <a:rPr lang="en-US" sz="1200" b="1" i="0" kern="1200" dirty="0" smtClean="0">
                <a:solidFill>
                  <a:schemeClr val="tx1"/>
                </a:solidFill>
                <a:effectLst/>
                <a:latin typeface="+mn-lt"/>
                <a:ea typeface="+mn-ea"/>
                <a:cs typeface="+mn-cs"/>
              </a:rPr>
              <a:t>identified</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unique names</a:t>
            </a:r>
            <a:r>
              <a:rPr lang="en-US" sz="1200" b="0" i="0" kern="1200" dirty="0" smtClean="0">
                <a:solidFill>
                  <a:schemeClr val="tx1"/>
                </a:solidFill>
                <a:effectLst/>
                <a:latin typeface="+mn-lt"/>
                <a:ea typeface="+mn-ea"/>
                <a:cs typeface="+mn-cs"/>
              </a:rPr>
              <a:t>. JavaScript identifiers are case-sensitive.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Creating a variable in JavaScript is called "declaring" a variable.</a:t>
            </a:r>
          </a:p>
          <a:p>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carName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Difference Between </a:t>
            </a:r>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UTF-8</a:t>
            </a:r>
            <a:r>
              <a:rPr lang="en-US" sz="1200" b="0" i="0" kern="1200" dirty="0" smtClean="0">
                <a:solidFill>
                  <a:schemeClr val="tx1"/>
                </a:solidFill>
                <a:effectLst/>
                <a:latin typeface="+mn-lt"/>
                <a:ea typeface="+mn-ea"/>
                <a:cs typeface="+mn-cs"/>
              </a:rPr>
              <a:t>: Unicode is a </a:t>
            </a:r>
            <a:r>
              <a:rPr lang="en-US" sz="1200" b="1" i="0" kern="1200" dirty="0" smtClean="0">
                <a:solidFill>
                  <a:schemeClr val="tx1"/>
                </a:solidFill>
                <a:effectLst/>
                <a:latin typeface="+mn-lt"/>
                <a:ea typeface="+mn-ea"/>
                <a:cs typeface="+mn-cs"/>
              </a:rPr>
              <a:t>character set</a:t>
            </a:r>
            <a:r>
              <a:rPr lang="en-US" sz="1200" b="0" i="0" kern="1200" dirty="0" smtClean="0">
                <a:solidFill>
                  <a:schemeClr val="tx1"/>
                </a:solidFill>
                <a:effectLst/>
                <a:latin typeface="+mn-lt"/>
                <a:ea typeface="+mn-ea"/>
                <a:cs typeface="+mn-cs"/>
              </a:rPr>
              <a:t>. UTF-8 is </a:t>
            </a:r>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Unicode</a:t>
            </a:r>
            <a:r>
              <a:rPr lang="en-US" sz="1200" b="0" i="0" kern="1200" dirty="0" smtClean="0">
                <a:solidFill>
                  <a:schemeClr val="tx1"/>
                </a:solidFill>
                <a:effectLst/>
                <a:latin typeface="+mn-lt"/>
                <a:ea typeface="+mn-ea"/>
                <a:cs typeface="+mn-cs"/>
              </a:rPr>
              <a:t> is a list of characters with unique decimal numbers (code points). A = 65, B = 66, C = 67, ....</a:t>
            </a:r>
          </a:p>
          <a:p>
            <a:r>
              <a:rPr lang="en-US" sz="1200" b="0" i="0" kern="1200" dirty="0" smtClean="0">
                <a:solidFill>
                  <a:schemeClr val="tx1"/>
                </a:solidFill>
                <a:effectLst/>
                <a:latin typeface="+mn-lt"/>
                <a:ea typeface="+mn-ea"/>
                <a:cs typeface="+mn-cs"/>
              </a:rPr>
              <a:t>This list of decimal numbers represent the string “</a:t>
            </a:r>
            <a:r>
              <a:rPr lang="en-US" sz="1200" b="0" i="0" kern="1200" dirty="0" err="1" smtClean="0">
                <a:solidFill>
                  <a:schemeClr val="tx1"/>
                </a:solidFill>
                <a:effectLst/>
                <a:latin typeface="+mn-lt"/>
                <a:ea typeface="+mn-ea"/>
                <a:cs typeface="+mn-cs"/>
              </a:rPr>
              <a:t>ahello</a:t>
            </a:r>
            <a:r>
              <a:rPr lang="en-US" sz="1200" b="0" i="0" kern="1200" dirty="0" smtClean="0">
                <a:solidFill>
                  <a:schemeClr val="tx1"/>
                </a:solidFill>
                <a:effectLst/>
                <a:latin typeface="+mn-lt"/>
                <a:ea typeface="+mn-ea"/>
                <a:cs typeface="+mn-cs"/>
              </a:rPr>
              <a:t>": 97 104 101 108 108 111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is how these numbers are translated into binary numbers to be </a:t>
            </a:r>
            <a:r>
              <a:rPr lang="en-US" sz="1200" b="1" i="0" kern="1200" dirty="0" smtClean="0">
                <a:solidFill>
                  <a:schemeClr val="tx1"/>
                </a:solidFill>
                <a:effectLst/>
                <a:latin typeface="+mn-lt"/>
                <a:ea typeface="+mn-ea"/>
                <a:cs typeface="+mn-cs"/>
              </a:rPr>
              <a:t>stored</a:t>
            </a:r>
            <a:r>
              <a:rPr lang="en-US" sz="1200" b="0" i="0" kern="1200" dirty="0" smtClean="0">
                <a:solidFill>
                  <a:schemeClr val="tx1"/>
                </a:solidFill>
                <a:effectLst/>
                <a:latin typeface="+mn-lt"/>
                <a:ea typeface="+mn-ea"/>
                <a:cs typeface="+mn-cs"/>
              </a:rPr>
              <a:t> in a computer:</a:t>
            </a:r>
          </a:p>
          <a:p>
            <a:r>
              <a:rPr lang="en-US" sz="1200" b="0" i="0" kern="1200" dirty="0" smtClean="0">
                <a:solidFill>
                  <a:schemeClr val="tx1"/>
                </a:solidFill>
                <a:effectLst/>
                <a:latin typeface="+mn-lt"/>
                <a:ea typeface="+mn-ea"/>
                <a:cs typeface="+mn-cs"/>
              </a:rPr>
              <a:t>UTF-8 encoding will store "hello" like this (binary): 01101000 01100101 01101100 01101100  01101111</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Encoding</a:t>
            </a:r>
            <a:r>
              <a:rPr lang="en-US" sz="1200" b="0" i="0" kern="1200" dirty="0" smtClean="0">
                <a:solidFill>
                  <a:schemeClr val="tx1"/>
                </a:solidFill>
                <a:effectLst/>
                <a:latin typeface="+mn-lt"/>
                <a:ea typeface="+mn-ea"/>
                <a:cs typeface="+mn-cs"/>
              </a:rPr>
              <a:t> translates numbers into binary . </a:t>
            </a:r>
            <a:r>
              <a:rPr lang="en-US" sz="1200" b="1" i="0" kern="1200" dirty="0" smtClean="0">
                <a:solidFill>
                  <a:schemeClr val="tx1"/>
                </a:solidFill>
                <a:effectLst/>
                <a:latin typeface="+mn-lt"/>
                <a:ea typeface="+mn-ea"/>
                <a:cs typeface="+mn-cs"/>
              </a:rPr>
              <a:t>Character sets</a:t>
            </a:r>
            <a:r>
              <a:rPr lang="en-US" sz="1200" b="0" i="0" kern="1200" dirty="0" smtClean="0">
                <a:solidFill>
                  <a:schemeClr val="tx1"/>
                </a:solidFill>
                <a:effectLst/>
                <a:latin typeface="+mn-lt"/>
                <a:ea typeface="+mn-ea"/>
                <a:cs typeface="+mn-cs"/>
              </a:rPr>
              <a:t> translates characters to numbers.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239734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adding a number and a string, JavaScript will treat the number as a string.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testing for a missing member of an object for example, you need to use undefined and not null.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undefined and </a:t>
            </a:r>
            <a:r>
              <a:rPr lang="en-US" sz="1200" b="0" i="0" kern="1200" dirty="0" err="1"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are actually global variables instead of constants but </a:t>
            </a:r>
            <a:r>
              <a:rPr lang="en-US" sz="1200" b="1" i="0" kern="1200" dirty="0" smtClean="0">
                <a:solidFill>
                  <a:schemeClr val="tx1"/>
                </a:solidFill>
                <a:effectLst/>
                <a:latin typeface="+mn-lt"/>
                <a:ea typeface="+mn-ea"/>
                <a:cs typeface="+mn-cs"/>
              </a:rPr>
              <a:t>don't change their values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895533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548216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Java: </a:t>
            </a:r>
            <a:r>
              <a:rPr lang="en-US" altLang="en-US" dirty="0" err="1" smtClean="0">
                <a:solidFill>
                  <a:srgbClr val="0F467D"/>
                </a:solidFill>
                <a:latin typeface="Consolas" panose="020B0609020204030204" pitchFamily="49" charset="0"/>
              </a:rPr>
              <a:t>System</a:t>
            </a:r>
            <a:r>
              <a:rPr lang="en-US" altLang="en-US" dirty="0" err="1" smtClean="0">
                <a:solidFill>
                  <a:srgbClr val="333333"/>
                </a:solidFill>
                <a:latin typeface="Consolas" panose="020B0609020204030204" pitchFamily="49" charset="0"/>
              </a:rPr>
              <a:t>.</a:t>
            </a:r>
            <a:r>
              <a:rPr lang="en-US" altLang="en-US" b="1" i="1" dirty="0" err="1" smtClean="0">
                <a:solidFill>
                  <a:srgbClr val="660E7A"/>
                </a:solidFill>
                <a:latin typeface="Consolas" panose="020B0609020204030204" pitchFamily="49" charset="0"/>
              </a:rPr>
              <a:t>out</a:t>
            </a:r>
            <a:r>
              <a:rPr lang="en-US" altLang="en-US" dirty="0" err="1" smtClean="0">
                <a:solidFill>
                  <a:srgbClr val="333333"/>
                </a:solidFill>
                <a:latin typeface="Consolas" panose="020B0609020204030204" pitchFamily="49" charset="0"/>
              </a:rPr>
              <a:t>.</a:t>
            </a:r>
            <a:r>
              <a:rPr lang="en-US" altLang="en-US" dirty="0" err="1" smtClean="0">
                <a:solidFill>
                  <a:srgbClr val="425991"/>
                </a:solidFill>
                <a:latin typeface="Consolas" panose="020B0609020204030204" pitchFamily="49" charset="0"/>
              </a:rPr>
              <a:t>println</a:t>
            </a:r>
            <a:r>
              <a:rPr lang="en-US" altLang="en-US" dirty="0" smtClean="0">
                <a:solidFill>
                  <a:srgbClr val="0F2107"/>
                </a:solidFill>
                <a:latin typeface="Consolas" panose="020B0609020204030204" pitchFamily="49" charset="0"/>
              </a:rPr>
              <a:t>((</a:t>
            </a:r>
            <a:r>
              <a:rPr lang="en-US" altLang="en-US" b="1" dirty="0" smtClean="0">
                <a:solidFill>
                  <a:srgbClr val="7F0055"/>
                </a:solidFill>
                <a:latin typeface="Consolas" panose="020B0609020204030204" pitchFamily="49" charset="0"/>
              </a:rPr>
              <a:t>float</a:t>
            </a:r>
            <a:r>
              <a:rPr lang="en-US" altLang="en-US" dirty="0" smtClean="0">
                <a:solidFill>
                  <a:srgbClr val="0F2107"/>
                </a:solidFill>
                <a:latin typeface="Consolas" panose="020B0609020204030204" pitchFamily="49" charset="0"/>
              </a:rPr>
              <a:t>) (</a:t>
            </a:r>
            <a:r>
              <a:rPr lang="en-US" altLang="en-US" b="1" dirty="0" smtClean="0">
                <a:solidFill>
                  <a:srgbClr val="333333"/>
                </a:solidFill>
                <a:latin typeface="Consolas" panose="020B0609020204030204" pitchFamily="49" charset="0"/>
              </a:rPr>
              <a:t>0.1</a:t>
            </a:r>
            <a:r>
              <a:rPr lang="en-US" altLang="en-US" dirty="0" smtClean="0">
                <a:solidFill>
                  <a:srgbClr val="333333"/>
                </a:solidFill>
                <a:latin typeface="Consolas" panose="020B0609020204030204" pitchFamily="49" charset="0"/>
              </a:rPr>
              <a:t>+</a:t>
            </a:r>
            <a:r>
              <a:rPr lang="en-US" altLang="en-US" b="1" dirty="0" smtClean="0">
                <a:solidFill>
                  <a:srgbClr val="333333"/>
                </a:solidFill>
                <a:latin typeface="Consolas" panose="020B0609020204030204" pitchFamily="49" charset="0"/>
              </a:rPr>
              <a:t>0.2</a:t>
            </a:r>
            <a:r>
              <a:rPr lang="en-US" altLang="en-US" dirty="0" smtClean="0">
                <a:solidFill>
                  <a:srgbClr val="0F2107"/>
                </a:solidFill>
                <a:latin typeface="Consolas" panose="020B0609020204030204" pitchFamily="49" charset="0"/>
              </a:rPr>
              <a:t>))</a:t>
            </a:r>
            <a:r>
              <a:rPr lang="en-US" altLang="en-US" dirty="0" smtClean="0">
                <a:solidFill>
                  <a:srgbClr val="333333"/>
                </a:solidFill>
                <a:latin typeface="Consolas" panose="020B0609020204030204" pitchFamily="49" charset="0"/>
              </a:rPr>
              <a:t>;</a:t>
            </a:r>
            <a:r>
              <a:rPr lang="en-US" altLang="en-US" dirty="0" smtClean="0">
                <a:solidFill>
                  <a:srgbClr val="3F7F5F"/>
                </a:solidFill>
                <a:latin typeface="Consolas" panose="020B0609020204030204" pitchFamily="49" charset="0"/>
              </a:rPr>
              <a:t>//0.3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Use </a:t>
            </a:r>
            <a:r>
              <a:rPr lang="en-US" sz="1200" b="0" i="0" kern="1200" dirty="0" err="1" smtClean="0">
                <a:solidFill>
                  <a:schemeClr val="tx1"/>
                </a:solidFill>
                <a:effectLst/>
                <a:latin typeface="+mn-lt"/>
                <a:ea typeface="+mn-ea"/>
                <a:cs typeface="+mn-cs"/>
              </a:rPr>
              <a:t>isNaN</a:t>
            </a:r>
            <a:r>
              <a:rPr lang="en-US" sz="1200" b="0" i="0" kern="1200" dirty="0" smtClean="0">
                <a:solidFill>
                  <a:schemeClr val="tx1"/>
                </a:solidFill>
                <a:effectLst/>
                <a:latin typeface="+mn-lt"/>
                <a:ea typeface="+mn-ea"/>
                <a:cs typeface="+mn-cs"/>
              </a:rPr>
              <a:t>(number) to check for </a:t>
            </a:r>
            <a:r>
              <a:rPr lang="en-US" sz="1200" b="0" i="0" kern="1200" dirty="0" err="1" smtClean="0">
                <a:solidFill>
                  <a:schemeClr val="tx1"/>
                </a:solidFill>
                <a:effectLst/>
                <a:latin typeface="+mn-lt"/>
                <a:ea typeface="+mn-ea"/>
                <a:cs typeface="+mn-cs"/>
              </a:rPr>
              <a:t>NaNs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(Not-a-Number) is not equal to any value (including itself) and is essentially an </a:t>
            </a:r>
            <a:r>
              <a:rPr lang="en-US" sz="1200" b="1" i="0" kern="1200" dirty="0" smtClean="0">
                <a:solidFill>
                  <a:schemeClr val="tx1"/>
                </a:solidFill>
                <a:effectLst/>
                <a:latin typeface="+mn-lt"/>
                <a:ea typeface="+mn-ea"/>
                <a:cs typeface="+mn-cs"/>
              </a:rPr>
              <a:t>illegal number value</a:t>
            </a:r>
            <a:r>
              <a:rPr lang="en-US" sz="1200" b="0" i="0" kern="1200" dirty="0" smtClean="0">
                <a:solidFill>
                  <a:schemeClr val="tx1"/>
                </a:solidFill>
                <a:effectLst/>
                <a:latin typeface="+mn-lt"/>
                <a:ea typeface="+mn-ea"/>
                <a:cs typeface="+mn-cs"/>
              </a:rPr>
              <a:t>, but </a:t>
            </a:r>
            <a:r>
              <a:rPr lang="en-US" sz="1200" b="0" i="1" kern="1200" dirty="0" err="1" smtClean="0">
                <a:solidFill>
                  <a:schemeClr val="tx1"/>
                </a:solidFill>
                <a:effectLst/>
                <a:latin typeface="+mn-lt"/>
                <a:ea typeface="+mn-ea"/>
                <a:cs typeface="+mn-cs"/>
              </a:rPr>
              <a:t>typeOf</a:t>
            </a:r>
            <a:r>
              <a:rPr lang="en-US" sz="1200" b="0" i="1"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NaN</a:t>
            </a:r>
            <a:r>
              <a:rPr lang="en-US" sz="1200" b="0" i="1" kern="1200" dirty="0" smtClean="0">
                <a:solidFill>
                  <a:schemeClr val="tx1"/>
                </a:solidFill>
                <a:effectLst/>
                <a:latin typeface="+mn-lt"/>
                <a:ea typeface="+mn-ea"/>
                <a:cs typeface="+mn-cs"/>
              </a:rPr>
              <a:t>)===number is true</a:t>
            </a:r>
            <a:endParaRPr lang="en-US" sz="1200" b="0" i="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It only has double precision floating-point numbers. So, the bitwise operators convert their number operands into integers, do their business, and then convert them back.</a:t>
            </a:r>
          </a:p>
          <a:p>
            <a:endParaRPr lang="en-US" dirty="0" smtClean="0"/>
          </a:p>
          <a:p>
            <a:r>
              <a:rPr lang="en-US" sz="1200" b="0" i="0" u="none" strike="noStrike" kern="1200" baseline="0" dirty="0" smtClean="0">
                <a:solidFill>
                  <a:schemeClr val="tx1"/>
                </a:solidFill>
                <a:latin typeface="+mn-lt"/>
                <a:ea typeface="+mn-ea"/>
                <a:cs typeface="+mn-cs"/>
              </a:rPr>
              <a:t>In most languages, these operators are very close to the hardware and very fast. In JavaScript, they are very far from the hardware and very slow. JavaScript is rarely</a:t>
            </a:r>
          </a:p>
          <a:p>
            <a:r>
              <a:rPr lang="en-US" sz="1200" b="0" i="0" u="none" strike="noStrike" kern="1200" baseline="0" dirty="0" smtClean="0">
                <a:solidFill>
                  <a:schemeClr val="tx1"/>
                </a:solidFill>
                <a:latin typeface="+mn-lt"/>
                <a:ea typeface="+mn-ea"/>
                <a:cs typeface="+mn-cs"/>
              </a:rPr>
              <a:t>used for doing bit manipulation.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600" b="1" dirty="0" smtClean="0">
                <a:solidFill>
                  <a:srgbClr val="C00000"/>
                </a:solidFill>
              </a:rPr>
              <a:t>Switch Fall Through  </a:t>
            </a:r>
          </a:p>
          <a:p>
            <a:r>
              <a:rPr lang="en-US" dirty="0" smtClean="0"/>
              <a:t>Someone wrote to me once suggesting that </a:t>
            </a:r>
            <a:r>
              <a:rPr lang="en-US" dirty="0" err="1" smtClean="0"/>
              <a:t>JSLint</a:t>
            </a:r>
            <a:r>
              <a:rPr lang="en-US" dirty="0" smtClean="0"/>
              <a:t> should give a warning when a case falls through into another case.</a:t>
            </a:r>
          </a:p>
          <a:p>
            <a:endParaRPr lang="en-US" dirty="0" smtClean="0"/>
          </a:p>
          <a:p>
            <a:r>
              <a:rPr lang="en-US" dirty="0" smtClean="0"/>
              <a:t>A common error in switch statements is to </a:t>
            </a:r>
          </a:p>
          <a:p>
            <a:r>
              <a:rPr lang="en-US" dirty="0" smtClean="0"/>
              <a:t>forget to place a break statement after  resulting in unintended fall-through.</a:t>
            </a:r>
          </a:p>
          <a:p>
            <a:endParaRPr lang="en-US" dirty="0" smtClean="0"/>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adding a number and a string, JavaScript will treat the number as a string.</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adding </a:t>
            </a:r>
          </a:p>
          <a:p>
            <a:r>
              <a:rPr lang="en-US" dirty="0" smtClean="0"/>
              <a:t>JavaScript objects are </a:t>
            </a:r>
            <a:r>
              <a:rPr lang="en-US" dirty="0" smtClean="0">
                <a:solidFill>
                  <a:srgbClr val="00B050"/>
                </a:solidFill>
              </a:rPr>
              <a:t>containers</a:t>
            </a:r>
            <a:r>
              <a:rPr lang="en-US" dirty="0" smtClean="0"/>
              <a:t> for </a:t>
            </a:r>
            <a:r>
              <a:rPr lang="en-US" b="1" dirty="0" smtClean="0"/>
              <a:t>named values </a:t>
            </a:r>
            <a:r>
              <a:rPr lang="en-US" dirty="0" smtClean="0"/>
              <a:t>called </a:t>
            </a:r>
            <a:r>
              <a:rPr lang="en-US" b="1" dirty="0" smtClean="0"/>
              <a:t>properties</a:t>
            </a:r>
            <a:r>
              <a:rPr lang="en-US" dirty="0" smtClean="0"/>
              <a:t> or </a:t>
            </a:r>
            <a:r>
              <a:rPr lang="en-US" b="1" dirty="0" smtClean="0"/>
              <a:t>methods</a:t>
            </a:r>
            <a:r>
              <a:rPr lang="en-US" dirty="0" smtClean="0"/>
              <a:t> (method is a function stored as a property)</a:t>
            </a:r>
          </a:p>
          <a:p>
            <a:r>
              <a:rPr lang="en-US" dirty="0" smtClean="0"/>
              <a:t>Accessing Object Properties</a:t>
            </a:r>
            <a:r>
              <a:rPr lang="en-US" i="1" dirty="0" smtClean="0"/>
              <a:t>: </a:t>
            </a:r>
            <a:r>
              <a:rPr lang="en-US" i="1" dirty="0" err="1" smtClean="0"/>
              <a:t>objectName.propertyName</a:t>
            </a:r>
            <a:r>
              <a:rPr lang="en-US" i="1" dirty="0" smtClean="0"/>
              <a:t>, </a:t>
            </a:r>
            <a:r>
              <a:rPr lang="en-US" i="1" dirty="0" err="1" smtClean="0"/>
              <a:t>objectName</a:t>
            </a:r>
            <a:r>
              <a:rPr lang="en-US" i="1" dirty="0" smtClean="0"/>
              <a:t>["</a:t>
            </a:r>
            <a:r>
              <a:rPr lang="en-US" i="1" dirty="0" err="1" smtClean="0"/>
              <a:t>propertyName</a:t>
            </a:r>
            <a:r>
              <a:rPr lang="en-US" i="1" dirty="0" smtClean="0"/>
              <a:t>"]</a:t>
            </a:r>
            <a:endParaRPr lang="en-US" dirty="0" smtClean="0"/>
          </a:p>
          <a:p>
            <a:r>
              <a:rPr lang="en-US" sz="1200" b="0" i="0" kern="1200" dirty="0" smtClean="0">
                <a:solidFill>
                  <a:schemeClr val="tx1"/>
                </a:solidFill>
                <a:effectLst/>
                <a:latin typeface="+mn-lt"/>
                <a:ea typeface="+mn-ea"/>
                <a:cs typeface="+mn-cs"/>
              </a:rPr>
              <a:t>a number and a string, JavaScript will treat the number as a string.</a:t>
            </a:r>
          </a:p>
          <a:p>
            <a:endParaRPr lang="en-US" sz="1200" b="0" i="0" kern="1200" dirty="0" smtClean="0">
              <a:solidFill>
                <a:schemeClr val="tx1"/>
              </a:solidFill>
              <a:effectLst/>
              <a:latin typeface="+mn-lt"/>
              <a:ea typeface="+mn-ea"/>
              <a:cs typeface="+mn-cs"/>
            </a:endParaRPr>
          </a:p>
          <a:p>
            <a:r>
              <a:rPr lang="en-US" dirty="0" smtClean="0"/>
              <a:t>function foo() { </a:t>
            </a:r>
            <a:r>
              <a:rPr lang="en-US" dirty="0" err="1" smtClean="0"/>
              <a:t>var</a:t>
            </a:r>
            <a:r>
              <a:rPr lang="en-US" dirty="0" smtClean="0"/>
              <a:t> variable1, variable2; variable1 = 5; varaible2 = 6; return variable1 + variable2; } </a:t>
            </a:r>
          </a:p>
          <a:p>
            <a:r>
              <a:rPr lang="en-US" dirty="0" smtClean="0"/>
              <a:t>/*</a:t>
            </a:r>
            <a:r>
              <a:rPr lang="en-US" dirty="0" err="1" smtClean="0"/>
              <a:t>eslint</a:t>
            </a:r>
            <a:r>
              <a:rPr lang="en-US" dirty="0" smtClean="0"/>
              <a:t> no-use-before-define: "error"*/ </a:t>
            </a:r>
          </a:p>
          <a:p>
            <a:r>
              <a:rPr lang="en-US" sz="1200" b="0" i="0" u="none" strike="noStrike" kern="1200" baseline="0" dirty="0" smtClean="0">
                <a:solidFill>
                  <a:schemeClr val="tx1"/>
                </a:solidFill>
                <a:latin typeface="+mn-lt"/>
                <a:ea typeface="+mn-ea"/>
                <a:cs typeface="+mn-cs"/>
              </a:rPr>
              <a:t>JavaScript depends on global variables for linkage. All of the top-level variables</a:t>
            </a:r>
          </a:p>
          <a:p>
            <a:r>
              <a:rPr lang="en-US" sz="1200" b="0" i="0" u="none" strike="noStrike" kern="1200" baseline="0" dirty="0" smtClean="0">
                <a:solidFill>
                  <a:schemeClr val="tx1"/>
                </a:solidFill>
                <a:latin typeface="+mn-lt"/>
                <a:ea typeface="+mn-ea"/>
                <a:cs typeface="+mn-cs"/>
              </a:rPr>
              <a:t>of all compilation units are tossed together in a common namespace called </a:t>
            </a:r>
            <a:r>
              <a:rPr lang="en-US" sz="1200" b="0" i="1" u="none" strike="noStrike" kern="1200" baseline="0" dirty="0" smtClean="0">
                <a:solidFill>
                  <a:schemeClr val="tx1"/>
                </a:solidFill>
                <a:latin typeface="+mn-lt"/>
                <a:ea typeface="+mn-ea"/>
                <a:cs typeface="+mn-cs"/>
              </a:rPr>
              <a:t>the global</a:t>
            </a:r>
          </a:p>
          <a:p>
            <a:r>
              <a:rPr lang="en-US" sz="1200" b="0" i="1" u="none" strike="noStrike" kern="1200" baseline="0" dirty="0" smtClean="0">
                <a:solidFill>
                  <a:schemeClr val="tx1"/>
                </a:solidFill>
                <a:latin typeface="+mn-lt"/>
                <a:ea typeface="+mn-ea"/>
                <a:cs typeface="+mn-cs"/>
              </a:rPr>
              <a:t>object</a:t>
            </a:r>
            <a:r>
              <a:rPr lang="en-US" sz="1200" b="0" i="0" u="none" strike="noStrike" kern="1200" baseline="0" dirty="0" smtClean="0">
                <a:solidFill>
                  <a:schemeClr val="tx1"/>
                </a:solidFill>
                <a:latin typeface="+mn-lt"/>
                <a:ea typeface="+mn-ea"/>
                <a:cs typeface="+mn-cs"/>
              </a:rPr>
              <a:t>. This is a bad thing because global variables are evil, and in JavaScript they are</a:t>
            </a:r>
          </a:p>
          <a:p>
            <a:r>
              <a:rPr lang="en-US" sz="1200" b="0" i="0" u="none" strike="noStrike" kern="1200" baseline="0" dirty="0" smtClean="0">
                <a:solidFill>
                  <a:schemeClr val="tx1"/>
                </a:solidFill>
                <a:latin typeface="+mn-lt"/>
                <a:ea typeface="+mn-ea"/>
                <a:cs typeface="+mn-cs"/>
              </a:rPr>
              <a:t>fundamental. Fortunately, as we will see, JavaScript also gives us the tools to mitigate</a:t>
            </a:r>
          </a:p>
          <a:p>
            <a:r>
              <a:rPr lang="en-US" sz="1200" b="0" i="0" u="none" strike="noStrike" kern="1200" baseline="0" dirty="0" smtClean="0">
                <a:solidFill>
                  <a:schemeClr val="tx1"/>
                </a:solidFill>
                <a:latin typeface="+mn-lt"/>
                <a:ea typeface="+mn-ea"/>
                <a:cs typeface="+mn-cs"/>
              </a:rPr>
              <a:t>this problem</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JavaScript uses the block syntax, but does not provide</a:t>
            </a:r>
          </a:p>
          <a:p>
            <a:r>
              <a:rPr lang="en-US" sz="1200" b="1" i="0" u="none" strike="noStrike" kern="1200" baseline="0" dirty="0" smtClean="0">
                <a:solidFill>
                  <a:schemeClr val="tx1"/>
                </a:solidFill>
                <a:latin typeface="+mn-lt"/>
                <a:ea typeface="+mn-ea"/>
                <a:cs typeface="+mn-cs"/>
              </a:rPr>
              <a:t>block scope: a variable declared in a block is visible everywhere in the function</a:t>
            </a:r>
          </a:p>
          <a:p>
            <a:r>
              <a:rPr lang="en-US" sz="1200" b="1" i="0" u="none" strike="noStrike" kern="1200" baseline="0" dirty="0" smtClean="0">
                <a:solidFill>
                  <a:schemeClr val="tx1"/>
                </a:solidFill>
                <a:latin typeface="+mn-lt"/>
                <a:ea typeface="+mn-ea"/>
                <a:cs typeface="+mn-cs"/>
              </a:rPr>
              <a:t>containing the block. This can be surprising to programmers with experience in</a:t>
            </a:r>
          </a:p>
          <a:p>
            <a:r>
              <a:rPr lang="en-US" sz="1200" b="1" i="0" u="none" strike="noStrike" kern="1200" baseline="0" dirty="0" smtClean="0">
                <a:solidFill>
                  <a:schemeClr val="tx1"/>
                </a:solidFill>
                <a:latin typeface="+mn-lt"/>
                <a:ea typeface="+mn-ea"/>
                <a:cs typeface="+mn-cs"/>
              </a:rPr>
              <a:t>other languages.</a:t>
            </a: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JavaScript’s characters are 16 bits. That is enough to cover the original 65,536</a:t>
            </a:r>
          </a:p>
          <a:p>
            <a:r>
              <a:rPr lang="en-US" sz="1200" b="0" i="0" u="none" strike="noStrike" kern="1200" baseline="0" dirty="0" smtClean="0">
                <a:solidFill>
                  <a:schemeClr val="tx1"/>
                </a:solidFill>
                <a:latin typeface="+mn-lt"/>
                <a:ea typeface="+mn-ea"/>
                <a:cs typeface="+mn-cs"/>
              </a:rPr>
              <a:t>(which is now known as the Basic Multilingual Plane).</a:t>
            </a:r>
          </a:p>
          <a:p>
            <a:endParaRPr lang="en-US" sz="1200" b="0" i="0" u="none" strike="noStrike" kern="1200" baseline="0" dirty="0" smtClean="0">
              <a:solidFill>
                <a:schemeClr val="tx1"/>
              </a:solidFill>
              <a:latin typeface="+mn-lt"/>
              <a:ea typeface="+mn-ea"/>
              <a:cs typeface="+mn-cs"/>
            </a:endParaRPr>
          </a:p>
          <a:p>
            <a:r>
              <a:rPr lang="en-US" b="1" dirty="0" smtClean="0">
                <a:effectLst/>
              </a:rPr>
              <a:t>Plane</a:t>
            </a:r>
            <a:r>
              <a:rPr lang="en-US" dirty="0" smtClean="0">
                <a:effectLst/>
              </a:rPr>
              <a:t> is a range of 65,536 (or 10000</a:t>
            </a:r>
            <a:r>
              <a:rPr lang="en-US" baseline="-25000" dirty="0" smtClean="0">
                <a:effectLst/>
              </a:rPr>
              <a:t>16</a:t>
            </a:r>
            <a:r>
              <a:rPr lang="en-US" dirty="0" smtClean="0">
                <a:effectLst/>
              </a:rPr>
              <a:t>) contiguous Unicode code points from U+n0000 up to </a:t>
            </a:r>
            <a:r>
              <a:rPr lang="en-US" dirty="0" err="1" smtClean="0">
                <a:effectLst/>
              </a:rPr>
              <a:t>U+nFFFF</a:t>
            </a:r>
            <a:r>
              <a:rPr lang="en-US" dirty="0" smtClean="0">
                <a:effectLst/>
              </a:rPr>
              <a:t>, where n can take values from 0</a:t>
            </a:r>
            <a:r>
              <a:rPr lang="en-US" baseline="-25000" dirty="0" smtClean="0">
                <a:effectLst/>
              </a:rPr>
              <a:t>16</a:t>
            </a:r>
            <a:r>
              <a:rPr lang="en-US" dirty="0" smtClean="0">
                <a:effectLst/>
              </a:rPr>
              <a:t> to 10</a:t>
            </a:r>
            <a:r>
              <a:rPr lang="en-US" baseline="-25000" dirty="0" smtClean="0">
                <a:effectLst/>
              </a:rPr>
              <a:t>16</a:t>
            </a:r>
          </a:p>
          <a:p>
            <a:r>
              <a:rPr lang="en-US" dirty="0" smtClean="0">
                <a:effectLst/>
              </a:rPr>
              <a:t>Planes split Unicode code points into 17 equal groups: </a:t>
            </a:r>
          </a:p>
          <a:p>
            <a:r>
              <a:rPr lang="en-US" i="1" dirty="0" smtClean="0">
                <a:effectLst/>
              </a:rPr>
              <a:t>Plane 0</a:t>
            </a:r>
            <a:r>
              <a:rPr lang="en-US" dirty="0" smtClean="0">
                <a:effectLst/>
              </a:rPr>
              <a:t> contains code points from U+0000 to U+FFFF,   (Basic Multilingual Plane)</a:t>
            </a:r>
          </a:p>
          <a:p>
            <a:r>
              <a:rPr lang="en-US" i="1" dirty="0" smtClean="0">
                <a:effectLst/>
              </a:rPr>
              <a:t>Plane 1</a:t>
            </a:r>
            <a:r>
              <a:rPr lang="en-US" dirty="0" smtClean="0">
                <a:effectLst/>
              </a:rPr>
              <a:t> contains code points from U+</a:t>
            </a:r>
            <a:r>
              <a:rPr lang="en-US" b="1" dirty="0" smtClean="0">
                <a:effectLst/>
              </a:rPr>
              <a:t>1</a:t>
            </a:r>
            <a:r>
              <a:rPr lang="en-US" dirty="0" smtClean="0">
                <a:effectLst/>
              </a:rPr>
              <a:t>0000 to U+</a:t>
            </a:r>
            <a:r>
              <a:rPr lang="en-US" b="1" dirty="0" smtClean="0">
                <a:effectLst/>
              </a:rPr>
              <a:t>1</a:t>
            </a:r>
            <a:r>
              <a:rPr lang="en-US" dirty="0" smtClean="0">
                <a:effectLst/>
              </a:rPr>
              <a:t>FFFF  (Supplementary Multilingual Plane )</a:t>
            </a:r>
          </a:p>
          <a:p>
            <a:r>
              <a:rPr lang="en-US" dirty="0" smtClean="0">
                <a:effectLst/>
              </a:rPr>
              <a:t>…</a:t>
            </a:r>
          </a:p>
          <a:p>
            <a:r>
              <a:rPr lang="en-US" i="1" dirty="0" smtClean="0">
                <a:effectLst/>
              </a:rPr>
              <a:t>Plane 16</a:t>
            </a:r>
            <a:r>
              <a:rPr lang="en-US" dirty="0" smtClean="0">
                <a:effectLst/>
              </a:rPr>
              <a:t> contains code points from U+</a:t>
            </a:r>
            <a:r>
              <a:rPr lang="en-US" b="1" dirty="0" smtClean="0">
                <a:effectLst/>
              </a:rPr>
              <a:t>10</a:t>
            </a:r>
            <a:r>
              <a:rPr lang="en-US" dirty="0" smtClean="0">
                <a:effectLst/>
              </a:rPr>
              <a:t>0000 to U+</a:t>
            </a:r>
            <a:r>
              <a:rPr lang="en-US" b="1" dirty="0" smtClean="0">
                <a:effectLst/>
              </a:rPr>
              <a:t>10</a:t>
            </a:r>
            <a:r>
              <a:rPr lang="en-US" dirty="0" smtClean="0">
                <a:effectLst/>
              </a:rPr>
              <a:t>FFFF.</a:t>
            </a:r>
          </a:p>
          <a:p>
            <a:endParaRPr lang="en-US" dirty="0" smtClean="0">
              <a:effectLst/>
            </a:endParaRPr>
          </a:p>
          <a:p>
            <a:r>
              <a:rPr lang="en-US" i="1" dirty="0" smtClean="0">
                <a:effectLst/>
              </a:rPr>
              <a:t>Plane 0</a:t>
            </a:r>
            <a:r>
              <a:rPr lang="en-US" dirty="0" smtClean="0">
                <a:effectLst/>
              </a:rPr>
              <a:t> is a special one, named </a:t>
            </a:r>
            <a:r>
              <a:rPr lang="en-US" b="1" dirty="0" smtClean="0">
                <a:effectLst/>
              </a:rPr>
              <a:t>Basic Multilingual Plane</a:t>
            </a:r>
            <a:r>
              <a:rPr lang="en-US" dirty="0" smtClean="0">
                <a:effectLst/>
              </a:rPr>
              <a:t> or shortly </a:t>
            </a:r>
            <a:r>
              <a:rPr lang="en-US" b="1" dirty="0" smtClean="0">
                <a:effectLst/>
              </a:rPr>
              <a:t>BMP</a:t>
            </a:r>
            <a:r>
              <a:rPr lang="en-US" dirty="0" smtClean="0">
                <a:effectLst/>
              </a:rPr>
              <a:t>. It contains characters from most of the modern languages (</a:t>
            </a:r>
            <a:r>
              <a:rPr lang="en-US" dirty="0" smtClean="0">
                <a:effectLst/>
                <a:hlinkClick r:id="rId3"/>
              </a:rPr>
              <a:t>Basic Latin</a:t>
            </a:r>
            <a:r>
              <a:rPr lang="en-US" dirty="0" smtClean="0">
                <a:effectLst/>
              </a:rPr>
              <a:t>, </a:t>
            </a:r>
            <a:r>
              <a:rPr lang="en-US" dirty="0" smtClean="0">
                <a:effectLst/>
                <a:hlinkClick r:id="rId4"/>
              </a:rPr>
              <a:t>Cyrillic</a:t>
            </a:r>
            <a:r>
              <a:rPr lang="en-US" dirty="0" smtClean="0">
                <a:effectLst/>
              </a:rPr>
              <a:t>, </a:t>
            </a:r>
            <a:r>
              <a:rPr lang="en-US" dirty="0" smtClean="0">
                <a:effectLst/>
                <a:hlinkClick r:id="rId5"/>
              </a:rPr>
              <a:t>Greek</a:t>
            </a:r>
            <a:r>
              <a:rPr lang="en-US" dirty="0" smtClean="0">
                <a:effectLst/>
              </a:rPr>
              <a:t>, </a:t>
            </a:r>
            <a:r>
              <a:rPr lang="en-US" dirty="0" err="1" smtClean="0">
                <a:effectLst/>
              </a:rPr>
              <a:t>etc</a:t>
            </a:r>
            <a:r>
              <a:rPr lang="en-US" dirty="0" smtClean="0">
                <a:effectLst/>
              </a:rPr>
              <a:t>) and a big number of </a:t>
            </a:r>
            <a:r>
              <a:rPr lang="en-US" dirty="0" smtClean="0">
                <a:effectLst/>
                <a:hlinkClick r:id="rId6"/>
              </a:rPr>
              <a:t>symbols</a:t>
            </a:r>
            <a:r>
              <a:rPr lang="en-US" dirty="0" smtClean="0">
                <a:effectLst/>
              </a:rPr>
              <a:t>.</a:t>
            </a:r>
          </a:p>
          <a:p>
            <a:endParaRPr lang="en-US" dirty="0" smtClean="0">
              <a:effectLst/>
            </a:endParaRPr>
          </a:p>
          <a:p>
            <a:r>
              <a:rPr lang="en-US" sz="1200" b="1" kern="1200" dirty="0" smtClean="0">
                <a:solidFill>
                  <a:schemeClr val="tx1"/>
                </a:solidFill>
                <a:effectLst/>
                <a:latin typeface="+mn-lt"/>
                <a:ea typeface="+mn-ea"/>
                <a:cs typeface="+mn-cs"/>
              </a:rPr>
              <a:t>Astral planes</a:t>
            </a:r>
          </a:p>
          <a:p>
            <a:r>
              <a:rPr lang="en-US" dirty="0" smtClean="0">
                <a:effectLst/>
              </a:rPr>
              <a:t>The 16 planes beyond the BMP (</a:t>
            </a:r>
            <a:r>
              <a:rPr lang="en-US" i="1" dirty="0" smtClean="0">
                <a:effectLst/>
              </a:rPr>
              <a:t>Plane 1</a:t>
            </a:r>
            <a:r>
              <a:rPr lang="en-US" dirty="0" smtClean="0">
                <a:effectLst/>
              </a:rPr>
              <a:t>, </a:t>
            </a:r>
            <a:r>
              <a:rPr lang="en-US" i="1" dirty="0" smtClean="0">
                <a:effectLst/>
              </a:rPr>
              <a:t>Plane 2</a:t>
            </a:r>
            <a:r>
              <a:rPr lang="en-US" dirty="0" smtClean="0">
                <a:effectLst/>
              </a:rPr>
              <a:t>, …, </a:t>
            </a:r>
            <a:r>
              <a:rPr lang="en-US" i="1" dirty="0" smtClean="0">
                <a:effectLst/>
              </a:rPr>
              <a:t>Plane 16</a:t>
            </a:r>
            <a:r>
              <a:rPr lang="en-US" dirty="0" smtClean="0">
                <a:effectLst/>
              </a:rPr>
              <a:t>) are named </a:t>
            </a:r>
            <a:r>
              <a:rPr lang="en-US" b="1" dirty="0" smtClean="0">
                <a:effectLst/>
              </a:rPr>
              <a:t>astral planes</a:t>
            </a:r>
            <a:r>
              <a:rPr lang="en-US" dirty="0" smtClean="0">
                <a:effectLst/>
              </a:rPr>
              <a:t> or </a:t>
            </a:r>
            <a:r>
              <a:rPr lang="en-US" b="1" dirty="0" smtClean="0">
                <a:effectLst/>
              </a:rPr>
              <a:t>supplementary planes</a:t>
            </a:r>
            <a:endParaRPr lang="en-US" dirty="0" smtClean="0">
              <a:effectLst/>
            </a:endParaRPr>
          </a:p>
          <a:p>
            <a:endParaRPr lang="en-US" dirty="0" smtClean="0">
              <a:effectLst/>
            </a:endParaRPr>
          </a:p>
          <a:p>
            <a:endParaRPr lang="en-US" dirty="0" smtClean="0">
              <a:effectLst/>
            </a:endParaRPr>
          </a:p>
          <a:p>
            <a:r>
              <a:rPr lang="en-US" dirty="0" smtClean="0">
                <a:effectLst/>
              </a:rPr>
              <a:t>The code points that are part of the astral planes are named </a:t>
            </a:r>
            <a:r>
              <a:rPr lang="en-US" b="1" dirty="0" smtClean="0">
                <a:effectLst/>
              </a:rPr>
              <a:t>astral code points</a:t>
            </a:r>
            <a:r>
              <a:rPr lang="en-US" dirty="0" smtClean="0">
                <a:effectLst/>
              </a:rPr>
              <a:t>. These code points are in the range from U+10000 to U+10FFFF. </a:t>
            </a:r>
          </a:p>
          <a:p>
            <a:r>
              <a:rPr lang="en-US" dirty="0" smtClean="0">
                <a:effectLst/>
              </a:rPr>
              <a:t>An astral code point can have 5 or 6 digits in hexadecimal: </a:t>
            </a:r>
            <a:r>
              <a:rPr lang="en-US" dirty="0" err="1" smtClean="0">
                <a:effectLst/>
              </a:rPr>
              <a:t>U+ddddd</a:t>
            </a:r>
            <a:r>
              <a:rPr lang="en-US" dirty="0" smtClean="0">
                <a:effectLst/>
              </a:rPr>
              <a:t> or </a:t>
            </a:r>
            <a:r>
              <a:rPr lang="en-US" dirty="0" err="1" smtClean="0">
                <a:effectLst/>
              </a:rPr>
              <a:t>U+dddddd</a:t>
            </a:r>
            <a:r>
              <a:rPr lang="en-US" dirty="0" smtClean="0">
                <a:effectLst/>
              </a:rPr>
              <a:t>. </a:t>
            </a:r>
          </a:p>
          <a:p>
            <a:endParaRPr lang="en-US" dirty="0" smtClean="0">
              <a:effectLst/>
            </a:endParaRPr>
          </a:p>
          <a:p>
            <a:endParaRPr lang="en-US" dirty="0" smtClean="0">
              <a:effectLst/>
            </a:endParaRPr>
          </a:p>
          <a:p>
            <a:r>
              <a:rPr lang="en-US" dirty="0" smtClean="0">
                <a:effectLst/>
              </a:rPr>
              <a:t>Let’s see some characters from astral planes: </a:t>
            </a:r>
          </a:p>
          <a:p>
            <a:r>
              <a:rPr lang="en-US" dirty="0" smtClean="0">
                <a:effectLst/>
              </a:rPr>
              <a:t>𝄞 is U+1D11E named </a:t>
            </a:r>
            <a:r>
              <a:rPr lang="en-US" i="1" dirty="0" smtClean="0">
                <a:effectLst/>
              </a:rPr>
              <a:t>MUSICAL SYMBOL G CLEF</a:t>
            </a:r>
            <a:endParaRPr lang="en-US" dirty="0" smtClean="0">
              <a:effectLst/>
            </a:endParaRPr>
          </a:p>
          <a:p>
            <a:r>
              <a:rPr lang="en-US" dirty="0" smtClean="0">
                <a:effectLst/>
              </a:rPr>
              <a:t>𝐁 is U+1D401 named </a:t>
            </a:r>
            <a:r>
              <a:rPr lang="en-US" i="1" dirty="0" smtClean="0">
                <a:effectLst/>
              </a:rPr>
              <a:t>MATHEMATICAL BOLD CAPITAL B</a:t>
            </a:r>
            <a:endParaRPr lang="en-US" dirty="0" smtClean="0">
              <a:effectLst/>
            </a:endParaRPr>
          </a:p>
          <a:p>
            <a:r>
              <a:rPr lang="en-US" dirty="0" smtClean="0">
                <a:effectLst/>
              </a:rPr>
              <a:t>🀵 is U+1F035 named </a:t>
            </a:r>
            <a:r>
              <a:rPr lang="en-US" i="1" dirty="0" smtClean="0">
                <a:effectLst/>
              </a:rPr>
              <a:t>DOMINO TITLE HORIZONTAL-00-04</a:t>
            </a:r>
            <a:endParaRPr lang="en-US" dirty="0" smtClean="0">
              <a:effectLst/>
            </a:endParaRPr>
          </a:p>
          <a:p>
            <a:r>
              <a:rPr lang="en-US" dirty="0" smtClean="0">
                <a:effectLst/>
              </a:rPr>
              <a:t>😀 is U+1F600 named </a:t>
            </a:r>
            <a:r>
              <a:rPr lang="en-US" i="1" dirty="0" smtClean="0">
                <a:effectLst/>
              </a:rPr>
              <a:t>GRINNING FACE</a:t>
            </a:r>
            <a:endParaRPr lang="en-US" dirty="0" smtClean="0">
              <a:effectLst/>
            </a:endParaRPr>
          </a:p>
          <a:p>
            <a:endParaRPr lang="en-US" dirty="0" smtClean="0">
              <a:effectLst/>
            </a:endParaRPr>
          </a:p>
          <a:p>
            <a:endParaRPr lang="en-US" dirty="0" smtClean="0">
              <a:effectLst/>
            </a:endParaRPr>
          </a:p>
          <a:p>
            <a:endParaRPr lang="en-US" dirty="0" smtClean="0">
              <a:effectLst/>
            </a:endParaRP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smtClean="0"/>
          </a:p>
          <a:p>
            <a:endParaRPr lang="en-US" dirty="0" smtClean="0"/>
          </a:p>
          <a:p>
            <a:r>
              <a:rPr lang="en-US" sz="1200" b="0" i="0" u="none" strike="noStrike" kern="1200" baseline="0" dirty="0" smtClean="0">
                <a:solidFill>
                  <a:schemeClr val="tx1"/>
                </a:solidFill>
                <a:latin typeface="+mn-lt"/>
                <a:ea typeface="+mn-ea"/>
                <a:cs typeface="+mn-cs"/>
              </a:rPr>
              <a:t>return</a:t>
            </a:r>
          </a:p>
          <a:p>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status: true</a:t>
            </a:r>
          </a:p>
          <a:p>
            <a:r>
              <a:rPr lang="en-US" sz="1200" b="0" i="0" u="none" strike="noStrike" kern="1200" baseline="0" dirty="0" smtClean="0">
                <a:solidFill>
                  <a:schemeClr val="tx1"/>
                </a:solidFill>
                <a:latin typeface="+mn-lt"/>
                <a:ea typeface="+mn-ea"/>
                <a:cs typeface="+mn-cs"/>
              </a:rPr>
              <a:t>};</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788735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14</a:t>
            </a:fld>
            <a:endParaRPr lang="en-US"/>
          </a:p>
        </p:txBody>
      </p:sp>
    </p:spTree>
    <p:extLst>
      <p:ext uri="{BB962C8B-B14F-4D97-AF65-F5344CB8AC3E}">
        <p14:creationId xmlns:p14="http://schemas.microsoft.com/office/powerpoint/2010/main" val="280008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C00000"/>
                </a:solidFill>
              </a:rPr>
              <a:t>1995 – Mocha -&gt; Live Script(JS) -&gt; JavaScript (Brendan </a:t>
            </a:r>
            <a:r>
              <a:rPr lang="en-US" dirty="0" err="1" smtClean="0">
                <a:solidFill>
                  <a:srgbClr val="C00000"/>
                </a:solidFill>
              </a:rPr>
              <a:t>Eich</a:t>
            </a:r>
            <a:r>
              <a:rPr lang="en-US" dirty="0" smtClean="0">
                <a:solidFill>
                  <a:srgbClr val="C00000"/>
                </a:solidFill>
              </a:rPr>
              <a:t>, 10 days dev.) </a:t>
            </a:r>
          </a:p>
          <a:p>
            <a:r>
              <a:rPr lang="en-US" altLang="en-US" b="1" dirty="0" smtClean="0"/>
              <a:t> </a:t>
            </a:r>
            <a:r>
              <a:rPr lang="en-US" altLang="en-US" dirty="0" smtClean="0"/>
              <a:t>Dynamic behavior via scripting,  </a:t>
            </a:r>
            <a:r>
              <a:rPr lang="en-US" dirty="0" smtClean="0"/>
              <a:t>name JS came from Netscape’s support of Java applets within its browser. Or marketing tactic to compete with Java.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Microsoft reverse-engineered Navigator interpreter to create own  </a:t>
            </a:r>
            <a:r>
              <a:rPr lang="en-US" dirty="0" smtClean="0">
                <a:solidFill>
                  <a:schemeClr val="accent4">
                    <a:lumMod val="75000"/>
                  </a:schemeClr>
                </a:solidFill>
              </a:rPr>
              <a:t>JScript </a:t>
            </a:r>
            <a:r>
              <a:rPr lang="en-US" dirty="0" smtClean="0"/>
              <a:t>for </a:t>
            </a:r>
            <a:r>
              <a:rPr lang="en-US" dirty="0" smtClean="0">
                <a:solidFill>
                  <a:schemeClr val="accent4">
                    <a:lumMod val="75000"/>
                  </a:schemeClr>
                </a:solidFill>
              </a:rPr>
              <a:t>IE </a:t>
            </a:r>
            <a:r>
              <a:rPr lang="en-US" dirty="0" smtClean="0"/>
              <a:t>browser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 improved user-experience, </a:t>
            </a:r>
            <a:r>
              <a:rPr lang="en-US" dirty="0" err="1" smtClean="0"/>
              <a:t>XMLHttpRequest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Strict mode, JSON support, trim(), Array.isArray() and iteration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Security problems: XSS, CSRF, </a:t>
            </a:r>
          </a:p>
          <a:p>
            <a:endParaRPr lang="en-US" dirty="0" smtClean="0"/>
          </a:p>
          <a:p>
            <a:r>
              <a:rPr lang="en-US" dirty="0" smtClean="0"/>
              <a:t>Plugins: </a:t>
            </a:r>
            <a:r>
              <a:rPr lang="en-US" dirty="0" err="1" smtClean="0"/>
              <a:t>AdobeFlash</a:t>
            </a:r>
            <a:r>
              <a:rPr lang="en-US" dirty="0" smtClean="0"/>
              <a:t>, .. Applets, </a:t>
            </a:r>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2008 – </a:t>
            </a:r>
            <a:r>
              <a:rPr lang="en-US" altLang="en-US" dirty="0" smtClean="0"/>
              <a:t>ES4  Harmony (Yahoo, Google, Microsoft, ..) -&gt; ES6 (2015)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t>CommonJS project promotes: run Browserless JS, way to </a:t>
            </a:r>
            <a:r>
              <a:rPr lang="en-US" altLang="en-US" b="1" dirty="0" smtClean="0">
                <a:solidFill>
                  <a:srgbClr val="00B050"/>
                </a:solidFill>
              </a:rPr>
              <a:t>Node.js.</a:t>
            </a:r>
          </a:p>
          <a:p>
            <a:r>
              <a:rPr lang="en-US" sz="1200" b="0" i="0" u="none" strike="noStrike" kern="1200" baseline="0" dirty="0" smtClean="0">
                <a:solidFill>
                  <a:schemeClr val="tx1"/>
                </a:solidFill>
                <a:latin typeface="+mn-lt"/>
                <a:ea typeface="+mn-ea"/>
                <a:cs typeface="+mn-cs"/>
              </a:rPr>
              <a:t> </a:t>
            </a:r>
          </a:p>
          <a:p>
            <a:r>
              <a:rPr lang="en-US" dirty="0" smtClean="0">
                <a:solidFill>
                  <a:srgbClr val="00B0F0"/>
                </a:solidFill>
              </a:rPr>
              <a:t>2015-2018 versions of JavaScript (ES6 - ECMAScript 2015) </a:t>
            </a:r>
          </a:p>
          <a:p>
            <a:r>
              <a:rPr lang="en-US" altLang="en-US" dirty="0" smtClean="0"/>
              <a:t>let, const, find(), findIndex(), **, pads, </a:t>
            </a:r>
            <a:r>
              <a:rPr lang="en-US" dirty="0" smtClean="0"/>
              <a:t>async, rest, .. </a:t>
            </a:r>
          </a:p>
          <a:p>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JavaScript is a </a:t>
            </a:r>
            <a:r>
              <a:rPr lang="en-US" sz="1200" b="1" i="0" u="none" strike="noStrike" kern="1200" baseline="0" dirty="0" smtClean="0">
                <a:solidFill>
                  <a:schemeClr val="tx1"/>
                </a:solidFill>
                <a:latin typeface="+mn-lt"/>
                <a:ea typeface="+mn-ea"/>
                <a:cs typeface="+mn-cs"/>
              </a:rPr>
              <a:t>sloppy language,</a:t>
            </a:r>
            <a:r>
              <a:rPr lang="en-US" sz="1200" b="0" i="0" u="none" strike="noStrike" kern="1200" baseline="0" dirty="0" smtClean="0">
                <a:solidFill>
                  <a:schemeClr val="tx1"/>
                </a:solidFill>
                <a:latin typeface="+mn-lt"/>
                <a:ea typeface="+mn-ea"/>
                <a:cs typeface="+mn-cs"/>
              </a:rPr>
              <a:t> but inside it there is an elegant, better language. </a:t>
            </a:r>
            <a:r>
              <a:rPr lang="en-US" sz="1200" b="0" i="0" u="none" strike="noStrike" kern="1200" baseline="0" dirty="0" err="1" smtClean="0">
                <a:solidFill>
                  <a:schemeClr val="tx1"/>
                </a:solidFill>
                <a:latin typeface="+mn-lt"/>
                <a:ea typeface="+mn-ea"/>
                <a:cs typeface="+mn-cs"/>
              </a:rPr>
              <a:t>JSLint</a:t>
            </a:r>
            <a:r>
              <a:rPr lang="en-US" sz="1200" b="0" i="0" u="none" strike="noStrike" kern="1200" baseline="0" dirty="0" smtClean="0">
                <a:solidFill>
                  <a:schemeClr val="tx1"/>
                </a:solidFill>
                <a:latin typeface="+mn-lt"/>
                <a:ea typeface="+mn-ea"/>
                <a:cs typeface="+mn-cs"/>
              </a:rPr>
              <a:t> helps you to program in that better language and to avoid most of the slop.</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Added string padding</a:t>
            </a:r>
            <a:r>
              <a:rPr lang="en-US" dirty="0" smtClean="0"/>
              <a:t/>
            </a:r>
            <a:br>
              <a:rPr lang="en-US" dirty="0" smtClean="0"/>
            </a:br>
            <a:r>
              <a:rPr lang="en-US" sz="1200" b="0" i="0" kern="1200" dirty="0" smtClean="0">
                <a:solidFill>
                  <a:schemeClr val="tx1"/>
                </a:solidFill>
                <a:effectLst/>
                <a:latin typeface="+mn-lt"/>
                <a:ea typeface="+mn-ea"/>
                <a:cs typeface="+mn-cs"/>
              </a:rPr>
              <a:t>Added </a:t>
            </a:r>
            <a:r>
              <a:rPr lang="en-US" sz="1200" b="0" i="0" kern="1200" dirty="0" err="1" smtClean="0">
                <a:solidFill>
                  <a:schemeClr val="tx1"/>
                </a:solidFill>
                <a:effectLst/>
                <a:latin typeface="+mn-lt"/>
                <a:ea typeface="+mn-ea"/>
                <a:cs typeface="+mn-cs"/>
              </a:rPr>
              <a:t>Object.entries</a:t>
            </a:r>
            <a:r>
              <a:rPr lang="en-US" dirty="0" smtClean="0"/>
              <a:t/>
            </a:r>
            <a:br>
              <a:rPr lang="en-US" dirty="0" smtClean="0"/>
            </a:br>
            <a:r>
              <a:rPr lang="en-US" sz="1200" b="0" i="0" kern="1200" dirty="0" smtClean="0">
                <a:solidFill>
                  <a:schemeClr val="tx1"/>
                </a:solidFill>
                <a:effectLst/>
                <a:latin typeface="+mn-lt"/>
                <a:ea typeface="+mn-ea"/>
                <a:cs typeface="+mn-cs"/>
              </a:rPr>
              <a:t>Added </a:t>
            </a:r>
            <a:r>
              <a:rPr lang="en-US" sz="1200" b="0" i="0" kern="1200" dirty="0" err="1" smtClean="0">
                <a:solidFill>
                  <a:schemeClr val="tx1"/>
                </a:solidFill>
                <a:effectLst/>
                <a:latin typeface="+mn-lt"/>
                <a:ea typeface="+mn-ea"/>
                <a:cs typeface="+mn-cs"/>
              </a:rPr>
              <a:t>Object.values</a:t>
            </a:r>
            <a:r>
              <a:rPr lang="en-US" dirty="0" smtClean="0"/>
              <a:t/>
            </a:r>
            <a:br>
              <a:rPr lang="en-US" dirty="0" smtClean="0"/>
            </a:br>
            <a:r>
              <a:rPr lang="en-US" sz="1200" b="0" i="0" kern="1200" dirty="0" smtClean="0">
                <a:solidFill>
                  <a:schemeClr val="tx1"/>
                </a:solidFill>
                <a:effectLst/>
                <a:latin typeface="+mn-lt"/>
                <a:ea typeface="+mn-ea"/>
                <a:cs typeface="+mn-cs"/>
              </a:rPr>
              <a:t>Added async functions</a:t>
            </a:r>
            <a:r>
              <a:rPr lang="en-US" dirty="0" smtClean="0"/>
              <a:t/>
            </a:r>
            <a:br>
              <a:rPr lang="en-US" dirty="0" smtClean="0"/>
            </a:br>
            <a:r>
              <a:rPr lang="en-US" sz="1200" b="0" i="0" kern="1200" dirty="0" smtClean="0">
                <a:solidFill>
                  <a:schemeClr val="tx1"/>
                </a:solidFill>
                <a:effectLst/>
                <a:latin typeface="+mn-lt"/>
                <a:ea typeface="+mn-ea"/>
                <a:cs typeface="+mn-cs"/>
              </a:rPr>
              <a:t>Added shared memory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Added rest / spread properties</a:t>
            </a:r>
            <a:r>
              <a:rPr lang="en-US" dirty="0" smtClean="0"/>
              <a:t/>
            </a:r>
            <a:br>
              <a:rPr lang="en-US" dirty="0" smtClean="0"/>
            </a:br>
            <a:r>
              <a:rPr lang="en-US" sz="1200" b="0" i="0" kern="1200" dirty="0" smtClean="0">
                <a:solidFill>
                  <a:schemeClr val="tx1"/>
                </a:solidFill>
                <a:effectLst/>
                <a:latin typeface="+mn-lt"/>
                <a:ea typeface="+mn-ea"/>
                <a:cs typeface="+mn-cs"/>
              </a:rPr>
              <a:t>Added asynchronous iteration</a:t>
            </a:r>
            <a:r>
              <a:rPr lang="en-US" dirty="0" smtClean="0"/>
              <a:t/>
            </a:r>
            <a:br>
              <a:rPr lang="en-US" dirty="0" smtClean="0"/>
            </a:br>
            <a:r>
              <a:rPr lang="en-US" sz="1200" b="0" i="0" kern="1200" dirty="0" smtClean="0">
                <a:solidFill>
                  <a:schemeClr val="tx1"/>
                </a:solidFill>
                <a:effectLst/>
                <a:latin typeface="+mn-lt"/>
                <a:ea typeface="+mn-ea"/>
                <a:cs typeface="+mn-cs"/>
              </a:rPr>
              <a:t>Added </a:t>
            </a:r>
            <a:r>
              <a:rPr lang="en-US" sz="1200" b="0" i="0" kern="1200" dirty="0" err="1" smtClean="0">
                <a:solidFill>
                  <a:schemeClr val="tx1"/>
                </a:solidFill>
                <a:effectLst/>
                <a:latin typeface="+mn-lt"/>
                <a:ea typeface="+mn-ea"/>
                <a:cs typeface="+mn-cs"/>
              </a:rPr>
              <a:t>Promise.finally</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Additions to </a:t>
            </a:r>
            <a:r>
              <a:rPr lang="en-US" sz="1200" b="0" i="0" kern="1200" dirty="0" err="1" smtClean="0">
                <a:solidFill>
                  <a:schemeClr val="tx1"/>
                </a:solidFill>
                <a:effectLst/>
                <a:latin typeface="+mn-lt"/>
                <a:ea typeface="+mn-ea"/>
                <a:cs typeface="+mn-cs"/>
              </a:rPr>
              <a:t>RegExp</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Alongside client and server software, it is now even possible to write native mobile apps using JavaScript.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https://www.webdesignerdepot.com/2019/11/is-there-a-viable-alternative-to-javascript/</a:t>
            </a:r>
          </a:p>
          <a:p>
            <a:r>
              <a:rPr lang="en-US" sz="1200" b="0" i="0" kern="1200" dirty="0" smtClean="0">
                <a:solidFill>
                  <a:schemeClr val="tx1"/>
                </a:solidFill>
                <a:effectLst/>
                <a:latin typeface="+mn-lt"/>
                <a:ea typeface="+mn-ea"/>
                <a:cs typeface="+mn-cs"/>
              </a:rPr>
              <a:t>https://codeburst.io/8-javascript-alternatives-for-web-developers-to-consider-22f8d38bdfa9</a:t>
            </a:r>
          </a:p>
          <a:p>
            <a:pPr fontAlgn="base"/>
            <a:endParaRPr lang="en-US" sz="1200" b="1" i="0" kern="1200" dirty="0" smtClean="0">
              <a:solidFill>
                <a:schemeClr val="tx1"/>
              </a:solidFill>
              <a:effectLst/>
              <a:latin typeface="+mn-lt"/>
              <a:ea typeface="+mn-ea"/>
              <a:cs typeface="+mn-cs"/>
            </a:endParaRPr>
          </a:p>
          <a:p>
            <a:pPr fontAlgn="base"/>
            <a:r>
              <a:rPr lang="en-US" dirty="0" smtClean="0"/>
              <a:t>Migrating from Java Applets to plugin-free Java technologies.</a:t>
            </a:r>
            <a:r>
              <a:rPr lang="en-US" baseline="0" dirty="0" smtClean="0"/>
              <a:t>  Java Web Start, or JavaFX. </a:t>
            </a:r>
          </a:p>
          <a:p>
            <a:pPr fontAlgn="base"/>
            <a:r>
              <a:rPr lang="en-US" sz="1200" b="0" i="0" kern="1200" dirty="0" smtClean="0">
                <a:solidFill>
                  <a:schemeClr val="tx1"/>
                </a:solidFill>
                <a:effectLst/>
                <a:latin typeface="+mn-lt"/>
                <a:ea typeface="+mn-ea"/>
                <a:cs typeface="+mn-cs"/>
              </a:rPr>
              <a:t>Java applets are executed in a </a:t>
            </a:r>
            <a:r>
              <a:rPr lang="en-US" sz="1200" b="0" i="1" u="none" strike="noStrike" kern="1200" dirty="0" smtClean="0">
                <a:solidFill>
                  <a:schemeClr val="tx1"/>
                </a:solidFill>
                <a:effectLst/>
                <a:latin typeface="+mn-lt"/>
                <a:ea typeface="+mn-ea"/>
                <a:cs typeface="+mn-cs"/>
                <a:hlinkClick r:id="rId3" tooltip="Sandbox (security)"/>
              </a:rPr>
              <a:t>sandbox</a:t>
            </a:r>
            <a:r>
              <a:rPr lang="en-US" sz="1200" b="0" i="0" kern="1200" dirty="0" smtClean="0">
                <a:solidFill>
                  <a:schemeClr val="tx1"/>
                </a:solidFill>
                <a:effectLst/>
                <a:latin typeface="+mn-lt"/>
                <a:ea typeface="+mn-ea"/>
                <a:cs typeface="+mn-cs"/>
              </a:rPr>
              <a:t> by most web browsers, preventing them from accessing local data like the </a:t>
            </a:r>
            <a:r>
              <a:rPr lang="en-US" sz="1200" b="0" i="0" u="none" strike="noStrike" kern="1200" dirty="0" smtClean="0">
                <a:solidFill>
                  <a:schemeClr val="tx1"/>
                </a:solidFill>
                <a:effectLst/>
                <a:latin typeface="+mn-lt"/>
                <a:ea typeface="+mn-ea"/>
                <a:cs typeface="+mn-cs"/>
                <a:hlinkClick r:id="rId4" tooltip="Clipboard (software)"/>
              </a:rPr>
              <a:t>clipboard</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5" tooltip="File system"/>
              </a:rPr>
              <a:t>file system</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The code for Java Web Start was not released by Oracle as part of </a:t>
            </a:r>
            <a:r>
              <a:rPr lang="en-US" sz="1200" b="0" i="0" u="none" strike="noStrike" kern="1200" dirty="0" err="1" smtClean="0">
                <a:solidFill>
                  <a:schemeClr val="tx1"/>
                </a:solidFill>
                <a:effectLst/>
                <a:latin typeface="+mn-lt"/>
                <a:ea typeface="+mn-ea"/>
                <a:cs typeface="+mn-cs"/>
                <a:hlinkClick r:id="rId6" tooltip="OpenJDK"/>
              </a:rPr>
              <a:t>OpenJDK</a:t>
            </a:r>
            <a:r>
              <a:rPr lang="en-US" sz="1200" b="0" i="0" u="none" strike="noStrike" kern="1200" dirty="0" smtClean="0">
                <a:solidFill>
                  <a:schemeClr val="tx1"/>
                </a:solidFill>
                <a:effectLst/>
                <a:latin typeface="+mn-lt"/>
                <a:ea typeface="+mn-ea"/>
                <a:cs typeface="+mn-cs"/>
              </a:rPr>
              <a:t> </a:t>
            </a:r>
          </a:p>
          <a:p>
            <a:pPr fontAlgn="base"/>
            <a:r>
              <a:rPr lang="en-US" sz="1200" b="0" i="0" kern="1200" dirty="0" smtClean="0">
                <a:solidFill>
                  <a:schemeClr val="tx1"/>
                </a:solidFill>
                <a:effectLst/>
                <a:latin typeface="+mn-lt"/>
                <a:ea typeface="+mn-ea"/>
                <a:cs typeface="+mn-cs"/>
              </a:rPr>
              <a:t>In March 2018, Oracle announced it will not include Java Web Start in Java SE 11 (18.9 LTS) and later. </a:t>
            </a:r>
          </a:p>
          <a:p>
            <a:pPr fontAlgn="base"/>
            <a:r>
              <a:rPr lang="en-US" sz="1200" b="0" i="0" kern="1200" dirty="0" smtClean="0">
                <a:solidFill>
                  <a:schemeClr val="tx1"/>
                </a:solidFill>
                <a:effectLst/>
                <a:latin typeface="+mn-lt"/>
                <a:ea typeface="+mn-ea"/>
                <a:cs typeface="+mn-cs"/>
              </a:rPr>
              <a:t>https://en.wikipedia.org/wiki/Java_Web_Start</a:t>
            </a:r>
          </a:p>
          <a:p>
            <a:pPr fontAlgn="base"/>
            <a:r>
              <a:rPr lang="en-US" sz="1200" b="0" i="0" kern="1200" dirty="0" smtClean="0">
                <a:solidFill>
                  <a:schemeClr val="tx1"/>
                </a:solidFill>
                <a:effectLst/>
                <a:latin typeface="+mn-lt"/>
                <a:ea typeface="+mn-ea"/>
                <a:cs typeface="+mn-cs"/>
              </a:rPr>
              <a:t>https://openwebstart.com/</a:t>
            </a:r>
          </a:p>
          <a:p>
            <a:pPr fontAlgn="base"/>
            <a:r>
              <a:rPr lang="en-US" sz="1200" b="0" i="0" kern="1200" dirty="0" smtClean="0">
                <a:solidFill>
                  <a:schemeClr val="tx1"/>
                </a:solidFill>
                <a:effectLst/>
                <a:latin typeface="+mn-lt"/>
                <a:ea typeface="+mn-ea"/>
                <a:cs typeface="+mn-cs"/>
              </a:rPr>
              <a:t>Java Web Start (JWS) was deprecated in Java 9, and starting with Java 11, Oracle removed JWS from their JDK distributions.  </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endParaRPr lang="en-US" sz="1200" b="1"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Dart</a:t>
            </a:r>
          </a:p>
          <a:p>
            <a:pPr fontAlgn="base"/>
            <a:r>
              <a:rPr lang="en-US" sz="1200" b="0" i="0" u="none" strike="noStrike" kern="1200" dirty="0" smtClean="0">
                <a:solidFill>
                  <a:schemeClr val="tx1"/>
                </a:solidFill>
                <a:effectLst/>
                <a:latin typeface="+mn-lt"/>
                <a:ea typeface="+mn-ea"/>
                <a:cs typeface="+mn-cs"/>
                <a:hlinkClick r:id="rId7"/>
              </a:rPr>
              <a:t>Dart</a:t>
            </a:r>
            <a:r>
              <a:rPr lang="en-US" sz="1200" b="0" i="0" kern="1200" dirty="0" smtClean="0">
                <a:solidFill>
                  <a:schemeClr val="tx1"/>
                </a:solidFill>
                <a:effectLst/>
                <a:latin typeface="+mn-lt"/>
                <a:ea typeface="+mn-ea"/>
                <a:cs typeface="+mn-cs"/>
              </a:rPr>
              <a:t> is an object-oriented C-like language created by Google as a replacement for JavaScript. It does away with JavaScript’s prototype inheritance system in favor of a more traditional object-oriented approach that will be familiar to anyone who has worked with Java or C++. Unlike JavaScript, Dart is a statically typed language, eliminating common sources of error in JavaScript code. Dart supports type inference, so it’s not necessary to include type boilerplate every time you declare a variable or a function.</a:t>
            </a:r>
          </a:p>
          <a:p>
            <a:pPr fontAlgn="base"/>
            <a:r>
              <a:rPr lang="en-US" sz="1200" b="0" i="0" kern="1200" dirty="0" smtClean="0">
                <a:solidFill>
                  <a:schemeClr val="tx1"/>
                </a:solidFill>
                <a:effectLst/>
                <a:latin typeface="+mn-lt"/>
                <a:ea typeface="+mn-ea"/>
                <a:cs typeface="+mn-cs"/>
              </a:rPr>
              <a:t>Use the </a:t>
            </a:r>
            <a:r>
              <a:rPr lang="en-US" sz="1200" b="0" i="1" kern="1200" dirty="0" smtClean="0">
                <a:solidFill>
                  <a:schemeClr val="tx1"/>
                </a:solidFill>
                <a:effectLst/>
                <a:latin typeface="+mn-lt"/>
                <a:ea typeface="+mn-ea"/>
                <a:cs typeface="+mn-cs"/>
              </a:rPr>
              <a:t>dart2js</a:t>
            </a:r>
            <a:r>
              <a:rPr lang="en-US" sz="1200" b="0" i="0" kern="1200" dirty="0" smtClean="0">
                <a:solidFill>
                  <a:schemeClr val="tx1"/>
                </a:solidFill>
                <a:effectLst/>
                <a:latin typeface="+mn-lt"/>
                <a:ea typeface="+mn-ea"/>
                <a:cs typeface="+mn-cs"/>
              </a:rPr>
              <a:t> tool to compile Dart code to deployable JavaScript. Another Dart-to-JavaScript compiler, </a:t>
            </a:r>
            <a:r>
              <a:rPr lang="en-US" sz="1200" b="0" i="0" u="none" strike="noStrike" kern="1200" dirty="0" err="1" smtClean="0">
                <a:solidFill>
                  <a:schemeClr val="tx1"/>
                </a:solidFill>
                <a:effectLst/>
                <a:latin typeface="+mn-lt"/>
                <a:ea typeface="+mn-ea"/>
                <a:cs typeface="+mn-cs"/>
                <a:hlinkClick r:id="rId8"/>
              </a:rPr>
              <a:t>dartdevc</a:t>
            </a:r>
            <a:r>
              <a:rPr lang="en-US" sz="1200" b="0" i="0" kern="1200" dirty="0" smtClean="0">
                <a:solidFill>
                  <a:schemeClr val="tx1"/>
                </a:solidFill>
                <a:effectLst/>
                <a:latin typeface="+mn-lt"/>
                <a:ea typeface="+mn-ea"/>
                <a:cs typeface="+mn-cs"/>
              </a:rPr>
              <a:t>, is for development use only.</a:t>
            </a:r>
          </a:p>
          <a:p>
            <a:pPr fontAlgn="base"/>
            <a:r>
              <a:rPr lang="en-US" sz="1200" b="0" i="0" kern="1200" dirty="0" smtClean="0">
                <a:solidFill>
                  <a:schemeClr val="tx1"/>
                </a:solidFill>
                <a:effectLst/>
                <a:latin typeface="+mn-lt"/>
                <a:ea typeface="+mn-ea"/>
                <a:cs typeface="+mn-cs"/>
              </a:rPr>
              <a:t>Still, one of the most beneficial features of this JS alternative lies in the fact that it allows you to go beyond client-side development and create standalone applications.</a:t>
            </a:r>
          </a:p>
          <a:p>
            <a:pPr fontAlgn="base"/>
            <a:r>
              <a:rPr lang="en-US" sz="1200" b="0" i="0" kern="1200" dirty="0" smtClean="0">
                <a:solidFill>
                  <a:schemeClr val="tx1"/>
                </a:solidFill>
                <a:effectLst/>
                <a:latin typeface="+mn-lt"/>
                <a:ea typeface="+mn-ea"/>
                <a:cs typeface="+mn-cs"/>
              </a:rPr>
              <a:t>Google’s UI toolkit, it’s possible to build native web, desktop, and mobile apps.</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Dart is regularly upgraded by Google, but if compared to JavaScript it still has fewer capabilities and a smaller community.</a:t>
            </a:r>
          </a:p>
          <a:p>
            <a:pPr fontAlgn="base"/>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endParaRPr lang="en-US" dirty="0" smtClean="0"/>
          </a:p>
          <a:p>
            <a:endParaRPr lang="en-US" dirty="0" smtClean="0"/>
          </a:p>
          <a:p>
            <a:pPr fontAlgn="base"/>
            <a:r>
              <a:rPr lang="en-US" sz="1200" b="1" i="0" kern="1200" dirty="0" err="1" smtClean="0">
                <a:solidFill>
                  <a:schemeClr val="tx1"/>
                </a:solidFill>
                <a:effectLst/>
                <a:latin typeface="+mn-lt"/>
                <a:ea typeface="+mn-ea"/>
                <a:cs typeface="+mn-cs"/>
              </a:rPr>
              <a:t>TypeScript</a:t>
            </a:r>
            <a:endParaRPr lang="en-US" sz="1200" b="1" i="0" kern="1200" dirty="0" smtClean="0">
              <a:solidFill>
                <a:schemeClr val="tx1"/>
              </a:solidFill>
              <a:effectLst/>
              <a:latin typeface="+mn-lt"/>
              <a:ea typeface="+mn-ea"/>
              <a:cs typeface="+mn-cs"/>
            </a:endParaRPr>
          </a:p>
          <a:p>
            <a:pPr fontAlgn="base"/>
            <a:r>
              <a:rPr lang="en-US" sz="1200" b="0" i="0" u="none" strike="noStrike" kern="1200" dirty="0" err="1" smtClean="0">
                <a:solidFill>
                  <a:schemeClr val="tx1"/>
                </a:solidFill>
                <a:effectLst/>
                <a:latin typeface="+mn-lt"/>
                <a:ea typeface="+mn-ea"/>
                <a:cs typeface="+mn-cs"/>
                <a:hlinkClick r:id="rId9"/>
              </a:rPr>
              <a:t>TypeScript</a:t>
            </a:r>
            <a:r>
              <a:rPr lang="en-US" sz="1200" b="0" i="0" kern="1200" dirty="0" smtClean="0">
                <a:solidFill>
                  <a:schemeClr val="tx1"/>
                </a:solidFill>
                <a:effectLst/>
                <a:latin typeface="+mn-lt"/>
                <a:ea typeface="+mn-ea"/>
                <a:cs typeface="+mn-cs"/>
              </a:rPr>
              <a:t> is Microsoft’s entry in the race to a better JavaScript. Unlike Dart,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not an entirely new language, but a superset of JavaScript. Valid JavaScript can be compiled by the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compiler, but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adds several new features that improve on and modernize JavaScript’s limitations, the most important of which is an optional type system.</a:t>
            </a:r>
          </a:p>
          <a:p>
            <a:pPr fontAlgn="base"/>
            <a:r>
              <a:rPr lang="en-US" sz="1200" b="0" i="0" kern="1200" dirty="0" smtClean="0">
                <a:solidFill>
                  <a:schemeClr val="tx1"/>
                </a:solidFill>
                <a:effectLst/>
                <a:latin typeface="+mn-lt"/>
                <a:ea typeface="+mn-ea"/>
                <a:cs typeface="+mn-cs"/>
              </a:rPr>
              <a:t>Many JavaScript frustrations are caused by its lack of static typing, limiting the checks that the compiler can do before runtime.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as the name suggests, implements a type notation that developers can use to bring type safety to web application programming. Like Dart,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supports type inference.</a:t>
            </a:r>
          </a:p>
          <a:p>
            <a:pPr fontAlgn="base"/>
            <a:r>
              <a:rPr lang="en-US" sz="1200" b="0" i="0" kern="1200" dirty="0" smtClean="0">
                <a:solidFill>
                  <a:schemeClr val="tx1"/>
                </a:solidFill>
                <a:effectLst/>
                <a:latin typeface="+mn-lt"/>
                <a:ea typeface="+mn-ea"/>
                <a:cs typeface="+mn-cs"/>
              </a:rPr>
              <a:t>It’s worth mentioning that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is more popular than its Google competitor. The </a:t>
            </a:r>
            <a:r>
              <a:rPr lang="en-US" sz="1200" b="0" i="0" u="none" strike="noStrike" kern="1200" dirty="0" smtClean="0">
                <a:solidFill>
                  <a:schemeClr val="tx1"/>
                </a:solidFill>
                <a:effectLst/>
                <a:latin typeface="+mn-lt"/>
                <a:ea typeface="+mn-ea"/>
                <a:cs typeface="+mn-cs"/>
                <a:hlinkClick r:id="rId10"/>
              </a:rPr>
              <a:t>Angular framework</a:t>
            </a:r>
            <a:r>
              <a:rPr lang="en-US" sz="1200" b="0" i="0" kern="1200" dirty="0" smtClean="0">
                <a:solidFill>
                  <a:schemeClr val="tx1"/>
                </a:solidFill>
                <a:effectLst/>
                <a:latin typeface="+mn-lt"/>
                <a:ea typeface="+mn-ea"/>
                <a:cs typeface="+mn-cs"/>
              </a:rPr>
              <a:t> is developed with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even though it’s a Google project.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can be used with React and Vue too.</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Elm</a:t>
            </a:r>
          </a:p>
          <a:p>
            <a:pPr fontAlgn="base"/>
            <a:r>
              <a:rPr lang="en-US" sz="1200" b="0" i="0" kern="1200" dirty="0" smtClean="0">
                <a:solidFill>
                  <a:schemeClr val="tx1"/>
                </a:solidFill>
                <a:effectLst/>
                <a:latin typeface="+mn-lt"/>
                <a:ea typeface="+mn-ea"/>
                <a:cs typeface="+mn-cs"/>
              </a:rPr>
              <a:t>Dart and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have a recognizable kinship to JavaScript and C. </a:t>
            </a:r>
            <a:r>
              <a:rPr lang="en-US" sz="1200" b="0" i="0" u="none" strike="noStrike" kern="1200" dirty="0" smtClean="0">
                <a:solidFill>
                  <a:schemeClr val="tx1"/>
                </a:solidFill>
                <a:effectLst/>
                <a:latin typeface="+mn-lt"/>
                <a:ea typeface="+mn-ea"/>
                <a:cs typeface="+mn-cs"/>
                <a:hlinkClick r:id="rId11"/>
              </a:rPr>
              <a:t>Elm</a:t>
            </a:r>
            <a:r>
              <a:rPr lang="en-US" sz="1200" b="0" i="0" kern="1200" dirty="0" smtClean="0">
                <a:solidFill>
                  <a:schemeClr val="tx1"/>
                </a:solidFill>
                <a:effectLst/>
                <a:latin typeface="+mn-lt"/>
                <a:ea typeface="+mn-ea"/>
                <a:cs typeface="+mn-cs"/>
              </a:rPr>
              <a:t> is different. It is a statically typed functional language more similar to Haskell than C, but without the head-scratching complexity of Haskell.</a:t>
            </a:r>
          </a:p>
          <a:p>
            <a:pPr fontAlgn="base"/>
            <a:r>
              <a:rPr lang="en-US" sz="1200" b="0" i="0" kern="1200" dirty="0" smtClean="0">
                <a:solidFill>
                  <a:schemeClr val="tx1"/>
                </a:solidFill>
                <a:effectLst/>
                <a:latin typeface="+mn-lt"/>
                <a:ea typeface="+mn-ea"/>
                <a:cs typeface="+mn-cs"/>
              </a:rPr>
              <a:t>Elm is, essentially, a domain-specific language for building web front-ends.</a:t>
            </a:r>
          </a:p>
          <a:p>
            <a:pPr fontAlgn="base"/>
            <a:r>
              <a:rPr lang="en-US" sz="1200" b="0" i="0" kern="1200" dirty="0" smtClean="0">
                <a:solidFill>
                  <a:schemeClr val="tx1"/>
                </a:solidFill>
                <a:effectLst/>
                <a:latin typeface="+mn-lt"/>
                <a:ea typeface="+mn-ea"/>
                <a:cs typeface="+mn-cs"/>
              </a:rPr>
              <a:t>Elm is not a general purpose language like JavaScript and doesn’t try to be; instead, creator Evan </a:t>
            </a:r>
            <a:r>
              <a:rPr lang="en-US" sz="1200" b="0" i="0" kern="1200" dirty="0" err="1" smtClean="0">
                <a:solidFill>
                  <a:schemeClr val="tx1"/>
                </a:solidFill>
                <a:effectLst/>
                <a:latin typeface="+mn-lt"/>
                <a:ea typeface="+mn-ea"/>
                <a:cs typeface="+mn-cs"/>
              </a:rPr>
              <a:t>Czaplicki</a:t>
            </a:r>
            <a:r>
              <a:rPr lang="en-US" sz="1200" b="0" i="0" kern="1200" dirty="0" smtClean="0">
                <a:solidFill>
                  <a:schemeClr val="tx1"/>
                </a:solidFill>
                <a:effectLst/>
                <a:latin typeface="+mn-lt"/>
                <a:ea typeface="+mn-ea"/>
                <a:cs typeface="+mn-cs"/>
              </a:rPr>
              <a:t> is focused on building the best possible front-end web app development experience. Elm’s main advantage is that, through static types and immutable values, it eliminates many potential bugs in front-end code. Elm advertises itself as a language that has “no runtime exceptions in practice,” meaning that if an Elm program runs at all, it’s unlikely to encounter show-stopping bugs in production.</a:t>
            </a:r>
          </a:p>
          <a:p>
            <a:endParaRPr lang="en-US" dirty="0" smtClean="0"/>
          </a:p>
          <a:p>
            <a:endParaRPr lang="en-US" dirty="0" smtClean="0"/>
          </a:p>
          <a:p>
            <a:pPr fontAlgn="base"/>
            <a:r>
              <a:rPr lang="en-US" sz="1200" b="1" i="0" kern="1200" dirty="0" smtClean="0">
                <a:solidFill>
                  <a:schemeClr val="tx1"/>
                </a:solidFill>
                <a:effectLst/>
                <a:latin typeface="+mn-lt"/>
                <a:ea typeface="+mn-ea"/>
                <a:cs typeface="+mn-cs"/>
              </a:rPr>
              <a:t>ClojureScript</a:t>
            </a:r>
          </a:p>
          <a:p>
            <a:pPr fontAlgn="base"/>
            <a:r>
              <a:rPr lang="en-US" sz="1200" b="0" i="0" kern="1200" dirty="0" smtClean="0">
                <a:solidFill>
                  <a:schemeClr val="tx1"/>
                </a:solidFill>
                <a:effectLst/>
                <a:latin typeface="+mn-lt"/>
                <a:ea typeface="+mn-ea"/>
                <a:cs typeface="+mn-cs"/>
              </a:rPr>
              <a:t>Continuing our voyage away from JavaScript-like languages, we arrive at </a:t>
            </a:r>
            <a:r>
              <a:rPr lang="en-US" sz="1200" b="0" i="0" u="none" strike="noStrike" kern="1200" dirty="0" smtClean="0">
                <a:solidFill>
                  <a:schemeClr val="tx1"/>
                </a:solidFill>
                <a:effectLst/>
                <a:latin typeface="+mn-lt"/>
                <a:ea typeface="+mn-ea"/>
                <a:cs typeface="+mn-cs"/>
                <a:hlinkClick r:id="rId12"/>
              </a:rPr>
              <a:t>ClojureScript</a:t>
            </a:r>
            <a:r>
              <a:rPr lang="en-US" sz="1200" b="0" i="0" kern="1200" dirty="0" smtClean="0">
                <a:solidFill>
                  <a:schemeClr val="tx1"/>
                </a:solidFill>
                <a:effectLst/>
                <a:latin typeface="+mn-lt"/>
                <a:ea typeface="+mn-ea"/>
                <a:cs typeface="+mn-cs"/>
              </a:rPr>
              <a:t>, a version of the </a:t>
            </a:r>
            <a:r>
              <a:rPr lang="en-US" sz="1200" b="0" i="0" kern="1200" dirty="0" err="1" smtClean="0">
                <a:solidFill>
                  <a:schemeClr val="tx1"/>
                </a:solidFill>
                <a:effectLst/>
                <a:latin typeface="+mn-lt"/>
                <a:ea typeface="+mn-ea"/>
                <a:cs typeface="+mn-cs"/>
              </a:rPr>
              <a:t>Clojure</a:t>
            </a:r>
            <a:r>
              <a:rPr lang="en-US" sz="1200" b="0" i="0" kern="1200" dirty="0" smtClean="0">
                <a:solidFill>
                  <a:schemeClr val="tx1"/>
                </a:solidFill>
                <a:effectLst/>
                <a:latin typeface="+mn-lt"/>
                <a:ea typeface="+mn-ea"/>
                <a:cs typeface="+mn-cs"/>
              </a:rPr>
              <a:t> programming language which can be compiled to JavaScript. </a:t>
            </a:r>
            <a:r>
              <a:rPr lang="en-US" sz="1200" b="0" i="0" kern="1200" dirty="0" err="1" smtClean="0">
                <a:solidFill>
                  <a:schemeClr val="tx1"/>
                </a:solidFill>
                <a:effectLst/>
                <a:latin typeface="+mn-lt"/>
                <a:ea typeface="+mn-ea"/>
                <a:cs typeface="+mn-cs"/>
              </a:rPr>
              <a:t>Clojure</a:t>
            </a:r>
            <a:r>
              <a:rPr lang="en-US" sz="1200" b="0" i="0" kern="1200" dirty="0" smtClean="0">
                <a:solidFill>
                  <a:schemeClr val="tx1"/>
                </a:solidFill>
                <a:effectLst/>
                <a:latin typeface="+mn-lt"/>
                <a:ea typeface="+mn-ea"/>
                <a:cs typeface="+mn-cs"/>
              </a:rPr>
              <a:t> is a Lisp that runs on the Java Virtual Machine. Like Elm, </a:t>
            </a:r>
            <a:r>
              <a:rPr lang="en-US" sz="1200" b="0" i="0" kern="1200" dirty="0" err="1" smtClean="0">
                <a:solidFill>
                  <a:schemeClr val="tx1"/>
                </a:solidFill>
                <a:effectLst/>
                <a:latin typeface="+mn-lt"/>
                <a:ea typeface="+mn-ea"/>
                <a:cs typeface="+mn-cs"/>
              </a:rPr>
              <a:t>Clojure</a:t>
            </a:r>
            <a:r>
              <a:rPr lang="en-US" sz="1200" b="0" i="0" kern="1200" dirty="0" smtClean="0">
                <a:solidFill>
                  <a:schemeClr val="tx1"/>
                </a:solidFill>
                <a:effectLst/>
                <a:latin typeface="+mn-lt"/>
                <a:ea typeface="+mn-ea"/>
                <a:cs typeface="+mn-cs"/>
              </a:rPr>
              <a:t> is a functional language with immutable data types. Unlike Elm, it is a general-purpose programming language that can be used on the back-end with the JVM and the front-end via JavaScript.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ClojureScript is an implementation of </a:t>
            </a:r>
            <a:r>
              <a:rPr lang="en-US" sz="1200" b="0" i="0" kern="1200" dirty="0" err="1" smtClean="0">
                <a:solidFill>
                  <a:schemeClr val="tx1"/>
                </a:solidFill>
                <a:effectLst/>
                <a:latin typeface="+mn-lt"/>
                <a:ea typeface="+mn-ea"/>
                <a:cs typeface="+mn-cs"/>
              </a:rPr>
              <a:t>Clojure</a:t>
            </a:r>
            <a:r>
              <a:rPr lang="en-US" sz="1200" b="0" i="0" kern="1200" dirty="0" smtClean="0">
                <a:solidFill>
                  <a:schemeClr val="tx1"/>
                </a:solidFill>
                <a:effectLst/>
                <a:latin typeface="+mn-lt"/>
                <a:ea typeface="+mn-ea"/>
                <a:cs typeface="+mn-cs"/>
              </a:rPr>
              <a:t> programming language with a compilation into JavaScript. It emits JS code which is compatible with the compilation mode of the Google Closure compiler. It smoothly works in most browsers, is compatible with mobile platforms and Node,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It is a simple and powerful programming tool, though not as popular as JavaScript.</a:t>
            </a:r>
          </a:p>
          <a:p>
            <a:endParaRPr lang="en-US" dirty="0" smtClean="0"/>
          </a:p>
          <a:p>
            <a:endParaRPr lang="en-US" dirty="0" smtClean="0"/>
          </a:p>
          <a:p>
            <a:r>
              <a:rPr lang="en-US" sz="1200" b="1" i="0" kern="1200" cap="all" dirty="0" smtClean="0">
                <a:solidFill>
                  <a:schemeClr val="tx1"/>
                </a:solidFill>
                <a:effectLst/>
                <a:latin typeface="+mn-lt"/>
                <a:ea typeface="+mn-ea"/>
                <a:cs typeface="+mn-cs"/>
              </a:rPr>
              <a:t>KAFFEINE</a:t>
            </a:r>
          </a:p>
          <a:p>
            <a:pPr fontAlgn="base"/>
            <a:r>
              <a:rPr lang="en-US" sz="1200" b="0" i="0" u="none" strike="noStrike" kern="1200" dirty="0" err="1" smtClean="0">
                <a:solidFill>
                  <a:schemeClr val="tx1"/>
                </a:solidFill>
                <a:effectLst/>
                <a:latin typeface="+mn-lt"/>
                <a:ea typeface="+mn-ea"/>
                <a:cs typeface="+mn-cs"/>
                <a:hlinkClick r:id="rId13"/>
              </a:rPr>
              <a:t>Kaffeine</a:t>
            </a:r>
            <a:r>
              <a:rPr lang="en-US" sz="1200" b="0" i="0" u="none" strike="noStrike" kern="1200" dirty="0" smtClean="0">
                <a:solidFill>
                  <a:schemeClr val="tx1"/>
                </a:solidFill>
                <a:effectLst/>
                <a:latin typeface="+mn-lt"/>
                <a:ea typeface="+mn-ea"/>
                <a:cs typeface="+mn-cs"/>
              </a:rPr>
              <a:t> is actually a set of extensions to the JavaScript syntax intended to make certain tasks much easier. For example, it helps front-end </a:t>
            </a:r>
            <a:r>
              <a:rPr lang="en-US" sz="1200" b="0" i="0" u="none" strike="noStrike" kern="1200" dirty="0" err="1" smtClean="0">
                <a:solidFill>
                  <a:schemeClr val="tx1"/>
                </a:solidFill>
                <a:effectLst/>
                <a:latin typeface="+mn-lt"/>
                <a:ea typeface="+mn-ea"/>
                <a:cs typeface="+mn-cs"/>
              </a:rPr>
              <a:t>devs</a:t>
            </a:r>
            <a:r>
              <a:rPr lang="en-US" sz="1200" b="0" i="0" u="none" strike="noStrike" kern="1200" dirty="0" smtClean="0">
                <a:solidFill>
                  <a:schemeClr val="tx1"/>
                </a:solidFill>
                <a:effectLst/>
                <a:latin typeface="+mn-lt"/>
                <a:ea typeface="+mn-ea"/>
                <a:cs typeface="+mn-cs"/>
              </a:rPr>
              <a:t> with JavaScript’s callback functions given that it supports asynchronous operations.</a:t>
            </a:r>
          </a:p>
          <a:p>
            <a:pPr fontAlgn="base"/>
            <a:r>
              <a:rPr lang="en-US" sz="1200" b="0" i="0" u="none" strike="noStrike" kern="1200" dirty="0" smtClean="0">
                <a:solidFill>
                  <a:schemeClr val="tx1"/>
                </a:solidFill>
                <a:effectLst/>
                <a:latin typeface="+mn-lt"/>
                <a:ea typeface="+mn-ea"/>
                <a:cs typeface="+mn-cs"/>
              </a:rPr>
              <a:t>With </a:t>
            </a:r>
            <a:r>
              <a:rPr lang="en-US" sz="1200" b="0" i="0" u="none" strike="noStrike" kern="1200" dirty="0" err="1" smtClean="0">
                <a:solidFill>
                  <a:schemeClr val="tx1"/>
                </a:solidFill>
                <a:effectLst/>
                <a:latin typeface="+mn-lt"/>
                <a:ea typeface="+mn-ea"/>
                <a:cs typeface="+mn-cs"/>
              </a:rPr>
              <a:t>Kaffeine</a:t>
            </a:r>
            <a:r>
              <a:rPr lang="en-US" sz="1200" b="0" i="0" u="none" strike="noStrike" kern="1200" dirty="0" smtClean="0">
                <a:solidFill>
                  <a:schemeClr val="tx1"/>
                </a:solidFill>
                <a:effectLst/>
                <a:latin typeface="+mn-lt"/>
                <a:ea typeface="+mn-ea"/>
                <a:cs typeface="+mn-cs"/>
              </a:rPr>
              <a:t>, the process of debugging is much simpler, and besides being easy on developers, this JS extension is also beneficial for the end-user as the browser doesn’t freeze which means that user experience is smooth.</a:t>
            </a:r>
          </a:p>
          <a:p>
            <a:pPr fontAlgn="base"/>
            <a:r>
              <a:rPr lang="en-US" sz="1200" b="0" i="0" u="none" strike="noStrike" kern="1200" dirty="0" smtClean="0">
                <a:solidFill>
                  <a:schemeClr val="tx1"/>
                </a:solidFill>
                <a:effectLst/>
                <a:latin typeface="+mn-lt"/>
                <a:ea typeface="+mn-ea"/>
                <a:cs typeface="+mn-cs"/>
              </a:rPr>
              <a:t>Again, a much smaller community and the lack of resources make this programming language a bit obscure.</a:t>
            </a:r>
          </a:p>
          <a:p>
            <a:endParaRPr lang="en-US" dirty="0" smtClean="0"/>
          </a:p>
          <a:p>
            <a:r>
              <a:rPr lang="en-US" sz="1200" b="1" i="0" kern="1200" cap="all" dirty="0" smtClean="0">
                <a:solidFill>
                  <a:schemeClr val="tx1"/>
                </a:solidFill>
                <a:effectLst/>
                <a:latin typeface="+mn-lt"/>
                <a:ea typeface="+mn-ea"/>
                <a:cs typeface="+mn-cs"/>
              </a:rPr>
              <a:t> COFFEESCRIPT</a:t>
            </a:r>
          </a:p>
          <a:p>
            <a:pPr fontAlgn="base"/>
            <a:r>
              <a:rPr lang="en-US" sz="1200" b="0" i="0" u="none" strike="noStrike" kern="1200" dirty="0" err="1" smtClean="0">
                <a:solidFill>
                  <a:schemeClr val="tx1"/>
                </a:solidFill>
                <a:effectLst/>
                <a:latin typeface="+mn-lt"/>
                <a:ea typeface="+mn-ea"/>
                <a:cs typeface="+mn-cs"/>
                <a:hlinkClick r:id="rId14"/>
              </a:rPr>
              <a:t>CoffeeScript</a:t>
            </a:r>
            <a:r>
              <a:rPr lang="en-US" sz="1200" b="0" i="0" u="none" strike="noStrike" kern="1200" dirty="0" smtClean="0">
                <a:solidFill>
                  <a:schemeClr val="tx1"/>
                </a:solidFill>
                <a:effectLst/>
                <a:latin typeface="+mn-lt"/>
                <a:ea typeface="+mn-ea"/>
                <a:cs typeface="+mn-cs"/>
              </a:rPr>
              <a:t> is said to improve the readability of the original language as well as simplify code and make it shorter. Its compatibility with Node.js is another advantage.</a:t>
            </a:r>
          </a:p>
          <a:p>
            <a:endParaRPr lang="en-US" dirty="0" smtClean="0"/>
          </a:p>
          <a:p>
            <a:r>
              <a:rPr lang="en-US" sz="1200" b="0" i="0" kern="1200" dirty="0" smtClean="0">
                <a:solidFill>
                  <a:schemeClr val="tx1"/>
                </a:solidFill>
                <a:effectLst/>
                <a:latin typeface="+mn-lt"/>
                <a:ea typeface="+mn-ea"/>
                <a:cs typeface="+mn-cs"/>
              </a:rPr>
              <a:t>However, it’s important to mention that developers who want to use </a:t>
            </a:r>
            <a:r>
              <a:rPr lang="en-US" sz="1200" b="0" i="0" kern="1200" dirty="0" err="1" smtClean="0">
                <a:solidFill>
                  <a:schemeClr val="tx1"/>
                </a:solidFill>
                <a:effectLst/>
                <a:latin typeface="+mn-lt"/>
                <a:ea typeface="+mn-ea"/>
                <a:cs typeface="+mn-cs"/>
              </a:rPr>
              <a:t>CoffeeScript</a:t>
            </a:r>
            <a:r>
              <a:rPr lang="en-US" sz="1200" b="0" i="0" kern="1200" dirty="0" smtClean="0">
                <a:solidFill>
                  <a:schemeClr val="tx1"/>
                </a:solidFill>
                <a:effectLst/>
                <a:latin typeface="+mn-lt"/>
                <a:ea typeface="+mn-ea"/>
                <a:cs typeface="+mn-cs"/>
              </a:rPr>
              <a:t> still need to be prolific in JavaScript. One of its main disadvantages is a limited set of features as well as the fact that JavaScript released its ES6 version upgrade which practically rendered </a:t>
            </a:r>
            <a:r>
              <a:rPr lang="en-US" sz="1200" b="0" i="0" kern="1200" dirty="0" err="1" smtClean="0">
                <a:solidFill>
                  <a:schemeClr val="tx1"/>
                </a:solidFill>
                <a:effectLst/>
                <a:latin typeface="+mn-lt"/>
                <a:ea typeface="+mn-ea"/>
                <a:cs typeface="+mn-cs"/>
              </a:rPr>
              <a:t>CoffeeScript</a:t>
            </a:r>
            <a:r>
              <a:rPr lang="en-US" sz="1200" b="0" i="0" kern="1200" dirty="0" smtClean="0">
                <a:solidFill>
                  <a:schemeClr val="tx1"/>
                </a:solidFill>
                <a:effectLst/>
                <a:latin typeface="+mn-lt"/>
                <a:ea typeface="+mn-ea"/>
                <a:cs typeface="+mn-cs"/>
              </a:rPr>
              <a:t> redundant (this upgrade accelerated JavaScript and made it almost as fast as </a:t>
            </a:r>
            <a:r>
              <a:rPr lang="en-US" sz="1200" b="0" i="0" kern="1200" dirty="0" err="1" smtClean="0">
                <a:solidFill>
                  <a:schemeClr val="tx1"/>
                </a:solidFill>
                <a:effectLst/>
                <a:latin typeface="+mn-lt"/>
                <a:ea typeface="+mn-ea"/>
                <a:cs typeface="+mn-cs"/>
              </a:rPr>
              <a:t>CoffeeScript</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language is </a:t>
            </a:r>
            <a:r>
              <a:rPr lang="en-US" sz="1200" b="0" i="0" kern="1200" dirty="0" err="1" smtClean="0">
                <a:solidFill>
                  <a:schemeClr val="tx1"/>
                </a:solidFill>
                <a:effectLst/>
                <a:latin typeface="+mn-lt"/>
                <a:ea typeface="+mn-ea"/>
                <a:cs typeface="+mn-cs"/>
              </a:rPr>
              <a:t>transcomplied</a:t>
            </a:r>
            <a:r>
              <a:rPr lang="en-US" sz="1200" b="0" i="0" kern="1200" dirty="0" smtClean="0">
                <a:solidFill>
                  <a:schemeClr val="tx1"/>
                </a:solidFill>
                <a:effectLst/>
                <a:latin typeface="+mn-lt"/>
                <a:ea typeface="+mn-ea"/>
                <a:cs typeface="+mn-cs"/>
              </a:rPr>
              <a:t> into JS. What it does is improving readability of JavaScript and making the code simpler and shorter. </a:t>
            </a:r>
            <a:r>
              <a:rPr lang="en-US" sz="1200" b="0" i="0" kern="1200" dirty="0" err="1" smtClean="0">
                <a:solidFill>
                  <a:schemeClr val="tx1"/>
                </a:solidFill>
                <a:effectLst/>
                <a:latin typeface="+mn-lt"/>
                <a:ea typeface="+mn-ea"/>
                <a:cs typeface="+mn-cs"/>
              </a:rPr>
              <a:t>CoffeeScript</a:t>
            </a:r>
            <a:r>
              <a:rPr lang="en-US" sz="1200" b="0" i="0" kern="1200" dirty="0" smtClean="0">
                <a:solidFill>
                  <a:schemeClr val="tx1"/>
                </a:solidFill>
                <a:effectLst/>
                <a:latin typeface="+mn-lt"/>
                <a:ea typeface="+mn-ea"/>
                <a:cs typeface="+mn-cs"/>
              </a:rPr>
              <a:t> can also be used with Node.js. It is not a modification or a subgroup of JavaScript, though. But if you want to use it for coding, you need to know JavaScript anyway. Drawbacks of </a:t>
            </a:r>
            <a:r>
              <a:rPr lang="en-US" sz="1200" b="0" i="0" kern="1200" dirty="0" err="1" smtClean="0">
                <a:solidFill>
                  <a:schemeClr val="tx1"/>
                </a:solidFill>
                <a:effectLst/>
                <a:latin typeface="+mn-lt"/>
                <a:ea typeface="+mn-ea"/>
                <a:cs typeface="+mn-cs"/>
              </a:rPr>
              <a:t>CoffeeScript</a:t>
            </a:r>
            <a:r>
              <a:rPr lang="en-US" sz="1200" b="0" i="0" kern="1200" dirty="0" smtClean="0">
                <a:solidFill>
                  <a:schemeClr val="tx1"/>
                </a:solidFill>
                <a:effectLst/>
                <a:latin typeface="+mn-lt"/>
                <a:ea typeface="+mn-ea"/>
                <a:cs typeface="+mn-cs"/>
              </a:rPr>
              <a:t> include a need for compilation, a limited feature set and few specialists writing in it.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fontAlgn="base"/>
            <a:r>
              <a:rPr lang="en-US" sz="1200" b="1" i="0" u="none" strike="noStrike" kern="1200" dirty="0" smtClean="0">
                <a:solidFill>
                  <a:schemeClr val="tx1"/>
                </a:solidFill>
                <a:effectLst/>
                <a:latin typeface="+mn-lt"/>
                <a:ea typeface="+mn-ea"/>
                <a:cs typeface="+mn-cs"/>
              </a:rPr>
              <a:t>The </a:t>
            </a:r>
            <a:r>
              <a:rPr lang="en-US" sz="1200" b="1" i="0" u="none" strike="noStrike" kern="1200" dirty="0" err="1" smtClean="0">
                <a:solidFill>
                  <a:schemeClr val="tx1"/>
                </a:solidFill>
                <a:effectLst/>
                <a:latin typeface="+mn-lt"/>
                <a:ea typeface="+mn-ea"/>
                <a:cs typeface="+mn-cs"/>
              </a:rPr>
              <a:t>Bottomline</a:t>
            </a:r>
            <a:endParaRPr lang="en-US" sz="1200" b="1" i="0" u="none" strike="noStrike" kern="1200" dirty="0" smtClean="0">
              <a:solidFill>
                <a:schemeClr val="tx1"/>
              </a:solidFill>
              <a:effectLst/>
              <a:latin typeface="+mn-lt"/>
              <a:ea typeface="+mn-ea"/>
              <a:cs typeface="+mn-cs"/>
            </a:endParaRPr>
          </a:p>
          <a:p>
            <a:pPr fontAlgn="base"/>
            <a:r>
              <a:rPr lang="en-US" sz="1200" b="0" i="0" u="none" strike="noStrike" kern="1200" dirty="0" smtClean="0">
                <a:solidFill>
                  <a:schemeClr val="tx1"/>
                </a:solidFill>
                <a:effectLst/>
                <a:latin typeface="+mn-lt"/>
                <a:ea typeface="+mn-ea"/>
                <a:cs typeface="+mn-cs"/>
              </a:rPr>
              <a:t>In a nutshell, JavaScript is, at the moment, a one of a kind client-side programming language, and it’s here to stay.</a:t>
            </a:r>
          </a:p>
          <a:p>
            <a:pPr fontAlgn="base"/>
            <a:r>
              <a:rPr lang="en-US" sz="1200" b="0" i="0" u="none" strike="noStrike" kern="1200" dirty="0" smtClean="0">
                <a:solidFill>
                  <a:schemeClr val="tx1"/>
                </a:solidFill>
                <a:effectLst/>
                <a:latin typeface="+mn-lt"/>
                <a:ea typeface="+mn-ea"/>
                <a:cs typeface="+mn-cs"/>
              </a:rPr>
              <a:t>These alternatives can enhance it, and address some of its shortcomings, but cannot really run without a JavaScript framework, so it’s safe to say that we’ll still have to wait for JavaScript’s true successor which will be able to work independently of it.</a:t>
            </a:r>
            <a:endParaRPr lang="en-US" sz="1200" b="0" i="0" kern="1200" dirty="0" smtClean="0">
              <a:solidFill>
                <a:schemeClr val="tx1"/>
              </a:solidFill>
              <a:effectLst/>
              <a:latin typeface="+mn-lt"/>
              <a:ea typeface="+mn-ea"/>
              <a:cs typeface="+mn-cs"/>
            </a:endParaRPr>
          </a:p>
          <a:p>
            <a:endParaRPr lang="en-US" dirty="0" smtClean="0"/>
          </a:p>
          <a:p>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15"/>
              </a:rPr>
              <a:t>Opal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one of object-oriented languages acting as a </a:t>
            </a:r>
            <a:r>
              <a:rPr lang="en-US" sz="1200" b="0" i="0" kern="1200" dirty="0" err="1" smtClean="0">
                <a:solidFill>
                  <a:schemeClr val="tx1"/>
                </a:solidFill>
                <a:effectLst/>
                <a:latin typeface="+mn-lt"/>
                <a:ea typeface="+mn-ea"/>
                <a:cs typeface="+mn-cs"/>
              </a:rPr>
              <a:t>transcompiler</a:t>
            </a:r>
            <a:r>
              <a:rPr lang="en-US" sz="1200" b="0" i="0" kern="1200" dirty="0" smtClean="0">
                <a:solidFill>
                  <a:schemeClr val="tx1"/>
                </a:solidFill>
                <a:effectLst/>
                <a:latin typeface="+mn-lt"/>
                <a:ea typeface="+mn-ea"/>
                <a:cs typeface="+mn-cs"/>
              </a:rPr>
              <a:t> to JavaScript from Ruby. As developers claim, Opal is developed to complement or completely replace other languages including JavaScript, Java, and C, C++, </a:t>
            </a:r>
            <a:r>
              <a:rPr lang="en-US" sz="1200" b="0" i="0" kern="1200" dirty="0" err="1" smtClean="0">
                <a:solidFill>
                  <a:schemeClr val="tx1"/>
                </a:solidFill>
                <a:effectLst/>
                <a:latin typeface="+mn-lt"/>
                <a:ea typeface="+mn-ea"/>
                <a:cs typeface="+mn-cs"/>
              </a:rPr>
              <a:t>C#and</a:t>
            </a:r>
            <a:r>
              <a:rPr lang="en-US" sz="1200" b="0" i="0" kern="1200" dirty="0" smtClean="0">
                <a:solidFill>
                  <a:schemeClr val="tx1"/>
                </a:solidFill>
                <a:effectLst/>
                <a:latin typeface="+mn-lt"/>
                <a:ea typeface="+mn-ea"/>
                <a:cs typeface="+mn-cs"/>
              </a:rPr>
              <a:t> Eifel. However, as of today, its popularity it low. And still, it is certainly worth mentioning.</a:t>
            </a:r>
          </a:p>
          <a:p>
            <a:endParaRPr lang="en-US" dirty="0" smtClean="0"/>
          </a:p>
          <a:p>
            <a:r>
              <a:rPr lang="en-US" sz="1200" b="0" i="0" u="sng" kern="1200" dirty="0" smtClean="0">
                <a:solidFill>
                  <a:schemeClr val="tx1"/>
                </a:solidFill>
                <a:effectLst/>
                <a:latin typeface="+mn-lt"/>
                <a:ea typeface="+mn-ea"/>
                <a:cs typeface="+mn-cs"/>
                <a:hlinkClick r:id="rId16"/>
              </a:rPr>
              <a:t>Roy</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Like many other languages, Roy is compiled to JavaScript. It has been developed as an experimental tool and to a large extent resembles JavaScript. Roy not only makes generation of code simpler, but also has some features of functional languages like pattern matching, whitespace significant syntax and others. Here again, the main problem is low popularity of the language.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a:t>
            </a:fld>
            <a:endParaRPr lang="en-US"/>
          </a:p>
        </p:txBody>
      </p:sp>
    </p:spTree>
    <p:extLst>
      <p:ext uri="{BB962C8B-B14F-4D97-AF65-F5344CB8AC3E}">
        <p14:creationId xmlns:p14="http://schemas.microsoft.com/office/powerpoint/2010/main" val="200254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JSLint</a:t>
            </a:r>
            <a:r>
              <a:rPr lang="en-US" dirty="0" smtClean="0"/>
              <a:t> can be found at </a:t>
            </a:r>
            <a:r>
              <a:rPr lang="en-US" i="1" dirty="0" smtClean="0"/>
              <a:t>http://www.JSLint.com/</a:t>
            </a:r>
            <a:r>
              <a:rPr lang="en-US" dirty="0" smtClean="0"/>
              <a:t>.</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3</a:t>
            </a:fld>
            <a:endParaRPr lang="en-US"/>
          </a:p>
        </p:txBody>
      </p:sp>
    </p:spTree>
    <p:extLst>
      <p:ext uri="{BB962C8B-B14F-4D97-AF65-F5344CB8AC3E}">
        <p14:creationId xmlns:p14="http://schemas.microsoft.com/office/powerpoint/2010/main" val="151747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Variables defined with </a:t>
            </a:r>
            <a:r>
              <a:rPr lang="en-US" sz="1200" dirty="0" smtClean="0">
                <a:solidFill>
                  <a:schemeClr val="tx1">
                    <a:lumMod val="85000"/>
                    <a:lumOff val="15000"/>
                  </a:schemeClr>
                </a:solidFill>
              </a:rPr>
              <a:t>block-scoped </a:t>
            </a:r>
            <a:r>
              <a:rPr lang="en-US" sz="1200" dirty="0" smtClean="0"/>
              <a:t> </a:t>
            </a:r>
            <a:r>
              <a:rPr lang="en-US" sz="1200" dirty="0" smtClean="0">
                <a:solidFill>
                  <a:srgbClr val="FF0000"/>
                </a:solidFill>
              </a:rPr>
              <a:t>let</a:t>
            </a:r>
            <a:r>
              <a:rPr lang="en-US" sz="1200" dirty="0" smtClean="0"/>
              <a:t> and </a:t>
            </a:r>
            <a:r>
              <a:rPr lang="en-US" sz="1200" dirty="0" err="1" smtClean="0">
                <a:solidFill>
                  <a:srgbClr val="FF0000"/>
                </a:solidFill>
              </a:rPr>
              <a:t>const</a:t>
            </a:r>
            <a:r>
              <a:rPr lang="en-US" sz="1200" dirty="0" smtClean="0">
                <a:solidFill>
                  <a:srgbClr val="FF0000"/>
                </a:solidFill>
              </a:rPr>
              <a:t> </a:t>
            </a:r>
            <a:r>
              <a:rPr lang="en-US" sz="1200" dirty="0" smtClean="0"/>
              <a:t> are hoisted to the top of the block, but not </a:t>
            </a:r>
            <a:r>
              <a:rPr lang="en-US" sz="1200" i="1" dirty="0" smtClean="0"/>
              <a:t>initialized</a:t>
            </a:r>
            <a:r>
              <a:rPr lang="en-US" sz="1200" dirty="0" smtClean="0"/>
              <a:t>. </a:t>
            </a:r>
          </a:p>
          <a:p>
            <a:r>
              <a:rPr lang="en-US" sz="1200" dirty="0" smtClean="0"/>
              <a:t>Meaning: The block of code is aware of the variable, but it cannot be used until it has been declared.</a:t>
            </a:r>
          </a:p>
          <a:p>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a:t>
            </a:r>
            <a:r>
              <a:rPr lang="en-US" sz="1200" b="1" dirty="0" smtClean="0"/>
              <a:t>let, </a:t>
            </a:r>
            <a:r>
              <a:rPr lang="en-US" sz="1200" b="1" dirty="0" err="1" smtClean="0"/>
              <a:t>const</a:t>
            </a:r>
            <a:r>
              <a:rPr lang="en-US" sz="1200" dirty="0" smtClean="0"/>
              <a:t> are hoisted but not initialized, code is aware of variable &amp; can not be used until declared</a:t>
            </a:r>
          </a:p>
          <a:p>
            <a:endParaRPr lang="en-US" sz="1200" dirty="0" smtClean="0"/>
          </a:p>
          <a:p>
            <a:endParaRPr lang="en-US" sz="1200" dirty="0" smtClean="0"/>
          </a:p>
          <a:p>
            <a:endParaRPr lang="en-US" dirty="0" smtClean="0"/>
          </a:p>
          <a:p>
            <a:endParaRPr lang="en-US" dirty="0" smtClean="0"/>
          </a:p>
          <a:p>
            <a:r>
              <a:rPr lang="en-US" dirty="0" smtClean="0"/>
              <a:t>In JavaScript, arrays are objects, functions are objects, regular expressions are objects, and, of course, objects are objects.</a:t>
            </a:r>
          </a:p>
          <a:p>
            <a:r>
              <a:rPr lang="en-US" dirty="0" smtClean="0"/>
              <a:t>Objects in JavaScript are class-free.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adding </a:t>
            </a:r>
          </a:p>
          <a:p>
            <a:r>
              <a:rPr lang="en-US" dirty="0" smtClean="0"/>
              <a:t>JavaScript objects are </a:t>
            </a:r>
            <a:r>
              <a:rPr lang="en-US" dirty="0" smtClean="0">
                <a:solidFill>
                  <a:srgbClr val="00B050"/>
                </a:solidFill>
              </a:rPr>
              <a:t>containers</a:t>
            </a:r>
            <a:r>
              <a:rPr lang="en-US" dirty="0" smtClean="0"/>
              <a:t> for </a:t>
            </a:r>
            <a:r>
              <a:rPr lang="en-US" b="1" dirty="0" smtClean="0"/>
              <a:t>named values </a:t>
            </a:r>
            <a:r>
              <a:rPr lang="en-US" dirty="0" smtClean="0"/>
              <a:t>called </a:t>
            </a:r>
            <a:r>
              <a:rPr lang="en-US" b="1" dirty="0" smtClean="0"/>
              <a:t>properties</a:t>
            </a:r>
            <a:r>
              <a:rPr lang="en-US" dirty="0" smtClean="0"/>
              <a:t> or </a:t>
            </a:r>
            <a:r>
              <a:rPr lang="en-US" b="1" dirty="0" smtClean="0"/>
              <a:t>methods</a:t>
            </a:r>
            <a:r>
              <a:rPr lang="en-US" dirty="0" smtClean="0"/>
              <a:t> (method is a function stored as a property)</a:t>
            </a:r>
          </a:p>
          <a:p>
            <a:r>
              <a:rPr lang="en-US" dirty="0" smtClean="0"/>
              <a:t>Accessing Object Properties</a:t>
            </a:r>
            <a:r>
              <a:rPr lang="en-US" i="1" dirty="0" smtClean="0"/>
              <a:t>: </a:t>
            </a:r>
            <a:r>
              <a:rPr lang="en-US" i="1" dirty="0" err="1" smtClean="0"/>
              <a:t>objectName.propertyName</a:t>
            </a:r>
            <a:r>
              <a:rPr lang="en-US" i="1" dirty="0" smtClean="0"/>
              <a:t>, </a:t>
            </a:r>
            <a:r>
              <a:rPr lang="en-US" i="1" dirty="0" err="1" smtClean="0"/>
              <a:t>objectName</a:t>
            </a:r>
            <a:r>
              <a:rPr lang="en-US" i="1" dirty="0" smtClean="0"/>
              <a:t>["</a:t>
            </a:r>
            <a:r>
              <a:rPr lang="en-US" i="1" dirty="0" err="1" smtClean="0"/>
              <a:t>propertyName</a:t>
            </a:r>
            <a:r>
              <a:rPr lang="en-US" i="1" dirty="0" smtClean="0"/>
              <a:t>"]</a:t>
            </a:r>
            <a:endParaRPr lang="en-US" dirty="0" smtClean="0"/>
          </a:p>
          <a:p>
            <a:r>
              <a:rPr lang="en-US" sz="1200" b="0" i="0" kern="1200" dirty="0" smtClean="0">
                <a:solidFill>
                  <a:schemeClr val="tx1"/>
                </a:solidFill>
                <a:effectLst/>
                <a:latin typeface="+mn-lt"/>
                <a:ea typeface="+mn-ea"/>
                <a:cs typeface="+mn-cs"/>
              </a:rPr>
              <a:t>a number and a string, JavaScript will treat the number as a string.</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32658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JavaScript’s new operator creates a new object that inherits from the operand’s prototype member, and then calls the operand, binding the new object to this.</a:t>
            </a:r>
            <a:r>
              <a:rPr lang="en-US" sz="1200" b="1" i="0" u="none" strike="noStrike" kern="1200" baseline="0" dirty="0" smtClean="0">
                <a:solidFill>
                  <a:schemeClr val="tx1"/>
                </a:solidFill>
                <a:latin typeface="+mn-lt"/>
                <a:ea typeface="+mn-ea"/>
                <a:cs typeface="+mn-cs"/>
              </a:rPr>
              <a:t> This gives</a:t>
            </a:r>
          </a:p>
          <a:p>
            <a:r>
              <a:rPr lang="en-US" sz="1200" b="1" i="0" u="none" strike="noStrike" kern="1200" baseline="0" dirty="0" smtClean="0">
                <a:solidFill>
                  <a:schemeClr val="tx1"/>
                </a:solidFill>
                <a:latin typeface="+mn-lt"/>
                <a:ea typeface="+mn-ea"/>
                <a:cs typeface="+mn-cs"/>
              </a:rPr>
              <a:t>the operand (which had better be a constructor function) a chance to customize the new object before it is returned to the requestor.</a:t>
            </a:r>
          </a:p>
          <a:p>
            <a:r>
              <a:rPr lang="en-US" sz="1200" b="0" i="0" u="none" strike="noStrike" kern="1200" baseline="0" dirty="0" smtClean="0">
                <a:solidFill>
                  <a:schemeClr val="tx1"/>
                </a:solidFill>
                <a:latin typeface="+mn-lt"/>
                <a:ea typeface="+mn-ea"/>
                <a:cs typeface="+mn-cs"/>
              </a:rPr>
              <a:t>If </a:t>
            </a:r>
            <a:r>
              <a:rPr lang="en-US" sz="1200" b="0" i="0" u="none" strike="noStrike" kern="1200" baseline="0" dirty="0" err="1" smtClean="0">
                <a:solidFill>
                  <a:schemeClr val="tx1"/>
                </a:solidFill>
                <a:latin typeface="+mn-lt"/>
                <a:ea typeface="+mn-ea"/>
                <a:cs typeface="+mn-cs"/>
              </a:rPr>
              <a:t>youforget</a:t>
            </a:r>
            <a:r>
              <a:rPr lang="en-US" sz="1200" b="0" i="0" u="none" strike="noStrike" kern="1200" baseline="0" dirty="0" smtClean="0">
                <a:solidFill>
                  <a:schemeClr val="tx1"/>
                </a:solidFill>
                <a:latin typeface="+mn-lt"/>
                <a:ea typeface="+mn-ea"/>
                <a:cs typeface="+mn-cs"/>
              </a:rPr>
              <a:t> to use the new operator, you instead get an ordinary function call, and this is bound to the global object instead of to a new object. That means that your</a:t>
            </a:r>
          </a:p>
          <a:p>
            <a:r>
              <a:rPr lang="en-US" sz="1200" b="0" i="0" u="none" strike="noStrike" kern="1200" baseline="0" dirty="0" smtClean="0">
                <a:solidFill>
                  <a:schemeClr val="tx1"/>
                </a:solidFill>
                <a:latin typeface="+mn-lt"/>
                <a:ea typeface="+mn-ea"/>
                <a:cs typeface="+mn-cs"/>
              </a:rPr>
              <a:t>function will be clobbering global variables when it attempts to initialize the new members. That is a very bad thing. There is no compile-time warning. There is no</a:t>
            </a:r>
          </a:p>
          <a:p>
            <a:r>
              <a:rPr lang="en-US" sz="1200" b="0" i="0" u="none" strike="noStrike" kern="1200" baseline="0" dirty="0" smtClean="0">
                <a:solidFill>
                  <a:schemeClr val="tx1"/>
                </a:solidFill>
                <a:latin typeface="+mn-lt"/>
                <a:ea typeface="+mn-ea"/>
                <a:cs typeface="+mn-cs"/>
              </a:rPr>
              <a:t>runtime warning.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By convention, functions that are intended to be used with new should be given names with initial capital letters, and names with initial capital letters should be used</a:t>
            </a:r>
          </a:p>
          <a:p>
            <a:r>
              <a:rPr lang="en-US" sz="1200" b="0" i="0" u="none" strike="noStrike" kern="1200" baseline="0" dirty="0" smtClean="0">
                <a:solidFill>
                  <a:schemeClr val="tx1"/>
                </a:solidFill>
                <a:latin typeface="+mn-lt"/>
                <a:ea typeface="+mn-ea"/>
                <a:cs typeface="+mn-cs"/>
              </a:rPr>
              <a:t>only with constructor functions that take the new prefix. This convention gives us a visual cue that can help spot expensive mistakes that the language itself is keen to</a:t>
            </a:r>
          </a:p>
          <a:p>
            <a:r>
              <a:rPr lang="en-US" sz="1200" b="0" i="0" u="none" strike="noStrike" kern="1200" baseline="0" dirty="0" smtClean="0">
                <a:solidFill>
                  <a:schemeClr val="tx1"/>
                </a:solidFill>
                <a:latin typeface="+mn-lt"/>
                <a:ea typeface="+mn-ea"/>
                <a:cs typeface="+mn-cs"/>
              </a:rPr>
              <a:t>overlook. An even better coping strategy is to not use new at all.</a:t>
            </a:r>
          </a:p>
          <a:p>
            <a:endParaRPr lang="en-US" sz="1200" b="0" i="0" u="none" strike="noStrike" kern="1200" baseline="0" dirty="0" smtClean="0">
              <a:solidFill>
                <a:schemeClr val="tx1"/>
              </a:solidFill>
              <a:latin typeface="+mn-lt"/>
              <a:ea typeface="+mn-ea"/>
              <a:cs typeface="+mn-cs"/>
            </a:endParaRPr>
          </a:p>
          <a:p>
            <a:endParaRPr lang="en-US" dirty="0" smtClean="0"/>
          </a:p>
          <a:p>
            <a:r>
              <a:rPr lang="en-US" sz="1200" b="0" i="0" kern="1200" dirty="0" smtClean="0">
                <a:solidFill>
                  <a:schemeClr val="tx1"/>
                </a:solidFill>
                <a:effectLst/>
                <a:latin typeface="+mn-lt"/>
                <a:ea typeface="+mn-ea"/>
                <a:cs typeface="+mn-cs"/>
              </a:rPr>
              <a:t>In JavaScript, almost "everything" is an object.</a:t>
            </a:r>
          </a:p>
          <a:p>
            <a:r>
              <a:rPr lang="en-US" sz="1200" b="0" i="0" kern="1200" dirty="0" smtClean="0">
                <a:solidFill>
                  <a:schemeClr val="tx1"/>
                </a:solidFill>
                <a:effectLst/>
                <a:latin typeface="+mn-lt"/>
                <a:ea typeface="+mn-ea"/>
                <a:cs typeface="+mn-cs"/>
              </a:rPr>
              <a:t>Booleans can be objects (if defined with the new keyword)</a:t>
            </a:r>
          </a:p>
          <a:p>
            <a:r>
              <a:rPr lang="en-US" sz="1200" b="0" i="0" kern="1200" dirty="0" smtClean="0">
                <a:solidFill>
                  <a:schemeClr val="tx1"/>
                </a:solidFill>
                <a:effectLst/>
                <a:latin typeface="+mn-lt"/>
                <a:ea typeface="+mn-ea"/>
                <a:cs typeface="+mn-cs"/>
              </a:rPr>
              <a:t>Numbers can be objects (if defined with the new keyword)</a:t>
            </a:r>
          </a:p>
          <a:p>
            <a:r>
              <a:rPr lang="en-US" sz="1200" b="0" i="0" kern="1200" dirty="0" smtClean="0">
                <a:solidFill>
                  <a:schemeClr val="tx1"/>
                </a:solidFill>
                <a:effectLst/>
                <a:latin typeface="+mn-lt"/>
                <a:ea typeface="+mn-ea"/>
                <a:cs typeface="+mn-cs"/>
              </a:rPr>
              <a:t>Strings can be objects (if defined with the new keyword)</a:t>
            </a:r>
          </a:p>
          <a:p>
            <a:r>
              <a:rPr lang="en-US" sz="1200" b="0" i="0" kern="1200" dirty="0" smtClean="0">
                <a:solidFill>
                  <a:schemeClr val="tx1"/>
                </a:solidFill>
                <a:effectLst/>
                <a:latin typeface="+mn-lt"/>
                <a:ea typeface="+mn-ea"/>
                <a:cs typeface="+mn-cs"/>
              </a:rPr>
              <a:t>Dates are always objects</a:t>
            </a:r>
          </a:p>
          <a:p>
            <a:r>
              <a:rPr lang="en-US" sz="1200" b="0" i="0" kern="1200" dirty="0" err="1" smtClean="0">
                <a:solidFill>
                  <a:schemeClr val="tx1"/>
                </a:solidFill>
                <a:effectLst/>
                <a:latin typeface="+mn-lt"/>
                <a:ea typeface="+mn-ea"/>
                <a:cs typeface="+mn-cs"/>
              </a:rPr>
              <a:t>Maths</a:t>
            </a:r>
            <a:r>
              <a:rPr lang="en-US" sz="1200" b="0" i="0" kern="1200" dirty="0" smtClean="0">
                <a:solidFill>
                  <a:schemeClr val="tx1"/>
                </a:solidFill>
                <a:effectLst/>
                <a:latin typeface="+mn-lt"/>
                <a:ea typeface="+mn-ea"/>
                <a:cs typeface="+mn-cs"/>
              </a:rPr>
              <a:t> are always objects</a:t>
            </a:r>
          </a:p>
          <a:p>
            <a:r>
              <a:rPr lang="en-US" sz="1200" b="0" i="0" kern="1200" dirty="0" smtClean="0">
                <a:solidFill>
                  <a:schemeClr val="tx1"/>
                </a:solidFill>
                <a:effectLst/>
                <a:latin typeface="+mn-lt"/>
                <a:ea typeface="+mn-ea"/>
                <a:cs typeface="+mn-cs"/>
              </a:rPr>
              <a:t>Regular expressions are always objects</a:t>
            </a:r>
          </a:p>
          <a:p>
            <a:r>
              <a:rPr lang="en-US" sz="1200" b="0" i="0" kern="1200" dirty="0" smtClean="0">
                <a:solidFill>
                  <a:schemeClr val="tx1"/>
                </a:solidFill>
                <a:effectLst/>
                <a:latin typeface="+mn-lt"/>
                <a:ea typeface="+mn-ea"/>
                <a:cs typeface="+mn-cs"/>
              </a:rPr>
              <a:t>Arrays are always objects</a:t>
            </a:r>
          </a:p>
          <a:p>
            <a:r>
              <a:rPr lang="en-US" sz="1200" b="0" i="0" kern="1200" dirty="0" smtClean="0">
                <a:solidFill>
                  <a:schemeClr val="tx1"/>
                </a:solidFill>
                <a:effectLst/>
                <a:latin typeface="+mn-lt"/>
                <a:ea typeface="+mn-ea"/>
                <a:cs typeface="+mn-cs"/>
              </a:rPr>
              <a:t>Functions are always objects</a:t>
            </a:r>
          </a:p>
          <a:p>
            <a:r>
              <a:rPr lang="en-US" sz="1200" b="0" i="0" kern="1200" dirty="0" smtClean="0">
                <a:solidFill>
                  <a:schemeClr val="tx1"/>
                </a:solidFill>
                <a:effectLst/>
                <a:latin typeface="+mn-lt"/>
                <a:ea typeface="+mn-ea"/>
                <a:cs typeface="+mn-cs"/>
              </a:rPr>
              <a:t>Objects are always objects</a:t>
            </a:r>
          </a:p>
          <a:p>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objects inherit members from the prototype chain so they are </a:t>
            </a:r>
            <a:r>
              <a:rPr lang="en-US" sz="1200" b="0" i="1" kern="1200" dirty="0" smtClean="0">
                <a:solidFill>
                  <a:schemeClr val="tx1"/>
                </a:solidFill>
                <a:effectLst/>
                <a:latin typeface="+mn-lt"/>
                <a:ea typeface="+mn-ea"/>
                <a:cs typeface="+mn-cs"/>
              </a:rPr>
              <a:t>never truly empty</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To test for membership without prototype chain involvement, use the </a:t>
            </a:r>
            <a:r>
              <a:rPr lang="en-US" dirty="0" err="1" smtClean="0"/>
              <a:t>hasOwnProperty</a:t>
            </a:r>
            <a:r>
              <a:rPr lang="en-US" sz="1200" b="0" i="0" kern="1200" dirty="0" smtClean="0">
                <a:solidFill>
                  <a:schemeClr val="tx1"/>
                </a:solidFill>
                <a:effectLst/>
                <a:latin typeface="+mn-lt"/>
                <a:ea typeface="+mn-ea"/>
                <a:cs typeface="+mn-cs"/>
              </a:rPr>
              <a:t> method or limit your results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adding a number and a string, JavaScript will treat the number as a string.  </a:t>
            </a:r>
          </a:p>
          <a:p>
            <a:r>
              <a:rPr lang="en-US" sz="1200" b="0" i="0" kern="1200" dirty="0" smtClean="0">
                <a:solidFill>
                  <a:schemeClr val="tx1"/>
                </a:solidFill>
                <a:effectLst/>
                <a:latin typeface="+mn-lt"/>
                <a:ea typeface="+mn-ea"/>
                <a:cs typeface="+mn-cs"/>
              </a:rPr>
              <a:t>Six other escape sequences are valid in JavaScript:  </a:t>
            </a:r>
          </a:p>
          <a:p>
            <a:r>
              <a:rPr lang="en-US" dirty="0" smtClean="0"/>
              <a:t>Code                Result</a:t>
            </a:r>
          </a:p>
          <a:p>
            <a:r>
              <a:rPr lang="en-US" dirty="0" smtClean="0"/>
              <a:t>----------------------------</a:t>
            </a:r>
          </a:p>
          <a:p>
            <a:r>
              <a:rPr lang="en-US" dirty="0" smtClean="0">
                <a:effectLst/>
              </a:rPr>
              <a:t>\b	Backspace</a:t>
            </a:r>
          </a:p>
          <a:p>
            <a:r>
              <a:rPr lang="en-US" dirty="0" smtClean="0">
                <a:effectLst/>
              </a:rPr>
              <a:t>\f	Form Feed</a:t>
            </a:r>
          </a:p>
          <a:p>
            <a:r>
              <a:rPr lang="en-US" dirty="0" smtClean="0">
                <a:effectLst/>
              </a:rPr>
              <a:t>\n	New Line</a:t>
            </a:r>
          </a:p>
          <a:p>
            <a:r>
              <a:rPr lang="en-US" dirty="0" smtClean="0">
                <a:effectLst/>
              </a:rPr>
              <a:t>\r	Carriage Return</a:t>
            </a:r>
          </a:p>
          <a:p>
            <a:r>
              <a:rPr lang="en-US" dirty="0" smtClean="0">
                <a:effectLst/>
              </a:rPr>
              <a:t>\t	Horizontal Tabulator</a:t>
            </a:r>
          </a:p>
          <a:p>
            <a:r>
              <a:rPr lang="en-US" dirty="0" smtClean="0">
                <a:effectLst/>
              </a:rPr>
              <a:t>\v	Vertical Tabulator</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6 escape characters above were originally designed to control typewriters, teletypes, and fax machines. They do not make any sense in HTML.</a:t>
            </a:r>
          </a:p>
          <a:p>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Function is much the same as a Procedure or a Subroutine, in other programming languages.</a:t>
            </a: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The function Statement Versus the function Expression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function statements are subject to </a:t>
            </a:r>
            <a:r>
              <a:rPr lang="en-US" sz="1200" b="0" i="1" u="none" strike="noStrike" kern="1200" baseline="0" dirty="0" smtClean="0">
                <a:solidFill>
                  <a:schemeClr val="tx1"/>
                </a:solidFill>
                <a:latin typeface="+mn-lt"/>
                <a:ea typeface="+mn-ea"/>
                <a:cs typeface="+mn-cs"/>
              </a:rPr>
              <a:t>hoisting</a:t>
            </a:r>
            <a:r>
              <a:rPr lang="en-US" sz="1200" b="0" i="0" u="none" strike="noStrike" kern="1200" baseline="0" dirty="0" smtClean="0">
                <a:solidFill>
                  <a:schemeClr val="tx1"/>
                </a:solidFill>
                <a:latin typeface="+mn-lt"/>
                <a:ea typeface="+mn-ea"/>
                <a:cs typeface="+mn-cs"/>
              </a:rPr>
              <a:t>. This means that regardless of where a</a:t>
            </a:r>
          </a:p>
          <a:p>
            <a:r>
              <a:rPr lang="en-US" sz="1200" b="0" i="0" u="none" strike="noStrike" kern="1200" baseline="0" dirty="0" smtClean="0">
                <a:solidFill>
                  <a:schemeClr val="tx1"/>
                </a:solidFill>
                <a:latin typeface="+mn-lt"/>
                <a:ea typeface="+mn-ea"/>
                <a:cs typeface="+mn-cs"/>
              </a:rPr>
              <a:t>function is placed, it is moved to the top of the scope in which it is defined.</a:t>
            </a:r>
          </a:p>
          <a:p>
            <a:endParaRPr lang="en-US" sz="1200" b="0" i="0" u="none" strike="noStrike" kern="1200" baseline="0" dirty="0" smtClean="0">
              <a:solidFill>
                <a:schemeClr val="tx1"/>
              </a:solidFill>
              <a:latin typeface="+mn-lt"/>
              <a:ea typeface="+mn-ea"/>
              <a:cs typeface="+mn-cs"/>
            </a:endParaRPr>
          </a:p>
          <a:p>
            <a:r>
              <a:rPr lang="en-US" sz="1200" b="1" i="1" kern="1200" dirty="0" smtClean="0">
                <a:solidFill>
                  <a:schemeClr val="tx1"/>
                </a:solidFill>
                <a:effectLst/>
                <a:latin typeface="+mn-lt"/>
                <a:ea typeface="+mn-ea"/>
                <a:cs typeface="+mn-cs"/>
              </a:rPr>
              <a:t>Immediately-invoked Function Expression </a:t>
            </a:r>
            <a:endParaRPr lang="en-US" sz="1200" b="0" i="0" u="none" strike="noStrike" kern="1200" baseline="0" dirty="0" smtClean="0">
              <a:solidFill>
                <a:schemeClr val="tx1"/>
              </a:solidFill>
              <a:latin typeface="+mn-lt"/>
              <a:ea typeface="+mn-ea"/>
              <a:cs typeface="+mn-cs"/>
            </a:endParaRP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Function is much the same as a Procedure or a Subroutine, in other programming languages.</a:t>
            </a:r>
          </a:p>
          <a:p>
            <a:r>
              <a:rPr lang="en-US" sz="1200" b="0" i="0" u="none" strike="noStrike" kern="1200" baseline="0" dirty="0" smtClean="0">
                <a:solidFill>
                  <a:schemeClr val="tx1"/>
                </a:solidFill>
                <a:latin typeface="+mn-lt"/>
                <a:ea typeface="+mn-ea"/>
                <a:cs typeface="+mn-cs"/>
              </a:rPr>
              <a:t> </a:t>
            </a:r>
          </a:p>
          <a:p>
            <a:r>
              <a:rPr lang="en-US" sz="1200" b="0" i="0" u="none" strike="noStrike" kern="1200" baseline="0" dirty="0" smtClean="0">
                <a:solidFill>
                  <a:schemeClr val="tx1"/>
                </a:solidFill>
                <a:latin typeface="+mn-lt"/>
                <a:ea typeface="+mn-ea"/>
                <a:cs typeface="+mn-cs"/>
              </a:rPr>
              <a:t>The function Statement Versus the function Expression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function statements are subject to </a:t>
            </a:r>
            <a:r>
              <a:rPr lang="en-US" sz="1200" b="0" i="1" u="none" strike="noStrike" kern="1200" baseline="0" dirty="0" smtClean="0">
                <a:solidFill>
                  <a:schemeClr val="tx1"/>
                </a:solidFill>
                <a:latin typeface="+mn-lt"/>
                <a:ea typeface="+mn-ea"/>
                <a:cs typeface="+mn-cs"/>
              </a:rPr>
              <a:t>hoisting</a:t>
            </a:r>
            <a:r>
              <a:rPr lang="en-US" sz="1200" b="0" i="0" u="none" strike="noStrike" kern="1200" baseline="0" dirty="0" smtClean="0">
                <a:solidFill>
                  <a:schemeClr val="tx1"/>
                </a:solidFill>
                <a:latin typeface="+mn-lt"/>
                <a:ea typeface="+mn-ea"/>
                <a:cs typeface="+mn-cs"/>
              </a:rPr>
              <a:t>. This means that regardless of where a</a:t>
            </a:r>
          </a:p>
          <a:p>
            <a:r>
              <a:rPr lang="en-US" sz="1200" b="0" i="0" u="none" strike="noStrike" kern="1200" baseline="0" dirty="0" smtClean="0">
                <a:solidFill>
                  <a:schemeClr val="tx1"/>
                </a:solidFill>
                <a:latin typeface="+mn-lt"/>
                <a:ea typeface="+mn-ea"/>
                <a:cs typeface="+mn-cs"/>
              </a:rPr>
              <a:t>function is placed, it is moved to the top of the scope in which it is defined.</a:t>
            </a:r>
          </a:p>
          <a:p>
            <a:endParaRPr lang="en-US" sz="1200" b="0" i="0" u="none" strike="noStrike" kern="1200" baseline="0" dirty="0" smtClean="0">
              <a:solidFill>
                <a:schemeClr val="tx1"/>
              </a:solidFill>
              <a:latin typeface="+mn-lt"/>
              <a:ea typeface="+mn-ea"/>
              <a:cs typeface="+mn-cs"/>
            </a:endParaRPr>
          </a:p>
          <a:p>
            <a:r>
              <a:rPr lang="en-US" sz="1200" b="1" i="1" kern="1200" dirty="0" smtClean="0">
                <a:solidFill>
                  <a:schemeClr val="tx1"/>
                </a:solidFill>
                <a:effectLst/>
                <a:latin typeface="+mn-lt"/>
                <a:ea typeface="+mn-ea"/>
                <a:cs typeface="+mn-cs"/>
              </a:rPr>
              <a:t>Immediately-invoked Function Expression </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6</a:t>
            </a:fld>
            <a:endParaRPr lang="en-US"/>
          </a:p>
        </p:txBody>
      </p:sp>
    </p:spTree>
    <p:extLst>
      <p:ext uri="{BB962C8B-B14F-4D97-AF65-F5344CB8AC3E}">
        <p14:creationId xmlns:p14="http://schemas.microsoft.com/office/powerpoint/2010/main" val="400415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JavaScript, </a:t>
            </a:r>
            <a:r>
              <a:rPr lang="en-US" sz="1200" b="1" i="0" kern="1200" dirty="0" smtClean="0">
                <a:solidFill>
                  <a:schemeClr val="tx1"/>
                </a:solidFill>
                <a:effectLst/>
                <a:latin typeface="+mn-lt"/>
                <a:ea typeface="+mn-ea"/>
                <a:cs typeface="+mn-cs"/>
              </a:rPr>
              <a:t>arrays</a:t>
            </a:r>
            <a:r>
              <a:rPr lang="en-US" sz="1200" b="0" i="0" kern="1200" dirty="0" smtClean="0">
                <a:solidFill>
                  <a:schemeClr val="tx1"/>
                </a:solidFill>
                <a:effectLst/>
                <a:latin typeface="+mn-lt"/>
                <a:ea typeface="+mn-ea"/>
                <a:cs typeface="+mn-cs"/>
              </a:rPr>
              <a:t> always use </a:t>
            </a:r>
            <a:r>
              <a:rPr lang="en-US" sz="1200" b="1" i="0" kern="1200" dirty="0" smtClean="0">
                <a:solidFill>
                  <a:schemeClr val="tx1"/>
                </a:solidFill>
                <a:effectLst/>
                <a:latin typeface="+mn-lt"/>
                <a:ea typeface="+mn-ea"/>
                <a:cs typeface="+mn-cs"/>
              </a:rPr>
              <a:t>numbered indexes</a:t>
            </a:r>
            <a:r>
              <a:rPr lang="en-US" sz="1200" b="0" i="0" kern="1200" dirty="0" smtClean="0">
                <a:solidFill>
                  <a:schemeClr val="tx1"/>
                </a:solidFill>
                <a:effectLst/>
                <a:latin typeface="+mn-lt"/>
                <a:ea typeface="+mn-ea"/>
                <a:cs typeface="+mn-cs"/>
              </a:rPr>
              <a:t>. </a:t>
            </a:r>
          </a:p>
          <a:p>
            <a:r>
              <a:rPr lang="en-US" sz="1200" b="0" i="0" u="none" strike="noStrike" kern="1200" baseline="0" dirty="0" smtClean="0">
                <a:solidFill>
                  <a:schemeClr val="tx1"/>
                </a:solidFill>
                <a:latin typeface="+mn-lt"/>
                <a:ea typeface="+mn-ea"/>
                <a:cs typeface="+mn-cs"/>
              </a:rPr>
              <a:t>for in Statement    The for in statement allows for looping through the names of all of the properties of an object. </a:t>
            </a:r>
          </a:p>
          <a:p>
            <a:r>
              <a:rPr lang="en-US" sz="1200" b="0" i="0" u="none" strike="noStrike" kern="1200" baseline="0" dirty="0" smtClean="0">
                <a:solidFill>
                  <a:schemeClr val="tx1"/>
                </a:solidFill>
                <a:latin typeface="+mn-lt"/>
                <a:ea typeface="+mn-ea"/>
                <a:cs typeface="+mn-cs"/>
              </a:rPr>
              <a:t>Unfortunately, it also loops through</a:t>
            </a:r>
            <a:r>
              <a:rPr lang="en-US" sz="1200" b="1" i="0" u="none" strike="noStrike" kern="1200" baseline="0" dirty="0" smtClean="0">
                <a:solidFill>
                  <a:schemeClr val="tx1"/>
                </a:solidFill>
                <a:latin typeface="+mn-lt"/>
                <a:ea typeface="+mn-ea"/>
                <a:cs typeface="+mn-cs"/>
              </a:rPr>
              <a:t> all of the members that were inherited</a:t>
            </a:r>
          </a:p>
          <a:p>
            <a:r>
              <a:rPr lang="en-US" sz="1200" b="0" i="0" u="none" strike="noStrike" kern="1200" baseline="0" dirty="0" smtClean="0">
                <a:solidFill>
                  <a:schemeClr val="tx1"/>
                </a:solidFill>
                <a:latin typeface="+mn-lt"/>
                <a:ea typeface="+mn-ea"/>
                <a:cs typeface="+mn-cs"/>
              </a:rPr>
              <a:t>through the prototype chain. This has the bad side effect of serving up method functions when the interest is in the data members.</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using a </a:t>
            </a:r>
            <a:r>
              <a:rPr lang="en-US" sz="1200" b="0" i="1" kern="1200" dirty="0" smtClean="0">
                <a:solidFill>
                  <a:schemeClr val="tx1"/>
                </a:solidFill>
                <a:effectLst/>
                <a:latin typeface="+mn-lt"/>
                <a:ea typeface="+mn-ea"/>
                <a:cs typeface="+mn-cs"/>
              </a:rPr>
              <a:t>for in</a:t>
            </a:r>
            <a:r>
              <a:rPr lang="en-US" sz="1200" b="0" i="0" kern="1200" dirty="0" smtClean="0">
                <a:solidFill>
                  <a:schemeClr val="tx1"/>
                </a:solidFill>
                <a:effectLst/>
                <a:latin typeface="+mn-lt"/>
                <a:ea typeface="+mn-ea"/>
                <a:cs typeface="+mn-cs"/>
              </a:rPr>
              <a:t> loop, usually a good idea to use </a:t>
            </a:r>
            <a:r>
              <a:rPr lang="en-US" sz="1200" b="0" i="0" kern="1200" dirty="0" err="1" smtClean="0">
                <a:solidFill>
                  <a:schemeClr val="tx1"/>
                </a:solidFill>
                <a:effectLst/>
                <a:latin typeface="+mn-lt"/>
                <a:ea typeface="+mn-ea"/>
                <a:cs typeface="+mn-cs"/>
              </a:rPr>
              <a:t>hasOwnProperty</a:t>
            </a:r>
            <a:r>
              <a:rPr lang="en-US" sz="1200" b="0" i="0" kern="1200" dirty="0" smtClean="0">
                <a:solidFill>
                  <a:schemeClr val="tx1"/>
                </a:solidFill>
                <a:effectLst/>
                <a:latin typeface="+mn-lt"/>
                <a:ea typeface="+mn-ea"/>
                <a:cs typeface="+mn-cs"/>
              </a:rPr>
              <a:t>(variable) to </a:t>
            </a:r>
            <a:r>
              <a:rPr lang="en-US" sz="1200" b="1" i="0" kern="1200" dirty="0" smtClean="0">
                <a:solidFill>
                  <a:schemeClr val="tx1"/>
                </a:solidFill>
                <a:effectLst/>
                <a:latin typeface="+mn-lt"/>
                <a:ea typeface="+mn-ea"/>
                <a:cs typeface="+mn-cs"/>
              </a:rPr>
              <a:t>make sure the property belongs to the object you want</a:t>
            </a:r>
            <a:r>
              <a:rPr lang="en-US" sz="1200" b="0" i="0" kern="1200" dirty="0" smtClean="0">
                <a:solidFill>
                  <a:schemeClr val="tx1"/>
                </a:solidFill>
                <a:effectLst/>
                <a:latin typeface="+mn-lt"/>
                <a:ea typeface="+mn-ea"/>
                <a:cs typeface="+mn-cs"/>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nd</a:t>
            </a:r>
            <a:r>
              <a:rPr lang="en-US" sz="1200" b="0" i="0" kern="1200" dirty="0" smtClean="0">
                <a:solidFill>
                  <a:schemeClr val="tx1"/>
                </a:solidFill>
                <a:effectLst/>
                <a:latin typeface="+mn-lt"/>
                <a:ea typeface="+mn-ea"/>
                <a:cs typeface="+mn-cs"/>
              </a:rPr>
              <a:t> is not instead an inherited property from the prototype chain:</a:t>
            </a: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7</a:t>
            </a:fld>
            <a:endParaRPr lang="en-US"/>
          </a:p>
        </p:txBody>
      </p:sp>
    </p:spTree>
    <p:extLst>
      <p:ext uri="{BB962C8B-B14F-4D97-AF65-F5344CB8AC3E}">
        <p14:creationId xmlns:p14="http://schemas.microsoft.com/office/powerpoint/2010/main" val="212459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void</a:t>
            </a:r>
            <a:r>
              <a:rPr lang="en-US" sz="1200" b="0" i="0" kern="1200" dirty="0" smtClean="0">
                <a:solidFill>
                  <a:schemeClr val="tx1"/>
                </a:solidFill>
                <a:effectLst/>
                <a:latin typeface="+mn-lt"/>
                <a:ea typeface="+mn-ea"/>
                <a:cs typeface="+mn-cs"/>
              </a:rPr>
              <a:t> is introduced to handle the shadowing of </a:t>
            </a:r>
            <a:r>
              <a:rPr lang="en-US" dirty="0" smtClean="0"/>
              <a:t>undefined</a:t>
            </a:r>
            <a:r>
              <a:rPr lang="en-US" sz="1200" b="0" i="0" kern="1200" dirty="0" smtClean="0">
                <a:solidFill>
                  <a:schemeClr val="tx1"/>
                </a:solidFill>
                <a:effectLst/>
                <a:latin typeface="+mn-lt"/>
                <a:ea typeface="+mn-ea"/>
                <a:cs typeface="+mn-cs"/>
              </a:rPr>
              <a:t> in the </a:t>
            </a:r>
            <a:r>
              <a:rPr lang="en-US" sz="1200" b="1" i="0" kern="1200" dirty="0" smtClean="0">
                <a:solidFill>
                  <a:schemeClr val="tx1"/>
                </a:solidFill>
                <a:effectLst/>
                <a:latin typeface="+mn-lt"/>
                <a:ea typeface="+mn-ea"/>
                <a:cs typeface="+mn-cs"/>
              </a:rPr>
              <a:t>pre-ES5</a:t>
            </a:r>
            <a:r>
              <a:rPr lang="en-US" sz="1200" b="0" i="0" kern="1200" dirty="0" smtClean="0">
                <a:solidFill>
                  <a:schemeClr val="tx1"/>
                </a:solidFill>
                <a:effectLst/>
                <a:latin typeface="+mn-lt"/>
                <a:ea typeface="+mn-ea"/>
                <a:cs typeface="+mn-cs"/>
              </a:rPr>
              <a:t> where </a:t>
            </a:r>
            <a:r>
              <a:rPr lang="en-US" dirty="0" smtClean="0"/>
              <a:t>undefined</a:t>
            </a:r>
            <a:r>
              <a:rPr lang="en-US" sz="1200" b="0" i="0" kern="1200" dirty="0" smtClean="0">
                <a:solidFill>
                  <a:schemeClr val="tx1"/>
                </a:solidFill>
                <a:effectLst/>
                <a:latin typeface="+mn-lt"/>
                <a:ea typeface="+mn-ea"/>
                <a:cs typeface="+mn-cs"/>
              </a:rPr>
              <a:t> on the global scope can be </a:t>
            </a:r>
            <a:r>
              <a:rPr lang="en-US" sz="1200" b="1" i="0" kern="1200" dirty="0" smtClean="0">
                <a:solidFill>
                  <a:schemeClr val="tx1"/>
                </a:solidFill>
                <a:effectLst/>
                <a:latin typeface="+mn-lt"/>
                <a:ea typeface="+mn-ea"/>
                <a:cs typeface="+mn-cs"/>
              </a:rPr>
              <a:t>overridden</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shadowed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using </a:t>
            </a:r>
            <a:r>
              <a:rPr lang="en-US" dirty="0" smtClean="0"/>
              <a:t>void</a:t>
            </a:r>
            <a:r>
              <a:rPr lang="en-US" sz="1200" b="0" i="0" kern="1200" dirty="0" smtClean="0">
                <a:solidFill>
                  <a:schemeClr val="tx1"/>
                </a:solidFill>
                <a:effectLst/>
                <a:latin typeface="+mn-lt"/>
                <a:ea typeface="+mn-ea"/>
                <a:cs typeface="+mn-cs"/>
              </a:rPr>
              <a:t> for IIFE will always evaluate to </a:t>
            </a:r>
            <a:r>
              <a:rPr lang="en-US" dirty="0" smtClean="0"/>
              <a:t>undefined</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adding a number and a string, JavaScript will treat the number as a string.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typeof</a:t>
            </a:r>
            <a:r>
              <a:rPr lang="en-US" dirty="0" smtClean="0"/>
              <a:t> undefined           // undefined</a:t>
            </a:r>
            <a:br>
              <a:rPr lang="en-US" dirty="0" smtClean="0"/>
            </a:br>
            <a:r>
              <a:rPr lang="en-US" dirty="0" err="1" smtClean="0"/>
              <a:t>typeof</a:t>
            </a:r>
            <a:r>
              <a:rPr lang="en-US" dirty="0" smtClean="0"/>
              <a:t> null                      // object</a:t>
            </a:r>
            <a:br>
              <a:rPr lang="en-US" dirty="0" smtClean="0"/>
            </a:br>
            <a:r>
              <a:rPr lang="en-US" dirty="0" smtClean="0"/>
              <a:t>null === undefined         // false</a:t>
            </a:r>
            <a:br>
              <a:rPr lang="en-US" dirty="0" smtClean="0"/>
            </a:br>
            <a:r>
              <a:rPr lang="en-US" dirty="0" smtClean="0"/>
              <a:t>null == undefined          // true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8</a:t>
            </a:fld>
            <a:endParaRPr lang="en-US"/>
          </a:p>
        </p:txBody>
      </p:sp>
    </p:spTree>
    <p:extLst>
      <p:ext uri="{BB962C8B-B14F-4D97-AF65-F5344CB8AC3E}">
        <p14:creationId xmlns:p14="http://schemas.microsoft.com/office/powerpoint/2010/main" val="369379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solidFill>
                  <a:schemeClr val="tx1">
                    <a:lumMod val="95000"/>
                    <a:lumOff val="5000"/>
                  </a:schemeClr>
                </a:solidFill>
              </a:rPr>
              <a:t>Use </a:t>
            </a:r>
            <a:r>
              <a:rPr lang="en-US" dirty="0" err="1" smtClean="0">
                <a:solidFill>
                  <a:schemeClr val="tx1">
                    <a:lumMod val="95000"/>
                    <a:lumOff val="5000"/>
                  </a:schemeClr>
                </a:solidFill>
              </a:rPr>
              <a:t>let|const</a:t>
            </a:r>
            <a:r>
              <a:rPr lang="en-US" dirty="0" smtClean="0">
                <a:solidFill>
                  <a:schemeClr val="tx1">
                    <a:lumMod val="95000"/>
                    <a:lumOff val="5000"/>
                  </a:schemeClr>
                </a:solidFill>
              </a:rPr>
              <a:t>  (scoped </a:t>
            </a:r>
            <a:r>
              <a:rPr lang="en-US" dirty="0" err="1" smtClean="0">
                <a:solidFill>
                  <a:schemeClr val="tx1">
                    <a:lumMod val="95000"/>
                    <a:lumOff val="5000"/>
                  </a:schemeClr>
                </a:solidFill>
              </a:rPr>
              <a:t>var</a:t>
            </a:r>
            <a:r>
              <a:rPr lang="en-US" dirty="0" smtClean="0">
                <a:solidFill>
                  <a:schemeClr val="tx1">
                    <a:lumMod val="95000"/>
                    <a:lumOff val="5000"/>
                  </a:schemeClr>
                </a:solidFill>
              </a:rPr>
              <a:t>) . </a:t>
            </a:r>
            <a:r>
              <a:rPr lang="en-US" b="1" dirty="0" smtClean="0">
                <a:solidFill>
                  <a:srgbClr val="92D050"/>
                </a:solidFill>
              </a:rPr>
              <a:t>Tell about JS function SCOPE , now block SCOPE possible </a:t>
            </a:r>
            <a:endParaRPr lang="en-US" b="1" dirty="0" smtClean="0">
              <a:solidFill>
                <a:schemeClr val="tx1">
                  <a:lumMod val="95000"/>
                  <a:lumOff val="5000"/>
                </a:schemeClr>
              </a:solidFill>
            </a:endParaRPr>
          </a:p>
          <a:p>
            <a:pPr marL="285750" indent="-285750">
              <a:buFontTx/>
              <a:buChar char="-"/>
            </a:pPr>
            <a:r>
              <a:rPr lang="en-US" dirty="0" smtClean="0">
                <a:solidFill>
                  <a:schemeClr val="tx1">
                    <a:lumMod val="95000"/>
                    <a:lumOff val="5000"/>
                  </a:schemeClr>
                </a:solidFill>
              </a:rPr>
              <a:t>Use </a:t>
            </a:r>
            <a:r>
              <a:rPr lang="en-US" dirty="0" err="1" smtClean="0">
                <a:solidFill>
                  <a:schemeClr val="tx1">
                    <a:lumMod val="95000"/>
                    <a:lumOff val="5000"/>
                  </a:schemeClr>
                </a:solidFill>
              </a:rPr>
              <a:t>eslint</a:t>
            </a:r>
            <a:r>
              <a:rPr lang="en-US" dirty="0" smtClean="0">
                <a:solidFill>
                  <a:schemeClr val="tx1">
                    <a:lumMod val="95000"/>
                    <a:lumOff val="5000"/>
                  </a:schemeClr>
                </a:solidFill>
              </a:rPr>
              <a:t>:  helps to catch variable-hoisting bugs,  to find if you use variable out of scope</a:t>
            </a:r>
          </a:p>
          <a:p>
            <a:r>
              <a:rPr lang="en-US" dirty="0" smtClean="0">
                <a:solidFill>
                  <a:schemeClr val="tx1">
                    <a:lumMod val="95000"/>
                    <a:lumOff val="5000"/>
                  </a:schemeClr>
                </a:solidFill>
              </a:rPr>
              <a:t>e.g. </a:t>
            </a:r>
            <a:r>
              <a:rPr lang="en-US" dirty="0" smtClean="0"/>
              <a:t>/*</a:t>
            </a:r>
            <a:r>
              <a:rPr lang="en-US" dirty="0" err="1" smtClean="0"/>
              <a:t>eslint</a:t>
            </a:r>
            <a:r>
              <a:rPr lang="en-US" dirty="0" smtClean="0"/>
              <a:t> no-</a:t>
            </a:r>
            <a:r>
              <a:rPr lang="en-US" dirty="0" err="1" smtClean="0"/>
              <a:t>redeclare</a:t>
            </a:r>
            <a:r>
              <a:rPr lang="en-US" dirty="0" smtClean="0"/>
              <a:t>: "error"*/ ,     /*</a:t>
            </a:r>
            <a:r>
              <a:rPr lang="en-US" dirty="0" err="1" smtClean="0"/>
              <a:t>eslint</a:t>
            </a:r>
            <a:r>
              <a:rPr lang="en-US" dirty="0" smtClean="0"/>
              <a:t> no-use-before-define: "error"*/ </a:t>
            </a:r>
          </a:p>
          <a:p>
            <a:pPr marL="285750" indent="-285750">
              <a:buFontTx/>
              <a:buChar char="-"/>
            </a:pPr>
            <a:r>
              <a:rPr lang="en-US" dirty="0" smtClean="0">
                <a:solidFill>
                  <a:schemeClr val="tx1">
                    <a:lumMod val="95000"/>
                    <a:lumOff val="5000"/>
                  </a:schemeClr>
                </a:solidFill>
              </a:rPr>
              <a:t>Or closure for data hiding   </a:t>
            </a:r>
            <a:endParaRPr lang="en-US" dirty="0" smtClean="0"/>
          </a:p>
          <a:p>
            <a:pPr marL="0" indent="0">
              <a:buFontTx/>
              <a:buNone/>
            </a:pPr>
            <a:endParaRPr lang="en-US" b="1" dirty="0" smtClean="0">
              <a:solidFill>
                <a:schemeClr val="tx1">
                  <a:lumMod val="95000"/>
                  <a:lumOff val="5000"/>
                </a:schemeClr>
              </a:solidFill>
            </a:endParaRPr>
          </a:p>
          <a:p>
            <a:pPr marL="0" indent="0">
              <a:buFontTx/>
              <a:buNone/>
            </a:pPr>
            <a:endParaRPr lang="en-US" b="1" dirty="0" smtClean="0">
              <a:solidFill>
                <a:schemeClr val="tx1">
                  <a:lumMod val="95000"/>
                  <a:lumOff val="5000"/>
                </a:schemeClr>
              </a:solidFill>
            </a:endParaRPr>
          </a:p>
          <a:p>
            <a:pPr marL="285750" indent="-285750">
              <a:buFontTx/>
              <a:buChar char="-"/>
            </a:pPr>
            <a:r>
              <a:rPr lang="en-US" dirty="0" smtClean="0">
                <a:solidFill>
                  <a:schemeClr val="tx1">
                    <a:lumMod val="95000"/>
                    <a:lumOff val="5000"/>
                  </a:schemeClr>
                </a:solidFill>
              </a:rPr>
              <a:t>Visible in every scope, </a:t>
            </a:r>
            <a:r>
              <a:rPr lang="en-US" dirty="0" smtClean="0"/>
              <a:t>can significantly complicate the behavior of the program</a:t>
            </a:r>
            <a:r>
              <a:rPr lang="en-US" dirty="0" smtClean="0">
                <a:solidFill>
                  <a:schemeClr val="tx1">
                    <a:lumMod val="95000"/>
                    <a:lumOff val="5000"/>
                  </a:schemeClr>
                </a:solidFill>
              </a:rPr>
              <a:t>,  </a:t>
            </a:r>
            <a:r>
              <a:rPr lang="en-US" dirty="0" smtClean="0"/>
              <a:t>harder to run subprograms</a:t>
            </a:r>
          </a:p>
          <a:p>
            <a:pPr marL="285750" indent="-285750">
              <a:buFontTx/>
              <a:buChar char="-"/>
            </a:pPr>
            <a:r>
              <a:rPr lang="en-US" dirty="0" smtClean="0"/>
              <a:t>Can be re-declared, re-assigned, … </a:t>
            </a:r>
          </a:p>
          <a:p>
            <a:r>
              <a:rPr lang="en-US" dirty="0" smtClean="0"/>
              <a:t>Three ways to define global variables</a:t>
            </a:r>
            <a:r>
              <a:rPr lang="en-US" dirty="0" smtClean="0">
                <a:solidFill>
                  <a:schemeClr val="tx1">
                    <a:lumMod val="95000"/>
                    <a:lumOff val="5000"/>
                  </a:schemeClr>
                </a:solidFill>
              </a:rPr>
              <a:t>  </a:t>
            </a:r>
          </a:p>
          <a:p>
            <a:pPr marL="285750" indent="-285750">
              <a:buFontTx/>
              <a:buChar char="-"/>
            </a:pPr>
            <a:r>
              <a:rPr lang="en-US" b="1" dirty="0" err="1" smtClean="0"/>
              <a:t>var</a:t>
            </a:r>
            <a:r>
              <a:rPr lang="en-US" b="1" dirty="0" smtClean="0"/>
              <a:t> foo = value;</a:t>
            </a:r>
            <a:r>
              <a:rPr lang="en-US" dirty="0" smtClean="0"/>
              <a:t>   (any place outside the function)</a:t>
            </a:r>
          </a:p>
          <a:p>
            <a:pPr marL="285750" indent="-285750">
              <a:buFontTx/>
              <a:buChar char="-"/>
            </a:pPr>
            <a:r>
              <a:rPr lang="en-US" b="1" dirty="0" err="1" smtClean="0"/>
              <a:t>window.foo</a:t>
            </a:r>
            <a:r>
              <a:rPr lang="en-US" b="1" dirty="0" smtClean="0"/>
              <a:t> = value;</a:t>
            </a:r>
            <a:r>
              <a:rPr lang="en-US" dirty="0" smtClean="0"/>
              <a:t>   (add directly to global object)</a:t>
            </a:r>
          </a:p>
          <a:p>
            <a:pPr marL="285750" indent="-285750">
              <a:buFontTx/>
              <a:buChar char="-"/>
            </a:pPr>
            <a:r>
              <a:rPr lang="en-US" b="1" dirty="0" smtClean="0"/>
              <a:t>foo = value; </a:t>
            </a:r>
            <a:r>
              <a:rPr lang="en-US" dirty="0" smtClean="0"/>
              <a:t>  (implied global or implicit global via variable hoisting) more open to buggy programs  </a:t>
            </a:r>
          </a:p>
          <a:p>
            <a:endParaRPr lang="en-US" dirty="0" smtClean="0"/>
          </a:p>
          <a:p>
            <a:r>
              <a:rPr lang="en-US" b="1" dirty="0" smtClean="0"/>
              <a:t>JS has function SCOPE:  </a:t>
            </a:r>
            <a:r>
              <a:rPr lang="en-US" dirty="0" smtClean="0"/>
              <a:t>Each function creates new scope. Variables declared in function, become </a:t>
            </a:r>
            <a:r>
              <a:rPr lang="en-US" b="1" dirty="0" smtClean="0"/>
              <a:t>LOCAL</a:t>
            </a:r>
            <a:r>
              <a:rPr lang="en-US" dirty="0" smtClean="0"/>
              <a:t> to the function.</a:t>
            </a:r>
          </a:p>
          <a:p>
            <a:r>
              <a:rPr lang="en-US" dirty="0" smtClean="0"/>
              <a:t>Undefined Variables and Functions. If a variable is not explicitly declared, then JS assumes that the variable was global</a:t>
            </a:r>
          </a:p>
          <a:p>
            <a:endParaRPr lang="en-US" sz="1200" b="1" i="0" u="none" strike="noStrike" kern="1200" baseline="0" dirty="0" smtClean="0">
              <a:solidFill>
                <a:schemeClr val="tx1"/>
              </a:solidFill>
              <a:latin typeface="+mn-lt"/>
              <a:ea typeface="+mn-ea"/>
              <a:cs typeface="+mn-cs"/>
            </a:endParaRP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err="1" smtClean="0">
                <a:solidFill>
                  <a:schemeClr val="tx1"/>
                </a:solidFill>
                <a:latin typeface="+mn-lt"/>
                <a:ea typeface="+mn-ea"/>
                <a:cs typeface="+mn-cs"/>
              </a:rPr>
              <a:t>JSLint</a:t>
            </a:r>
            <a:r>
              <a:rPr lang="en-US" sz="1200" b="1" i="0" u="none" strike="noStrike" kern="1200" baseline="0" dirty="0" smtClean="0">
                <a:solidFill>
                  <a:schemeClr val="tx1"/>
                </a:solidFill>
                <a:latin typeface="+mn-lt"/>
                <a:ea typeface="+mn-ea"/>
                <a:cs typeface="+mn-cs"/>
              </a:rPr>
              <a:t> defines</a:t>
            </a:r>
            <a:r>
              <a:rPr lang="en-US" sz="1200" b="0" i="0" u="none" strike="noStrike" kern="1200" baseline="0" dirty="0" smtClean="0">
                <a:solidFill>
                  <a:schemeClr val="tx1"/>
                </a:solidFill>
                <a:latin typeface="+mn-lt"/>
                <a:ea typeface="+mn-ea"/>
                <a:cs typeface="+mn-cs"/>
              </a:rPr>
              <a:t> a professional subset of JavaScript, a stricter language than that defined by the third edition of the </a:t>
            </a:r>
            <a:r>
              <a:rPr lang="en-US" sz="1200" b="0" i="1" u="none" strike="noStrike" kern="1200" baseline="0" dirty="0" smtClean="0">
                <a:solidFill>
                  <a:schemeClr val="tx1"/>
                </a:solidFill>
                <a:latin typeface="+mn-lt"/>
                <a:ea typeface="+mn-ea"/>
                <a:cs typeface="+mn-cs"/>
              </a:rPr>
              <a:t>ECMAScript Language Specification</a:t>
            </a:r>
            <a:r>
              <a:rPr lang="en-US" sz="1200" b="0" i="0" u="none" strike="noStrike" kern="1200" baseline="0" dirty="0" smtClean="0">
                <a:solidFill>
                  <a:schemeClr val="tx1"/>
                </a:solidFill>
                <a:latin typeface="+mn-lt"/>
                <a:ea typeface="+mn-ea"/>
                <a:cs typeface="+mn-cs"/>
              </a:rPr>
              <a:t>. The subset is</a:t>
            </a:r>
          </a:p>
          <a:p>
            <a:r>
              <a:rPr lang="en-US" sz="1200" b="0" i="0" u="none" strike="noStrike" kern="1200" baseline="0" dirty="0" smtClean="0">
                <a:solidFill>
                  <a:schemeClr val="tx1"/>
                </a:solidFill>
                <a:latin typeface="+mn-lt"/>
                <a:ea typeface="+mn-ea"/>
                <a:cs typeface="+mn-cs"/>
              </a:rPr>
              <a:t>closely related to the style recommendations from Chapter 9.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adding </a:t>
            </a:r>
          </a:p>
          <a:p>
            <a:r>
              <a:rPr lang="en-US" dirty="0" smtClean="0"/>
              <a:t>JavaScript objects are </a:t>
            </a:r>
            <a:r>
              <a:rPr lang="en-US" dirty="0" smtClean="0">
                <a:solidFill>
                  <a:srgbClr val="00B050"/>
                </a:solidFill>
              </a:rPr>
              <a:t>containers</a:t>
            </a:r>
            <a:r>
              <a:rPr lang="en-US" dirty="0" smtClean="0"/>
              <a:t> for </a:t>
            </a:r>
            <a:r>
              <a:rPr lang="en-US" b="1" dirty="0" smtClean="0"/>
              <a:t>named values </a:t>
            </a:r>
            <a:r>
              <a:rPr lang="en-US" dirty="0" smtClean="0"/>
              <a:t>called </a:t>
            </a:r>
            <a:r>
              <a:rPr lang="en-US" b="1" dirty="0" smtClean="0"/>
              <a:t>properties</a:t>
            </a:r>
            <a:r>
              <a:rPr lang="en-US" dirty="0" smtClean="0"/>
              <a:t> or </a:t>
            </a:r>
            <a:r>
              <a:rPr lang="en-US" b="1" dirty="0" smtClean="0"/>
              <a:t>methods</a:t>
            </a:r>
            <a:r>
              <a:rPr lang="en-US" dirty="0" smtClean="0"/>
              <a:t> (method is a function stored as a property)</a:t>
            </a:r>
          </a:p>
          <a:p>
            <a:r>
              <a:rPr lang="en-US" dirty="0" smtClean="0"/>
              <a:t>Accessing Object Properties</a:t>
            </a:r>
            <a:r>
              <a:rPr lang="en-US" i="1" dirty="0" smtClean="0"/>
              <a:t>: </a:t>
            </a:r>
            <a:r>
              <a:rPr lang="en-US" i="1" dirty="0" err="1" smtClean="0"/>
              <a:t>objectName.propertyName</a:t>
            </a:r>
            <a:r>
              <a:rPr lang="en-US" i="1" dirty="0" smtClean="0"/>
              <a:t>, </a:t>
            </a:r>
            <a:r>
              <a:rPr lang="en-US" i="1" dirty="0" err="1" smtClean="0"/>
              <a:t>objectName</a:t>
            </a:r>
            <a:r>
              <a:rPr lang="en-US" i="1" dirty="0" smtClean="0"/>
              <a:t>["</a:t>
            </a:r>
            <a:r>
              <a:rPr lang="en-US" i="1" dirty="0" err="1" smtClean="0"/>
              <a:t>propertyName</a:t>
            </a:r>
            <a:r>
              <a:rPr lang="en-US" i="1" dirty="0" smtClean="0"/>
              <a:t>"]</a:t>
            </a:r>
            <a:endParaRPr lang="en-US" dirty="0" smtClean="0"/>
          </a:p>
          <a:p>
            <a:r>
              <a:rPr lang="en-US" sz="1200" b="0" i="0" kern="1200" dirty="0" smtClean="0">
                <a:solidFill>
                  <a:schemeClr val="tx1"/>
                </a:solidFill>
                <a:effectLst/>
                <a:latin typeface="+mn-lt"/>
                <a:ea typeface="+mn-ea"/>
                <a:cs typeface="+mn-cs"/>
              </a:rPr>
              <a:t>a number and a string, JavaScript will treat the number as a string.</a:t>
            </a:r>
          </a:p>
          <a:p>
            <a:endParaRPr lang="en-US" sz="1200" b="0" i="0" kern="1200" dirty="0" smtClean="0">
              <a:solidFill>
                <a:schemeClr val="tx1"/>
              </a:solidFill>
              <a:effectLst/>
              <a:latin typeface="+mn-lt"/>
              <a:ea typeface="+mn-ea"/>
              <a:cs typeface="+mn-cs"/>
            </a:endParaRPr>
          </a:p>
          <a:p>
            <a:r>
              <a:rPr lang="en-US" dirty="0" smtClean="0"/>
              <a:t>function foo() { </a:t>
            </a:r>
            <a:r>
              <a:rPr lang="en-US" dirty="0" err="1" smtClean="0"/>
              <a:t>var</a:t>
            </a:r>
            <a:r>
              <a:rPr lang="en-US" dirty="0" smtClean="0"/>
              <a:t> variable1, variable2; variable1 = 5; varaible2 = 6; return variable1 + variable2; } </a:t>
            </a:r>
          </a:p>
          <a:p>
            <a:r>
              <a:rPr lang="en-US" dirty="0" smtClean="0"/>
              <a:t>/*</a:t>
            </a:r>
            <a:r>
              <a:rPr lang="en-US" dirty="0" err="1" smtClean="0"/>
              <a:t>eslint</a:t>
            </a:r>
            <a:r>
              <a:rPr lang="en-US" dirty="0" smtClean="0"/>
              <a:t> no-use-before-define: "error"*/ </a:t>
            </a:r>
          </a:p>
          <a:p>
            <a:r>
              <a:rPr lang="en-US" sz="1200" b="0" i="0" u="none" strike="noStrike" kern="1200" baseline="0" dirty="0" smtClean="0">
                <a:solidFill>
                  <a:schemeClr val="tx1"/>
                </a:solidFill>
                <a:latin typeface="+mn-lt"/>
                <a:ea typeface="+mn-ea"/>
                <a:cs typeface="+mn-cs"/>
              </a:rPr>
              <a:t>JavaScript depends on global variables for linkage. All of the top-level variables</a:t>
            </a:r>
          </a:p>
          <a:p>
            <a:r>
              <a:rPr lang="en-US" sz="1200" b="0" i="0" u="none" strike="noStrike" kern="1200" baseline="0" dirty="0" smtClean="0">
                <a:solidFill>
                  <a:schemeClr val="tx1"/>
                </a:solidFill>
                <a:latin typeface="+mn-lt"/>
                <a:ea typeface="+mn-ea"/>
                <a:cs typeface="+mn-cs"/>
              </a:rPr>
              <a:t>of all compilation units are tossed together in a common namespace called </a:t>
            </a:r>
            <a:r>
              <a:rPr lang="en-US" sz="1200" b="0" i="1" u="none" strike="noStrike" kern="1200" baseline="0" dirty="0" smtClean="0">
                <a:solidFill>
                  <a:schemeClr val="tx1"/>
                </a:solidFill>
                <a:latin typeface="+mn-lt"/>
                <a:ea typeface="+mn-ea"/>
                <a:cs typeface="+mn-cs"/>
              </a:rPr>
              <a:t>the global</a:t>
            </a:r>
          </a:p>
          <a:p>
            <a:r>
              <a:rPr lang="en-US" sz="1200" b="0" i="1" u="none" strike="noStrike" kern="1200" baseline="0" dirty="0" smtClean="0">
                <a:solidFill>
                  <a:schemeClr val="tx1"/>
                </a:solidFill>
                <a:latin typeface="+mn-lt"/>
                <a:ea typeface="+mn-ea"/>
                <a:cs typeface="+mn-cs"/>
              </a:rPr>
              <a:t>object</a:t>
            </a:r>
            <a:r>
              <a:rPr lang="en-US" sz="1200" b="0" i="0" u="none" strike="noStrike" kern="1200" baseline="0" dirty="0" smtClean="0">
                <a:solidFill>
                  <a:schemeClr val="tx1"/>
                </a:solidFill>
                <a:latin typeface="+mn-lt"/>
                <a:ea typeface="+mn-ea"/>
                <a:cs typeface="+mn-cs"/>
              </a:rPr>
              <a:t>. This is a bad thing because global variables are evil, and in JavaScript they are</a:t>
            </a:r>
          </a:p>
          <a:p>
            <a:r>
              <a:rPr lang="en-US" sz="1200" b="0" i="0" u="none" strike="noStrike" kern="1200" baseline="0" dirty="0" smtClean="0">
                <a:solidFill>
                  <a:schemeClr val="tx1"/>
                </a:solidFill>
                <a:latin typeface="+mn-lt"/>
                <a:ea typeface="+mn-ea"/>
                <a:cs typeface="+mn-cs"/>
              </a:rPr>
              <a:t>fundamental. Fortunately, as we will see, JavaScript also gives us the tools to mitigate</a:t>
            </a:r>
          </a:p>
          <a:p>
            <a:r>
              <a:rPr lang="en-US" sz="1200" b="0" i="0" u="none" strike="noStrike" kern="1200" baseline="0" dirty="0" smtClean="0">
                <a:solidFill>
                  <a:schemeClr val="tx1"/>
                </a:solidFill>
                <a:latin typeface="+mn-lt"/>
                <a:ea typeface="+mn-ea"/>
                <a:cs typeface="+mn-cs"/>
              </a:rPr>
              <a:t>this problem</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JavaScript uses the block syntax, but does not provide</a:t>
            </a:r>
          </a:p>
          <a:p>
            <a:r>
              <a:rPr lang="en-US" sz="1200" b="1" i="0" u="none" strike="noStrike" kern="1200" baseline="0" dirty="0" smtClean="0">
                <a:solidFill>
                  <a:schemeClr val="tx1"/>
                </a:solidFill>
                <a:latin typeface="+mn-lt"/>
                <a:ea typeface="+mn-ea"/>
                <a:cs typeface="+mn-cs"/>
              </a:rPr>
              <a:t>block scope: a variable declared in a block is visible everywhere in the function</a:t>
            </a:r>
          </a:p>
          <a:p>
            <a:r>
              <a:rPr lang="en-US" sz="1200" b="1" i="0" u="none" strike="noStrike" kern="1200" baseline="0" dirty="0" smtClean="0">
                <a:solidFill>
                  <a:schemeClr val="tx1"/>
                </a:solidFill>
                <a:latin typeface="+mn-lt"/>
                <a:ea typeface="+mn-ea"/>
                <a:cs typeface="+mn-cs"/>
              </a:rPr>
              <a:t>containing the block. This can be surprising to programmers with experience in</a:t>
            </a:r>
          </a:p>
          <a:p>
            <a:r>
              <a:rPr lang="en-US" sz="1200" b="1" i="0" u="none" strike="noStrike" kern="1200" baseline="0" dirty="0" smtClean="0">
                <a:solidFill>
                  <a:schemeClr val="tx1"/>
                </a:solidFill>
                <a:latin typeface="+mn-lt"/>
                <a:ea typeface="+mn-ea"/>
                <a:cs typeface="+mn-cs"/>
              </a:rPr>
              <a:t>other languages.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9</a:t>
            </a:fld>
            <a:endParaRPr lang="en-US"/>
          </a:p>
        </p:txBody>
      </p:sp>
    </p:spTree>
    <p:extLst>
      <p:ext uri="{BB962C8B-B14F-4D97-AF65-F5344CB8AC3E}">
        <p14:creationId xmlns:p14="http://schemas.microsoft.com/office/powerpoint/2010/main" val="2770388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adding a number and a string, JavaScript will treat the number as a string.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testing for a missing member of an object for example, you need to use undefined and not null.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undefined and </a:t>
            </a:r>
            <a:r>
              <a:rPr lang="en-US" sz="1200" b="0" i="0" kern="1200" dirty="0" err="1" smtClean="0">
                <a:solidFill>
                  <a:schemeClr val="tx1"/>
                </a:solidFill>
                <a:effectLst/>
                <a:latin typeface="+mn-lt"/>
                <a:ea typeface="+mn-ea"/>
                <a:cs typeface="+mn-cs"/>
              </a:rPr>
              <a:t>NaN</a:t>
            </a:r>
            <a:r>
              <a:rPr lang="en-US" sz="1200" b="0" i="0" kern="1200" dirty="0" smtClean="0">
                <a:solidFill>
                  <a:schemeClr val="tx1"/>
                </a:solidFill>
                <a:effectLst/>
                <a:latin typeface="+mn-lt"/>
                <a:ea typeface="+mn-ea"/>
                <a:cs typeface="+mn-cs"/>
              </a:rPr>
              <a:t> are actually global variables instead of constants but </a:t>
            </a:r>
            <a:r>
              <a:rPr lang="en-US" sz="1200" b="1" i="0" kern="1200" dirty="0" smtClean="0">
                <a:solidFill>
                  <a:schemeClr val="tx1"/>
                </a:solidFill>
                <a:effectLst/>
                <a:latin typeface="+mn-lt"/>
                <a:ea typeface="+mn-ea"/>
                <a:cs typeface="+mn-cs"/>
              </a:rPr>
              <a:t>don't change their values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2177514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2/21/2021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zatsatklichov/java-in-deep" TargetMode="External"/><Relationship Id="rId5" Type="http://schemas.openxmlformats.org/officeDocument/2006/relationships/hyperlink" Target="http://sahet.net/htm/java.html" TargetMode="External"/><Relationship Id="rId4" Type="http://schemas.openxmlformats.org/officeDocument/2006/relationships/hyperlink" Target="mailto:azats@seznam.cz"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js/js_intro.asp" TargetMode="External"/><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medium.com/javascript-non-grata/the-top-10-things-wrong-with-javascript-58f440d6b3d8" TargetMode="External"/><Relationship Id="rId5" Type="http://schemas.openxmlformats.org/officeDocument/2006/relationships/hyperlink" Target="https://developer.mozilla.org/en-US/docs/Web/JavaScript/Reference/Global_Objects" TargetMode="External"/><Relationship Id="rId4" Type="http://schemas.openxmlformats.org/officeDocument/2006/relationships/hyperlink" Target="https://github.com/dwyl/Javascript-the-Good-Parts-note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V8_(JavaScript_engine)" TargetMode="External"/><Relationship Id="rId13" Type="http://schemas.openxmlformats.org/officeDocument/2006/relationships/hyperlink" Target="https://en.wikipedia.org/wiki/Apple_Inc." TargetMode="External"/><Relationship Id="rId18" Type="http://schemas.openxmlformats.org/officeDocument/2006/relationships/hyperlink" Target="https://en.wikipedia.org/wiki/Nashorn_(JavaScript_engine)"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en.wikipedia.org/wiki/JavaScriptCore" TargetMode="External"/><Relationship Id="rId17" Type="http://schemas.openxmlformats.org/officeDocument/2006/relationships/hyperlink" Target="https://en.wikipedia.org/wiki/Adobe_Flash" TargetMode="External"/><Relationship Id="rId2" Type="http://schemas.openxmlformats.org/officeDocument/2006/relationships/notesSlide" Target="../notesSlides/notesSlide2.xml"/><Relationship Id="rId16" Type="http://schemas.openxmlformats.org/officeDocument/2006/relationships/hyperlink" Target="https://en.wikipedia.org/wiki/Tamarin_(software)" TargetMode="External"/><Relationship Id="rId20" Type="http://schemas.openxmlformats.org/officeDocument/2006/relationships/hyperlink" Target="https://en.wikipedia.org/wiki/Java_Development_Kit"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en.wikipedia.org/wiki/Mozilla" TargetMode="External"/><Relationship Id="rId5" Type="http://schemas.openxmlformats.org/officeDocument/2006/relationships/image" Target="../media/image4.png"/><Relationship Id="rId15" Type="http://schemas.openxmlformats.org/officeDocument/2006/relationships/hyperlink" Target="https://en.wikipedia.org/wiki/Microsoft" TargetMode="External"/><Relationship Id="rId10" Type="http://schemas.openxmlformats.org/officeDocument/2006/relationships/hyperlink" Target="https://en.wikipedia.org/wiki/SpiderMonkey" TargetMode="External"/><Relationship Id="rId19" Type="http://schemas.openxmlformats.org/officeDocument/2006/relationships/hyperlink" Target="https://en.wikipedia.org/wiki/Oracle_Corporation" TargetMode="External"/><Relationship Id="rId4" Type="http://schemas.openxmlformats.org/officeDocument/2006/relationships/image" Target="../media/image3.png"/><Relationship Id="rId9" Type="http://schemas.openxmlformats.org/officeDocument/2006/relationships/hyperlink" Target="https://en.wikipedia.org/wiki/Google" TargetMode="External"/><Relationship Id="rId14" Type="http://schemas.openxmlformats.org/officeDocument/2006/relationships/hyperlink" Target="https://en.wikipedia.org/wiki/Chakra_(JavaScript_engin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typescriptlang.org/docs/handbook/declaration-files/do-s-and-don-ts.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caniuse.com/#cats=JS" TargetMode="External"/><Relationship Id="rId7" Type="http://schemas.openxmlformats.org/officeDocument/2006/relationships/image" Target="../media/image8.png"/><Relationship Id="rId2" Type="http://schemas.openxmlformats.org/officeDocument/2006/relationships/hyperlink" Target="https://en.wikipedia.org/wiki/IEEE_754" TargetMode="Externa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2ality.com/2019/07/global-scope.html" TargetMode="External"/><Relationship Id="rId4" Type="http://schemas.openxmlformats.org/officeDocument/2006/relationships/hyperlink" Target="https://www.freecodecamp.org/news/js-type-coercion-explained-27ba3d9a283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Google Shape;126;p1"/>
          <p:cNvSpPr txBox="1">
            <a:spLocks/>
          </p:cNvSpPr>
          <p:nvPr/>
        </p:nvSpPr>
        <p:spPr>
          <a:xfrm>
            <a:off x="1190413" y="2512230"/>
            <a:ext cx="8837850" cy="1745093"/>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5400" b="1" dirty="0" smtClean="0">
                <a:solidFill>
                  <a:srgbClr val="00B050"/>
                </a:solidFill>
              </a:rPr>
              <a:t>Dos and don't in </a:t>
            </a:r>
            <a:r>
              <a:rPr lang="en-US" sz="5400" b="1" dirty="0" err="1" smtClean="0">
                <a:solidFill>
                  <a:srgbClr val="00B050"/>
                </a:solidFill>
              </a:rPr>
              <a:t>Javascript</a:t>
            </a:r>
            <a:endParaRPr lang="en-US" sz="5400" b="1" dirty="0" smtClean="0">
              <a:solidFill>
                <a:srgbClr val="00B050"/>
              </a:solidFill>
            </a:endParaRPr>
          </a:p>
          <a:p>
            <a:pPr>
              <a:spcBef>
                <a:spcPts val="0"/>
              </a:spcBef>
            </a:pPr>
            <a:r>
              <a:rPr lang="en-US" b="1" dirty="0" err="1" smtClean="0">
                <a:solidFill>
                  <a:srgbClr val="00B050"/>
                </a:solidFill>
              </a:rPr>
              <a:t>Javascript</a:t>
            </a:r>
            <a:r>
              <a:rPr lang="en-US" b="1" dirty="0" smtClean="0">
                <a:solidFill>
                  <a:srgbClr val="00B050"/>
                </a:solidFill>
              </a:rPr>
              <a:t> good parts and what to avoid</a:t>
            </a:r>
          </a:p>
          <a:p>
            <a:pPr>
              <a:spcBef>
                <a:spcPts val="0"/>
              </a:spcBef>
            </a:pPr>
            <a:endParaRPr lang="en-US" sz="4800" dirty="0">
              <a:latin typeface="Calibri" panose="020F0502020204030204" pitchFamily="34" charset="0"/>
              <a:cs typeface="Calibri" panose="020F0502020204030204" pitchFamily="34" charset="0"/>
            </a:endParaRPr>
          </a:p>
        </p:txBody>
      </p:sp>
      <p:pic>
        <p:nvPicPr>
          <p:cNvPr id="25" name="Picture 24"/>
          <p:cNvPicPr>
            <a:picLocks noChangeAspect="1"/>
          </p:cNvPicPr>
          <p:nvPr/>
        </p:nvPicPr>
        <p:blipFill>
          <a:blip r:embed="rId3"/>
          <a:stretch>
            <a:fillRect/>
          </a:stretch>
        </p:blipFill>
        <p:spPr>
          <a:xfrm>
            <a:off x="9723463" y="402884"/>
            <a:ext cx="2000250" cy="2000250"/>
          </a:xfrm>
          <a:prstGeom prst="rect">
            <a:avLst/>
          </a:prstGeom>
        </p:spPr>
      </p:pic>
      <p:sp>
        <p:nvSpPr>
          <p:cNvPr id="26" name="Google Shape;128;p1"/>
          <p:cNvSpPr txBox="1">
            <a:spLocks noGrp="1"/>
          </p:cNvSpPr>
          <p:nvPr>
            <p:ph type="subTitle" idx="4294967295"/>
          </p:nvPr>
        </p:nvSpPr>
        <p:spPr>
          <a:xfrm>
            <a:off x="385876" y="5332120"/>
            <a:ext cx="7452360" cy="138499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4"/>
              </a:rPr>
              <a:t>azats@seznam.cz</a:t>
            </a:r>
            <a:r>
              <a:rPr lang="en-US" sz="1800" dirty="0" smtClean="0"/>
              <a:t>,</a:t>
            </a:r>
          </a:p>
          <a:p>
            <a:pPr marL="0" lvl="0" indent="0">
              <a:spcBef>
                <a:spcPts val="0"/>
              </a:spcBef>
              <a:buSzPts val="2400"/>
              <a:buNone/>
            </a:pPr>
            <a:r>
              <a:rPr lang="en-US" sz="1800" dirty="0" smtClean="0">
                <a:hlinkClick r:id="rId5"/>
              </a:rPr>
              <a:t>http</a:t>
            </a:r>
            <a:r>
              <a:rPr lang="en-US" sz="1800" dirty="0">
                <a:hlinkClick r:id="rId5"/>
              </a:rPr>
              <a:t>://</a:t>
            </a:r>
            <a:r>
              <a:rPr lang="en-US" sz="1800" dirty="0" smtClean="0">
                <a:hlinkClick r:id="rId5"/>
              </a:rPr>
              <a:t>sahet.net/htm/java.html</a:t>
            </a:r>
            <a:r>
              <a:rPr lang="en-US" sz="1800" dirty="0" smtClean="0"/>
              <a:t>,</a:t>
            </a:r>
          </a:p>
          <a:p>
            <a:pPr marL="0" lvl="0" indent="0">
              <a:spcBef>
                <a:spcPts val="0"/>
              </a:spcBef>
              <a:buSzPts val="2400"/>
              <a:buNone/>
            </a:pPr>
            <a:r>
              <a:rPr lang="en-US" sz="1800" dirty="0">
                <a:hlinkClick r:id="rId6"/>
              </a:rPr>
              <a:t>https://</a:t>
            </a:r>
            <a:r>
              <a:rPr lang="en-US" sz="1800" dirty="0" smtClean="0">
                <a:hlinkClick r:id="rId6"/>
              </a:rPr>
              <a:t>github.com/azatsatklichov/java-in-deep</a:t>
            </a:r>
            <a:r>
              <a:rPr lang="en-US" sz="1800" dirty="0" smtClean="0"/>
              <a:t> </a:t>
            </a:r>
          </a:p>
          <a:p>
            <a:pPr marL="0" lvl="0" indent="0">
              <a:spcBef>
                <a:spcPts val="0"/>
              </a:spcBef>
              <a:buSzPts val="2400"/>
              <a:buNone/>
            </a:pPr>
            <a:endParaRPr sz="1800" dirty="0"/>
          </a:p>
        </p:txBody>
      </p:sp>
    </p:spTree>
    <p:extLst>
      <p:ext uri="{BB962C8B-B14F-4D97-AF65-F5344CB8AC3E}">
        <p14:creationId xmlns:p14="http://schemas.microsoft.com/office/powerpoint/2010/main" val="2314287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382060" y="115919"/>
            <a:ext cx="6662976" cy="461665"/>
          </a:xfrm>
          <a:prstGeom prst="rect">
            <a:avLst/>
          </a:prstGeom>
          <a:noFill/>
        </p:spPr>
        <p:txBody>
          <a:bodyPr wrap="square" rtlCol="0">
            <a:spAutoFit/>
          </a:bodyPr>
          <a:lstStyle/>
          <a:p>
            <a:r>
              <a:rPr lang="en-US" sz="2400" b="1" dirty="0" smtClean="0">
                <a:solidFill>
                  <a:srgbClr val="C00000"/>
                </a:solidFill>
              </a:rPr>
              <a:t>Typeof, </a:t>
            </a:r>
            <a:r>
              <a:rPr lang="en-US" sz="2400" b="1" dirty="0" err="1" smtClean="0">
                <a:solidFill>
                  <a:srgbClr val="C00000"/>
                </a:solidFill>
              </a:rPr>
              <a:t>instanceof</a:t>
            </a:r>
            <a:r>
              <a:rPr lang="en-US" sz="2400" b="1" dirty="0" smtClean="0">
                <a:solidFill>
                  <a:srgbClr val="C00000"/>
                </a:solidFill>
              </a:rPr>
              <a:t>  -  </a:t>
            </a:r>
            <a:r>
              <a:rPr lang="en-US" dirty="0" smtClean="0"/>
              <a:t>returns a string that identifies the type </a:t>
            </a:r>
            <a:endParaRPr lang="en-US" sz="2400" b="1" dirty="0">
              <a:solidFill>
                <a:srgbClr val="C00000"/>
              </a:solidFill>
            </a:endParaRPr>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28" name="TextBox 27"/>
          <p:cNvSpPr txBox="1"/>
          <p:nvPr/>
        </p:nvSpPr>
        <p:spPr>
          <a:xfrm>
            <a:off x="1504279" y="718127"/>
            <a:ext cx="7722849" cy="4401205"/>
          </a:xfrm>
          <a:prstGeom prst="rect">
            <a:avLst/>
          </a:prstGeom>
          <a:noFill/>
        </p:spPr>
        <p:txBody>
          <a:bodyPr wrap="square" rtlCol="0">
            <a:spAutoFit/>
          </a:bodyPr>
          <a:lstStyle/>
          <a:p>
            <a:pPr eaLnBrk="0" fontAlgn="base" hangingPunct="0">
              <a:spcBef>
                <a:spcPct val="0"/>
              </a:spcBef>
              <a:spcAft>
                <a:spcPct val="0"/>
              </a:spcAft>
            </a:pPr>
            <a:r>
              <a:rPr lang="en-US" altLang="en-US" sz="1400" b="1" i="1" dirty="0" smtClean="0">
                <a:solidFill>
                  <a:srgbClr val="660E7A"/>
                </a:solidFill>
                <a:latin typeface="Consolas" panose="020B0609020204030204" pitchFamily="49" charset="0"/>
              </a:rPr>
              <a:t>console</a:t>
            </a:r>
            <a:r>
              <a:rPr lang="en-US" altLang="en-US" sz="1400" dirty="0" smtClean="0">
                <a:solidFill>
                  <a:srgbClr val="333333"/>
                </a:solidFill>
                <a:latin typeface="Consolas" panose="020B0609020204030204" pitchFamily="49" charset="0"/>
              </a:rPr>
              <a:t>.</a:t>
            </a:r>
            <a:r>
              <a:rPr lang="en-US" altLang="en-US" sz="1400" dirty="0" smtClean="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b="1" dirty="0">
                <a:solidFill>
                  <a:srgbClr val="333333"/>
                </a:solidFill>
                <a:latin typeface="Consolas" panose="020B0609020204030204" pitchFamily="49" charset="0"/>
              </a:rPr>
              <a:t>0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"number"</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new </a:t>
            </a:r>
            <a:r>
              <a:rPr lang="en-US" altLang="en-US" sz="1400" b="1" i="1" dirty="0">
                <a:solidFill>
                  <a:srgbClr val="660E7A"/>
                </a:solidFill>
                <a:latin typeface="Consolas" panose="020B0609020204030204" pitchFamily="49" charset="0"/>
              </a:rPr>
              <a:t>Number</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"object"</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b="1" i="1" dirty="0">
                <a:solidFill>
                  <a:srgbClr val="660E7A"/>
                </a:solidFill>
                <a:latin typeface="Consolas" panose="020B0609020204030204" pitchFamily="49" charset="0"/>
              </a:rPr>
              <a:t>Infinity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//"number"</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b="1" i="1" dirty="0">
                <a:solidFill>
                  <a:srgbClr val="660E7A"/>
                </a:solidFill>
                <a:latin typeface="Consolas" panose="020B0609020204030204" pitchFamily="49" charset="0"/>
              </a:rPr>
              <a:t>NaN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b="1" dirty="0">
                <a:solidFill>
                  <a:srgbClr val="3F7F5F"/>
                </a:solidFill>
                <a:latin typeface="Consolas" panose="020B0609020204030204" pitchFamily="49" charset="0"/>
              </a:rPr>
              <a:t>"number"</a:t>
            </a:r>
            <a:r>
              <a:rPr lang="en-US" altLang="en-US" sz="1400" dirty="0">
                <a:solidFill>
                  <a:srgbClr val="3F7F5F"/>
                </a:solidFill>
                <a:latin typeface="Consolas" panose="020B0609020204030204" pitchFamily="49" charset="0"/>
              </a:rPr>
              <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b="1" dirty="0">
                <a:solidFill>
                  <a:srgbClr val="000000"/>
                </a:solidFill>
                <a:latin typeface="Consolas" panose="020B0609020204030204" pitchFamily="49" charset="0"/>
              </a:rPr>
              <a:t>'Hi'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"string"</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new </a:t>
            </a:r>
            <a:r>
              <a:rPr lang="en-US" altLang="en-US" sz="1400" b="1" i="1" dirty="0">
                <a:solidFill>
                  <a:srgbClr val="660E7A"/>
                </a:solidFill>
                <a:latin typeface="Consolas" panose="020B0609020204030204" pitchFamily="49" charset="0"/>
              </a:rPr>
              <a:t>String</a:t>
            </a:r>
            <a:r>
              <a:rPr lang="en-US" altLang="en-US" sz="1400" dirty="0">
                <a:solidFill>
                  <a:srgbClr val="000066"/>
                </a:solidFill>
                <a:latin typeface="Consolas" panose="020B0609020204030204" pitchFamily="49" charset="0"/>
              </a:rPr>
              <a:t>(</a:t>
            </a:r>
            <a:r>
              <a:rPr lang="en-US" altLang="en-US" sz="1400" b="1" dirty="0">
                <a:solidFill>
                  <a:srgbClr val="000000"/>
                </a:solidFill>
                <a:latin typeface="Consolas" panose="020B0609020204030204" pitchFamily="49" charset="0"/>
              </a:rPr>
              <a:t>"Hi"</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b="1" dirty="0">
                <a:solidFill>
                  <a:srgbClr val="3F7F5F"/>
                </a:solidFill>
                <a:latin typeface="Consolas" panose="020B0609020204030204" pitchFamily="49" charset="0"/>
              </a:rPr>
              <a:t>"Object"</a:t>
            </a:r>
            <a:r>
              <a:rPr lang="en-US" altLang="en-US" sz="1400" dirty="0">
                <a:solidFill>
                  <a:srgbClr val="3F7F5F"/>
                </a:solidFill>
                <a:latin typeface="Consolas" panose="020B0609020204030204" pitchFamily="49" charset="0"/>
              </a:rPr>
              <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true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"boolean"</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new </a:t>
            </a:r>
            <a:r>
              <a:rPr lang="en-US" altLang="en-US" sz="1400" b="1" i="1" dirty="0" smtClean="0">
                <a:solidFill>
                  <a:srgbClr val="660E7A"/>
                </a:solidFill>
                <a:latin typeface="Consolas" panose="020B0609020204030204" pitchFamily="49" charset="0"/>
              </a:rPr>
              <a:t>Boolean</a:t>
            </a:r>
            <a:r>
              <a:rPr lang="en-US" altLang="en-US" sz="1400" dirty="0" smtClean="0">
                <a:solidFill>
                  <a:srgbClr val="000066"/>
                </a:solidFill>
                <a:latin typeface="Consolas" panose="020B0609020204030204" pitchFamily="49" charset="0"/>
              </a:rPr>
              <a:t>(</a:t>
            </a:r>
            <a:r>
              <a:rPr lang="en-US" altLang="en-US" sz="1400" b="1" dirty="0" smtClean="0">
                <a:solidFill>
                  <a:srgbClr val="7F0055"/>
                </a:solidFill>
                <a:latin typeface="Consolas" panose="020B0609020204030204" pitchFamily="49" charset="0"/>
              </a:rPr>
              <a:t>true</a:t>
            </a:r>
            <a:r>
              <a:rPr lang="en-US" altLang="en-US" sz="1400" dirty="0" smtClean="0">
                <a:solidFill>
                  <a:srgbClr val="000066"/>
                </a:solidFill>
                <a:latin typeface="Consolas" panose="020B0609020204030204" pitchFamily="49" charset="0"/>
              </a:rPr>
              <a:t>)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smtClean="0">
                <a:solidFill>
                  <a:srgbClr val="3F7F5F"/>
                </a:solidFill>
                <a:latin typeface="Consolas" panose="020B0609020204030204" pitchFamily="49" charset="0"/>
              </a:rPr>
              <a:t>//</a:t>
            </a:r>
            <a:r>
              <a:rPr lang="en-US" altLang="en-US" sz="1400" b="1" dirty="0" smtClean="0">
                <a:solidFill>
                  <a:srgbClr val="3F7F5F"/>
                </a:solidFill>
                <a:latin typeface="Consolas" panose="020B0609020204030204" pitchFamily="49" charset="0"/>
              </a:rPr>
              <a:t>"</a:t>
            </a:r>
            <a:r>
              <a:rPr lang="en-US" altLang="en-US" sz="1400" b="1" dirty="0">
                <a:solidFill>
                  <a:srgbClr val="3F7F5F"/>
                </a:solidFill>
                <a:latin typeface="Consolas" panose="020B0609020204030204" pitchFamily="49" charset="0"/>
              </a:rPr>
              <a:t>object"</a:t>
            </a:r>
            <a:br>
              <a:rPr lang="en-US" altLang="en-US" sz="1400" b="1"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null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dirty="0">
                <a:solidFill>
                  <a:srgbClr val="FF0000"/>
                </a:solidFill>
                <a:latin typeface="Consolas" panose="020B0609020204030204" pitchFamily="49" charset="0"/>
              </a:rPr>
              <a:t>"</a:t>
            </a:r>
            <a:r>
              <a:rPr lang="en-US" altLang="en-US" sz="1400" b="1" dirty="0" smtClean="0">
                <a:solidFill>
                  <a:srgbClr val="FF0000"/>
                </a:solidFill>
                <a:latin typeface="Consolas" panose="020B0609020204030204" pitchFamily="49" charset="0"/>
              </a:rPr>
              <a:t>object</a:t>
            </a:r>
            <a:r>
              <a:rPr lang="en-US" altLang="en-US" sz="1400" dirty="0" smtClean="0">
                <a:solidFill>
                  <a:srgbClr val="FF0000"/>
                </a:solidFill>
                <a:latin typeface="Consolas" panose="020B0609020204030204" pitchFamily="49" charset="0"/>
              </a:rPr>
              <a:t>“,  not null </a:t>
            </a:r>
            <a:r>
              <a:rPr lang="en-US" altLang="en-US" sz="600" dirty="0" smtClean="0"/>
              <a:t> </a:t>
            </a:r>
            <a:endParaRPr lang="en-US" altLang="en-US" sz="2400" dirty="0">
              <a:latin typeface="Arial" panose="020B0604020202020204" pitchFamily="34" charset="0"/>
            </a:endParaRPr>
          </a:p>
          <a:p>
            <a:pPr eaLnBrk="0" fontAlgn="base" hangingPunct="0">
              <a:spcBef>
                <a:spcPct val="0"/>
              </a:spcBef>
              <a:spcAft>
                <a:spcPct val="0"/>
              </a:spcAft>
            </a:pPr>
            <a:r>
              <a:rPr lang="en-US" altLang="en-US" sz="1400" b="1" i="1" dirty="0" smtClean="0">
                <a:solidFill>
                  <a:srgbClr val="660E7A"/>
                </a:solidFill>
                <a:latin typeface="Consolas" panose="020B0609020204030204" pitchFamily="49" charset="0"/>
              </a:rPr>
              <a:t>console</a:t>
            </a:r>
            <a:r>
              <a:rPr lang="en-US" altLang="en-US" sz="1400" dirty="0" smtClean="0">
                <a:solidFill>
                  <a:srgbClr val="333333"/>
                </a:solidFill>
                <a:latin typeface="Consolas" panose="020B0609020204030204" pitchFamily="49" charset="0"/>
              </a:rPr>
              <a:t>.</a:t>
            </a:r>
            <a:r>
              <a:rPr lang="en-US" altLang="en-US" sz="1400" dirty="0" smtClean="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undefined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smtClean="0">
                <a:solidFill>
                  <a:srgbClr val="C00000"/>
                </a:solidFill>
                <a:latin typeface="Consolas" panose="020B0609020204030204" pitchFamily="49" charset="0"/>
              </a:rPr>
              <a:t>//"</a:t>
            </a:r>
            <a:r>
              <a:rPr lang="en-US" altLang="en-US" sz="1400" b="1" dirty="0">
                <a:solidFill>
                  <a:srgbClr val="C00000"/>
                </a:solidFill>
                <a:latin typeface="Consolas" panose="020B0609020204030204" pitchFamily="49" charset="0"/>
              </a:rPr>
              <a:t>undefined</a:t>
            </a:r>
            <a:r>
              <a:rPr lang="en-US" altLang="en-US" sz="1400" dirty="0">
                <a:solidFill>
                  <a:srgbClr val="C00000"/>
                </a:solidFill>
                <a:latin typeface="Consolas" panose="020B0609020204030204" pitchFamily="49" charset="0"/>
              </a:rPr>
              <a:t>"</a:t>
            </a:r>
            <a:br>
              <a:rPr lang="en-US" altLang="en-US" sz="1400" dirty="0">
                <a:solidFill>
                  <a:srgbClr val="C00000"/>
                </a:solidFill>
                <a:latin typeface="Consolas" panose="020B0609020204030204" pitchFamily="49" charset="0"/>
              </a:rPr>
            </a:br>
            <a:r>
              <a:rPr lang="en-US" altLang="en-US" sz="1400" dirty="0">
                <a:solidFill>
                  <a:srgbClr val="3F7F5F"/>
                </a:solidFill>
                <a:latin typeface="Consolas" panose="020B0609020204030204" pitchFamily="49" charset="0"/>
              </a:rPr>
              <a:t>//console.log( typeof new Symbol() ); // "symbol" </a:t>
            </a:r>
            <a:r>
              <a:rPr lang="en-US" altLang="en-US" sz="1400" dirty="0" smtClean="0">
                <a:solidFill>
                  <a:srgbClr val="3F7F5F"/>
                </a:solidFill>
                <a:latin typeface="Consolas" panose="020B0609020204030204" pitchFamily="49" charset="0"/>
              </a:rPr>
              <a:t>- only </a:t>
            </a:r>
            <a:r>
              <a:rPr lang="en-US" altLang="en-US" sz="1400" dirty="0">
                <a:solidFill>
                  <a:srgbClr val="3F7F5F"/>
                </a:solidFill>
                <a:latin typeface="Consolas" panose="020B0609020204030204" pitchFamily="49" charset="0"/>
              </a:rPr>
              <a:t>in </a:t>
            </a:r>
            <a:r>
              <a:rPr lang="en-US" altLang="en-US" sz="1400" dirty="0" smtClean="0">
                <a:solidFill>
                  <a:srgbClr val="3F7F5F"/>
                </a:solidFill>
                <a:latin typeface="Consolas" panose="020B0609020204030204" pitchFamily="49" charset="0"/>
              </a:rPr>
              <a:t>ES6</a:t>
            </a:r>
            <a:r>
              <a:rPr lang="en-US" altLang="en-US" sz="1400" dirty="0">
                <a:solidFill>
                  <a:srgbClr val="3F7F5F"/>
                </a:solidFill>
                <a:latin typeface="Consolas" panose="020B0609020204030204" pitchFamily="49" charset="0"/>
              </a:rPr>
              <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smtClean="0">
                <a:solidFill>
                  <a:srgbClr val="3F7F5F"/>
                </a:solidFill>
                <a:latin typeface="Consolas" panose="020B0609020204030204" pitchFamily="49" charset="0"/>
              </a:rPr>
              <a:t>//</a:t>
            </a:r>
            <a:r>
              <a:rPr lang="en-US" altLang="en-US" sz="1400" dirty="0" smtClean="0">
                <a:solidFill>
                  <a:srgbClr val="00B0F0"/>
                </a:solidFill>
                <a:latin typeface="Consolas" panose="020B0609020204030204" pitchFamily="49" charset="0"/>
              </a:rPr>
              <a:t>"object“ </a:t>
            </a:r>
            <a:r>
              <a:rPr lang="en-US" altLang="en-US" sz="1400" dirty="0" smtClean="0">
                <a:solidFill>
                  <a:srgbClr val="3F7F5F"/>
                </a:solidFill>
                <a:latin typeface="Consolas" panose="020B0609020204030204" pitchFamily="49" charset="0"/>
              </a:rPr>
              <a:t>- </a:t>
            </a:r>
            <a:r>
              <a:rPr lang="en-US" altLang="en-US" sz="1400" dirty="0" smtClean="0">
                <a:solidFill>
                  <a:srgbClr val="000000"/>
                </a:solidFill>
                <a:latin typeface="Verdana" panose="020B0604030504040204" pitchFamily="34" charset="0"/>
              </a:rPr>
              <a:t>arrays </a:t>
            </a:r>
            <a:r>
              <a:rPr lang="en-US" altLang="en-US" sz="1400" dirty="0">
                <a:solidFill>
                  <a:srgbClr val="000000"/>
                </a:solidFill>
                <a:latin typeface="Verdana" panose="020B0604030504040204" pitchFamily="34" charset="0"/>
              </a:rPr>
              <a:t>are objects.</a:t>
            </a:r>
            <a:r>
              <a:rPr lang="en-US" altLang="en-US" sz="600" dirty="0"/>
              <a:t> </a:t>
            </a:r>
            <a:endParaRPr lang="en-US" altLang="en-US" sz="600" dirty="0" smtClean="0"/>
          </a:p>
          <a:p>
            <a:pPr eaLnBrk="0" fontAlgn="base" hangingPunct="0">
              <a:spcBef>
                <a:spcPct val="0"/>
              </a:spcBef>
              <a:spcAft>
                <a:spcPct val="0"/>
              </a:spcAft>
            </a:pPr>
            <a:r>
              <a:rPr lang="en-US" altLang="en-US" sz="1400" b="1" i="1" dirty="0" smtClean="0">
                <a:solidFill>
                  <a:srgbClr val="660E7A"/>
                </a:solidFill>
                <a:latin typeface="Consolas" panose="020B0609020204030204" pitchFamily="49" charset="0"/>
              </a:rPr>
              <a:t>console</a:t>
            </a:r>
            <a:r>
              <a:rPr lang="en-US" altLang="en-US" sz="1400" dirty="0" smtClean="0">
                <a:solidFill>
                  <a:srgbClr val="333333"/>
                </a:solidFill>
                <a:latin typeface="Consolas" panose="020B0609020204030204" pitchFamily="49" charset="0"/>
              </a:rPr>
              <a:t>.</a:t>
            </a:r>
            <a:r>
              <a:rPr lang="en-US" altLang="en-US" sz="1400" dirty="0" smtClean="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err="1">
                <a:solidFill>
                  <a:srgbClr val="7F0055"/>
                </a:solidFill>
                <a:latin typeface="Consolas" panose="020B0609020204030204" pitchFamily="49" charset="0"/>
              </a:rPr>
              <a:t>typeof</a:t>
            </a:r>
            <a:r>
              <a:rPr lang="en-US" altLang="en-US" sz="1400" b="1" dirty="0">
                <a:solidFill>
                  <a:srgbClr val="7F0055"/>
                </a:solidFill>
                <a:latin typeface="Consolas" panose="020B0609020204030204" pitchFamily="49" charset="0"/>
              </a:rPr>
              <a:t> </a:t>
            </a:r>
            <a:r>
              <a:rPr lang="en-US" altLang="en-US" sz="1400" dirty="0">
                <a:solidFill>
                  <a:srgbClr val="000066"/>
                </a:solidFill>
                <a:latin typeface="Consolas" panose="020B0609020204030204" pitchFamily="49" charset="0"/>
              </a:rPr>
              <a:t>[</a:t>
            </a:r>
            <a:r>
              <a:rPr lang="en-US" altLang="en-US" sz="1400" b="1" dirty="0">
                <a:solidFill>
                  <a:srgbClr val="333333"/>
                </a:solidFill>
                <a:latin typeface="Consolas" panose="020B0609020204030204" pitchFamily="49" charset="0"/>
              </a:rPr>
              <a:t>1</a:t>
            </a:r>
            <a:r>
              <a:rPr lang="en-US" altLang="en-US" sz="1400" dirty="0">
                <a:solidFill>
                  <a:srgbClr val="333333"/>
                </a:solidFill>
                <a:latin typeface="Consolas" panose="020B0609020204030204" pitchFamily="49" charset="0"/>
              </a:rPr>
              <a:t>,</a:t>
            </a:r>
            <a:r>
              <a:rPr lang="en-US" altLang="en-US" sz="1400" b="1" dirty="0">
                <a:solidFill>
                  <a:srgbClr val="333333"/>
                </a:solidFill>
                <a:latin typeface="Consolas" panose="020B0609020204030204" pitchFamily="49" charset="0"/>
              </a:rPr>
              <a:t>2</a:t>
            </a:r>
            <a:r>
              <a:rPr lang="en-US" altLang="en-US" sz="1400" dirty="0">
                <a:solidFill>
                  <a:srgbClr val="333333"/>
                </a:solidFill>
                <a:latin typeface="Consolas" panose="020B0609020204030204" pitchFamily="49" charset="0"/>
              </a:rPr>
              <a:t>,</a:t>
            </a:r>
            <a:r>
              <a:rPr lang="en-US" altLang="en-US" sz="1400" b="1" dirty="0">
                <a:solidFill>
                  <a:srgbClr val="333333"/>
                </a:solidFill>
                <a:latin typeface="Consolas" panose="020B0609020204030204" pitchFamily="49" charset="0"/>
              </a:rPr>
              <a:t>3</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dirty="0">
                <a:solidFill>
                  <a:srgbClr val="00B0F0"/>
                </a:solidFill>
                <a:latin typeface="Consolas" panose="020B0609020204030204" pitchFamily="49" charset="0"/>
              </a:rPr>
              <a:t>"object", </a:t>
            </a:r>
            <a:r>
              <a:rPr lang="en-US" altLang="en-US" sz="1400" dirty="0">
                <a:solidFill>
                  <a:srgbClr val="3F7F5F"/>
                </a:solidFill>
                <a:latin typeface="Consolas" panose="020B0609020204030204" pitchFamily="49" charset="0"/>
              </a:rPr>
              <a:t>not "array"</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err="1">
                <a:solidFill>
                  <a:srgbClr val="7F0055"/>
                </a:solidFill>
                <a:latin typeface="Consolas" panose="020B0609020204030204" pitchFamily="49" charset="0"/>
              </a:rPr>
              <a:t>typeof</a:t>
            </a:r>
            <a:r>
              <a:rPr lang="en-US" altLang="en-US" sz="1400" b="1" dirty="0">
                <a:solidFill>
                  <a:srgbClr val="7F0055"/>
                </a:solidFill>
                <a:latin typeface="Consolas" panose="020B0609020204030204" pitchFamily="49" charset="0"/>
              </a:rPr>
              <a:t> new </a:t>
            </a:r>
            <a:r>
              <a:rPr lang="en-US" altLang="en-US" sz="1400" b="1" i="1" dirty="0">
                <a:solidFill>
                  <a:srgbClr val="660E7A"/>
                </a:solidFill>
                <a:latin typeface="Consolas" panose="020B0609020204030204" pitchFamily="49" charset="0"/>
              </a:rPr>
              <a:t>Array</a:t>
            </a:r>
            <a:r>
              <a:rPr lang="en-US" altLang="en-US" sz="1400" dirty="0">
                <a:solidFill>
                  <a:srgbClr val="000066"/>
                </a:solidFill>
                <a:latin typeface="Consolas" panose="020B0609020204030204" pitchFamily="49" charset="0"/>
              </a:rPr>
              <a:t>(</a:t>
            </a:r>
            <a:r>
              <a:rPr lang="en-US" altLang="en-US" sz="1400" b="1" dirty="0">
                <a:solidFill>
                  <a:srgbClr val="333333"/>
                </a:solidFill>
                <a:latin typeface="Consolas" panose="020B0609020204030204" pitchFamily="49" charset="0"/>
              </a:rPr>
              <a:t>1</a:t>
            </a:r>
            <a:r>
              <a:rPr lang="en-US" altLang="en-US" sz="1400" dirty="0">
                <a:solidFill>
                  <a:srgbClr val="333333"/>
                </a:solidFill>
                <a:latin typeface="Consolas" panose="020B0609020204030204" pitchFamily="49" charset="0"/>
              </a:rPr>
              <a:t>,</a:t>
            </a:r>
            <a:r>
              <a:rPr lang="en-US" altLang="en-US" sz="1400" b="1" dirty="0">
                <a:solidFill>
                  <a:srgbClr val="333333"/>
                </a:solidFill>
                <a:latin typeface="Consolas" panose="020B0609020204030204" pitchFamily="49" charset="0"/>
              </a:rPr>
              <a:t>2</a:t>
            </a:r>
            <a:r>
              <a:rPr lang="en-US" altLang="en-US" sz="1400" dirty="0">
                <a:solidFill>
                  <a:srgbClr val="333333"/>
                </a:solidFill>
                <a:latin typeface="Consolas" panose="020B0609020204030204" pitchFamily="49" charset="0"/>
              </a:rPr>
              <a:t>,</a:t>
            </a:r>
            <a:r>
              <a:rPr lang="en-US" altLang="en-US" sz="1400" b="1" dirty="0">
                <a:solidFill>
                  <a:srgbClr val="333333"/>
                </a:solidFill>
                <a:latin typeface="Consolas" panose="020B0609020204030204" pitchFamily="49" charset="0"/>
              </a:rPr>
              <a:t>3</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dirty="0">
                <a:solidFill>
                  <a:srgbClr val="00B0F0"/>
                </a:solidFill>
                <a:latin typeface="Consolas" panose="020B0609020204030204" pitchFamily="49" charset="0"/>
              </a:rPr>
              <a:t>"object"</a:t>
            </a:r>
          </a:p>
          <a:p>
            <a:pPr lvl="0" eaLnBrk="0" fontAlgn="base" hangingPunct="0">
              <a:spcBef>
                <a:spcPct val="0"/>
              </a:spcBef>
              <a:spcAft>
                <a:spcPct val="0"/>
              </a:spcAft>
            </a:pPr>
            <a:r>
              <a:rPr lang="en-US" altLang="en-US" sz="1400" b="1" i="1" dirty="0" smtClean="0">
                <a:solidFill>
                  <a:srgbClr val="660E7A"/>
                </a:solidFill>
                <a:latin typeface="Consolas" panose="020B0609020204030204" pitchFamily="49" charset="0"/>
              </a:rPr>
              <a:t>console</a:t>
            </a:r>
            <a:r>
              <a:rPr lang="en-US" altLang="en-US" sz="1400" dirty="0" smtClean="0">
                <a:solidFill>
                  <a:srgbClr val="333333"/>
                </a:solidFill>
                <a:latin typeface="Consolas" panose="020B0609020204030204" pitchFamily="49" charset="0"/>
              </a:rPr>
              <a:t>.</a:t>
            </a:r>
            <a:r>
              <a:rPr lang="en-US" altLang="en-US" sz="1400" dirty="0" smtClean="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new </a:t>
            </a:r>
            <a:r>
              <a:rPr lang="en-US" altLang="en-US" sz="1400" b="1" i="1" dirty="0">
                <a:solidFill>
                  <a:srgbClr val="660E7A"/>
                </a:solidFill>
                <a:latin typeface="Consolas" panose="020B0609020204030204" pitchFamily="49" charset="0"/>
              </a:rPr>
              <a:t>Date</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a:solidFill>
                  <a:srgbClr val="000000"/>
                </a:solidFill>
                <a:latin typeface="Verdana" panose="020B0604030504040204" pitchFamily="34" charset="0"/>
              </a:rPr>
              <a:t>//"object"</a:t>
            </a:r>
            <a:r>
              <a:rPr lang="en-US" altLang="en-US" sz="1400" dirty="0">
                <a:solidFill>
                  <a:srgbClr val="00B0F0"/>
                </a:solidFill>
                <a:latin typeface="Consolas" panose="020B0609020204030204" pitchFamily="49" charset="0"/>
              </a:rPr>
              <a:t/>
            </a:r>
            <a:br>
              <a:rPr lang="en-US" altLang="en-US" sz="1400" dirty="0">
                <a:solidFill>
                  <a:srgbClr val="00B0F0"/>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dirty="0">
                <a:solidFill>
                  <a:srgbClr val="0000FF"/>
                </a:solidFill>
                <a:latin typeface="Consolas" panose="020B0609020204030204" pitchFamily="49" charset="0"/>
              </a:rPr>
              <a:t>/^$/ </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 </a:t>
            </a:r>
            <a:r>
              <a:rPr lang="en-US" altLang="en-US" sz="1400" dirty="0">
                <a:solidFill>
                  <a:srgbClr val="0070C0"/>
                </a:solidFill>
                <a:latin typeface="Consolas" panose="020B0609020204030204" pitchFamily="49" charset="0"/>
              </a:rPr>
              <a:t>"</a:t>
            </a:r>
            <a:r>
              <a:rPr lang="en-US" altLang="en-US" sz="1400" b="1" dirty="0" smtClean="0">
                <a:solidFill>
                  <a:srgbClr val="0070C0"/>
                </a:solidFill>
                <a:latin typeface="Consolas" panose="020B0609020204030204" pitchFamily="49" charset="0"/>
              </a:rPr>
              <a:t>object</a:t>
            </a:r>
            <a:r>
              <a:rPr lang="en-US" altLang="en-US" sz="1400" dirty="0" smtClean="0">
                <a:solidFill>
                  <a:srgbClr val="0070C0"/>
                </a:solidFill>
                <a:latin typeface="Consolas" panose="020B0609020204030204" pitchFamily="49" charset="0"/>
              </a:rPr>
              <a:t>“</a:t>
            </a:r>
          </a:p>
          <a:p>
            <a:pPr eaLnBrk="0" fontAlgn="base" hangingPunct="0">
              <a:spcBef>
                <a:spcPct val="0"/>
              </a:spcBef>
              <a:spcAft>
                <a:spcPct val="0"/>
              </a:spcAft>
            </a:pP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new </a:t>
            </a:r>
            <a:r>
              <a:rPr lang="en-US" altLang="en-US" sz="1400" b="1" i="1" dirty="0" err="1">
                <a:solidFill>
                  <a:srgbClr val="660E7A"/>
                </a:solidFill>
                <a:latin typeface="Consolas" panose="020B0609020204030204" pitchFamily="49" charset="0"/>
              </a:rPr>
              <a:t>RegExp</a:t>
            </a:r>
            <a:r>
              <a:rPr lang="en-US" altLang="en-US" sz="1400" dirty="0">
                <a:solidFill>
                  <a:srgbClr val="000066"/>
                </a:solidFill>
                <a:latin typeface="Consolas" panose="020B0609020204030204" pitchFamily="49" charset="0"/>
              </a:rPr>
              <a:t>(</a:t>
            </a:r>
            <a:r>
              <a:rPr lang="en-US" altLang="en-US" sz="1400" b="1" dirty="0">
                <a:solidFill>
                  <a:srgbClr val="000000"/>
                </a:solidFill>
                <a:latin typeface="Consolas" panose="020B0609020204030204" pitchFamily="49" charset="0"/>
              </a:rPr>
              <a:t>'^$'</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 </a:t>
            </a:r>
            <a:r>
              <a:rPr lang="en-US" altLang="en-US" sz="1400" dirty="0" smtClean="0">
                <a:solidFill>
                  <a:srgbClr val="0070C0"/>
                </a:solidFill>
                <a:latin typeface="Consolas" panose="020B0609020204030204" pitchFamily="49" charset="0"/>
              </a:rPr>
              <a:t>//"</a:t>
            </a:r>
            <a:r>
              <a:rPr lang="en-US" altLang="en-US" sz="1400" dirty="0">
                <a:solidFill>
                  <a:srgbClr val="0070C0"/>
                </a:solidFill>
                <a:latin typeface="Consolas" panose="020B0609020204030204" pitchFamily="49" charset="0"/>
              </a:rPr>
              <a:t>object"</a:t>
            </a:r>
            <a:endParaRPr lang="en-US" altLang="en-US" sz="3200" dirty="0">
              <a:solidFill>
                <a:srgbClr val="0070C0"/>
              </a:solidFill>
              <a:latin typeface="Arial" panose="020B0604020202020204" pitchFamily="34" charset="0"/>
            </a:endParaRPr>
          </a:p>
          <a:p>
            <a:pPr lvl="0" eaLnBrk="0" fontAlgn="base" hangingPunct="0">
              <a:spcBef>
                <a:spcPct val="0"/>
              </a:spcBef>
              <a:spcAft>
                <a:spcPct val="0"/>
              </a:spcAft>
            </a:pPr>
            <a:r>
              <a:rPr lang="en-US" altLang="en-US" sz="1400" b="1" i="1" dirty="0" smtClean="0">
                <a:solidFill>
                  <a:srgbClr val="660E7A"/>
                </a:solidFill>
                <a:latin typeface="Consolas" panose="020B0609020204030204" pitchFamily="49" charset="0"/>
              </a:rPr>
              <a:t>console</a:t>
            </a:r>
            <a:r>
              <a:rPr lang="en-US" altLang="en-US" sz="1400" dirty="0" smtClean="0">
                <a:solidFill>
                  <a:srgbClr val="333333"/>
                </a:solidFill>
                <a:latin typeface="Consolas" panose="020B0609020204030204" pitchFamily="49" charset="0"/>
              </a:rPr>
              <a:t>.</a:t>
            </a:r>
            <a:r>
              <a:rPr lang="en-US" altLang="en-US" sz="1400" dirty="0" smtClean="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a:t>
            </a:r>
            <a:r>
              <a:rPr lang="en-US" altLang="en-US" sz="1400" dirty="0">
                <a:solidFill>
                  <a:srgbClr val="000066"/>
                </a:solidFill>
                <a:latin typeface="Consolas" panose="020B0609020204030204" pitchFamily="49" charset="0"/>
              </a:rPr>
              <a:t>{</a:t>
            </a:r>
            <a:r>
              <a:rPr lang="en-US" altLang="en-US" sz="1400" dirty="0">
                <a:solidFill>
                  <a:srgbClr val="566874"/>
                </a:solidFill>
                <a:latin typeface="Consolas" panose="020B0609020204030204" pitchFamily="49" charset="0"/>
              </a:rPr>
              <a:t>a</a:t>
            </a:r>
            <a:r>
              <a:rPr lang="en-US" altLang="en-US" sz="1400" dirty="0">
                <a:solidFill>
                  <a:srgbClr val="333333"/>
                </a:solidFill>
                <a:latin typeface="Consolas" panose="020B0609020204030204" pitchFamily="49" charset="0"/>
              </a:rPr>
              <a:t>: </a:t>
            </a:r>
            <a:r>
              <a:rPr lang="en-US" altLang="en-US" sz="1400" b="1" dirty="0">
                <a:solidFill>
                  <a:srgbClr val="000000"/>
                </a:solidFill>
                <a:latin typeface="Consolas" panose="020B0609020204030204" pitchFamily="49" charset="0"/>
              </a:rPr>
              <a:t>"abc"</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smtClean="0">
                <a:solidFill>
                  <a:srgbClr val="3F7F5F"/>
                </a:solidFill>
                <a:latin typeface="Consolas" panose="020B0609020204030204" pitchFamily="49" charset="0"/>
              </a:rPr>
              <a:t>//"</a:t>
            </a:r>
            <a:r>
              <a:rPr lang="en-US" altLang="en-US" sz="1400" dirty="0">
                <a:solidFill>
                  <a:srgbClr val="3F7F5F"/>
                </a:solidFill>
                <a:latin typeface="Consolas" panose="020B0609020204030204" pitchFamily="49" charset="0"/>
              </a:rPr>
              <a:t>object"</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 </a:t>
            </a:r>
            <a:r>
              <a:rPr lang="en-US" altLang="en-US" sz="1400" b="1" dirty="0">
                <a:solidFill>
                  <a:srgbClr val="7F0055"/>
                </a:solidFill>
                <a:latin typeface="Consolas" panose="020B0609020204030204" pitchFamily="49" charset="0"/>
              </a:rPr>
              <a:t>typeof typeof </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smtClean="0">
                <a:solidFill>
                  <a:srgbClr val="3F7F5F"/>
                </a:solidFill>
                <a:latin typeface="Consolas" panose="020B0609020204030204" pitchFamily="49" charset="0"/>
              </a:rPr>
              <a:t>//</a:t>
            </a:r>
            <a:r>
              <a:rPr lang="en-US" altLang="en-US" sz="1400" b="1" dirty="0" smtClean="0">
                <a:solidFill>
                  <a:srgbClr val="3F7F5F"/>
                </a:solidFill>
                <a:latin typeface="Consolas" panose="020B0609020204030204" pitchFamily="49" charset="0"/>
              </a:rPr>
              <a:t>"</a:t>
            </a:r>
            <a:r>
              <a:rPr lang="en-US" altLang="en-US" sz="1400" b="1" dirty="0">
                <a:solidFill>
                  <a:srgbClr val="3F7F5F"/>
                </a:solidFill>
                <a:latin typeface="Consolas" panose="020B0609020204030204" pitchFamily="49" charset="0"/>
              </a:rPr>
              <a:t>string</a:t>
            </a:r>
            <a:r>
              <a:rPr lang="en-US" altLang="en-US" sz="1400" b="1" dirty="0" smtClean="0">
                <a:solidFill>
                  <a:srgbClr val="3F7F5F"/>
                </a:solidFill>
                <a:latin typeface="Consolas" panose="020B0609020204030204" pitchFamily="49" charset="0"/>
              </a:rPr>
              <a:t>"</a:t>
            </a:r>
            <a:r>
              <a:rPr lang="en-US" altLang="en-US" sz="1400" dirty="0">
                <a:solidFill>
                  <a:srgbClr val="3F7F5F"/>
                </a:solidFill>
                <a:latin typeface="Consolas" panose="020B0609020204030204" pitchFamily="49" charset="0"/>
              </a:rPr>
              <a:t/>
            </a:r>
            <a:br>
              <a:rPr lang="en-US" altLang="en-US" sz="1400" dirty="0">
                <a:solidFill>
                  <a:srgbClr val="3F7F5F"/>
                </a:solidFill>
                <a:latin typeface="Consolas" panose="020B0609020204030204" pitchFamily="49" charset="0"/>
              </a:rPr>
            </a:br>
            <a:r>
              <a:rPr lang="en-US" altLang="en-US" sz="1400" b="1" i="1" dirty="0">
                <a:solidFill>
                  <a:srgbClr val="660E7A"/>
                </a:solidFill>
                <a:latin typeface="Consolas" panose="020B0609020204030204" pitchFamily="49" charset="0"/>
              </a:rPr>
              <a:t>console</a:t>
            </a:r>
            <a:r>
              <a:rPr lang="en-US" altLang="en-US" sz="1400" dirty="0">
                <a:solidFill>
                  <a:srgbClr val="333333"/>
                </a:solidFill>
                <a:latin typeface="Consolas" panose="020B0609020204030204" pitchFamily="49" charset="0"/>
              </a:rPr>
              <a:t>.</a:t>
            </a:r>
            <a:r>
              <a:rPr lang="en-US" altLang="en-US" sz="1400" dirty="0">
                <a:solidFill>
                  <a:srgbClr val="7A7A43"/>
                </a:solidFill>
                <a:latin typeface="Consolas" panose="020B0609020204030204" pitchFamily="49" charset="0"/>
              </a:rPr>
              <a:t>log</a:t>
            </a:r>
            <a:r>
              <a:rPr lang="en-US" altLang="en-US" sz="1400" dirty="0">
                <a:solidFill>
                  <a:srgbClr val="000066"/>
                </a:solidFill>
                <a:latin typeface="Consolas" panose="020B0609020204030204" pitchFamily="49" charset="0"/>
              </a:rPr>
              <a:t>(</a:t>
            </a:r>
            <a:r>
              <a:rPr lang="en-US" altLang="en-US" sz="1400" b="1" dirty="0">
                <a:solidFill>
                  <a:srgbClr val="7F0055"/>
                </a:solidFill>
                <a:latin typeface="Consolas" panose="020B0609020204030204" pitchFamily="49" charset="0"/>
              </a:rPr>
              <a:t>typeof function </a:t>
            </a:r>
            <a:r>
              <a:rPr lang="en-US" altLang="en-US" sz="1400" dirty="0">
                <a:solidFill>
                  <a:srgbClr val="000066"/>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dirty="0">
                <a:solidFill>
                  <a:srgbClr val="3F7F5F"/>
                </a:solidFill>
                <a:latin typeface="Consolas" panose="020B0609020204030204" pitchFamily="49" charset="0"/>
              </a:rPr>
              <a:t>//</a:t>
            </a:r>
            <a:r>
              <a:rPr lang="en-US" altLang="en-US" sz="1400" b="1" dirty="0" smtClean="0">
                <a:solidFill>
                  <a:srgbClr val="7030A0"/>
                </a:solidFill>
                <a:latin typeface="Consolas" panose="020B0609020204030204" pitchFamily="49" charset="0"/>
              </a:rPr>
              <a:t>function</a:t>
            </a:r>
            <a:endParaRPr lang="en-US" sz="1400" dirty="0"/>
          </a:p>
        </p:txBody>
      </p:sp>
      <p:sp>
        <p:nvSpPr>
          <p:cNvPr id="2" name="Rectangle 1"/>
          <p:cNvSpPr>
            <a:spLocks noChangeArrowheads="1"/>
          </p:cNvSpPr>
          <p:nvPr/>
        </p:nvSpPr>
        <p:spPr bwMode="auto">
          <a:xfrm>
            <a:off x="7347175" y="3206816"/>
            <a:ext cx="4844825"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sz="1600" dirty="0">
              <a:solidFill>
                <a:srgbClr val="24292E"/>
              </a:solidFill>
              <a:latin typeface="-apple-system"/>
            </a:endParaRPr>
          </a:p>
          <a:p>
            <a:pPr eaLnBrk="0" fontAlgn="base" hangingPunct="0">
              <a:spcBef>
                <a:spcPct val="0"/>
              </a:spcBef>
              <a:spcAft>
                <a:spcPct val="0"/>
              </a:spcAft>
            </a:pPr>
            <a:r>
              <a:rPr lang="en-US" altLang="en-US" sz="1600" dirty="0" smtClean="0">
                <a:solidFill>
                  <a:srgbClr val="24292E"/>
                </a:solidFill>
                <a:latin typeface="-apple-system"/>
              </a:rPr>
              <a:t>Arrays </a:t>
            </a:r>
            <a:r>
              <a:rPr lang="en-US" altLang="en-US" sz="1600" dirty="0">
                <a:solidFill>
                  <a:srgbClr val="24292E"/>
                </a:solidFill>
                <a:latin typeface="-apple-system"/>
              </a:rPr>
              <a:t>are objects in JavaScript so </a:t>
            </a:r>
            <a:r>
              <a:rPr lang="en-US" altLang="en-US" sz="1600" dirty="0" err="1">
                <a:solidFill>
                  <a:srgbClr val="24292E"/>
                </a:solidFill>
                <a:latin typeface="-apple-system"/>
              </a:rPr>
              <a:t>typeof</a:t>
            </a:r>
            <a:r>
              <a:rPr lang="en-US" altLang="en-US" sz="1600" dirty="0">
                <a:solidFill>
                  <a:srgbClr val="24292E"/>
                </a:solidFill>
                <a:latin typeface="-apple-system"/>
              </a:rPr>
              <a:t> array will return 'object'</a:t>
            </a:r>
          </a:p>
          <a:p>
            <a:pPr eaLnBrk="0" fontAlgn="base" hangingPunct="0">
              <a:spcBef>
                <a:spcPct val="0"/>
              </a:spcBef>
              <a:spcAft>
                <a:spcPct val="0"/>
              </a:spcAft>
            </a:pPr>
            <a:endParaRPr lang="en-US" altLang="en-US" sz="1600" dirty="0">
              <a:solidFill>
                <a:srgbClr val="24292E"/>
              </a:solidFill>
              <a:latin typeface="-apple-system"/>
            </a:endParaRPr>
          </a:p>
        </p:txBody>
      </p:sp>
      <p:sp>
        <p:nvSpPr>
          <p:cNvPr id="14" name="Rectangle 2"/>
          <p:cNvSpPr>
            <a:spLocks noChangeArrowheads="1"/>
          </p:cNvSpPr>
          <p:nvPr/>
        </p:nvSpPr>
        <p:spPr bwMode="auto">
          <a:xfrm>
            <a:off x="7604284" y="2384193"/>
            <a:ext cx="4314089" cy="2447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4292E"/>
                </a:solidFill>
                <a:effectLst/>
                <a:latin typeface="-apple-system"/>
              </a:rPr>
              <a:t>All </a:t>
            </a:r>
            <a:r>
              <a:rPr kumimoji="0" lang="en-US" altLang="en-US" sz="1600" b="0" i="0" u="none" strike="noStrike" cap="none" normalizeH="0" baseline="0" dirty="0" smtClean="0">
                <a:ln>
                  <a:noFill/>
                </a:ln>
                <a:solidFill>
                  <a:srgbClr val="24292E"/>
                </a:solidFill>
                <a:effectLst/>
                <a:latin typeface="SFMono-Regular"/>
              </a:rPr>
              <a:t>object</a:t>
            </a:r>
            <a:r>
              <a:rPr kumimoji="0" lang="en-US" altLang="en-US" sz="1600" b="0" i="0" u="none" strike="noStrike" cap="none" normalizeH="0" baseline="0" dirty="0" smtClean="0">
                <a:ln>
                  <a:noFill/>
                </a:ln>
                <a:solidFill>
                  <a:srgbClr val="24292E"/>
                </a:solidFill>
                <a:effectLst/>
                <a:latin typeface="-apple-system"/>
              </a:rPr>
              <a:t>s are </a:t>
            </a:r>
            <a:r>
              <a:rPr kumimoji="0" lang="en-US" altLang="en-US" sz="1600" b="0" i="1" u="none" strike="noStrike" cap="none" normalizeH="0" baseline="0" dirty="0" err="1" smtClean="0">
                <a:ln>
                  <a:noFill/>
                </a:ln>
                <a:solidFill>
                  <a:srgbClr val="24292E"/>
                </a:solidFill>
                <a:effectLst/>
                <a:latin typeface="-apple-system"/>
              </a:rPr>
              <a:t>truthy</a:t>
            </a:r>
            <a:r>
              <a:rPr kumimoji="0" lang="en-US" altLang="en-US" sz="1600" b="0" i="0" u="none" strike="noStrike" cap="none" normalizeH="0" baseline="0" dirty="0" smtClean="0">
                <a:ln>
                  <a:noFill/>
                </a:ln>
                <a:solidFill>
                  <a:srgbClr val="24292E"/>
                </a:solidFill>
                <a:effectLst/>
                <a:latin typeface="-apple-system"/>
              </a:rPr>
              <a:t> and </a:t>
            </a:r>
            <a:r>
              <a:rPr kumimoji="0" lang="en-US" altLang="en-US" sz="1600" b="0" i="0" u="none" strike="noStrike" cap="none" normalizeH="0" baseline="0" dirty="0" smtClean="0">
                <a:ln>
                  <a:noFill/>
                </a:ln>
                <a:solidFill>
                  <a:srgbClr val="24292E"/>
                </a:solidFill>
                <a:effectLst/>
                <a:latin typeface="SFMono-Regular"/>
              </a:rPr>
              <a:t>null</a:t>
            </a:r>
            <a:r>
              <a:rPr kumimoji="0" lang="en-US" altLang="en-US" sz="1600" b="0" i="0" u="none" strike="noStrike" cap="none" normalizeH="0" baseline="0" dirty="0" smtClean="0">
                <a:ln>
                  <a:noFill/>
                </a:ln>
                <a:solidFill>
                  <a:srgbClr val="24292E"/>
                </a:solidFill>
                <a:effectLst/>
                <a:latin typeface="-apple-system"/>
              </a:rPr>
              <a:t> is </a:t>
            </a:r>
            <a:r>
              <a:rPr kumimoji="0" lang="en-US" altLang="en-US" sz="1600" b="0" i="1" u="none" strike="noStrike" cap="none" normalizeH="0" baseline="0" dirty="0" err="1" smtClean="0">
                <a:ln>
                  <a:noFill/>
                </a:ln>
                <a:solidFill>
                  <a:srgbClr val="24292E"/>
                </a:solidFill>
                <a:effectLst/>
                <a:latin typeface="-apple-system"/>
              </a:rPr>
              <a:t>falsy</a:t>
            </a:r>
            <a:r>
              <a:rPr kumimoji="0" lang="en-US" altLang="en-US" sz="1600" b="0" i="0" u="none" strike="noStrike" cap="none" normalizeH="0" baseline="0" dirty="0" smtClean="0">
                <a:ln>
                  <a:noFill/>
                </a:ln>
                <a:solidFill>
                  <a:schemeClr val="tx1"/>
                </a:solidFill>
                <a:effectLst/>
              </a:rPr>
              <a:t> </a:t>
            </a:r>
          </a:p>
        </p:txBody>
      </p:sp>
      <p:sp>
        <p:nvSpPr>
          <p:cNvPr id="21" name="Rectangle 20"/>
          <p:cNvSpPr/>
          <p:nvPr/>
        </p:nvSpPr>
        <p:spPr>
          <a:xfrm>
            <a:off x="725502" y="5246670"/>
            <a:ext cx="749027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en-US" sz="1600" dirty="0">
                <a:solidFill>
                  <a:srgbClr val="24292E"/>
                </a:solidFill>
                <a:latin typeface="-apple-system"/>
              </a:rPr>
              <a:t>You cannot use </a:t>
            </a:r>
            <a:r>
              <a:rPr lang="en-US" altLang="en-US" sz="1600" dirty="0" err="1">
                <a:solidFill>
                  <a:srgbClr val="24292E"/>
                </a:solidFill>
                <a:latin typeface="-apple-system"/>
              </a:rPr>
              <a:t>typeof</a:t>
            </a:r>
            <a:r>
              <a:rPr lang="en-US" altLang="en-US" sz="1600" dirty="0">
                <a:solidFill>
                  <a:srgbClr val="24292E"/>
                </a:solidFill>
                <a:latin typeface="-apple-system"/>
              </a:rPr>
              <a:t> to determine if a JS object is an array (or a date).</a:t>
            </a:r>
          </a:p>
        </p:txBody>
      </p:sp>
      <p:sp>
        <p:nvSpPr>
          <p:cNvPr id="29" name="Rectangle 2"/>
          <p:cNvSpPr>
            <a:spLocks noChangeArrowheads="1"/>
          </p:cNvSpPr>
          <p:nvPr/>
        </p:nvSpPr>
        <p:spPr bwMode="auto">
          <a:xfrm>
            <a:off x="2538849" y="5630810"/>
            <a:ext cx="657051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0" u="none" strike="noStrike" cap="none" normalizeH="0" baseline="0" dirty="0" err="1" smtClean="0">
                <a:ln>
                  <a:noFill/>
                </a:ln>
                <a:solidFill>
                  <a:srgbClr val="FF8000"/>
                </a:solidFill>
                <a:effectLst/>
                <a:latin typeface="Consolas" panose="020B0609020204030204" pitchFamily="49" charset="0"/>
              </a:rPr>
              <a:t>myArr</a:t>
            </a:r>
            <a:r>
              <a:rPr kumimoji="0" lang="en-US" altLang="en-US" sz="1400" b="1" i="0" u="none" strike="noStrike" cap="none" normalizeH="0" baseline="0" dirty="0" smtClean="0">
                <a:ln>
                  <a:noFill/>
                </a:ln>
                <a:solidFill>
                  <a:srgbClr val="FF8000"/>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333333"/>
                </a:solidFill>
                <a:effectLst/>
                <a:latin typeface="Consolas" panose="020B0609020204030204" pitchFamily="49" charset="0"/>
              </a:rPr>
              <a:t>1</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1" i="0" u="none" strike="noStrike" cap="none" normalizeH="0" baseline="0" dirty="0" smtClean="0">
                <a:ln>
                  <a:noFill/>
                </a:ln>
                <a:solidFill>
                  <a:srgbClr val="333333"/>
                </a:solidFill>
                <a:effectLst/>
                <a:latin typeface="Consolas" panose="020B0609020204030204" pitchFamily="49" charset="0"/>
              </a:rPr>
              <a:t>2</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1" i="0" u="none" strike="noStrike" cap="none" normalizeH="0" baseline="0" dirty="0" smtClean="0">
                <a:ln>
                  <a:noFill/>
                </a:ln>
                <a:solidFill>
                  <a:srgbClr val="333333"/>
                </a:solidFill>
                <a:effectLst/>
                <a:latin typeface="Consolas" panose="020B0609020204030204" pitchFamily="49" charset="0"/>
              </a:rPr>
              <a:t>3</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1" i="0" u="none" strike="noStrike" cap="none" normalizeH="0" baseline="0" dirty="0" smtClean="0">
                <a:ln>
                  <a:noFill/>
                </a:ln>
                <a:solidFill>
                  <a:srgbClr val="333333"/>
                </a:solidFill>
                <a:effectLst/>
                <a:latin typeface="Consolas" panose="020B0609020204030204" pitchFamily="49" charset="0"/>
              </a:rPr>
              <a:t>4</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br>
              <a:rPr kumimoji="0" lang="en-US" altLang="en-US" sz="1400" b="0" i="0" u="none" strike="noStrike" cap="none" normalizeH="0" baseline="0" dirty="0" smtClean="0">
                <a:ln>
                  <a:noFill/>
                </a:ln>
                <a:solidFill>
                  <a:srgbClr val="333333"/>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err="1" smtClean="0">
                <a:ln>
                  <a:noFill/>
                </a:ln>
                <a:solidFill>
                  <a:srgbClr val="FF8000"/>
                </a:solidFill>
                <a:effectLst/>
                <a:latin typeface="Consolas" panose="020B0609020204030204" pitchFamily="49" charset="0"/>
              </a:rPr>
              <a:t>myArr</a:t>
            </a:r>
            <a:r>
              <a:rPr kumimoji="0" lang="en-US" altLang="en-US" sz="1400" b="0" i="0" u="none" strike="noStrike" cap="none" normalizeH="0" baseline="0" dirty="0" err="1" smtClean="0">
                <a:ln>
                  <a:noFill/>
                </a:ln>
                <a:solidFill>
                  <a:srgbClr val="333333"/>
                </a:solidFill>
                <a:effectLst/>
                <a:latin typeface="Consolas" panose="020B0609020204030204" pitchFamily="49" charset="0"/>
              </a:rPr>
              <a:t>.</a:t>
            </a:r>
            <a:r>
              <a:rPr kumimoji="0" lang="en-US" altLang="en-US" sz="1400" b="0" i="0" u="none" strike="noStrike" cap="none" normalizeH="0" baseline="0" dirty="0" err="1" smtClean="0">
                <a:ln>
                  <a:noFill/>
                </a:ln>
                <a:solidFill>
                  <a:srgbClr val="566874"/>
                </a:solidFill>
                <a:effectLst/>
                <a:latin typeface="Consolas" panose="020B0609020204030204" pitchFamily="49" charset="0"/>
              </a:rPr>
              <a:t>constructor</a:t>
            </a:r>
            <a:r>
              <a:rPr kumimoji="0" lang="en-US" altLang="en-US" sz="1400" b="0" i="0" u="none" strike="noStrike" cap="none" normalizeH="0" baseline="0" dirty="0" err="1" smtClean="0">
                <a:ln>
                  <a:noFill/>
                </a:ln>
                <a:solidFill>
                  <a:srgbClr val="333333"/>
                </a:solidFill>
                <a:effectLst/>
                <a:latin typeface="Consolas" panose="020B0609020204030204" pitchFamily="49" charset="0"/>
              </a:rPr>
              <a:t>.</a:t>
            </a:r>
            <a:r>
              <a:rPr kumimoji="0" lang="en-US" altLang="en-US" sz="1400" b="0" i="0" u="none" strike="noStrike" cap="none" normalizeH="0" baseline="0" dirty="0" err="1" smtClean="0">
                <a:ln>
                  <a:noFill/>
                </a:ln>
                <a:solidFill>
                  <a:srgbClr val="7A7A43"/>
                </a:solidFill>
                <a:effectLst/>
                <a:latin typeface="Consolas" panose="020B0609020204030204" pitchFamily="49" charset="0"/>
              </a:rPr>
              <a:t>toString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err="1" smtClean="0">
                <a:ln>
                  <a:noFill/>
                </a:ln>
                <a:solidFill>
                  <a:srgbClr val="7A7A43"/>
                </a:solidFill>
                <a:effectLst/>
                <a:latin typeface="Consolas" panose="020B0609020204030204" pitchFamily="49" charset="0"/>
              </a:rPr>
              <a:t>indexOf</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000000"/>
                </a:solidFill>
                <a:effectLst/>
                <a:latin typeface="Consolas" panose="020B0609020204030204" pitchFamily="49" charset="0"/>
              </a:rPr>
              <a:t>"Array"</a:t>
            </a:r>
            <a:r>
              <a:rPr kumimoji="0" lang="en-US" altLang="en-US" sz="1400" b="0" i="0" u="none" strike="noStrike" cap="none" normalizeH="0" baseline="0" dirty="0" smtClean="0">
                <a:ln>
                  <a:noFill/>
                </a:ln>
                <a:solidFill>
                  <a:srgbClr val="000066"/>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&gt; -</a:t>
            </a:r>
            <a:r>
              <a:rPr kumimoji="0" lang="en-US" altLang="en-US" sz="1400" b="1" i="0" u="none" strike="noStrike" cap="none" normalizeH="0" baseline="0" dirty="0" smtClean="0">
                <a:ln>
                  <a:noFill/>
                </a:ln>
                <a:solidFill>
                  <a:srgbClr val="333333"/>
                </a:solidFill>
                <a:effectLst/>
                <a:latin typeface="Consolas" panose="020B0609020204030204" pitchFamily="49" charset="0"/>
              </a:rPr>
              <a:t>1</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br>
              <a:rPr kumimoji="0" lang="en-US" altLang="en-US" sz="1400" b="0" i="0" u="none" strike="noStrike" cap="none" normalizeH="0" baseline="0" dirty="0" smtClean="0">
                <a:ln>
                  <a:noFill/>
                </a:ln>
                <a:solidFill>
                  <a:srgbClr val="333333"/>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err="1" smtClean="0">
                <a:ln>
                  <a:noFill/>
                </a:ln>
                <a:solidFill>
                  <a:srgbClr val="FF8000"/>
                </a:solidFill>
                <a:effectLst/>
                <a:latin typeface="Consolas" panose="020B0609020204030204" pitchFamily="49" charset="0"/>
              </a:rPr>
              <a:t>myArr</a:t>
            </a:r>
            <a:r>
              <a:rPr kumimoji="0" lang="en-US" altLang="en-US" sz="1400" b="0" i="0" u="none" strike="noStrike" cap="none" normalizeH="0" baseline="0" dirty="0" err="1" smtClean="0">
                <a:ln>
                  <a:noFill/>
                </a:ln>
                <a:solidFill>
                  <a:srgbClr val="333333"/>
                </a:solidFill>
                <a:effectLst/>
                <a:latin typeface="Consolas" panose="020B0609020204030204" pitchFamily="49" charset="0"/>
              </a:rPr>
              <a:t>.</a:t>
            </a:r>
            <a:r>
              <a:rPr kumimoji="0" lang="en-US" altLang="en-US" sz="1400" b="0" i="0" u="none" strike="noStrike" cap="none" normalizeH="0" baseline="0" dirty="0" err="1" smtClean="0">
                <a:ln>
                  <a:noFill/>
                </a:ln>
                <a:solidFill>
                  <a:srgbClr val="566874"/>
                </a:solidFill>
                <a:effectLst/>
                <a:latin typeface="Consolas" panose="020B0609020204030204" pitchFamily="49" charset="0"/>
              </a:rPr>
              <a:t>constructor</a:t>
            </a:r>
            <a:r>
              <a:rPr kumimoji="0" lang="en-US" altLang="en-US" sz="1400" b="0" i="0" u="none" strike="noStrike" cap="none" normalizeH="0" baseline="0" dirty="0" smtClean="0">
                <a:ln>
                  <a:noFill/>
                </a:ln>
                <a:solidFill>
                  <a:srgbClr val="566874"/>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1" i="1" u="none" strike="noStrike" cap="none" normalizeH="0" baseline="0" dirty="0" smtClean="0">
                <a:ln>
                  <a:noFill/>
                </a:ln>
                <a:solidFill>
                  <a:srgbClr val="660E7A"/>
                </a:solidFill>
                <a:effectLst/>
                <a:latin typeface="Consolas" panose="020B0609020204030204" pitchFamily="49" charset="0"/>
              </a:rPr>
              <a:t>Array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3F7F5F"/>
                </a:solidFill>
                <a:effectLst/>
                <a:latin typeface="Consolas" panose="020B0609020204030204" pitchFamily="49" charset="0"/>
              </a:rPr>
              <a:t>//2-way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3F7F5F"/>
                </a:solidFill>
                <a:latin typeface="Consolas" panose="020B0609020204030204" pitchFamily="49" charset="0"/>
              </a:rPr>
              <a:t>i</a:t>
            </a:r>
            <a:r>
              <a:rPr lang="en-US" altLang="en-US" sz="1400" dirty="0" err="1" smtClean="0">
                <a:solidFill>
                  <a:srgbClr val="3F7F5F"/>
                </a:solidFill>
                <a:latin typeface="Consolas" panose="020B0609020204030204" pitchFamily="49" charset="0"/>
              </a:rPr>
              <a:t>sArray</a:t>
            </a:r>
            <a:r>
              <a:rPr lang="en-US" altLang="en-US" sz="1400" dirty="0" smtClean="0">
                <a:solidFill>
                  <a:srgbClr val="3F7F5F"/>
                </a:solidFill>
                <a:latin typeface="Consolas" panose="020B0609020204030204" pitchFamily="49" charset="0"/>
              </a:rPr>
              <a:t> //3 way, …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762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454569" y="4057255"/>
            <a:ext cx="11557322" cy="461665"/>
          </a:xfrm>
          <a:prstGeom prst="rect">
            <a:avLst/>
          </a:prstGeom>
          <a:noFill/>
        </p:spPr>
        <p:txBody>
          <a:bodyPr wrap="square" rtlCol="0">
            <a:spAutoFit/>
          </a:bodyPr>
          <a:lstStyle/>
          <a:p>
            <a:pPr lvl="0" eaLnBrk="0" fontAlgn="base" hangingPunct="0">
              <a:spcBef>
                <a:spcPct val="0"/>
              </a:spcBef>
              <a:spcAft>
                <a:spcPct val="0"/>
              </a:spcAft>
            </a:pPr>
            <a:r>
              <a:rPr lang="en-US" sz="2400" b="1" dirty="0" err="1" smtClean="0">
                <a:solidFill>
                  <a:srgbClr val="C00000"/>
                </a:solidFill>
              </a:rPr>
              <a:t>Instanceof</a:t>
            </a:r>
            <a:r>
              <a:rPr lang="en-US" sz="2400" b="1" dirty="0" smtClean="0">
                <a:solidFill>
                  <a:srgbClr val="C00000"/>
                </a:solidFill>
              </a:rPr>
              <a:t>  </a:t>
            </a:r>
            <a:r>
              <a:rPr lang="en-US" altLang="en-US" sz="1600" dirty="0" smtClean="0">
                <a:solidFill>
                  <a:srgbClr val="000000"/>
                </a:solidFill>
                <a:latin typeface="Consolas" panose="020B0609020204030204" pitchFamily="49" charset="0"/>
              </a:rPr>
              <a:t>checks </a:t>
            </a:r>
            <a:r>
              <a:rPr lang="en-US" altLang="en-US" sz="1600" dirty="0">
                <a:solidFill>
                  <a:srgbClr val="3F7F5F"/>
                </a:solidFill>
                <a:latin typeface="Consolas" panose="020B0609020204030204" pitchFamily="49" charset="0"/>
              </a:rPr>
              <a:t>if an object is an instance </a:t>
            </a:r>
            <a:r>
              <a:rPr lang="en-US" altLang="en-US" sz="1600" dirty="0" smtClean="0">
                <a:solidFill>
                  <a:srgbClr val="3F7F5F"/>
                </a:solidFill>
                <a:latin typeface="Consolas" panose="020B0609020204030204" pitchFamily="49" charset="0"/>
              </a:rPr>
              <a:t>of a </a:t>
            </a:r>
            <a:r>
              <a:rPr lang="en-US" altLang="en-US" sz="1600" dirty="0">
                <a:solidFill>
                  <a:srgbClr val="3F7F5F"/>
                </a:solidFill>
                <a:latin typeface="Consolas" panose="020B0609020204030204" pitchFamily="49" charset="0"/>
              </a:rPr>
              <a:t>class or constructor</a:t>
            </a:r>
            <a:endParaRPr lang="en-US" sz="1600" b="1" dirty="0">
              <a:solidFill>
                <a:srgbClr val="C00000"/>
              </a:solidFill>
            </a:endParaRPr>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18" name="Rectangle 17"/>
          <p:cNvSpPr/>
          <p:nvPr/>
        </p:nvSpPr>
        <p:spPr>
          <a:xfrm>
            <a:off x="454569" y="228600"/>
            <a:ext cx="9063504" cy="738664"/>
          </a:xfrm>
          <a:prstGeom prst="rect">
            <a:avLst/>
          </a:prstGeom>
        </p:spPr>
        <p:txBody>
          <a:bodyPr wrap="square">
            <a:spAutoFit/>
          </a:bodyPr>
          <a:lstStyle/>
          <a:p>
            <a:r>
              <a:rPr lang="en-US" sz="2400" b="1" dirty="0" err="1">
                <a:solidFill>
                  <a:srgbClr val="FF0000"/>
                </a:solidFill>
              </a:rPr>
              <a:t>Falsy</a:t>
            </a:r>
            <a:r>
              <a:rPr lang="en-US" sz="2400" b="1" dirty="0">
                <a:solidFill>
                  <a:srgbClr val="FF0000"/>
                </a:solidFill>
              </a:rPr>
              <a:t> Values - </a:t>
            </a:r>
            <a:r>
              <a:rPr lang="en-US" dirty="0"/>
              <a:t>These values are all </a:t>
            </a:r>
            <a:r>
              <a:rPr lang="en-US" b="1" dirty="0" err="1"/>
              <a:t>falsy</a:t>
            </a:r>
            <a:r>
              <a:rPr lang="en-US" dirty="0"/>
              <a:t>, but </a:t>
            </a:r>
            <a:r>
              <a:rPr lang="en-US" dirty="0">
                <a:solidFill>
                  <a:srgbClr val="00B0F0"/>
                </a:solidFill>
              </a:rPr>
              <a:t>they are not interchangeable</a:t>
            </a:r>
            <a:r>
              <a:rPr lang="en-US" dirty="0" smtClean="0"/>
              <a:t>.</a:t>
            </a:r>
          </a:p>
          <a:p>
            <a:r>
              <a:rPr lang="en-US" dirty="0"/>
              <a:t>All other values are </a:t>
            </a:r>
            <a:r>
              <a:rPr lang="en-US" b="1" i="1" dirty="0" err="1"/>
              <a:t>truthy</a:t>
            </a:r>
            <a:r>
              <a:rPr lang="en-US" dirty="0"/>
              <a:t> including all objects &amp; the string </a:t>
            </a:r>
            <a:r>
              <a:rPr lang="en-US" dirty="0" smtClean="0"/>
              <a:t>'false‘. </a:t>
            </a:r>
            <a:endParaRPr lang="en-US" sz="2400" b="1" dirty="0"/>
          </a:p>
        </p:txBody>
      </p:sp>
      <p:pic>
        <p:nvPicPr>
          <p:cNvPr id="19" name="Picture 18"/>
          <p:cNvPicPr>
            <a:picLocks noChangeAspect="1"/>
          </p:cNvPicPr>
          <p:nvPr/>
        </p:nvPicPr>
        <p:blipFill>
          <a:blip r:embed="rId3"/>
          <a:stretch>
            <a:fillRect/>
          </a:stretch>
        </p:blipFill>
        <p:spPr>
          <a:xfrm>
            <a:off x="8610316" y="43934"/>
            <a:ext cx="3061566" cy="2346175"/>
          </a:xfrm>
          <a:prstGeom prst="rect">
            <a:avLst/>
          </a:prstGeom>
        </p:spPr>
      </p:pic>
      <p:sp>
        <p:nvSpPr>
          <p:cNvPr id="20" name="Rectangle 4"/>
          <p:cNvSpPr>
            <a:spLocks noChangeArrowheads="1"/>
          </p:cNvSpPr>
          <p:nvPr/>
        </p:nvSpPr>
        <p:spPr bwMode="auto">
          <a:xfrm>
            <a:off x="547659" y="1201183"/>
            <a:ext cx="575029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7F0055"/>
                </a:solidFill>
                <a:effectLst/>
                <a:latin typeface="Consolas" panose="020B0609020204030204" pitchFamily="49" charset="0"/>
              </a:rPr>
              <a:t>if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err="1" smtClean="0">
                <a:ln>
                  <a:noFill/>
                </a:ln>
                <a:solidFill>
                  <a:srgbClr val="000000"/>
                </a:solidFill>
                <a:effectLst/>
                <a:latin typeface="Consolas" panose="020B0609020204030204" pitchFamily="49" charset="0"/>
              </a:rPr>
              <a:t>my_value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&amp;&amp; </a:t>
            </a:r>
            <a:r>
              <a:rPr kumimoji="0" lang="en-US" altLang="en-US" sz="1400" b="1" i="0" u="none" strike="noStrike" cap="none" normalizeH="0" baseline="0" dirty="0" err="1" smtClean="0">
                <a:ln>
                  <a:noFill/>
                </a:ln>
                <a:solidFill>
                  <a:srgbClr val="7F0055"/>
                </a:solidFill>
                <a:effectLst/>
                <a:latin typeface="Consolas" panose="020B0609020204030204" pitchFamily="49" charset="0"/>
              </a:rPr>
              <a:t>typeof</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my_value</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1" i="0" u="none" strike="noStrike" cap="none" normalizeH="0" baseline="0" dirty="0" smtClean="0">
                <a:ln>
                  <a:noFill/>
                </a:ln>
                <a:solidFill>
                  <a:srgbClr val="000000"/>
                </a:solidFill>
                <a:effectLst/>
                <a:latin typeface="Consolas" panose="020B0609020204030204" pitchFamily="49" charset="0"/>
              </a:rPr>
              <a:t>'object'</a:t>
            </a:r>
            <a:r>
              <a:rPr kumimoji="0" lang="en-US" altLang="en-US" sz="1400" b="0" i="0" u="none" strike="noStrike" cap="none" normalizeH="0" baseline="0" dirty="0" smtClean="0">
                <a:ln>
                  <a:noFill/>
                </a:ln>
                <a:solidFill>
                  <a:srgbClr val="000066"/>
                </a:solidFill>
                <a:effectLst/>
                <a:latin typeface="Consolas" panose="020B0609020204030204" pitchFamily="49" charset="0"/>
              </a:rPr>
              <a:t>) {</a:t>
            </a:r>
            <a:br>
              <a:rPr kumimoji="0" lang="en-US" altLang="en-US" sz="1400" b="0" i="0" u="none" strike="noStrike" cap="none" normalizeH="0" baseline="0" dirty="0" smtClean="0">
                <a:ln>
                  <a:noFill/>
                </a:ln>
                <a:solidFill>
                  <a:srgbClr val="000066"/>
                </a:solidFill>
                <a:effectLst/>
                <a:latin typeface="Consolas" panose="020B0609020204030204" pitchFamily="49" charset="0"/>
              </a:rPr>
            </a:br>
            <a:r>
              <a:rPr kumimoji="0" lang="en-US" altLang="en-US" sz="1400" b="0" i="0" u="none" strike="noStrike" cap="none" normalizeH="0" baseline="0" dirty="0" smtClean="0">
                <a:ln>
                  <a:noFill/>
                </a:ln>
                <a:solidFill>
                  <a:srgbClr val="000066"/>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//then my value is definitely an </a:t>
            </a:r>
            <a:r>
              <a:rPr kumimoji="0" lang="en-US" altLang="en-US" sz="1400" b="1" i="0" u="none" strike="noStrike" cap="none" normalizeH="0" baseline="0" dirty="0" smtClean="0">
                <a:ln>
                  <a:noFill/>
                </a:ln>
                <a:solidFill>
                  <a:srgbClr val="3F7F5F"/>
                </a:solidFill>
                <a:effectLst/>
                <a:latin typeface="Consolas" panose="020B0609020204030204" pitchFamily="49" charset="0"/>
              </a:rPr>
              <a:t>object</a:t>
            </a:r>
            <a:r>
              <a:rPr kumimoji="0" lang="en-US" altLang="en-US" sz="1400" b="0" i="0" u="none" strike="noStrike" cap="none" normalizeH="0" baseline="0" dirty="0" smtClean="0">
                <a:ln>
                  <a:noFill/>
                </a:ln>
                <a:solidFill>
                  <a:srgbClr val="3F7F5F"/>
                </a:solidFill>
                <a:effectLst/>
                <a:latin typeface="Consolas" panose="020B0609020204030204" pitchFamily="49" charset="0"/>
              </a:rPr>
              <a:t> or an </a:t>
            </a:r>
            <a:r>
              <a:rPr kumimoji="0" lang="en-US" altLang="en-US" sz="1400" b="1" i="0" u="none" strike="noStrike" cap="none" normalizeH="0" baseline="0" dirty="0" smtClean="0">
                <a:ln>
                  <a:noFill/>
                </a:ln>
                <a:solidFill>
                  <a:srgbClr val="3F7F5F"/>
                </a:solidFill>
                <a:effectLst/>
                <a:latin typeface="Consolas" panose="020B0609020204030204" pitchFamily="49" charset="0"/>
              </a:rPr>
              <a:t>array</a:t>
            </a:r>
            <a:r>
              <a:rPr kumimoji="0" lang="en-US" altLang="en-US" sz="1400" b="0" i="0" u="none" strike="noStrike" cap="none" normalizeH="0" baseline="0" dirty="0" smtClean="0">
                <a:ln>
                  <a:noFill/>
                </a:ln>
                <a:solidFill>
                  <a:srgbClr val="3F7F5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F7F5F"/>
                </a:solidFill>
                <a:latin typeface="Consolas" panose="020B0609020204030204" pitchFamily="49" charset="0"/>
              </a:rPr>
              <a:t> </a:t>
            </a:r>
            <a:r>
              <a:rPr lang="en-US" altLang="en-US" sz="1400" dirty="0" smtClean="0">
                <a:solidFill>
                  <a:srgbClr val="3F7F5F"/>
                </a:solidFill>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and </a:t>
            </a:r>
            <a:r>
              <a:rPr kumimoji="0" lang="en-US" altLang="en-US" sz="1400" b="1" i="0" u="none" strike="noStrike" cap="none" normalizeH="0" baseline="0" dirty="0" err="1" smtClean="0">
                <a:ln>
                  <a:noFill/>
                </a:ln>
                <a:solidFill>
                  <a:srgbClr val="3F7F5F"/>
                </a:solidFill>
                <a:effectLst/>
                <a:latin typeface="Consolas" panose="020B0609020204030204" pitchFamily="49" charset="0"/>
              </a:rPr>
              <a:t>truthy</a:t>
            </a:r>
            <a:r>
              <a:rPr kumimoji="0" lang="en-US" altLang="en-US" sz="1400" b="0" i="0" u="none" strike="noStrike" cap="none" normalizeH="0" baseline="0" dirty="0" smtClean="0">
                <a:ln>
                  <a:noFill/>
                </a:ln>
                <a:solidFill>
                  <a:srgbClr val="3F7F5F"/>
                </a:solidFill>
                <a:effectLst/>
                <a:latin typeface="Consolas" panose="020B0609020204030204" pitchFamily="49" charset="0"/>
              </a:rPr>
              <a:t> (first statement)</a:t>
            </a:r>
            <a:br>
              <a:rPr kumimoji="0" lang="en-US" altLang="en-US" sz="1400" b="0" i="0" u="none" strike="noStrike" cap="none" normalizeH="0" baseline="0" dirty="0" smtClean="0">
                <a:ln>
                  <a:noFill/>
                </a:ln>
                <a:solidFill>
                  <a:srgbClr val="3F7F5F"/>
                </a:solidFill>
                <a:effectLst/>
                <a:latin typeface="Consolas" panose="020B0609020204030204" pitchFamily="49" charset="0"/>
              </a:rPr>
            </a:br>
            <a:r>
              <a:rPr kumimoji="0" lang="en-US" altLang="en-US" sz="1400" b="0" i="0" u="none" strike="noStrike" cap="none" normalizeH="0" baseline="0" dirty="0" smtClean="0">
                <a:ln>
                  <a:noFill/>
                </a:ln>
                <a:solidFill>
                  <a:srgbClr val="000066"/>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
          <p:cNvSpPr>
            <a:spLocks noChangeArrowheads="1"/>
          </p:cNvSpPr>
          <p:nvPr/>
        </p:nvSpPr>
        <p:spPr bwMode="auto">
          <a:xfrm>
            <a:off x="444494" y="4572471"/>
            <a:ext cx="595662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smtClean="0">
                <a:ln>
                  <a:noFill/>
                </a:ln>
                <a:solidFill>
                  <a:srgbClr val="000000"/>
                </a:solidFill>
                <a:effectLst/>
                <a:latin typeface="Consolas" panose="020B0609020204030204" pitchFamily="49" charset="0"/>
              </a:rPr>
              <a:t>//array</a:t>
            </a:r>
            <a:r>
              <a:rPr kumimoji="0" lang="en-US" altLang="en-US" sz="1400" b="0" i="0" u="none" strike="noStrike" cap="none" normalizeH="0" dirty="0" smtClean="0">
                <a:ln>
                  <a:noFill/>
                </a:ln>
                <a:solidFill>
                  <a:srgbClr val="000000"/>
                </a:solidFill>
                <a:effectLst/>
                <a:latin typeface="Consolas" panose="020B0609020204030204" pitchFamily="49" charset="0"/>
              </a:rPr>
              <a:t> is complex type, even though [] has </a:t>
            </a:r>
            <a:r>
              <a:rPr kumimoji="0" lang="en-US" altLang="en-US" sz="1400" b="0" i="0" u="none" strike="noStrike" cap="none" normalizeH="0" dirty="0" err="1" smtClean="0">
                <a:ln>
                  <a:noFill/>
                </a:ln>
                <a:solidFill>
                  <a:srgbClr val="000000"/>
                </a:solidFill>
                <a:effectLst/>
                <a:latin typeface="Consolas" panose="020B0609020204030204" pitchFamily="49" charset="0"/>
              </a:rPr>
              <a:t>typeof</a:t>
            </a:r>
            <a:r>
              <a:rPr kumimoji="0" lang="en-US" altLang="en-US" sz="1400" b="0" i="0" u="none" strike="noStrike" cap="none" normalizeH="0" dirty="0" smtClean="0">
                <a:ln>
                  <a:noFill/>
                </a:ln>
                <a:solidFill>
                  <a:srgbClr val="000000"/>
                </a:solidFill>
                <a:effectLst/>
                <a:latin typeface="Consolas" panose="020B0609020204030204" pitchFamily="49" charset="0"/>
              </a:rPr>
              <a:t> Object</a:t>
            </a:r>
            <a:r>
              <a:rPr kumimoji="0" lang="en-US" altLang="en-US" sz="1400" b="0" i="0" u="none" strike="noStrike" cap="none" normalizeH="0" baseline="0" dirty="0" smtClean="0">
                <a:ln>
                  <a:noFill/>
                </a:ln>
                <a:solidFill>
                  <a:srgbClr val="000000"/>
                </a:solidFill>
                <a:effectLst/>
                <a:latin typeface="Consolas" panose="020B0609020204030204" pitchFamily="49" charset="0"/>
              </a:rPr>
              <a:t/>
            </a:r>
            <a:br>
              <a:rPr kumimoji="0" lang="en-US" altLang="en-US" sz="1400" b="0" i="0" u="none" strike="noStrike" cap="none" normalizeH="0" baseline="0" dirty="0" smtClean="0">
                <a:ln>
                  <a:noFill/>
                </a:ln>
                <a:solidFill>
                  <a:srgbClr val="000000"/>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 </a:t>
            </a:r>
            <a:r>
              <a:rPr kumimoji="0" lang="en-US" altLang="en-US" sz="1400" b="1" i="0" u="none" strike="noStrike" cap="none" normalizeH="0" baseline="0" dirty="0" err="1" smtClean="0">
                <a:ln>
                  <a:noFill/>
                </a:ln>
                <a:solidFill>
                  <a:srgbClr val="7F0055"/>
                </a:solidFill>
                <a:effectLst/>
                <a:latin typeface="Consolas" panose="020B0609020204030204" pitchFamily="49" charset="0"/>
              </a:rPr>
              <a:t>instanceof</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1" u="none" strike="noStrike" cap="none" normalizeH="0" baseline="0" dirty="0" smtClean="0">
                <a:ln>
                  <a:noFill/>
                </a:ln>
                <a:solidFill>
                  <a:srgbClr val="660E7A"/>
                </a:solidFill>
                <a:effectLst/>
                <a:latin typeface="Consolas" panose="020B0609020204030204" pitchFamily="49" charset="0"/>
              </a:rPr>
              <a:t>Array</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 true</a:t>
            </a:r>
            <a:br>
              <a:rPr kumimoji="0" lang="en-US" altLang="en-US" sz="1400" b="0" i="0" u="none" strike="noStrike" cap="none" normalizeH="0" baseline="0" dirty="0" smtClean="0">
                <a:ln>
                  <a:noFill/>
                </a:ln>
                <a:solidFill>
                  <a:srgbClr val="3F7F5F"/>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err="1" smtClean="0">
                <a:ln>
                  <a:noFill/>
                </a:ln>
                <a:solidFill>
                  <a:srgbClr val="7F0055"/>
                </a:solidFill>
                <a:effectLst/>
                <a:latin typeface="Consolas" panose="020B0609020204030204" pitchFamily="49" charset="0"/>
              </a:rPr>
              <a:t>typeof</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//object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5"/>
          <p:cNvSpPr>
            <a:spLocks noChangeArrowheads="1"/>
          </p:cNvSpPr>
          <p:nvPr/>
        </p:nvSpPr>
        <p:spPr bwMode="auto">
          <a:xfrm>
            <a:off x="454569" y="5408882"/>
            <a:ext cx="6933367"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7F0055"/>
                </a:solidFill>
                <a:effectLst/>
                <a:latin typeface="Consolas" panose="020B0609020204030204" pitchFamily="49" charset="0"/>
              </a:rPr>
              <a:t>//instance of only works for complex data</a:t>
            </a:r>
            <a:r>
              <a:rPr kumimoji="0" lang="en-US" altLang="en-US" sz="1400" i="0" u="none" strike="noStrike" cap="none" normalizeH="0" dirty="0" smtClean="0">
                <a:ln>
                  <a:noFill/>
                </a:ln>
                <a:solidFill>
                  <a:srgbClr val="7F0055"/>
                </a:solidFill>
                <a:effectLst/>
                <a:latin typeface="Consolas" panose="020B0609020204030204" pitchFamily="49" charset="0"/>
              </a:rPr>
              <a:t> type </a:t>
            </a:r>
            <a:endParaRPr kumimoji="0" lang="en-US" altLang="en-US" sz="1400" i="0" u="none" strike="noStrike" cap="none" normalizeH="0" baseline="0" dirty="0" smtClean="0">
              <a:ln>
                <a:noFill/>
              </a:ln>
              <a:solidFill>
                <a:srgbClr val="7F005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7F0055"/>
                </a:solidFill>
                <a:effectLst/>
                <a:latin typeface="Consolas" panose="020B0609020204030204" pitchFamily="49" charset="0"/>
              </a:rPr>
              <a:t>const</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0" u="none" strike="noStrike" cap="none" normalizeH="0" baseline="0" dirty="0" smtClean="0">
                <a:ln>
                  <a:noFill/>
                </a:ln>
                <a:solidFill>
                  <a:srgbClr val="FF8000"/>
                </a:solidFill>
                <a:effectLst/>
                <a:latin typeface="Consolas" panose="020B0609020204030204" pitchFamily="49" charset="0"/>
              </a:rPr>
              <a:t>a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1" i="0" u="none" strike="noStrike" cap="none" normalizeH="0" baseline="0" dirty="0" smtClean="0">
                <a:ln>
                  <a:noFill/>
                </a:ln>
                <a:solidFill>
                  <a:srgbClr val="000000"/>
                </a:solidFill>
                <a:effectLst/>
                <a:latin typeface="Consolas" panose="020B0609020204030204" pitchFamily="49" charset="0"/>
              </a:rPr>
              <a:t>"I'm a string primitive"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br>
              <a:rPr kumimoji="0" lang="en-US" altLang="en-US" sz="1400" b="0" i="0" u="none" strike="noStrike" cap="none" normalizeH="0" baseline="0" dirty="0" smtClean="0">
                <a:ln>
                  <a:noFill/>
                </a:ln>
                <a:solidFill>
                  <a:srgbClr val="333333"/>
                </a:solidFill>
                <a:effectLst/>
                <a:latin typeface="Consolas" panose="020B0609020204030204" pitchFamily="49" charset="0"/>
              </a:rPr>
            </a:br>
            <a:r>
              <a:rPr kumimoji="0" lang="en-US" altLang="en-US" sz="1400" b="1" i="0" u="none" strike="noStrike" cap="none" normalizeH="0" baseline="0" dirty="0" err="1" smtClean="0">
                <a:ln>
                  <a:noFill/>
                </a:ln>
                <a:solidFill>
                  <a:srgbClr val="7F0055"/>
                </a:solidFill>
                <a:effectLst/>
                <a:latin typeface="Consolas" panose="020B0609020204030204" pitchFamily="49" charset="0"/>
              </a:rPr>
              <a:t>const</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0" u="none" strike="noStrike" cap="none" normalizeH="0" baseline="0" dirty="0" smtClean="0">
                <a:ln>
                  <a:noFill/>
                </a:ln>
                <a:solidFill>
                  <a:srgbClr val="FF8000"/>
                </a:solidFill>
                <a:effectLst/>
                <a:latin typeface="Consolas" panose="020B0609020204030204" pitchFamily="49" charset="0"/>
              </a:rPr>
              <a:t>b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1" i="0" u="none" strike="noStrike" cap="none" normalizeH="0" baseline="0" dirty="0" smtClean="0">
                <a:ln>
                  <a:noFill/>
                </a:ln>
                <a:solidFill>
                  <a:srgbClr val="7F0055"/>
                </a:solidFill>
                <a:effectLst/>
                <a:latin typeface="Consolas" panose="020B0609020204030204" pitchFamily="49" charset="0"/>
              </a:rPr>
              <a:t>new </a:t>
            </a:r>
            <a:r>
              <a:rPr kumimoji="0" lang="en-US" altLang="en-US" sz="1400" b="1" i="1" u="none" strike="noStrike" cap="none" normalizeH="0" baseline="0" dirty="0" smtClean="0">
                <a:ln>
                  <a:noFill/>
                </a:ln>
                <a:solidFill>
                  <a:srgbClr val="660E7A"/>
                </a:solidFill>
                <a:effectLst/>
                <a:latin typeface="Consolas" panose="020B0609020204030204" pitchFamily="49" charset="0"/>
              </a:rPr>
              <a:t>String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000000"/>
                </a:solidFill>
                <a:effectLst/>
                <a:latin typeface="Consolas" panose="020B0609020204030204" pitchFamily="49" charset="0"/>
              </a:rPr>
              <a:t>"I'm a String Object"</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br>
              <a:rPr kumimoji="0" lang="en-US" altLang="en-US" sz="1400" b="0" i="0" u="none" strike="noStrike" cap="none" normalizeH="0" baseline="0" dirty="0" smtClean="0">
                <a:ln>
                  <a:noFill/>
                </a:ln>
                <a:solidFill>
                  <a:srgbClr val="333333"/>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FF8000"/>
                </a:solidFill>
                <a:effectLst/>
                <a:latin typeface="Consolas" panose="020B0609020204030204" pitchFamily="49" charset="0"/>
              </a:rPr>
              <a:t>a </a:t>
            </a:r>
            <a:r>
              <a:rPr kumimoji="0" lang="en-US" altLang="en-US" sz="1400" b="1" i="0" u="none" strike="noStrike" cap="none" normalizeH="0" baseline="0" dirty="0" err="1" smtClean="0">
                <a:ln>
                  <a:noFill/>
                </a:ln>
                <a:solidFill>
                  <a:srgbClr val="7F0055"/>
                </a:solidFill>
                <a:effectLst/>
                <a:latin typeface="Consolas" panose="020B0609020204030204" pitchFamily="49" charset="0"/>
              </a:rPr>
              <a:t>instanceof</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1" u="none" strike="noStrike" cap="none" normalizeH="0" baseline="0" dirty="0" smtClean="0">
                <a:ln>
                  <a:noFill/>
                </a:ln>
                <a:solidFill>
                  <a:srgbClr val="660E7A"/>
                </a:solidFill>
                <a:effectLst/>
                <a:latin typeface="Consolas" panose="020B0609020204030204" pitchFamily="49" charset="0"/>
              </a:rPr>
              <a:t>String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//returns false</a:t>
            </a:r>
            <a:br>
              <a:rPr kumimoji="0" lang="en-US" altLang="en-US" sz="1400" b="0" i="0" u="none" strike="noStrike" cap="none" normalizeH="0" baseline="0" dirty="0" smtClean="0">
                <a:ln>
                  <a:noFill/>
                </a:ln>
                <a:solidFill>
                  <a:srgbClr val="3F7F5F"/>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FF8000"/>
                </a:solidFill>
                <a:effectLst/>
                <a:latin typeface="Consolas" panose="020B0609020204030204" pitchFamily="49" charset="0"/>
              </a:rPr>
              <a:t>b </a:t>
            </a:r>
            <a:r>
              <a:rPr kumimoji="0" lang="en-US" altLang="en-US" sz="1400" b="1" i="0" u="none" strike="noStrike" cap="none" normalizeH="0" baseline="0" dirty="0" err="1" smtClean="0">
                <a:ln>
                  <a:noFill/>
                </a:ln>
                <a:solidFill>
                  <a:srgbClr val="7F0055"/>
                </a:solidFill>
                <a:effectLst/>
                <a:latin typeface="Consolas" panose="020B0609020204030204" pitchFamily="49" charset="0"/>
              </a:rPr>
              <a:t>instanceof</a:t>
            </a:r>
            <a:r>
              <a:rPr kumimoji="0" lang="en-US" altLang="en-US" sz="1400" b="1" i="0" u="none" strike="noStrike" cap="none" normalizeH="0" baseline="0" dirty="0" smtClean="0">
                <a:ln>
                  <a:noFill/>
                </a:ln>
                <a:solidFill>
                  <a:srgbClr val="7F0055"/>
                </a:solidFill>
                <a:effectLst/>
                <a:latin typeface="Consolas" panose="020B0609020204030204" pitchFamily="49" charset="0"/>
              </a:rPr>
              <a:t> </a:t>
            </a:r>
            <a:r>
              <a:rPr kumimoji="0" lang="en-US" altLang="en-US" sz="1400" b="1" i="1" u="none" strike="noStrike" cap="none" normalizeH="0" baseline="0" dirty="0" smtClean="0">
                <a:ln>
                  <a:noFill/>
                </a:ln>
                <a:solidFill>
                  <a:srgbClr val="660E7A"/>
                </a:solidFill>
                <a:effectLst/>
                <a:latin typeface="Consolas" panose="020B0609020204030204" pitchFamily="49" charset="0"/>
              </a:rPr>
              <a:t>String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//returns true</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
          <p:cNvSpPr>
            <a:spLocks noChangeArrowheads="1"/>
          </p:cNvSpPr>
          <p:nvPr/>
        </p:nvSpPr>
        <p:spPr bwMode="auto">
          <a:xfrm>
            <a:off x="407918" y="2853256"/>
            <a:ext cx="3473623"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4292E"/>
                </a:solidFill>
                <a:effectLst/>
                <a:latin typeface="-apple-system"/>
              </a:rPr>
              <a:t>All </a:t>
            </a:r>
            <a:r>
              <a:rPr kumimoji="0" lang="en-US" altLang="en-US" sz="1600" b="0" i="0" u="none" strike="noStrike" cap="none" normalizeH="0" baseline="0" dirty="0" smtClean="0">
                <a:ln>
                  <a:noFill/>
                </a:ln>
                <a:solidFill>
                  <a:srgbClr val="24292E"/>
                </a:solidFill>
                <a:effectLst/>
                <a:latin typeface="SFMono-Regular"/>
              </a:rPr>
              <a:t>object</a:t>
            </a:r>
            <a:r>
              <a:rPr kumimoji="0" lang="en-US" altLang="en-US" sz="1600" b="0" i="0" u="none" strike="noStrike" cap="none" normalizeH="0" baseline="0" dirty="0" smtClean="0">
                <a:ln>
                  <a:noFill/>
                </a:ln>
                <a:solidFill>
                  <a:srgbClr val="24292E"/>
                </a:solidFill>
                <a:effectLst/>
                <a:latin typeface="-apple-system"/>
              </a:rPr>
              <a:t>s are </a:t>
            </a:r>
            <a:r>
              <a:rPr kumimoji="0" lang="en-US" altLang="en-US" sz="1600" b="0" i="1" u="none" strike="noStrike" cap="none" normalizeH="0" baseline="0" dirty="0" err="1" smtClean="0">
                <a:ln>
                  <a:noFill/>
                </a:ln>
                <a:solidFill>
                  <a:srgbClr val="24292E"/>
                </a:solidFill>
                <a:effectLst/>
                <a:latin typeface="-apple-system"/>
              </a:rPr>
              <a:t>truthy</a:t>
            </a:r>
            <a:r>
              <a:rPr kumimoji="0" lang="en-US" altLang="en-US" sz="1600" b="0" i="0" u="none" strike="noStrike" cap="none" normalizeH="0" baseline="0" dirty="0" smtClean="0">
                <a:ln>
                  <a:noFill/>
                </a:ln>
                <a:solidFill>
                  <a:srgbClr val="24292E"/>
                </a:solidFill>
                <a:effectLst/>
                <a:latin typeface="-apple-system"/>
              </a:rPr>
              <a:t> and </a:t>
            </a:r>
            <a:r>
              <a:rPr kumimoji="0" lang="en-US" altLang="en-US" sz="1600" b="0" i="0" u="none" strike="noStrike" cap="none" normalizeH="0" baseline="0" dirty="0" smtClean="0">
                <a:ln>
                  <a:noFill/>
                </a:ln>
                <a:solidFill>
                  <a:srgbClr val="24292E"/>
                </a:solidFill>
                <a:effectLst/>
                <a:latin typeface="SFMono-Regular"/>
              </a:rPr>
              <a:t>null</a:t>
            </a:r>
            <a:r>
              <a:rPr kumimoji="0" lang="en-US" altLang="en-US" sz="1600" b="0" i="0" u="none" strike="noStrike" cap="none" normalizeH="0" baseline="0" dirty="0" smtClean="0">
                <a:ln>
                  <a:noFill/>
                </a:ln>
                <a:solidFill>
                  <a:srgbClr val="24292E"/>
                </a:solidFill>
                <a:effectLst/>
                <a:latin typeface="-apple-system"/>
              </a:rPr>
              <a:t> is </a:t>
            </a:r>
            <a:r>
              <a:rPr kumimoji="0" lang="en-US" altLang="en-US" sz="1600" b="0" i="1" u="none" strike="noStrike" cap="none" normalizeH="0" baseline="0" dirty="0" err="1" smtClean="0">
                <a:ln>
                  <a:noFill/>
                </a:ln>
                <a:solidFill>
                  <a:srgbClr val="24292E"/>
                </a:solidFill>
                <a:effectLst/>
                <a:latin typeface="-apple-system"/>
              </a:rPr>
              <a:t>falsy</a:t>
            </a:r>
            <a:r>
              <a:rPr kumimoji="0" lang="en-US" altLang="en-US" sz="1600" b="0" i="0" u="none" strike="noStrike" cap="none" normalizeH="0" baseline="0" dirty="0" smtClean="0">
                <a:ln>
                  <a:noFill/>
                </a:ln>
                <a:solidFill>
                  <a:schemeClr val="tx1"/>
                </a:solidFill>
                <a:effectLst/>
              </a:rPr>
              <a:t> </a:t>
            </a:r>
          </a:p>
        </p:txBody>
      </p:sp>
      <p:pic>
        <p:nvPicPr>
          <p:cNvPr id="24" name="Picture 23"/>
          <p:cNvPicPr>
            <a:picLocks noChangeAspect="1"/>
          </p:cNvPicPr>
          <p:nvPr/>
        </p:nvPicPr>
        <p:blipFill>
          <a:blip r:embed="rId4"/>
          <a:stretch>
            <a:fillRect/>
          </a:stretch>
        </p:blipFill>
        <p:spPr>
          <a:xfrm>
            <a:off x="6401116" y="5673558"/>
            <a:ext cx="5162550" cy="904875"/>
          </a:xfrm>
          <a:prstGeom prst="rect">
            <a:avLst/>
          </a:prstGeom>
        </p:spPr>
      </p:pic>
      <p:sp>
        <p:nvSpPr>
          <p:cNvPr id="30" name="Rectangle 3"/>
          <p:cNvSpPr>
            <a:spLocks noChangeArrowheads="1"/>
          </p:cNvSpPr>
          <p:nvPr/>
        </p:nvSpPr>
        <p:spPr bwMode="auto">
          <a:xfrm>
            <a:off x="6312959" y="5268034"/>
            <a:ext cx="5698932" cy="307777"/>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D4144"/>
                </a:solidFill>
                <a:effectLst/>
                <a:latin typeface="-apple-system"/>
              </a:rPr>
              <a:t>E.g. shows clarity on the differences between </a:t>
            </a:r>
            <a:r>
              <a:rPr kumimoji="0" lang="en-US" altLang="en-US" sz="1400" b="1" i="0" u="none" strike="noStrike" cap="none" normalizeH="0" baseline="0" dirty="0" err="1" smtClean="0">
                <a:ln>
                  <a:noFill/>
                </a:ln>
                <a:solidFill>
                  <a:srgbClr val="3D4144"/>
                </a:solidFill>
                <a:effectLst/>
                <a:latin typeface="Monaco"/>
              </a:rPr>
              <a:t>typeof</a:t>
            </a:r>
            <a:r>
              <a:rPr kumimoji="0" lang="en-US" altLang="en-US" sz="1400" b="0" i="0" u="none" strike="noStrike" cap="none" normalizeH="0" baseline="0" dirty="0" smtClean="0">
                <a:ln>
                  <a:noFill/>
                </a:ln>
                <a:solidFill>
                  <a:srgbClr val="3D4144"/>
                </a:solidFill>
                <a:effectLst/>
                <a:latin typeface="-apple-system"/>
              </a:rPr>
              <a:t> and </a:t>
            </a:r>
            <a:r>
              <a:rPr kumimoji="0" lang="en-US" altLang="en-US" sz="1400" b="1" i="0" u="none" strike="noStrike" cap="none" normalizeH="0" baseline="0" dirty="0" err="1" smtClean="0">
                <a:ln>
                  <a:noFill/>
                </a:ln>
                <a:solidFill>
                  <a:srgbClr val="3D4144"/>
                </a:solidFill>
                <a:effectLst/>
                <a:latin typeface="Monaco"/>
              </a:rPr>
              <a:t>instanceof</a:t>
            </a:r>
            <a:r>
              <a:rPr kumimoji="0" lang="en-US" altLang="en-US" sz="1400" b="0" i="0" u="none" strike="noStrike" cap="none" normalizeH="0" baseline="0" dirty="0" smtClean="0">
                <a:ln>
                  <a:noFill/>
                </a:ln>
                <a:solidFill>
                  <a:srgbClr val="3D4144"/>
                </a:solidFill>
                <a:effectLst/>
                <a:latin typeface="-apple-system"/>
              </a:rPr>
              <a:t> </a:t>
            </a:r>
            <a:endParaRPr kumimoji="0" lang="en-US" altLang="en-US" sz="1400" b="0" i="0" u="none" strike="noStrike" cap="none" normalizeH="0" baseline="0" dirty="0" smtClean="0">
              <a:ln>
                <a:noFill/>
              </a:ln>
              <a:solidFill>
                <a:schemeClr val="tx1"/>
              </a:solidFill>
              <a:effectLst/>
            </a:endParaRPr>
          </a:p>
        </p:txBody>
      </p:sp>
      <p:sp>
        <p:nvSpPr>
          <p:cNvPr id="32" name="Rectangle 31"/>
          <p:cNvSpPr/>
          <p:nvPr/>
        </p:nvSpPr>
        <p:spPr>
          <a:xfrm>
            <a:off x="3741800" y="2105999"/>
            <a:ext cx="5318631" cy="1754326"/>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7F0055"/>
                </a:solidFill>
                <a:latin typeface="Consolas" panose="020B0609020204030204" pitchFamily="49" charset="0"/>
              </a:rPr>
              <a:t>let </a:t>
            </a:r>
            <a:r>
              <a:rPr lang="en-US" altLang="en-US" sz="1200" b="1" dirty="0">
                <a:solidFill>
                  <a:srgbClr val="FF8000"/>
                </a:solidFill>
                <a:latin typeface="Consolas" panose="020B0609020204030204" pitchFamily="49" charset="0"/>
              </a:rPr>
              <a:t>check  </a:t>
            </a:r>
            <a:r>
              <a:rPr lang="en-US" altLang="en-US" sz="1200" dirty="0">
                <a:solidFill>
                  <a:srgbClr val="333333"/>
                </a:solidFill>
                <a:latin typeface="Consolas" panose="020B0609020204030204" pitchFamily="49" charset="0"/>
              </a:rPr>
              <a:t>= </a:t>
            </a:r>
            <a:r>
              <a:rPr lang="en-US" altLang="en-US" sz="1200" b="1" dirty="0">
                <a:solidFill>
                  <a:srgbClr val="7F0055"/>
                </a:solidFill>
                <a:latin typeface="Consolas" panose="020B0609020204030204" pitchFamily="49" charset="0"/>
              </a:rPr>
              <a:t>new </a:t>
            </a:r>
            <a:r>
              <a:rPr lang="en-US" altLang="en-US" sz="1200" b="1" i="1" dirty="0">
                <a:solidFill>
                  <a:srgbClr val="660E7A"/>
                </a:solidFill>
                <a:latin typeface="Consolas" panose="020B0609020204030204" pitchFamily="49" charset="0"/>
              </a:rPr>
              <a:t>Boolean </a:t>
            </a:r>
            <a:r>
              <a:rPr lang="en-US" altLang="en-US" sz="1200" dirty="0">
                <a:solidFill>
                  <a:srgbClr val="000066"/>
                </a:solidFill>
                <a:latin typeface="Consolas" panose="020B0609020204030204" pitchFamily="49" charset="0"/>
              </a:rPr>
              <a:t>(</a:t>
            </a:r>
            <a:r>
              <a:rPr lang="en-US" altLang="en-US" sz="1200" b="1" dirty="0">
                <a:solidFill>
                  <a:srgbClr val="7F0055"/>
                </a:solidFill>
                <a:latin typeface="Consolas" panose="020B0609020204030204" pitchFamily="49" charset="0"/>
              </a:rPr>
              <a:t>false</a:t>
            </a:r>
            <a:r>
              <a:rPr lang="en-US" altLang="en-US" sz="1200" dirty="0">
                <a:solidFill>
                  <a:srgbClr val="000066"/>
                </a:solidFill>
                <a:latin typeface="Consolas" panose="020B0609020204030204" pitchFamily="49" charset="0"/>
              </a:rPr>
              <a:t>)</a:t>
            </a:r>
            <a:r>
              <a:rPr lang="en-US" altLang="en-US" sz="1200" dirty="0">
                <a:solidFill>
                  <a:srgbClr val="333333"/>
                </a:solidFill>
                <a:latin typeface="Consolas" panose="020B0609020204030204" pitchFamily="49" charset="0"/>
              </a:rPr>
              <a:t>;</a:t>
            </a:r>
            <a:br>
              <a:rPr lang="en-US" altLang="en-US" sz="1200" dirty="0">
                <a:solidFill>
                  <a:srgbClr val="333333"/>
                </a:solidFill>
                <a:latin typeface="Consolas" panose="020B0609020204030204" pitchFamily="49" charset="0"/>
              </a:rPr>
            </a:br>
            <a:r>
              <a:rPr lang="en-US" altLang="en-US" sz="1200" b="1" dirty="0">
                <a:solidFill>
                  <a:srgbClr val="7F0055"/>
                </a:solidFill>
                <a:latin typeface="Consolas" panose="020B0609020204030204" pitchFamily="49" charset="0"/>
              </a:rPr>
              <a:t>if</a:t>
            </a:r>
            <a:r>
              <a:rPr lang="en-US" altLang="en-US" sz="1200" dirty="0">
                <a:solidFill>
                  <a:srgbClr val="000066"/>
                </a:solidFill>
                <a:latin typeface="Consolas" panose="020B0609020204030204" pitchFamily="49" charset="0"/>
              </a:rPr>
              <a:t>(</a:t>
            </a:r>
            <a:r>
              <a:rPr lang="en-US" altLang="en-US" sz="1200" b="1" dirty="0">
                <a:solidFill>
                  <a:srgbClr val="FF8000"/>
                </a:solidFill>
                <a:latin typeface="Consolas" panose="020B0609020204030204" pitchFamily="49" charset="0"/>
              </a:rPr>
              <a:t>check</a:t>
            </a:r>
            <a:r>
              <a:rPr lang="en-US" altLang="en-US" sz="1200" dirty="0">
                <a:solidFill>
                  <a:srgbClr val="000066"/>
                </a:solidFill>
                <a:latin typeface="Consolas" panose="020B0609020204030204" pitchFamily="49" charset="0"/>
              </a:rPr>
              <a:t>)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t>
            </a:r>
            <a:r>
              <a:rPr lang="en-US" altLang="en-US" sz="1200" b="1" i="1" dirty="0">
                <a:solidFill>
                  <a:srgbClr val="660E7A"/>
                </a:solidFill>
                <a:latin typeface="Consolas" panose="020B0609020204030204" pitchFamily="49" charset="0"/>
              </a:rPr>
              <a:t>console</a:t>
            </a:r>
            <a:r>
              <a:rPr lang="en-US" altLang="en-US" sz="1200" dirty="0">
                <a:solidFill>
                  <a:srgbClr val="333333"/>
                </a:solidFill>
                <a:latin typeface="Consolas" panose="020B0609020204030204" pitchFamily="49" charset="0"/>
              </a:rPr>
              <a:t>.</a:t>
            </a:r>
            <a:r>
              <a:rPr lang="en-US" altLang="en-US" sz="1200" dirty="0">
                <a:solidFill>
                  <a:srgbClr val="7A7A43"/>
                </a:solidFill>
                <a:latin typeface="Consolas" panose="020B0609020204030204" pitchFamily="49" charset="0"/>
              </a:rPr>
              <a:t>log</a:t>
            </a:r>
            <a:r>
              <a:rPr lang="en-US" altLang="en-US" sz="1200" dirty="0">
                <a:solidFill>
                  <a:srgbClr val="000066"/>
                </a:solidFill>
                <a:latin typeface="Consolas" panose="020B0609020204030204" pitchFamily="49" charset="0"/>
              </a:rPr>
              <a:t>(</a:t>
            </a:r>
            <a:r>
              <a:rPr lang="en-US" altLang="en-US" sz="1200" b="1" dirty="0">
                <a:solidFill>
                  <a:srgbClr val="000000"/>
                </a:solidFill>
                <a:latin typeface="Consolas" panose="020B0609020204030204" pitchFamily="49" charset="0"/>
              </a:rPr>
              <a:t>"WOW FOUND, even FALSE</a:t>
            </a:r>
            <a:r>
              <a:rPr lang="en-US" altLang="en-US" sz="1200" b="1" dirty="0" smtClean="0">
                <a:solidFill>
                  <a:srgbClr val="000000"/>
                </a:solidFill>
                <a:latin typeface="Consolas" panose="020B0609020204030204" pitchFamily="49" charset="0"/>
              </a:rPr>
              <a:t>"</a:t>
            </a:r>
            <a:r>
              <a:rPr lang="en-US" altLang="en-US" sz="1200" dirty="0" smtClean="0">
                <a:solidFill>
                  <a:srgbClr val="000066"/>
                </a:solidFill>
                <a:latin typeface="Consolas" panose="020B0609020204030204" pitchFamily="49" charset="0"/>
              </a:rPr>
              <a:t>)</a:t>
            </a:r>
            <a:r>
              <a:rPr lang="en-US" altLang="en-US" sz="1200" dirty="0" smtClean="0">
                <a:solidFill>
                  <a:srgbClr val="333333"/>
                </a:solidFill>
                <a:latin typeface="Consolas" panose="020B0609020204030204" pitchFamily="49" charset="0"/>
              </a:rPr>
              <a:t>;</a:t>
            </a:r>
            <a:r>
              <a:rPr lang="en-US" altLang="en-US" sz="1200" dirty="0" smtClean="0">
                <a:solidFill>
                  <a:srgbClr val="3F7F5F"/>
                </a:solidFill>
                <a:latin typeface="Consolas" panose="020B0609020204030204" pitchFamily="49" charset="0"/>
              </a:rPr>
              <a:t>//FOUND</a:t>
            </a:r>
            <a:r>
              <a:rPr lang="en-US" altLang="en-US" sz="1200" dirty="0">
                <a:solidFill>
                  <a:srgbClr val="3F7F5F"/>
                </a:solidFill>
                <a:latin typeface="Consolas" panose="020B0609020204030204" pitchFamily="49" charset="0"/>
              </a:rPr>
              <a:t>, even FALSE</a:t>
            </a:r>
            <a:br>
              <a:rPr lang="en-US" altLang="en-US" sz="1200" dirty="0">
                <a:solidFill>
                  <a:srgbClr val="3F7F5F"/>
                </a:solidFill>
                <a:latin typeface="Consolas" panose="020B0609020204030204" pitchFamily="49" charset="0"/>
              </a:rPr>
            </a:br>
            <a:r>
              <a:rPr lang="en-US" altLang="en-US" sz="1200" dirty="0" smtClean="0">
                <a:solidFill>
                  <a:srgbClr val="000066"/>
                </a:solidFill>
                <a:latin typeface="Consolas" panose="020B0609020204030204" pitchFamily="49" charset="0"/>
              </a:rPr>
              <a:t>} </a:t>
            </a:r>
            <a:r>
              <a:rPr lang="en-US" altLang="en-US" sz="1200" dirty="0">
                <a:solidFill>
                  <a:srgbClr val="000066"/>
                </a:solidFill>
                <a:latin typeface="Consolas" panose="020B0609020204030204" pitchFamily="49" charset="0"/>
              </a:rPr>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r>
            <a:br>
              <a:rPr lang="en-US" altLang="en-US" sz="1200" dirty="0">
                <a:solidFill>
                  <a:srgbClr val="000066"/>
                </a:solidFill>
                <a:latin typeface="Consolas" panose="020B0609020204030204" pitchFamily="49" charset="0"/>
              </a:rPr>
            </a:br>
            <a:r>
              <a:rPr lang="en-US" altLang="en-US" sz="1200" b="1" dirty="0">
                <a:solidFill>
                  <a:srgbClr val="7F0055"/>
                </a:solidFill>
                <a:latin typeface="Consolas" panose="020B0609020204030204" pitchFamily="49" charset="0"/>
              </a:rPr>
              <a:t>let </a:t>
            </a:r>
            <a:r>
              <a:rPr lang="en-US" altLang="en-US" sz="1200" b="1" dirty="0">
                <a:solidFill>
                  <a:srgbClr val="FF8000"/>
                </a:solidFill>
                <a:latin typeface="Consolas" panose="020B0609020204030204" pitchFamily="49" charset="0"/>
              </a:rPr>
              <a:t>check2  </a:t>
            </a:r>
            <a:r>
              <a:rPr lang="en-US" altLang="en-US" sz="1200" dirty="0">
                <a:solidFill>
                  <a:srgbClr val="333333"/>
                </a:solidFill>
                <a:latin typeface="Consolas" panose="020B0609020204030204" pitchFamily="49" charset="0"/>
              </a:rPr>
              <a:t>= </a:t>
            </a:r>
            <a:r>
              <a:rPr lang="en-US" altLang="en-US" sz="1200" b="1" dirty="0">
                <a:solidFill>
                  <a:srgbClr val="7F0055"/>
                </a:solidFill>
                <a:latin typeface="Consolas" panose="020B0609020204030204" pitchFamily="49" charset="0"/>
              </a:rPr>
              <a:t>false</a:t>
            </a:r>
            <a:r>
              <a:rPr lang="en-US" altLang="en-US" sz="1200" dirty="0">
                <a:solidFill>
                  <a:srgbClr val="333333"/>
                </a:solidFill>
                <a:latin typeface="Consolas" panose="020B0609020204030204" pitchFamily="49" charset="0"/>
              </a:rPr>
              <a:t>;</a:t>
            </a:r>
            <a:br>
              <a:rPr lang="en-US" altLang="en-US" sz="1200" dirty="0">
                <a:solidFill>
                  <a:srgbClr val="333333"/>
                </a:solidFill>
                <a:latin typeface="Consolas" panose="020B0609020204030204" pitchFamily="49" charset="0"/>
              </a:rPr>
            </a:br>
            <a:r>
              <a:rPr lang="en-US" altLang="en-US" sz="1200" b="1" dirty="0">
                <a:solidFill>
                  <a:srgbClr val="7F0055"/>
                </a:solidFill>
                <a:latin typeface="Consolas" panose="020B0609020204030204" pitchFamily="49" charset="0"/>
              </a:rPr>
              <a:t>if</a:t>
            </a:r>
            <a:r>
              <a:rPr lang="en-US" altLang="en-US" sz="1200" dirty="0">
                <a:solidFill>
                  <a:srgbClr val="000066"/>
                </a:solidFill>
                <a:latin typeface="Consolas" panose="020B0609020204030204" pitchFamily="49" charset="0"/>
              </a:rPr>
              <a:t>(</a:t>
            </a:r>
            <a:r>
              <a:rPr lang="en-US" altLang="en-US" sz="1200" b="1" dirty="0">
                <a:solidFill>
                  <a:srgbClr val="FF8000"/>
                </a:solidFill>
                <a:latin typeface="Consolas" panose="020B0609020204030204" pitchFamily="49" charset="0"/>
              </a:rPr>
              <a:t>check2</a:t>
            </a:r>
            <a:r>
              <a:rPr lang="en-US" altLang="en-US" sz="1200" dirty="0">
                <a:solidFill>
                  <a:srgbClr val="000066"/>
                </a:solidFill>
                <a:latin typeface="Consolas" panose="020B0609020204030204" pitchFamily="49" charset="0"/>
              </a:rPr>
              <a:t>)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t>
            </a:r>
            <a:r>
              <a:rPr lang="en-US" altLang="en-US" sz="1200" b="1" i="1" dirty="0">
                <a:solidFill>
                  <a:srgbClr val="660E7A"/>
                </a:solidFill>
                <a:latin typeface="Consolas" panose="020B0609020204030204" pitchFamily="49" charset="0"/>
              </a:rPr>
              <a:t>console</a:t>
            </a:r>
            <a:r>
              <a:rPr lang="en-US" altLang="en-US" sz="1200" dirty="0">
                <a:solidFill>
                  <a:srgbClr val="333333"/>
                </a:solidFill>
                <a:latin typeface="Consolas" panose="020B0609020204030204" pitchFamily="49" charset="0"/>
              </a:rPr>
              <a:t>.</a:t>
            </a:r>
            <a:r>
              <a:rPr lang="en-US" altLang="en-US" sz="1200" dirty="0">
                <a:solidFill>
                  <a:srgbClr val="7A7A43"/>
                </a:solidFill>
                <a:latin typeface="Consolas" panose="020B0609020204030204" pitchFamily="49" charset="0"/>
              </a:rPr>
              <a:t>log</a:t>
            </a:r>
            <a:r>
              <a:rPr lang="en-US" altLang="en-US" sz="1200" dirty="0">
                <a:solidFill>
                  <a:srgbClr val="000066"/>
                </a:solidFill>
                <a:latin typeface="Consolas" panose="020B0609020204030204" pitchFamily="49" charset="0"/>
              </a:rPr>
              <a:t>(</a:t>
            </a:r>
            <a:r>
              <a:rPr lang="en-US" altLang="en-US" sz="1200" b="1" dirty="0">
                <a:solidFill>
                  <a:srgbClr val="000000"/>
                </a:solidFill>
                <a:latin typeface="Consolas" panose="020B0609020204030204" pitchFamily="49" charset="0"/>
              </a:rPr>
              <a:t>"WOW FOUND, even FALSE"</a:t>
            </a:r>
            <a:r>
              <a:rPr lang="en-US" altLang="en-US" sz="1200" dirty="0">
                <a:solidFill>
                  <a:srgbClr val="000066"/>
                </a:solidFill>
                <a:latin typeface="Consolas" panose="020B0609020204030204" pitchFamily="49" charset="0"/>
              </a:rPr>
              <a:t>)</a:t>
            </a:r>
            <a:r>
              <a:rPr lang="en-US" altLang="en-US" sz="1200" dirty="0">
                <a:solidFill>
                  <a:srgbClr val="333333"/>
                </a:solidFill>
                <a:latin typeface="Consolas" panose="020B0609020204030204" pitchFamily="49" charset="0"/>
              </a:rPr>
              <a:t>;</a:t>
            </a:r>
            <a:r>
              <a:rPr lang="en-US" altLang="en-US" sz="1200" dirty="0">
                <a:solidFill>
                  <a:srgbClr val="3F7F5F"/>
                </a:solidFill>
                <a:latin typeface="Consolas" panose="020B0609020204030204" pitchFamily="49" charset="0"/>
              </a:rPr>
              <a:t>//skipped</a:t>
            </a:r>
            <a:br>
              <a:rPr lang="en-US" altLang="en-US" sz="1200" dirty="0">
                <a:solidFill>
                  <a:srgbClr val="3F7F5F"/>
                </a:solidFill>
                <a:latin typeface="Consolas" panose="020B0609020204030204" pitchFamily="49" charset="0"/>
              </a:rPr>
            </a:br>
            <a:r>
              <a:rPr lang="en-US" altLang="en-US" sz="1200" dirty="0" smtClean="0">
                <a:solidFill>
                  <a:srgbClr val="000066"/>
                </a:solidFill>
                <a:latin typeface="Consolas" panose="020B0609020204030204" pitchFamily="49" charset="0"/>
              </a:rPr>
              <a:t>}</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3309709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210493" y="149833"/>
            <a:ext cx="11619667" cy="400110"/>
          </a:xfrm>
          <a:prstGeom prst="rect">
            <a:avLst/>
          </a:prstGeom>
          <a:noFill/>
        </p:spPr>
        <p:txBody>
          <a:bodyPr wrap="square" rtlCol="0">
            <a:spAutoFit/>
          </a:bodyPr>
          <a:lstStyle/>
          <a:p>
            <a:r>
              <a:rPr lang="en-US" sz="2000" b="1" dirty="0" smtClean="0"/>
              <a:t>   </a:t>
            </a:r>
            <a:r>
              <a:rPr lang="en-US" dirty="0"/>
              <a:t>1.  </a:t>
            </a:r>
            <a:r>
              <a:rPr lang="en-US" sz="2000" b="1" dirty="0" smtClean="0">
                <a:solidFill>
                  <a:srgbClr val="FF0000"/>
                </a:solidFill>
              </a:rPr>
              <a:t>== (</a:t>
            </a:r>
            <a:r>
              <a:rPr lang="en-US" sz="2000" dirty="0">
                <a:solidFill>
                  <a:srgbClr val="FF0000"/>
                </a:solidFill>
              </a:rPr>
              <a:t>equal values</a:t>
            </a:r>
            <a:r>
              <a:rPr lang="en-US" sz="2000" b="1" dirty="0" smtClean="0">
                <a:solidFill>
                  <a:srgbClr val="FF0000"/>
                </a:solidFill>
              </a:rPr>
              <a:t>)  </a:t>
            </a:r>
            <a:r>
              <a:rPr lang="en-US" dirty="0" smtClean="0"/>
              <a:t>2</a:t>
            </a:r>
            <a:r>
              <a:rPr lang="en-US" dirty="0"/>
              <a:t>.  </a:t>
            </a:r>
            <a:r>
              <a:rPr lang="en-US" sz="2000" b="1" dirty="0" smtClean="0">
                <a:solidFill>
                  <a:srgbClr val="FF0000"/>
                </a:solidFill>
              </a:rPr>
              <a:t>===  (</a:t>
            </a:r>
            <a:r>
              <a:rPr lang="en-US" sz="2000" dirty="0" smtClean="0">
                <a:solidFill>
                  <a:srgbClr val="FF0000"/>
                </a:solidFill>
              </a:rPr>
              <a:t>both </a:t>
            </a:r>
            <a:r>
              <a:rPr lang="en-US" sz="2000" dirty="0">
                <a:solidFill>
                  <a:srgbClr val="FF0000"/>
                </a:solidFill>
              </a:rPr>
              <a:t>type and </a:t>
            </a:r>
            <a:r>
              <a:rPr lang="en-US" sz="2000" dirty="0" smtClean="0">
                <a:solidFill>
                  <a:srgbClr val="FF0000"/>
                </a:solidFill>
              </a:rPr>
              <a:t>value, but still not complete</a:t>
            </a:r>
            <a:r>
              <a:rPr lang="en-US" sz="2000" b="1" dirty="0" smtClean="0">
                <a:solidFill>
                  <a:srgbClr val="FF0000"/>
                </a:solidFill>
              </a:rPr>
              <a:t>)</a:t>
            </a:r>
            <a:r>
              <a:rPr lang="en-US" sz="2000" b="1" dirty="0" smtClean="0"/>
              <a:t> </a:t>
            </a:r>
            <a:r>
              <a:rPr lang="en-US" dirty="0" smtClean="0"/>
              <a:t>  3. </a:t>
            </a:r>
            <a:r>
              <a:rPr lang="en-US" b="1" dirty="0" smtClean="0"/>
              <a:t>Object.is()</a:t>
            </a:r>
            <a:endParaRPr lang="en-US" b="1" dirty="0"/>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24" name="TextBox 23"/>
          <p:cNvSpPr txBox="1"/>
          <p:nvPr/>
        </p:nvSpPr>
        <p:spPr>
          <a:xfrm>
            <a:off x="329877" y="834049"/>
            <a:ext cx="11380897" cy="6124754"/>
          </a:xfrm>
          <a:prstGeom prst="rect">
            <a:avLst/>
          </a:prstGeom>
          <a:noFill/>
        </p:spPr>
        <p:txBody>
          <a:bodyPr wrap="square" rtlCol="0">
            <a:spAutoFit/>
          </a:bodyPr>
          <a:lstStyle/>
          <a:p>
            <a:r>
              <a:rPr lang="en-US" dirty="0" smtClean="0"/>
              <a:t>//</a:t>
            </a:r>
            <a:r>
              <a:rPr lang="en-US" dirty="0">
                <a:solidFill>
                  <a:srgbClr val="0070C0"/>
                </a:solidFill>
              </a:rPr>
              <a:t>result is same with number/Number, boolean/Boolean, array/Array</a:t>
            </a:r>
          </a:p>
          <a:p>
            <a:r>
              <a:rPr lang="en-US" dirty="0" err="1" smtClean="0"/>
              <a:t>var</a:t>
            </a:r>
            <a:r>
              <a:rPr lang="en-US" dirty="0"/>
              <a:t> x = </a:t>
            </a:r>
            <a:r>
              <a:rPr lang="en-US" dirty="0" smtClean="0"/>
              <a:t>“JavaScript";</a:t>
            </a:r>
            <a:r>
              <a:rPr lang="en-US" dirty="0"/>
              <a:t>  </a:t>
            </a:r>
            <a:endParaRPr lang="en-US" dirty="0" smtClean="0"/>
          </a:p>
          <a:p>
            <a:r>
              <a:rPr lang="en-US" dirty="0" err="1" smtClean="0"/>
              <a:t>var</a:t>
            </a:r>
            <a:r>
              <a:rPr lang="en-US" dirty="0"/>
              <a:t> y = new String</a:t>
            </a:r>
            <a:r>
              <a:rPr lang="en-US" dirty="0" smtClean="0"/>
              <a:t>("JavaScript");</a:t>
            </a:r>
          </a:p>
          <a:p>
            <a:r>
              <a:rPr lang="en-US" dirty="0" smtClean="0"/>
              <a:t>x </a:t>
            </a:r>
            <a:r>
              <a:rPr lang="en-US" dirty="0"/>
              <a:t>== </a:t>
            </a:r>
            <a:r>
              <a:rPr lang="en-US" dirty="0" smtClean="0"/>
              <a:t>y  //true, equal </a:t>
            </a:r>
            <a:r>
              <a:rPr lang="en-US" dirty="0"/>
              <a:t>values</a:t>
            </a:r>
          </a:p>
          <a:p>
            <a:r>
              <a:rPr lang="en-US" dirty="0" smtClean="0"/>
              <a:t>x </a:t>
            </a:r>
            <a:r>
              <a:rPr lang="en-US" dirty="0"/>
              <a:t>=== </a:t>
            </a:r>
            <a:r>
              <a:rPr lang="en-US" dirty="0" smtClean="0"/>
              <a:t>y  //false, have </a:t>
            </a:r>
            <a:r>
              <a:rPr lang="en-US" dirty="0"/>
              <a:t>different types (</a:t>
            </a:r>
            <a:r>
              <a:rPr lang="en-US" b="1" dirty="0"/>
              <a:t>string</a:t>
            </a:r>
            <a:r>
              <a:rPr lang="en-US" dirty="0"/>
              <a:t> and </a:t>
            </a:r>
            <a:r>
              <a:rPr lang="en-US" b="1" dirty="0"/>
              <a:t>object</a:t>
            </a:r>
            <a:r>
              <a:rPr lang="en-US" dirty="0" smtClean="0"/>
              <a:t>)</a:t>
            </a:r>
          </a:p>
          <a:p>
            <a:endParaRPr lang="en-US" dirty="0"/>
          </a:p>
          <a:p>
            <a:r>
              <a:rPr lang="en-US" b="1" dirty="0"/>
              <a:t>Even worse: </a:t>
            </a:r>
            <a:r>
              <a:rPr lang="en-US" b="1" dirty="0" smtClean="0">
                <a:solidFill>
                  <a:srgbClr val="FF0000"/>
                </a:solidFill>
              </a:rPr>
              <a:t>Objects cannot be compared:</a:t>
            </a:r>
          </a:p>
          <a:p>
            <a:r>
              <a:rPr lang="en-US" dirty="0" err="1" smtClean="0"/>
              <a:t>var</a:t>
            </a:r>
            <a:r>
              <a:rPr lang="en-US" dirty="0"/>
              <a:t> x = new String</a:t>
            </a:r>
            <a:r>
              <a:rPr lang="en-US" dirty="0" smtClean="0"/>
              <a:t>(</a:t>
            </a:r>
            <a:r>
              <a:rPr lang="en-US" dirty="0"/>
              <a:t>"JavaScript"</a:t>
            </a:r>
            <a:r>
              <a:rPr lang="en-US" dirty="0" smtClean="0"/>
              <a:t>);</a:t>
            </a:r>
            <a:r>
              <a:rPr lang="en-US" dirty="0"/>
              <a:t>             </a:t>
            </a:r>
            <a:br>
              <a:rPr lang="en-US" dirty="0"/>
            </a:br>
            <a:r>
              <a:rPr lang="en-US" dirty="0" err="1"/>
              <a:t>var</a:t>
            </a:r>
            <a:r>
              <a:rPr lang="en-US" dirty="0"/>
              <a:t> y = new String</a:t>
            </a:r>
            <a:r>
              <a:rPr lang="en-US" dirty="0" smtClean="0"/>
              <a:t>(</a:t>
            </a:r>
            <a:r>
              <a:rPr lang="en-US" dirty="0"/>
              <a:t>"JavaScript"</a:t>
            </a:r>
            <a:r>
              <a:rPr lang="en-US" dirty="0" smtClean="0"/>
              <a:t>);</a:t>
            </a:r>
          </a:p>
          <a:p>
            <a:r>
              <a:rPr lang="en-US" dirty="0" smtClean="0"/>
              <a:t>// </a:t>
            </a:r>
            <a:r>
              <a:rPr lang="en-US" dirty="0"/>
              <a:t>(x == y) is false because x and y are different </a:t>
            </a:r>
            <a:r>
              <a:rPr lang="en-US" dirty="0" smtClean="0"/>
              <a:t>objects</a:t>
            </a:r>
          </a:p>
          <a:p>
            <a:r>
              <a:rPr lang="en-US" dirty="0"/>
              <a:t>// (x === y) is false because x and y are different </a:t>
            </a:r>
            <a:r>
              <a:rPr lang="en-US" dirty="0" smtClean="0"/>
              <a:t>objects</a:t>
            </a:r>
          </a:p>
          <a:p>
            <a:r>
              <a:rPr lang="en-US" dirty="0" smtClean="0"/>
              <a:t>// </a:t>
            </a:r>
            <a:r>
              <a:rPr lang="en-US" dirty="0" smtClean="0">
                <a:solidFill>
                  <a:srgbClr val="0070C0"/>
                </a:solidFill>
              </a:rPr>
              <a:t>just if two </a:t>
            </a:r>
            <a:r>
              <a:rPr lang="en-US" dirty="0" err="1" smtClean="0">
                <a:solidFill>
                  <a:srgbClr val="0070C0"/>
                </a:solidFill>
              </a:rPr>
              <a:t>obj</a:t>
            </a:r>
            <a:r>
              <a:rPr lang="en-US" dirty="0" smtClean="0">
                <a:solidFill>
                  <a:srgbClr val="0070C0"/>
                </a:solidFill>
              </a:rPr>
              <a:t> same, </a:t>
            </a:r>
            <a:r>
              <a:rPr lang="en-US" dirty="0" err="1" smtClean="0">
                <a:solidFill>
                  <a:srgbClr val="0070C0"/>
                </a:solidFill>
              </a:rPr>
              <a:t>NaN</a:t>
            </a:r>
            <a:r>
              <a:rPr lang="en-US" dirty="0" smtClean="0">
                <a:solidFill>
                  <a:srgbClr val="0070C0"/>
                </a:solidFill>
              </a:rPr>
              <a:t> can be used during comparison</a:t>
            </a:r>
          </a:p>
          <a:p>
            <a:r>
              <a:rPr lang="en-US" altLang="en-US" b="1" i="1" dirty="0" smtClean="0">
                <a:solidFill>
                  <a:srgbClr val="660E7A"/>
                </a:solidFill>
                <a:latin typeface="Consolas" panose="020B0609020204030204" pitchFamily="49" charset="0"/>
              </a:rPr>
              <a:t>Object</a:t>
            </a:r>
            <a:r>
              <a:rPr lang="en-US" altLang="en-US" dirty="0" smtClean="0">
                <a:solidFill>
                  <a:srgbClr val="333333"/>
                </a:solidFill>
                <a:latin typeface="Consolas" panose="020B0609020204030204" pitchFamily="49" charset="0"/>
              </a:rPr>
              <a:t>.</a:t>
            </a:r>
            <a:r>
              <a:rPr lang="en-US" altLang="en-US" dirty="0" smtClean="0">
                <a:solidFill>
                  <a:srgbClr val="7A7A43"/>
                </a:solidFill>
                <a:latin typeface="Consolas" panose="020B0609020204030204" pitchFamily="49" charset="0"/>
              </a:rPr>
              <a:t>is</a:t>
            </a:r>
            <a:r>
              <a:rPr lang="en-US" altLang="en-US" dirty="0" smtClean="0">
                <a:solidFill>
                  <a:srgbClr val="000066"/>
                </a:solidFill>
                <a:latin typeface="Consolas" panose="020B0609020204030204" pitchFamily="49" charset="0"/>
              </a:rPr>
              <a:t>(</a:t>
            </a:r>
            <a:r>
              <a:rPr lang="en-US" altLang="en-US" b="1" dirty="0" smtClean="0">
                <a:solidFill>
                  <a:srgbClr val="FF8000"/>
                </a:solidFill>
                <a:latin typeface="Consolas" panose="020B0609020204030204" pitchFamily="49" charset="0"/>
              </a:rPr>
              <a:t>x</a:t>
            </a:r>
            <a:r>
              <a:rPr lang="en-US" altLang="en-US" dirty="0" smtClean="0">
                <a:solidFill>
                  <a:srgbClr val="333333"/>
                </a:solidFill>
                <a:latin typeface="Consolas" panose="020B0609020204030204" pitchFamily="49" charset="0"/>
              </a:rPr>
              <a:t>, </a:t>
            </a:r>
            <a:r>
              <a:rPr lang="en-US" altLang="en-US" b="1" dirty="0" smtClean="0">
                <a:solidFill>
                  <a:srgbClr val="FF8000"/>
                </a:solidFill>
                <a:latin typeface="Consolas" panose="020B0609020204030204" pitchFamily="49" charset="0"/>
              </a:rPr>
              <a:t>x</a:t>
            </a:r>
            <a:r>
              <a:rPr lang="en-US" altLang="en-US" dirty="0" smtClean="0">
                <a:solidFill>
                  <a:srgbClr val="000066"/>
                </a:solidFill>
                <a:latin typeface="Consolas" panose="020B0609020204030204" pitchFamily="49" charset="0"/>
              </a:rPr>
              <a:t>))</a:t>
            </a:r>
            <a:r>
              <a:rPr lang="en-US" altLang="en-US" dirty="0" smtClean="0">
                <a:solidFill>
                  <a:srgbClr val="333333"/>
                </a:solidFill>
                <a:latin typeface="Consolas" panose="020B0609020204030204" pitchFamily="49" charset="0"/>
              </a:rPr>
              <a:t>; </a:t>
            </a:r>
            <a:r>
              <a:rPr lang="en-US" altLang="en-US" dirty="0">
                <a:solidFill>
                  <a:srgbClr val="3F7F5F"/>
                </a:solidFill>
                <a:latin typeface="Consolas" panose="020B0609020204030204" pitchFamily="49" charset="0"/>
              </a:rPr>
              <a:t>//true</a:t>
            </a:r>
            <a:br>
              <a:rPr lang="en-US" altLang="en-US" dirty="0">
                <a:solidFill>
                  <a:srgbClr val="3F7F5F"/>
                </a:solidFill>
                <a:latin typeface="Consolas" panose="020B0609020204030204" pitchFamily="49" charset="0"/>
              </a:rPr>
            </a:br>
            <a:r>
              <a:rPr lang="en-US" altLang="en-US" b="1" i="1" dirty="0" smtClean="0">
                <a:solidFill>
                  <a:srgbClr val="660E7A"/>
                </a:solidFill>
                <a:latin typeface="Consolas" panose="020B0609020204030204" pitchFamily="49" charset="0"/>
              </a:rPr>
              <a:t>Object</a:t>
            </a:r>
            <a:r>
              <a:rPr lang="en-US" altLang="en-US" dirty="0" smtClean="0">
                <a:solidFill>
                  <a:srgbClr val="333333"/>
                </a:solidFill>
                <a:latin typeface="Consolas" panose="020B0609020204030204" pitchFamily="49" charset="0"/>
              </a:rPr>
              <a:t>.</a:t>
            </a:r>
            <a:r>
              <a:rPr lang="en-US" altLang="en-US" dirty="0" smtClean="0">
                <a:solidFill>
                  <a:srgbClr val="7A7A43"/>
                </a:solidFill>
                <a:latin typeface="Consolas" panose="020B0609020204030204" pitchFamily="49" charset="0"/>
              </a:rPr>
              <a:t>is</a:t>
            </a:r>
            <a:r>
              <a:rPr lang="en-US" altLang="en-US" dirty="0" smtClean="0">
                <a:solidFill>
                  <a:srgbClr val="000066"/>
                </a:solidFill>
                <a:latin typeface="Consolas" panose="020B0609020204030204" pitchFamily="49" charset="0"/>
              </a:rPr>
              <a:t>(</a:t>
            </a:r>
            <a:r>
              <a:rPr lang="en-US" altLang="en-US" b="1" dirty="0" smtClean="0">
                <a:solidFill>
                  <a:srgbClr val="FF8000"/>
                </a:solidFill>
                <a:latin typeface="Consolas" panose="020B0609020204030204" pitchFamily="49" charset="0"/>
              </a:rPr>
              <a:t>x</a:t>
            </a:r>
            <a:r>
              <a:rPr lang="en-US" altLang="en-US" dirty="0" smtClean="0">
                <a:solidFill>
                  <a:srgbClr val="333333"/>
                </a:solidFill>
                <a:latin typeface="Consolas" panose="020B0609020204030204" pitchFamily="49" charset="0"/>
              </a:rPr>
              <a:t>, </a:t>
            </a:r>
            <a:r>
              <a:rPr lang="en-US" altLang="en-US" b="1" dirty="0" smtClean="0">
                <a:solidFill>
                  <a:srgbClr val="FF8000"/>
                </a:solidFill>
                <a:latin typeface="Consolas" panose="020B0609020204030204" pitchFamily="49" charset="0"/>
              </a:rPr>
              <a:t>y</a:t>
            </a:r>
            <a:r>
              <a:rPr lang="en-US" altLang="en-US" dirty="0" smtClean="0">
                <a:solidFill>
                  <a:srgbClr val="000066"/>
                </a:solidFill>
                <a:latin typeface="Consolas" panose="020B0609020204030204" pitchFamily="49" charset="0"/>
              </a:rPr>
              <a:t>))</a:t>
            </a:r>
            <a:r>
              <a:rPr lang="en-US" altLang="en-US" dirty="0" smtClean="0">
                <a:solidFill>
                  <a:srgbClr val="333333"/>
                </a:solidFill>
                <a:latin typeface="Consolas" panose="020B0609020204030204" pitchFamily="49" charset="0"/>
              </a:rPr>
              <a:t>; </a:t>
            </a:r>
            <a:r>
              <a:rPr lang="en-US" altLang="en-US" dirty="0">
                <a:solidFill>
                  <a:srgbClr val="3F7F5F"/>
                </a:solidFill>
                <a:latin typeface="Consolas" panose="020B0609020204030204" pitchFamily="49" charset="0"/>
              </a:rPr>
              <a:t>//false</a:t>
            </a:r>
            <a:endParaRPr lang="en-US" altLang="en-US" sz="4000" dirty="0">
              <a:latin typeface="Arial" panose="020B0604020202020204" pitchFamily="34" charset="0"/>
            </a:endParaRPr>
          </a:p>
          <a:p>
            <a:endParaRPr lang="en-US" dirty="0" smtClean="0"/>
          </a:p>
          <a:p>
            <a:r>
              <a:rPr lang="en-US" b="1" dirty="0" smtClean="0"/>
              <a:t>Manual comparison needed to compare Objects: </a:t>
            </a:r>
          </a:p>
          <a:p>
            <a:r>
              <a:rPr lang="en-US" dirty="0" smtClean="0"/>
              <a:t>Read properties and compare them manually.  </a:t>
            </a:r>
            <a:r>
              <a:rPr lang="en-US" dirty="0" err="1" smtClean="0"/>
              <a:t>Eg</a:t>
            </a:r>
            <a:r>
              <a:rPr lang="en-US" dirty="0" smtClean="0"/>
              <a:t>. </a:t>
            </a:r>
            <a:r>
              <a:rPr lang="en-US" altLang="en-US" dirty="0" smtClean="0">
                <a:solidFill>
                  <a:srgbClr val="000000"/>
                </a:solidFill>
                <a:latin typeface="Roboto Mono"/>
              </a:rPr>
              <a:t>object1</a:t>
            </a:r>
            <a:r>
              <a:rPr lang="en-US" altLang="en-US" dirty="0" smtClean="0">
                <a:solidFill>
                  <a:srgbClr val="999999"/>
                </a:solidFill>
                <a:latin typeface="Roboto Mono"/>
              </a:rPr>
              <a:t>.</a:t>
            </a:r>
            <a:r>
              <a:rPr lang="en-US" altLang="en-US" dirty="0" smtClean="0">
                <a:solidFill>
                  <a:srgbClr val="000000"/>
                </a:solidFill>
                <a:latin typeface="Roboto Mono"/>
              </a:rPr>
              <a:t>name </a:t>
            </a:r>
            <a:r>
              <a:rPr lang="en-US" altLang="en-US" dirty="0">
                <a:solidFill>
                  <a:srgbClr val="9A6E3A"/>
                </a:solidFill>
                <a:latin typeface="Roboto Mono"/>
              </a:rPr>
              <a:t>===</a:t>
            </a:r>
            <a:r>
              <a:rPr lang="en-US" altLang="en-US" dirty="0">
                <a:solidFill>
                  <a:srgbClr val="000000"/>
                </a:solidFill>
                <a:latin typeface="Roboto Mono"/>
              </a:rPr>
              <a:t> object2</a:t>
            </a:r>
            <a:r>
              <a:rPr lang="en-US" altLang="en-US" dirty="0">
                <a:solidFill>
                  <a:srgbClr val="999999"/>
                </a:solidFill>
                <a:latin typeface="Roboto Mono"/>
              </a:rPr>
              <a:t>.</a:t>
            </a:r>
            <a:r>
              <a:rPr lang="en-US" altLang="en-US" dirty="0">
                <a:solidFill>
                  <a:srgbClr val="000000"/>
                </a:solidFill>
                <a:latin typeface="Roboto Mono"/>
              </a:rPr>
              <a:t>name</a:t>
            </a:r>
            <a:r>
              <a:rPr lang="en-US" altLang="en-US" sz="1400" dirty="0"/>
              <a:t> </a:t>
            </a:r>
            <a:endParaRPr lang="en-US" altLang="en-US" sz="1400" dirty="0" smtClean="0"/>
          </a:p>
          <a:p>
            <a:r>
              <a:rPr lang="en-US" altLang="en-US" sz="1400" dirty="0" smtClean="0"/>
              <a:t>You also can use </a:t>
            </a:r>
            <a:r>
              <a:rPr lang="en-US" dirty="0" err="1"/>
              <a:t>Object.keys</a:t>
            </a:r>
            <a:r>
              <a:rPr lang="en-US" dirty="0" smtClean="0"/>
              <a:t>() [shallow(for primitives) or deep  versions] just to fasten the process. </a:t>
            </a:r>
          </a:p>
          <a:p>
            <a:r>
              <a:rPr lang="en-US" dirty="0" smtClean="0"/>
              <a:t>Other ways:  ES6 way </a:t>
            </a:r>
            <a:r>
              <a:rPr lang="en-US" dirty="0" err="1">
                <a:solidFill>
                  <a:schemeClr val="accent4">
                    <a:lumMod val="75000"/>
                  </a:schemeClr>
                </a:solidFill>
              </a:rPr>
              <a:t>Object.entries</a:t>
            </a:r>
            <a:r>
              <a:rPr lang="en-US" dirty="0">
                <a:solidFill>
                  <a:schemeClr val="accent4">
                    <a:lumMod val="75000"/>
                  </a:schemeClr>
                </a:solidFill>
              </a:rPr>
              <a:t>(k1).</a:t>
            </a:r>
            <a:r>
              <a:rPr lang="en-US" dirty="0" err="1">
                <a:solidFill>
                  <a:schemeClr val="accent4">
                    <a:lumMod val="75000"/>
                  </a:schemeClr>
                </a:solidFill>
              </a:rPr>
              <a:t>toString</a:t>
            </a:r>
            <a:r>
              <a:rPr lang="en-US" dirty="0">
                <a:solidFill>
                  <a:schemeClr val="accent4">
                    <a:lumMod val="75000"/>
                  </a:schemeClr>
                </a:solidFill>
              </a:rPr>
              <a:t>() === </a:t>
            </a:r>
            <a:r>
              <a:rPr lang="en-US" dirty="0" err="1">
                <a:solidFill>
                  <a:schemeClr val="accent4">
                    <a:lumMod val="75000"/>
                  </a:schemeClr>
                </a:solidFill>
              </a:rPr>
              <a:t>Object.entries</a:t>
            </a:r>
            <a:r>
              <a:rPr lang="en-US" dirty="0">
                <a:solidFill>
                  <a:schemeClr val="accent4">
                    <a:lumMod val="75000"/>
                  </a:schemeClr>
                </a:solidFill>
              </a:rPr>
              <a:t>(k2).</a:t>
            </a:r>
            <a:r>
              <a:rPr lang="en-US" dirty="0" err="1">
                <a:solidFill>
                  <a:schemeClr val="accent4">
                    <a:lumMod val="75000"/>
                  </a:schemeClr>
                </a:solidFill>
              </a:rPr>
              <a:t>toString</a:t>
            </a:r>
            <a:r>
              <a:rPr lang="en-US" dirty="0" smtClean="0">
                <a:solidFill>
                  <a:schemeClr val="accent4">
                    <a:lumMod val="75000"/>
                  </a:schemeClr>
                </a:solidFill>
              </a:rPr>
              <a:t>()</a:t>
            </a:r>
            <a:r>
              <a:rPr lang="en-US" dirty="0" smtClean="0"/>
              <a:t>;  No for nested </a:t>
            </a:r>
            <a:r>
              <a:rPr lang="en-US" dirty="0" err="1" smtClean="0"/>
              <a:t>obj+keys</a:t>
            </a:r>
            <a:r>
              <a:rPr lang="en-US" dirty="0" smtClean="0"/>
              <a:t> order</a:t>
            </a:r>
          </a:p>
          <a:p>
            <a:r>
              <a:rPr lang="en-US" dirty="0" smtClean="0"/>
              <a:t>2) </a:t>
            </a:r>
            <a:r>
              <a:rPr lang="en-US" dirty="0" err="1" smtClean="0"/>
              <a:t>JSON.stringify</a:t>
            </a:r>
            <a:r>
              <a:rPr lang="en-US" dirty="0" smtClean="0"/>
              <a:t>  (key order matters) 3) </a:t>
            </a:r>
            <a:r>
              <a:rPr lang="en-US" b="1" dirty="0" smtClean="0"/>
              <a:t>LODASH</a:t>
            </a:r>
            <a:r>
              <a:rPr lang="en-US" dirty="0" smtClean="0"/>
              <a:t>  </a:t>
            </a:r>
          </a:p>
          <a:p>
            <a:endParaRPr lang="en-US" altLang="en-US" sz="1400" dirty="0" smtClean="0"/>
          </a:p>
          <a:p>
            <a:r>
              <a:rPr lang="en-US" b="1" dirty="0" smtClean="0"/>
              <a:t>In JAVA ..  </a:t>
            </a:r>
            <a:r>
              <a:rPr lang="en-US" dirty="0" smtClean="0"/>
              <a:t>Just equals() checks value equality,  ==  if both references to same OBJ in memory   </a:t>
            </a:r>
            <a:endParaRPr lang="en-US" dirty="0"/>
          </a:p>
        </p:txBody>
      </p:sp>
      <p:sp>
        <p:nvSpPr>
          <p:cNvPr id="25" name="Rectangle 1"/>
          <p:cNvSpPr>
            <a:spLocks noChangeArrowheads="1"/>
          </p:cNvSpPr>
          <p:nvPr/>
        </p:nvSpPr>
        <p:spPr bwMode="auto">
          <a:xfrm>
            <a:off x="449263" y="561191"/>
            <a:ext cx="8944119" cy="26161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Comparing two JavaScript objects will </a:t>
            </a:r>
            <a:r>
              <a:rPr kumimoji="0" lang="en-US" altLang="en-US" sz="1100" b="1" i="0" u="none" strike="noStrike" cap="none" normalizeH="0" baseline="0" dirty="0" smtClean="0">
                <a:ln>
                  <a:noFill/>
                </a:ln>
                <a:solidFill>
                  <a:srgbClr val="000000"/>
                </a:solidFill>
                <a:effectLst/>
                <a:latin typeface="Verdana" panose="020B0604030504040204" pitchFamily="34" charset="0"/>
              </a:rPr>
              <a:t>always</a:t>
            </a:r>
            <a:r>
              <a:rPr kumimoji="0" lang="en-US" altLang="en-US" sz="1100" b="0" i="0" u="none" strike="noStrike" cap="none" normalizeH="0" baseline="0" dirty="0" smtClean="0">
                <a:ln>
                  <a:noFill/>
                </a:ln>
                <a:solidFill>
                  <a:srgbClr val="000000"/>
                </a:solidFill>
                <a:effectLst/>
                <a:latin typeface="Verdana" panose="020B0604030504040204" pitchFamily="34" charset="0"/>
              </a:rPr>
              <a:t> return </a:t>
            </a:r>
            <a:r>
              <a:rPr kumimoji="0" lang="en-US" altLang="en-US" sz="1100" b="0" i="0" u="none" strike="noStrike" cap="none" normalizeH="0" baseline="0" dirty="0" smtClean="0">
                <a:ln>
                  <a:noFill/>
                </a:ln>
                <a:solidFill>
                  <a:srgbClr val="DC143C"/>
                </a:solidFill>
                <a:effectLst/>
                <a:latin typeface="Consolas" panose="020B0609020204030204" pitchFamily="49" charset="0"/>
              </a:rPr>
              <a:t>false</a:t>
            </a:r>
            <a:r>
              <a:rPr kumimoji="0" lang="en-US" altLang="en-US" sz="1100" b="0" i="0" u="none" strike="noStrike" cap="none" normalizeH="0" baseline="0" dirty="0" smtClean="0">
                <a:ln>
                  <a:noFill/>
                </a:ln>
                <a:solidFill>
                  <a:srgbClr val="000000"/>
                </a:solidFill>
                <a:effectLst/>
                <a:latin typeface="Verdana" panose="020B0604030504040204" pitchFamily="34" charset="0"/>
              </a:rPr>
              <a: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TextBox 27"/>
          <p:cNvSpPr txBox="1"/>
          <p:nvPr/>
        </p:nvSpPr>
        <p:spPr>
          <a:xfrm>
            <a:off x="6645097" y="1196244"/>
            <a:ext cx="5185063" cy="3693319"/>
          </a:xfrm>
          <a:prstGeom prst="rect">
            <a:avLst/>
          </a:prstGeom>
          <a:noFill/>
        </p:spPr>
        <p:txBody>
          <a:bodyPr wrap="square" rtlCol="0">
            <a:spAutoFit/>
          </a:bodyPr>
          <a:lstStyle/>
          <a:p>
            <a:r>
              <a:rPr lang="en-US" dirty="0" smtClean="0"/>
              <a:t>==</a:t>
            </a:r>
            <a:r>
              <a:rPr lang="en-US" dirty="0"/>
              <a:t> </a:t>
            </a:r>
            <a:r>
              <a:rPr lang="en-US" dirty="0" smtClean="0"/>
              <a:t>  operator </a:t>
            </a:r>
            <a:r>
              <a:rPr lang="en-US" dirty="0"/>
              <a:t>always converts (to matching types) before comparison.</a:t>
            </a:r>
          </a:p>
          <a:p>
            <a:r>
              <a:rPr lang="en-US" dirty="0" smtClean="0"/>
              <a:t>===</a:t>
            </a:r>
            <a:r>
              <a:rPr lang="en-US" dirty="0"/>
              <a:t> </a:t>
            </a:r>
            <a:r>
              <a:rPr lang="en-US" dirty="0" smtClean="0"/>
              <a:t> operator </a:t>
            </a:r>
            <a:r>
              <a:rPr lang="en-US" dirty="0"/>
              <a:t>forces comparison of values and type</a:t>
            </a:r>
            <a:r>
              <a:rPr lang="en-US" dirty="0" smtClean="0"/>
              <a:t>: </a:t>
            </a:r>
          </a:p>
          <a:p>
            <a:endParaRPr lang="en-US" dirty="0" smtClean="0"/>
          </a:p>
          <a:p>
            <a:r>
              <a:rPr lang="en-US" dirty="0" smtClean="0"/>
              <a:t>5</a:t>
            </a:r>
            <a:r>
              <a:rPr lang="en-US" dirty="0"/>
              <a:t>==‘5</a:t>
            </a:r>
            <a:r>
              <a:rPr lang="en-US" dirty="0" smtClean="0"/>
              <a:t>’ //true</a:t>
            </a:r>
            <a:endParaRPr lang="en-US" dirty="0"/>
          </a:p>
          <a:p>
            <a:r>
              <a:rPr lang="en-US" dirty="0"/>
              <a:t>5===“5” </a:t>
            </a:r>
            <a:r>
              <a:rPr lang="en-US" dirty="0" smtClean="0"/>
              <a:t>//false</a:t>
            </a:r>
          </a:p>
          <a:p>
            <a:endParaRPr lang="en-US" dirty="0"/>
          </a:p>
          <a:p>
            <a:r>
              <a:rPr lang="da-DK" dirty="0" smtClean="0"/>
              <a:t>0</a:t>
            </a:r>
            <a:r>
              <a:rPr lang="da-DK" dirty="0"/>
              <a:t> == "";        // true</a:t>
            </a:r>
            <a:br>
              <a:rPr lang="da-DK" dirty="0"/>
            </a:br>
            <a:r>
              <a:rPr lang="da-DK" dirty="0"/>
              <a:t>1 == "1";       // true</a:t>
            </a:r>
            <a:br>
              <a:rPr lang="da-DK" dirty="0"/>
            </a:br>
            <a:r>
              <a:rPr lang="da-DK" dirty="0"/>
              <a:t>1 == true;      // true</a:t>
            </a:r>
            <a:br>
              <a:rPr lang="da-DK" dirty="0"/>
            </a:br>
            <a:r>
              <a:rPr lang="da-DK" dirty="0" smtClean="0">
                <a:solidFill>
                  <a:srgbClr val="00B0F0"/>
                </a:solidFill>
              </a:rPr>
              <a:t>0</a:t>
            </a:r>
            <a:r>
              <a:rPr lang="da-DK" dirty="0">
                <a:solidFill>
                  <a:srgbClr val="00B0F0"/>
                </a:solidFill>
              </a:rPr>
              <a:t> === "";       // false</a:t>
            </a:r>
            <a:br>
              <a:rPr lang="da-DK" dirty="0">
                <a:solidFill>
                  <a:srgbClr val="00B0F0"/>
                </a:solidFill>
              </a:rPr>
            </a:br>
            <a:r>
              <a:rPr lang="da-DK" dirty="0">
                <a:solidFill>
                  <a:srgbClr val="00B0F0"/>
                </a:solidFill>
              </a:rPr>
              <a:t>1 === "1";      // false</a:t>
            </a:r>
            <a:br>
              <a:rPr lang="da-DK" dirty="0">
                <a:solidFill>
                  <a:srgbClr val="00B0F0"/>
                </a:solidFill>
              </a:rPr>
            </a:br>
            <a:r>
              <a:rPr lang="da-DK" dirty="0">
                <a:solidFill>
                  <a:srgbClr val="00B0F0"/>
                </a:solidFill>
              </a:rPr>
              <a:t>1 === true;     // false</a:t>
            </a:r>
            <a:endParaRPr lang="en-US" dirty="0">
              <a:solidFill>
                <a:srgbClr val="00B0F0"/>
              </a:solidFill>
            </a:endParaRPr>
          </a:p>
        </p:txBody>
      </p:sp>
      <p:sp>
        <p:nvSpPr>
          <p:cNvPr id="2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067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23" name="Rectangle 22"/>
          <p:cNvSpPr/>
          <p:nvPr/>
        </p:nvSpPr>
        <p:spPr>
          <a:xfrm>
            <a:off x="184730" y="276999"/>
            <a:ext cx="11277921" cy="1015663"/>
          </a:xfrm>
          <a:prstGeom prst="rect">
            <a:avLst/>
          </a:prstGeom>
        </p:spPr>
        <p:txBody>
          <a:bodyPr wrap="square">
            <a:spAutoFit/>
          </a:bodyPr>
          <a:lstStyle/>
          <a:p>
            <a:r>
              <a:rPr lang="en-US" sz="2400" b="1" dirty="0" err="1" smtClean="0">
                <a:solidFill>
                  <a:srgbClr val="C00000"/>
                </a:solidFill>
              </a:rPr>
              <a:t>parseInt</a:t>
            </a:r>
            <a:r>
              <a:rPr lang="en-US" sz="2400" b="1" dirty="0" smtClean="0">
                <a:solidFill>
                  <a:srgbClr val="C00000"/>
                </a:solidFill>
              </a:rPr>
              <a:t> </a:t>
            </a:r>
            <a:r>
              <a:rPr lang="en-US" dirty="0"/>
              <a:t>– no warning or informative </a:t>
            </a:r>
            <a:r>
              <a:rPr lang="en-US" dirty="0" smtClean="0"/>
              <a:t>message when converting also issue </a:t>
            </a:r>
            <a:r>
              <a:rPr lang="en-US" dirty="0"/>
              <a:t>is with dates/times/</a:t>
            </a:r>
          </a:p>
          <a:p>
            <a:r>
              <a:rPr lang="en-US" dirty="0" smtClean="0"/>
              <a:t>Eg1: </a:t>
            </a:r>
            <a:r>
              <a:rPr lang="en-US" dirty="0" err="1" smtClean="0"/>
              <a:t>parseInt</a:t>
            </a:r>
            <a:r>
              <a:rPr lang="en-US" dirty="0" smtClean="0"/>
              <a:t>(“</a:t>
            </a:r>
            <a:r>
              <a:rPr lang="en-US" b="1" dirty="0" smtClean="0"/>
              <a:t>32</a:t>
            </a:r>
            <a:r>
              <a:rPr lang="en-US" dirty="0" smtClean="0"/>
              <a:t>") </a:t>
            </a:r>
            <a:r>
              <a:rPr lang="en-US" dirty="0"/>
              <a:t>and </a:t>
            </a:r>
            <a:r>
              <a:rPr lang="en-US" dirty="0" err="1"/>
              <a:t>parseInt</a:t>
            </a:r>
            <a:r>
              <a:rPr lang="en-US" dirty="0" smtClean="0"/>
              <a:t>(“</a:t>
            </a:r>
            <a:r>
              <a:rPr lang="en-US" b="1" dirty="0" smtClean="0"/>
              <a:t>32 meters</a:t>
            </a:r>
            <a:r>
              <a:rPr lang="en-US" dirty="0" smtClean="0"/>
              <a:t>") </a:t>
            </a:r>
            <a:r>
              <a:rPr lang="en-US" dirty="0"/>
              <a:t>produce the same </a:t>
            </a:r>
            <a:r>
              <a:rPr lang="en-US" dirty="0" smtClean="0"/>
              <a:t>result 32,  </a:t>
            </a:r>
          </a:p>
          <a:p>
            <a:r>
              <a:rPr lang="en-US" dirty="0" smtClean="0"/>
              <a:t>Eg2: </a:t>
            </a:r>
            <a:r>
              <a:rPr lang="en-US" dirty="0" err="1" smtClean="0"/>
              <a:t>parseInt</a:t>
            </a:r>
            <a:r>
              <a:rPr lang="en-US" dirty="0" smtClean="0"/>
              <a:t>(“08") </a:t>
            </a:r>
            <a:r>
              <a:rPr lang="en-US" dirty="0"/>
              <a:t>and </a:t>
            </a:r>
            <a:r>
              <a:rPr lang="en-US" dirty="0" err="1"/>
              <a:t>parseInt</a:t>
            </a:r>
            <a:r>
              <a:rPr lang="en-US" dirty="0" smtClean="0"/>
              <a:t>(“09")  based on Base 8, but es5 (integer) </a:t>
            </a:r>
            <a:r>
              <a:rPr lang="en-US" b="1" dirty="0" smtClean="0"/>
              <a:t>;)</a:t>
            </a:r>
            <a:r>
              <a:rPr lang="en-US" dirty="0" smtClean="0"/>
              <a:t>  </a:t>
            </a:r>
            <a:r>
              <a:rPr lang="en-US" dirty="0" smtClean="0">
                <a:solidFill>
                  <a:srgbClr val="00B050"/>
                </a:solidFill>
              </a:rPr>
              <a:t>Provide Radix. </a:t>
            </a:r>
            <a:endParaRPr lang="en-US" dirty="0"/>
          </a:p>
        </p:txBody>
      </p:sp>
      <p:sp>
        <p:nvSpPr>
          <p:cNvPr id="26" name="Rectangle 25"/>
          <p:cNvSpPr/>
          <p:nvPr/>
        </p:nvSpPr>
        <p:spPr>
          <a:xfrm>
            <a:off x="184730" y="1392307"/>
            <a:ext cx="12007269" cy="1569660"/>
          </a:xfrm>
          <a:prstGeom prst="rect">
            <a:avLst/>
          </a:prstGeom>
        </p:spPr>
        <p:txBody>
          <a:bodyPr wrap="square">
            <a:spAutoFit/>
          </a:bodyPr>
          <a:lstStyle/>
          <a:p>
            <a:r>
              <a:rPr lang="en-US" sz="2400" b="1" dirty="0" smtClean="0">
                <a:solidFill>
                  <a:srgbClr val="C00000"/>
                </a:solidFill>
              </a:rPr>
              <a:t>Floating point </a:t>
            </a:r>
            <a:r>
              <a:rPr lang="en-US" dirty="0" smtClean="0"/>
              <a:t>(64bit),  no </a:t>
            </a:r>
            <a:r>
              <a:rPr lang="en-US" dirty="0" err="1" smtClean="0"/>
              <a:t>warning|info</a:t>
            </a:r>
            <a:r>
              <a:rPr lang="en-US" dirty="0" smtClean="0"/>
              <a:t> message, behaves differently in different browser converts </a:t>
            </a:r>
            <a:r>
              <a:rPr lang="en-US" dirty="0"/>
              <a:t>a string into an integer. </a:t>
            </a:r>
            <a:endParaRPr lang="en-US" dirty="0" smtClean="0"/>
          </a:p>
          <a:p>
            <a:r>
              <a:rPr lang="en-US" dirty="0" smtClean="0"/>
              <a:t>0.1 </a:t>
            </a:r>
            <a:r>
              <a:rPr lang="en-US" dirty="0"/>
              <a:t>+ 0.2 is not equal to 0.3  //0.30000000000000004 </a:t>
            </a:r>
            <a:r>
              <a:rPr lang="en-US" dirty="0" smtClean="0"/>
              <a:t>              </a:t>
            </a:r>
            <a:r>
              <a:rPr lang="en-US" dirty="0"/>
              <a:t>==&gt; </a:t>
            </a:r>
            <a:r>
              <a:rPr lang="en-US" dirty="0" smtClean="0"/>
              <a:t>      </a:t>
            </a:r>
            <a:r>
              <a:rPr lang="es-ES" dirty="0" err="1" smtClean="0"/>
              <a:t>var</a:t>
            </a:r>
            <a:r>
              <a:rPr lang="es-ES" dirty="0"/>
              <a:t> z = (x * 10 + y * 10) / 10; </a:t>
            </a:r>
            <a:r>
              <a:rPr lang="en-US" altLang="en-US" dirty="0" smtClean="0">
                <a:solidFill>
                  <a:srgbClr val="3F7F5F"/>
                </a:solidFill>
                <a:latin typeface="Consolas" panose="020B0609020204030204" pitchFamily="49" charset="0"/>
              </a:rPr>
              <a:t>//</a:t>
            </a:r>
            <a:r>
              <a:rPr lang="en-US" altLang="en-US" dirty="0">
                <a:solidFill>
                  <a:srgbClr val="3F7F5F"/>
                </a:solidFill>
                <a:latin typeface="Consolas" panose="020B0609020204030204" pitchFamily="49" charset="0"/>
              </a:rPr>
              <a:t>0.3</a:t>
            </a:r>
            <a:endParaRPr lang="en-US" dirty="0"/>
          </a:p>
          <a:p>
            <a:r>
              <a:rPr lang="en-US" sz="1600" b="1" dirty="0" smtClean="0">
                <a:solidFill>
                  <a:srgbClr val="C00000"/>
                </a:solidFill>
              </a:rPr>
              <a:t>Numbers </a:t>
            </a:r>
            <a:r>
              <a:rPr lang="en-US" sz="1600" b="1" dirty="0">
                <a:solidFill>
                  <a:srgbClr val="C00000"/>
                </a:solidFill>
              </a:rPr>
              <a:t>in </a:t>
            </a:r>
            <a:r>
              <a:rPr lang="en-US" sz="1600" b="1" dirty="0" smtClean="0">
                <a:solidFill>
                  <a:srgbClr val="C00000"/>
                </a:solidFill>
              </a:rPr>
              <a:t>JS  </a:t>
            </a:r>
            <a:r>
              <a:rPr lang="en-US" dirty="0" smtClean="0"/>
              <a:t>no </a:t>
            </a:r>
            <a:r>
              <a:rPr lang="en-US" dirty="0"/>
              <a:t>types of numbers, like integers, </a:t>
            </a:r>
            <a:r>
              <a:rPr lang="en-US" dirty="0" smtClean="0"/>
              <a:t>short..  numbers </a:t>
            </a:r>
            <a:r>
              <a:rPr lang="en-US" dirty="0"/>
              <a:t>without a period or </a:t>
            </a:r>
            <a:r>
              <a:rPr lang="en-US" dirty="0" smtClean="0"/>
              <a:t>exp. are </a:t>
            </a:r>
            <a:r>
              <a:rPr lang="en-US" dirty="0"/>
              <a:t>accurate up to 15 digits</a:t>
            </a:r>
          </a:p>
          <a:p>
            <a:r>
              <a:rPr lang="en-US" dirty="0" err="1"/>
              <a:t>var</a:t>
            </a:r>
            <a:r>
              <a:rPr lang="en-US" dirty="0"/>
              <a:t> x = 999999999999999;   // x will be 999999999999999</a:t>
            </a:r>
            <a:br>
              <a:rPr lang="en-US" dirty="0"/>
            </a:br>
            <a:r>
              <a:rPr lang="en-US" dirty="0" err="1"/>
              <a:t>var</a:t>
            </a:r>
            <a:r>
              <a:rPr lang="en-US" dirty="0"/>
              <a:t> y = 9999999999999999;  // y will be </a:t>
            </a:r>
            <a:r>
              <a:rPr lang="en-US" dirty="0" smtClean="0"/>
              <a:t>10000000000000000</a:t>
            </a:r>
            <a:endParaRPr lang="en-US" dirty="0"/>
          </a:p>
        </p:txBody>
      </p:sp>
      <p:sp>
        <p:nvSpPr>
          <p:cNvPr id="29" name="Rectangle 28"/>
          <p:cNvSpPr/>
          <p:nvPr/>
        </p:nvSpPr>
        <p:spPr>
          <a:xfrm>
            <a:off x="107304" y="3439930"/>
            <a:ext cx="11701315" cy="1292662"/>
          </a:xfrm>
          <a:prstGeom prst="rect">
            <a:avLst/>
          </a:prstGeom>
        </p:spPr>
        <p:txBody>
          <a:bodyPr wrap="square">
            <a:spAutoFit/>
          </a:bodyPr>
          <a:lstStyle/>
          <a:p>
            <a:r>
              <a:rPr lang="en-US" sz="2400" b="1" dirty="0" smtClean="0">
                <a:solidFill>
                  <a:srgbClr val="C00000"/>
                </a:solidFill>
              </a:rPr>
              <a:t>Bitwise </a:t>
            </a:r>
            <a:r>
              <a:rPr lang="en-US" dirty="0" smtClean="0"/>
              <a:t>– JavaScript </a:t>
            </a:r>
            <a:r>
              <a:rPr lang="en-US" dirty="0"/>
              <a:t>has the same set of bitwise </a:t>
            </a:r>
            <a:r>
              <a:rPr lang="en-US" dirty="0" smtClean="0"/>
              <a:t>operators (&amp;, |, ^, ~, &gt;&gt;,  ..) </a:t>
            </a:r>
            <a:r>
              <a:rPr lang="en-US" dirty="0"/>
              <a:t>as Java: In Java they work with integers</a:t>
            </a:r>
            <a:r>
              <a:rPr lang="en-US" dirty="0" smtClean="0"/>
              <a:t>.   JS has no integers</a:t>
            </a:r>
            <a:r>
              <a:rPr lang="en-US" dirty="0"/>
              <a:t>. </a:t>
            </a:r>
            <a:r>
              <a:rPr lang="en-US" dirty="0" smtClean="0"/>
              <a:t>  Bit operator work on 32bit, result converted back to JS, … </a:t>
            </a:r>
            <a:endParaRPr lang="en-US" dirty="0"/>
          </a:p>
          <a:p>
            <a:r>
              <a:rPr lang="en-US" dirty="0" smtClean="0"/>
              <a:t>In </a:t>
            </a:r>
            <a:r>
              <a:rPr lang="en-US" dirty="0"/>
              <a:t>JavaScript, they are very far from the hardware and very slow. JavaScript is rarely used for doing bit manipulation</a:t>
            </a:r>
            <a:r>
              <a:rPr lang="en-US" dirty="0" smtClean="0"/>
              <a:t>. </a:t>
            </a:r>
            <a:r>
              <a:rPr lang="en-US" dirty="0"/>
              <a:t>As a result, in JavaScript programs, it is more likely that &amp; is a mistyped &amp;&amp; operator. </a:t>
            </a:r>
            <a:endParaRPr lang="en-US" dirty="0" smtClean="0"/>
          </a:p>
        </p:txBody>
      </p:sp>
      <p:sp>
        <p:nvSpPr>
          <p:cNvPr id="28" name="Rectangle 27"/>
          <p:cNvSpPr/>
          <p:nvPr/>
        </p:nvSpPr>
        <p:spPr>
          <a:xfrm>
            <a:off x="184729" y="5016902"/>
            <a:ext cx="12007270" cy="738664"/>
          </a:xfrm>
          <a:prstGeom prst="rect">
            <a:avLst/>
          </a:prstGeom>
        </p:spPr>
        <p:txBody>
          <a:bodyPr wrap="square">
            <a:spAutoFit/>
          </a:bodyPr>
          <a:lstStyle/>
          <a:p>
            <a:pPr>
              <a:defRPr/>
            </a:pPr>
            <a:r>
              <a:rPr lang="en-US" sz="2400" b="1" dirty="0" err="1" smtClean="0">
                <a:solidFill>
                  <a:srgbClr val="C00000"/>
                </a:solidFill>
              </a:rPr>
              <a:t>NaN</a:t>
            </a:r>
            <a:r>
              <a:rPr lang="en-US" sz="2400" b="1" dirty="0" smtClean="0">
                <a:solidFill>
                  <a:srgbClr val="C00000"/>
                </a:solidFill>
              </a:rPr>
              <a:t>  </a:t>
            </a:r>
            <a:r>
              <a:rPr lang="en-US" dirty="0"/>
              <a:t>– </a:t>
            </a:r>
            <a:r>
              <a:rPr lang="en-US" dirty="0" err="1"/>
              <a:t>NaN</a:t>
            </a:r>
            <a:r>
              <a:rPr lang="en-US" dirty="0"/>
              <a:t> (Not-a-Number) is not equal to any value (including itself, </a:t>
            </a:r>
            <a:r>
              <a:rPr lang="en-US" b="1" dirty="0" err="1"/>
              <a:t>NaN</a:t>
            </a:r>
            <a:r>
              <a:rPr lang="en-US" b="1" dirty="0"/>
              <a:t> !=== </a:t>
            </a:r>
            <a:r>
              <a:rPr lang="en-US" b="1" dirty="0" err="1"/>
              <a:t>NaN</a:t>
            </a:r>
            <a:r>
              <a:rPr lang="en-US" dirty="0"/>
              <a:t>) and is essentially an </a:t>
            </a:r>
            <a:r>
              <a:rPr lang="en-US" b="1" dirty="0"/>
              <a:t>illegal number value</a:t>
            </a:r>
            <a:r>
              <a:rPr lang="en-US" dirty="0" smtClean="0"/>
              <a:t>, but  </a:t>
            </a:r>
            <a:r>
              <a:rPr lang="en-US" i="1" dirty="0" err="1" smtClean="0">
                <a:solidFill>
                  <a:srgbClr val="FF0000"/>
                </a:solidFill>
              </a:rPr>
              <a:t>typeOf</a:t>
            </a:r>
            <a:r>
              <a:rPr lang="en-US" i="1" dirty="0" smtClean="0">
                <a:solidFill>
                  <a:srgbClr val="FF0000"/>
                </a:solidFill>
              </a:rPr>
              <a:t>(</a:t>
            </a:r>
            <a:r>
              <a:rPr lang="en-US" i="1" dirty="0" err="1" smtClean="0">
                <a:solidFill>
                  <a:srgbClr val="FF0000"/>
                </a:solidFill>
              </a:rPr>
              <a:t>NaN</a:t>
            </a:r>
            <a:r>
              <a:rPr lang="en-US" i="1" dirty="0">
                <a:solidFill>
                  <a:srgbClr val="FF0000"/>
                </a:solidFill>
              </a:rPr>
              <a:t>)===</a:t>
            </a:r>
            <a:r>
              <a:rPr lang="en-US" i="1" dirty="0" smtClean="0">
                <a:solidFill>
                  <a:srgbClr val="FF0000"/>
                </a:solidFill>
              </a:rPr>
              <a:t>number //true</a:t>
            </a:r>
            <a:r>
              <a:rPr lang="en-US" i="1" dirty="0" smtClean="0"/>
              <a:t>.   </a:t>
            </a:r>
            <a:r>
              <a:rPr lang="en-US" dirty="0" smtClean="0"/>
              <a:t>Use</a:t>
            </a:r>
            <a:r>
              <a:rPr lang="en-US" dirty="0"/>
              <a:t> </a:t>
            </a:r>
            <a:r>
              <a:rPr lang="en-US" dirty="0" err="1"/>
              <a:t>isNaN</a:t>
            </a:r>
            <a:r>
              <a:rPr lang="en-US" dirty="0"/>
              <a:t>(number) to check for </a:t>
            </a:r>
            <a:r>
              <a:rPr lang="en-US" dirty="0" err="1" smtClean="0"/>
              <a:t>NaNs</a:t>
            </a:r>
            <a:r>
              <a:rPr lang="en-US" dirty="0" smtClean="0"/>
              <a:t>    </a:t>
            </a:r>
            <a:endParaRPr lang="en-US" dirty="0"/>
          </a:p>
        </p:txBody>
      </p:sp>
      <p:sp>
        <p:nvSpPr>
          <p:cNvPr id="24" name="Rectangle 1"/>
          <p:cNvSpPr>
            <a:spLocks noChangeArrowheads="1"/>
          </p:cNvSpPr>
          <p:nvPr/>
        </p:nvSpPr>
        <p:spPr bwMode="auto">
          <a:xfrm>
            <a:off x="478241" y="5881677"/>
            <a:ext cx="677718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200" b="1" i="0" u="none" strike="noStrike" cap="none" normalizeH="0" baseline="0" dirty="0" smtClean="0">
                <a:ln>
                  <a:noFill/>
                </a:ln>
                <a:solidFill>
                  <a:srgbClr val="7F0055"/>
                </a:solidFill>
                <a:effectLst/>
                <a:latin typeface="Consolas" panose="020B0609020204030204" pitchFamily="49" charset="0"/>
              </a:rPr>
              <a:t> </a:t>
            </a:r>
            <a:r>
              <a:rPr kumimoji="0" lang="en-US" altLang="en-US" sz="1200" b="1" i="0" u="none" strike="noStrike" cap="none" normalizeH="0" baseline="0" dirty="0" err="1" smtClean="0">
                <a:ln>
                  <a:noFill/>
                </a:ln>
                <a:solidFill>
                  <a:srgbClr val="FF8000"/>
                </a:solidFill>
                <a:effectLst/>
                <a:latin typeface="Consolas" panose="020B0609020204030204" pitchFamily="49" charset="0"/>
              </a:rPr>
              <a:t>isNumber</a:t>
            </a:r>
            <a:r>
              <a:rPr kumimoji="0" lang="en-US" altLang="en-US" sz="1200" b="1" i="0" u="none" strike="noStrike" cap="none" normalizeH="0" baseline="0" dirty="0" smtClean="0">
                <a:ln>
                  <a:noFill/>
                </a:ln>
                <a:solidFill>
                  <a:srgbClr val="FF8000"/>
                </a:solidFill>
                <a:effectLst/>
                <a:latin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function </a:t>
            </a:r>
            <a:r>
              <a:rPr kumimoji="0" lang="en-US" altLang="en-US" sz="1200" b="0" i="1" u="none" strike="noStrike" cap="none" normalizeH="0" baseline="0" dirty="0" err="1" smtClean="0">
                <a:ln>
                  <a:noFill/>
                </a:ln>
                <a:solidFill>
                  <a:srgbClr val="000000"/>
                </a:solidFill>
                <a:effectLst/>
                <a:latin typeface="Consolas" panose="020B0609020204030204" pitchFamily="49" charset="0"/>
              </a:rPr>
              <a:t>isNumber</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FF8000"/>
                </a:solidFill>
                <a:effectLst/>
                <a:latin typeface="Consolas" panose="020B0609020204030204" pitchFamily="49" charset="0"/>
              </a:rPr>
              <a:t>value</a:t>
            </a:r>
            <a:r>
              <a:rPr kumimoji="0" lang="en-US" altLang="en-US" sz="1200" b="0" i="0" u="none" strike="noStrike" cap="none" normalizeH="0" baseline="0" dirty="0" smtClean="0">
                <a:ln>
                  <a:noFill/>
                </a:ln>
                <a:solidFill>
                  <a:srgbClr val="000066"/>
                </a:solidFill>
                <a:effectLst/>
                <a:latin typeface="Consolas" panose="020B0609020204030204" pitchFamily="49" charset="0"/>
              </a:rPr>
              <a:t>) {</a:t>
            </a:r>
            <a:br>
              <a:rPr kumimoji="0" lang="en-US" altLang="en-US" sz="1200" b="0" i="0" u="none" strike="noStrike" cap="none" normalizeH="0" baseline="0" dirty="0" smtClean="0">
                <a:ln>
                  <a:noFill/>
                </a:ln>
                <a:solidFill>
                  <a:srgbClr val="000066"/>
                </a:solidFill>
                <a:effectLst/>
                <a:latin typeface="Consolas" panose="020B0609020204030204" pitchFamily="49" charset="0"/>
              </a:rPr>
            </a:br>
            <a:r>
              <a:rPr kumimoji="0" lang="en-US" altLang="en-US" sz="1200" b="0" i="0" u="none" strike="noStrike" cap="none" normalizeH="0" baseline="0" dirty="0" smtClean="0">
                <a:ln>
                  <a:noFill/>
                </a:ln>
                <a:solidFill>
                  <a:srgbClr val="000066"/>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return </a:t>
            </a:r>
            <a:r>
              <a:rPr kumimoji="0" lang="en-US" altLang="en-US" sz="1200" b="1" i="0" u="none" strike="noStrike" cap="none" normalizeH="0" baseline="0" dirty="0" err="1" smtClean="0">
                <a:ln>
                  <a:noFill/>
                </a:ln>
                <a:solidFill>
                  <a:srgbClr val="7F0055"/>
                </a:solidFill>
                <a:effectLst/>
                <a:latin typeface="Consolas" panose="020B0609020204030204" pitchFamily="49" charset="0"/>
              </a:rPr>
              <a:t>typeof</a:t>
            </a:r>
            <a:r>
              <a:rPr kumimoji="0" lang="en-US" altLang="en-US" sz="1200" b="1" i="0" u="none" strike="noStrike" cap="none" normalizeH="0" baseline="0" dirty="0" smtClean="0">
                <a:ln>
                  <a:noFill/>
                </a:ln>
                <a:solidFill>
                  <a:srgbClr val="7F0055"/>
                </a:solidFill>
                <a:effectLst/>
                <a:latin typeface="Consolas" panose="020B0609020204030204" pitchFamily="49" charset="0"/>
              </a:rPr>
              <a:t> </a:t>
            </a:r>
            <a:r>
              <a:rPr kumimoji="0" lang="en-US" altLang="en-US" sz="1200" b="1" i="0" u="none" strike="noStrike" cap="none" normalizeH="0" baseline="0" dirty="0" smtClean="0">
                <a:ln>
                  <a:noFill/>
                </a:ln>
                <a:solidFill>
                  <a:srgbClr val="FF8000"/>
                </a:solidFill>
                <a:effectLst/>
                <a:latin typeface="Consolas" panose="020B0609020204030204" pitchFamily="49" charset="0"/>
              </a:rPr>
              <a:t>value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rPr>
              <a:t>'number' </a:t>
            </a:r>
            <a:r>
              <a:rPr kumimoji="0" lang="en-US" altLang="en-US" sz="1200" b="0" i="0" u="none" strike="noStrike" cap="none" normalizeH="0" baseline="0" dirty="0" smtClean="0">
                <a:ln>
                  <a:noFill/>
                </a:ln>
                <a:solidFill>
                  <a:srgbClr val="333333"/>
                </a:solidFill>
                <a:effectLst/>
                <a:latin typeface="Consolas" panose="020B0609020204030204" pitchFamily="49" charset="0"/>
              </a:rPr>
              <a:t>&amp;&amp; </a:t>
            </a:r>
            <a:r>
              <a:rPr kumimoji="0" lang="en-US" altLang="en-US" sz="1200" b="0" i="1" u="none" strike="noStrike" cap="none" normalizeH="0" baseline="0" dirty="0" err="1" smtClean="0">
                <a:ln>
                  <a:noFill/>
                </a:ln>
                <a:solidFill>
                  <a:srgbClr val="000000"/>
                </a:solidFill>
                <a:effectLst/>
                <a:latin typeface="Consolas" panose="020B0609020204030204" pitchFamily="49" charset="0"/>
              </a:rPr>
              <a:t>isFinite</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FF8000"/>
                </a:solidFill>
                <a:effectLst/>
                <a:latin typeface="Consolas" panose="020B0609020204030204" pitchFamily="49" charset="0"/>
              </a:rPr>
              <a:t>value</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//not </a:t>
            </a:r>
            <a:r>
              <a:rPr kumimoji="0" lang="en-US" altLang="en-US" sz="1200" b="0" i="0" u="none" strike="noStrike" cap="none" normalizeH="0" baseline="0" dirty="0" err="1" smtClean="0">
                <a:ln>
                  <a:noFill/>
                </a:ln>
                <a:solidFill>
                  <a:srgbClr val="3F7F5F"/>
                </a:solidFill>
                <a:effectLst/>
                <a:latin typeface="Consolas" panose="020B0609020204030204" pitchFamily="49" charset="0"/>
              </a:rPr>
              <a:t>NaN</a:t>
            </a:r>
            <a:r>
              <a:rPr kumimoji="0" lang="en-US" altLang="en-US" sz="1200" b="0" i="0" u="none" strike="noStrike" cap="none" normalizeH="0" baseline="0" dirty="0" smtClean="0">
                <a:ln>
                  <a:noFill/>
                </a:ln>
                <a:solidFill>
                  <a:srgbClr val="3F7F5F"/>
                </a:solidFill>
                <a:effectLst/>
                <a:latin typeface="Consolas" panose="020B0609020204030204" pitchFamily="49" charset="0"/>
              </a:rPr>
              <a:t> </a:t>
            </a:r>
            <a:r>
              <a:rPr lang="en-US" altLang="en-US" sz="1200" dirty="0" smtClean="0">
                <a:solidFill>
                  <a:srgbClr val="3F7F5F"/>
                </a:solidFill>
                <a:latin typeface="Consolas" panose="020B0609020204030204" pitchFamily="49" charset="0"/>
              </a:rPr>
              <a:t>&amp; </a:t>
            </a:r>
            <a:r>
              <a:rPr kumimoji="0" lang="en-US" altLang="en-US" sz="1200" b="0" i="0" u="none" strike="noStrike" cap="none" normalizeH="0" baseline="0" dirty="0" smtClean="0">
                <a:ln>
                  <a:noFill/>
                </a:ln>
                <a:solidFill>
                  <a:srgbClr val="3F7F5F"/>
                </a:solidFill>
                <a:effectLst/>
                <a:latin typeface="Consolas" panose="020B0609020204030204" pitchFamily="49" charset="0"/>
              </a:rPr>
              <a:t>Infinity</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
          <p:cNvSpPr>
            <a:spLocks noChangeArrowheads="1"/>
          </p:cNvSpPr>
          <p:nvPr/>
        </p:nvSpPr>
        <p:spPr bwMode="auto">
          <a:xfrm>
            <a:off x="6683021" y="2462284"/>
            <a:ext cx="463973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r>
              <a:rPr kumimoji="0" lang="en-US" altLang="en-US" sz="1200" b="0" i="0" u="none" strike="noStrike" cap="none" normalizeH="0" baseline="0" dirty="0" smtClean="0">
                <a:ln>
                  <a:noFill/>
                </a:ln>
                <a:solidFill>
                  <a:srgbClr val="7A7A43"/>
                </a:solidFill>
                <a:effectLst/>
                <a:latin typeface="Consolas" panose="020B0609020204030204" pitchFamily="49" charset="0"/>
              </a:rPr>
              <a:t>log</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333333"/>
                </a:solidFill>
                <a:effectLst/>
                <a:latin typeface="Consolas" panose="020B0609020204030204" pitchFamily="49" charset="0"/>
              </a:rPr>
              <a:t>0.1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333333"/>
                </a:solidFill>
                <a:effectLst/>
                <a:latin typeface="Consolas" panose="020B0609020204030204" pitchFamily="49" charset="0"/>
              </a:rPr>
              <a:t>0.2</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//0.30000000000000004</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r>
              <a:rPr kumimoji="0" lang="en-US" altLang="en-US" sz="1200" b="0" i="0" u="none" strike="noStrike" cap="none" normalizeH="0" baseline="0" dirty="0" smtClean="0">
                <a:ln>
                  <a:noFill/>
                </a:ln>
                <a:solidFill>
                  <a:srgbClr val="7A7A43"/>
                </a:solidFill>
                <a:effectLst/>
                <a:latin typeface="Consolas" panose="020B0609020204030204" pitchFamily="49" charset="0"/>
              </a:rPr>
              <a:t>log</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333333"/>
                </a:solidFill>
                <a:effectLst/>
                <a:latin typeface="Consolas" panose="020B0609020204030204" pitchFamily="49" charset="0"/>
              </a:rPr>
              <a:t>0.1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333333"/>
                </a:solidFill>
                <a:effectLst/>
                <a:latin typeface="Consolas" panose="020B0609020204030204" pitchFamily="49" charset="0"/>
              </a:rPr>
              <a:t>0.2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333333"/>
                </a:solidFill>
                <a:effectLst/>
                <a:latin typeface="Consolas" panose="020B0609020204030204" pitchFamily="49" charset="0"/>
              </a:rPr>
              <a:t>0.3</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//false // ???</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0" u="none" strike="noStrike" cap="none" normalizeH="0" baseline="0" dirty="0" smtClean="0">
                <a:ln>
                  <a:noFill/>
                </a:ln>
                <a:solidFill>
                  <a:srgbClr val="FF8000"/>
                </a:solidFill>
                <a:effectLst/>
                <a:latin typeface="Consolas" panose="020B0609020204030204" pitchFamily="49" charset="0"/>
              </a:rPr>
              <a:t>x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333333"/>
                </a:solidFill>
                <a:effectLst/>
                <a:latin typeface="Consolas" panose="020B0609020204030204" pitchFamily="49" charset="0"/>
              </a:rPr>
              <a:t>1.0000000000000001</a:t>
            </a:r>
            <a:br>
              <a:rPr kumimoji="0" lang="en-US" altLang="en-US" sz="1200" b="1" i="0" u="none" strike="noStrike" cap="none" normalizeH="0" baseline="0" dirty="0" smtClean="0">
                <a:ln>
                  <a:noFill/>
                </a:ln>
                <a:solidFill>
                  <a:srgbClr val="333333"/>
                </a:solidFill>
                <a:effectLst/>
                <a:latin typeface="Consolas" panose="020B0609020204030204" pitchFamily="49" charset="0"/>
              </a:rPr>
            </a:br>
            <a:r>
              <a:rPr kumimoji="0" lang="en-US" altLang="en-US" sz="12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r>
              <a:rPr kumimoji="0" lang="en-US" altLang="en-US" sz="1200" b="0" i="0" u="none" strike="noStrike" cap="none" normalizeH="0" baseline="0" dirty="0" smtClean="0">
                <a:ln>
                  <a:noFill/>
                </a:ln>
                <a:solidFill>
                  <a:srgbClr val="7A7A43"/>
                </a:solidFill>
                <a:effectLst/>
                <a:latin typeface="Consolas" panose="020B0609020204030204" pitchFamily="49" charset="0"/>
              </a:rPr>
              <a:t>log</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FF8000"/>
                </a:solidFill>
                <a:effectLst/>
                <a:latin typeface="Consolas" panose="020B0609020204030204" pitchFamily="49" charset="0"/>
              </a:rPr>
              <a:t>x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333333"/>
                </a:solidFill>
                <a:effectLst/>
                <a:latin typeface="Consolas" panose="020B0609020204030204" pitchFamily="49" charset="0"/>
              </a:rPr>
              <a:t>1</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//true // ???</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3371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TextBox 25"/>
          <p:cNvSpPr txBox="1"/>
          <p:nvPr/>
        </p:nvSpPr>
        <p:spPr>
          <a:xfrm>
            <a:off x="0" y="5127097"/>
            <a:ext cx="11644804" cy="1538883"/>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2000" b="1" dirty="0">
                <a:solidFill>
                  <a:schemeClr val="dk1"/>
                </a:solidFill>
                <a:ea typeface="Calibri"/>
                <a:cs typeface="Calibri"/>
                <a:sym typeface="Calibri"/>
              </a:rPr>
              <a:t> </a:t>
            </a:r>
            <a:r>
              <a:rPr lang="en-US" sz="2000" b="1" dirty="0" smtClean="0">
                <a:solidFill>
                  <a:schemeClr val="dk1"/>
                </a:solidFill>
                <a:ea typeface="Calibri"/>
                <a:cs typeface="Calibri"/>
                <a:sym typeface="Calibri"/>
              </a:rPr>
              <a:t>References</a:t>
            </a:r>
            <a:endParaRPr lang="en-US" sz="1400" b="1"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smtClean="0">
                <a:solidFill>
                  <a:schemeClr val="dk1"/>
                </a:solidFill>
                <a:ea typeface="Calibri"/>
                <a:cs typeface="Calibri"/>
                <a:sym typeface="Calibri"/>
                <a:hlinkClick r:id="rId3"/>
              </a:rPr>
              <a:t>https</a:t>
            </a:r>
            <a:r>
              <a:rPr lang="en-US" sz="1400" dirty="0">
                <a:solidFill>
                  <a:schemeClr val="dk1"/>
                </a:solidFill>
                <a:ea typeface="Calibri"/>
                <a:cs typeface="Calibri"/>
                <a:sym typeface="Calibri"/>
                <a:hlinkClick r:id="rId3"/>
              </a:rPr>
              <a:t>://</a:t>
            </a:r>
            <a:r>
              <a:rPr lang="en-US" sz="1400" dirty="0" smtClean="0">
                <a:solidFill>
                  <a:schemeClr val="dk1"/>
                </a:solidFill>
                <a:ea typeface="Calibri"/>
                <a:cs typeface="Calibri"/>
                <a:sym typeface="Calibri"/>
                <a:hlinkClick r:id="rId3"/>
              </a:rPr>
              <a:t>www.w3schools.com/js/js_intro.asp</a:t>
            </a:r>
            <a:r>
              <a:rPr lang="en-US" sz="1400" dirty="0" smtClean="0">
                <a:solidFill>
                  <a:schemeClr val="dk1"/>
                </a:solidFill>
                <a:ea typeface="Calibri"/>
                <a:cs typeface="Calibri"/>
                <a:sym typeface="Calibri"/>
              </a:rPr>
              <a:t> </a:t>
            </a: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4"/>
              </a:rPr>
              <a:t>https://</a:t>
            </a:r>
            <a:r>
              <a:rPr lang="en-US" sz="1400" dirty="0" smtClean="0">
                <a:solidFill>
                  <a:schemeClr val="dk1"/>
                </a:solidFill>
                <a:ea typeface="Calibri"/>
                <a:cs typeface="Calibri"/>
                <a:sym typeface="Calibri"/>
                <a:hlinkClick r:id="rId4"/>
              </a:rPr>
              <a:t>github.com/dwyl/Javascript-the-Good-Parts-notes</a:t>
            </a:r>
            <a:endParaRPr lang="en-US" sz="1400" dirty="0" smtClean="0">
              <a:solidFill>
                <a:schemeClr val="dk1"/>
              </a:solidFill>
              <a:ea typeface="Calibri"/>
              <a:cs typeface="Calibri"/>
              <a:sym typeface="Calibri"/>
            </a:endParaRP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5"/>
              </a:rPr>
              <a:t>https://</a:t>
            </a:r>
            <a:r>
              <a:rPr lang="en-US" sz="1400" dirty="0" smtClean="0">
                <a:solidFill>
                  <a:schemeClr val="dk1"/>
                </a:solidFill>
                <a:ea typeface="Calibri"/>
                <a:cs typeface="Calibri"/>
                <a:sym typeface="Calibri"/>
                <a:hlinkClick r:id="rId5"/>
              </a:rPr>
              <a:t>developer.mozilla.org/en-US/docs/Web/JavaScript/Reference/Global_Objects</a:t>
            </a:r>
            <a:r>
              <a:rPr lang="en-US" sz="1400" dirty="0" smtClean="0">
                <a:solidFill>
                  <a:schemeClr val="dk1"/>
                </a:solidFill>
                <a:ea typeface="Calibri"/>
                <a:cs typeface="Calibri"/>
                <a:sym typeface="Calibri"/>
              </a:rPr>
              <a:t> </a:t>
            </a:r>
          </a:p>
          <a:p>
            <a:pPr marL="457200" lvl="0" indent="-228600" eaLnBrk="0" fontAlgn="base" hangingPunct="0">
              <a:spcBef>
                <a:spcPct val="0"/>
              </a:spcBef>
              <a:spcAft>
                <a:spcPct val="0"/>
              </a:spcAft>
              <a:buSzPts val="1400"/>
              <a:defRPr/>
            </a:pPr>
            <a:r>
              <a:rPr lang="en-US" sz="1400" dirty="0">
                <a:solidFill>
                  <a:schemeClr val="dk1"/>
                </a:solidFill>
                <a:ea typeface="Calibri"/>
                <a:cs typeface="Calibri"/>
                <a:sym typeface="Calibri"/>
                <a:hlinkClick r:id="rId6"/>
              </a:rPr>
              <a:t>https://</a:t>
            </a:r>
            <a:r>
              <a:rPr lang="en-US" sz="1400" dirty="0" smtClean="0">
                <a:solidFill>
                  <a:schemeClr val="dk1"/>
                </a:solidFill>
                <a:ea typeface="Calibri"/>
                <a:cs typeface="Calibri"/>
                <a:sym typeface="Calibri"/>
                <a:hlinkClick r:id="rId6"/>
              </a:rPr>
              <a:t>medium.com/javascript-non-grata/the-top-10-things-wrong-with-javascript-58f440d6b3d8</a:t>
            </a:r>
            <a:r>
              <a:rPr lang="en-US" sz="1400" dirty="0" smtClean="0">
                <a:solidFill>
                  <a:schemeClr val="dk1"/>
                </a:solidFill>
                <a:ea typeface="Calibri"/>
                <a:cs typeface="Calibri"/>
                <a:sym typeface="Calibri"/>
              </a:rPr>
              <a:t> </a:t>
            </a:r>
          </a:p>
          <a:p>
            <a:pPr marL="457200" lvl="0" indent="-228600" eaLnBrk="0" fontAlgn="base" hangingPunct="0">
              <a:spcBef>
                <a:spcPct val="0"/>
              </a:spcBef>
              <a:spcAft>
                <a:spcPct val="0"/>
              </a:spcAft>
              <a:buSzPts val="1400"/>
              <a:defRPr/>
            </a:pPr>
            <a:endParaRPr lang="en-US" b="1" dirty="0" smtClean="0">
              <a:solidFill>
                <a:schemeClr val="dk1"/>
              </a:solidFill>
              <a:ea typeface="Calibri"/>
              <a:cs typeface="Calibri"/>
              <a:sym typeface="Calibri"/>
            </a:endParaRPr>
          </a:p>
        </p:txBody>
      </p:sp>
      <p:pic>
        <p:nvPicPr>
          <p:cNvPr id="27" name="Picture 26"/>
          <p:cNvPicPr>
            <a:picLocks noChangeAspect="1"/>
          </p:cNvPicPr>
          <p:nvPr/>
        </p:nvPicPr>
        <p:blipFill>
          <a:blip r:embed="rId7"/>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Tree>
    <p:extLst>
      <p:ext uri="{BB962C8B-B14F-4D97-AF65-F5344CB8AC3E}">
        <p14:creationId xmlns:p14="http://schemas.microsoft.com/office/powerpoint/2010/main" val="1271967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00216" y="314637"/>
            <a:ext cx="7164784" cy="6217087"/>
          </a:xfrm>
          <a:prstGeom prst="rect">
            <a:avLst/>
          </a:prstGeom>
          <a:noFill/>
        </p:spPr>
        <p:txBody>
          <a:bodyPr wrap="square" rtlCol="0">
            <a:spAutoFit/>
          </a:bodyPr>
          <a:lstStyle/>
          <a:p>
            <a:r>
              <a:rPr lang="en-US" b="1" dirty="0"/>
              <a:t>Languages for </a:t>
            </a:r>
            <a:r>
              <a:rPr lang="en-US" b="1" dirty="0" smtClean="0"/>
              <a:t>Web:  </a:t>
            </a:r>
            <a:r>
              <a:rPr lang="en-US" dirty="0" smtClean="0"/>
              <a:t>HTML/CSS, </a:t>
            </a:r>
            <a:r>
              <a:rPr lang="en-US" b="1" dirty="0" smtClean="0">
                <a:solidFill>
                  <a:srgbClr val="002060"/>
                </a:solidFill>
              </a:rPr>
              <a:t>JavaScript</a:t>
            </a:r>
            <a:r>
              <a:rPr lang="en-US" dirty="0" smtClean="0"/>
              <a:t>,  </a:t>
            </a:r>
            <a:r>
              <a:rPr lang="en-US" dirty="0"/>
              <a:t>Java applets, </a:t>
            </a:r>
            <a:r>
              <a:rPr lang="en-US" dirty="0" smtClean="0"/>
              <a:t>Flash/Flex </a:t>
            </a:r>
          </a:p>
          <a:p>
            <a:endParaRPr lang="en-US" dirty="0"/>
          </a:p>
          <a:p>
            <a:r>
              <a:rPr lang="en-US" b="1" dirty="0" smtClean="0">
                <a:solidFill>
                  <a:srgbClr val="7030A0"/>
                </a:solidFill>
              </a:rPr>
              <a:t>1993 Mosaic</a:t>
            </a:r>
            <a:r>
              <a:rPr lang="en-US" b="1" dirty="0" smtClean="0"/>
              <a:t> -  </a:t>
            </a:r>
            <a:r>
              <a:rPr lang="en-US" dirty="0" smtClean="0"/>
              <a:t>first browser</a:t>
            </a:r>
          </a:p>
          <a:p>
            <a:r>
              <a:rPr lang="en-US" dirty="0" smtClean="0">
                <a:solidFill>
                  <a:schemeClr val="accent5">
                    <a:lumMod val="75000"/>
                  </a:schemeClr>
                </a:solidFill>
              </a:rPr>
              <a:t>1994 - Netscape Navigator   </a:t>
            </a:r>
          </a:p>
          <a:p>
            <a:r>
              <a:rPr lang="en-US" dirty="0" smtClean="0">
                <a:solidFill>
                  <a:srgbClr val="C00000"/>
                </a:solidFill>
              </a:rPr>
              <a:t>1995 – Mocha </a:t>
            </a:r>
            <a:r>
              <a:rPr lang="en-US" dirty="0" smtClean="0"/>
              <a:t>-&gt; Live Script(JS) -&gt; JavaScript (Brendan </a:t>
            </a:r>
            <a:r>
              <a:rPr lang="en-US" dirty="0" err="1" smtClean="0"/>
              <a:t>Eich</a:t>
            </a:r>
            <a:r>
              <a:rPr lang="en-US" dirty="0" smtClean="0"/>
              <a:t>, 10 days dev.)</a:t>
            </a:r>
            <a:r>
              <a:rPr lang="en-US" dirty="0" smtClean="0">
                <a:solidFill>
                  <a:srgbClr val="C00000"/>
                </a:solidFill>
              </a:rPr>
              <a:t> </a:t>
            </a:r>
            <a:endParaRPr lang="en-US" dirty="0">
              <a:solidFill>
                <a:srgbClr val="C00000"/>
              </a:solidFill>
            </a:endParaRPr>
          </a:p>
          <a:p>
            <a:r>
              <a:rPr lang="en-US" altLang="en-US" b="1" dirty="0" smtClean="0"/>
              <a:t> </a:t>
            </a:r>
            <a:r>
              <a:rPr lang="en-US" altLang="en-US" dirty="0" smtClean="0"/>
              <a:t> </a:t>
            </a:r>
            <a:endParaRPr lang="en-US" dirty="0" smtClean="0"/>
          </a:p>
          <a:p>
            <a:r>
              <a:rPr lang="en-US" dirty="0" smtClean="0">
                <a:solidFill>
                  <a:schemeClr val="accent4">
                    <a:lumMod val="75000"/>
                  </a:schemeClr>
                </a:solidFill>
              </a:rPr>
              <a:t>1996 Browser war started: </a:t>
            </a:r>
            <a:r>
              <a:rPr lang="en-US" dirty="0" smtClean="0">
                <a:solidFill>
                  <a:srgbClr val="FF0000"/>
                </a:solidFill>
              </a:rPr>
              <a:t> </a:t>
            </a:r>
            <a:r>
              <a:rPr lang="en-US" dirty="0" smtClean="0"/>
              <a:t>Microsoft  </a:t>
            </a:r>
            <a:r>
              <a:rPr lang="en-US" dirty="0" smtClean="0">
                <a:solidFill>
                  <a:schemeClr val="accent4">
                    <a:lumMod val="75000"/>
                  </a:schemeClr>
                </a:solidFill>
              </a:rPr>
              <a:t>JScript </a:t>
            </a:r>
            <a:r>
              <a:rPr lang="en-US" dirty="0" smtClean="0"/>
              <a:t>for </a:t>
            </a:r>
            <a:r>
              <a:rPr lang="en-US" dirty="0">
                <a:solidFill>
                  <a:schemeClr val="accent4">
                    <a:lumMod val="75000"/>
                  </a:schemeClr>
                </a:solidFill>
              </a:rPr>
              <a:t>IE </a:t>
            </a:r>
            <a:r>
              <a:rPr lang="en-US" dirty="0" smtClean="0"/>
              <a:t>browser</a:t>
            </a:r>
          </a:p>
          <a:p>
            <a:r>
              <a:rPr lang="en-US" dirty="0" smtClean="0">
                <a:solidFill>
                  <a:srgbClr val="FF0000"/>
                </a:solidFill>
              </a:rPr>
              <a:t>1997 – ECMAScript  </a:t>
            </a:r>
            <a:r>
              <a:rPr lang="en-US" dirty="0" smtClean="0"/>
              <a:t>(spec.): JavaScript, JScript, ActionScript</a:t>
            </a:r>
          </a:p>
          <a:p>
            <a:r>
              <a:rPr lang="en-US" dirty="0" smtClean="0">
                <a:solidFill>
                  <a:srgbClr val="92D050"/>
                </a:solidFill>
              </a:rPr>
              <a:t>2005 – </a:t>
            </a:r>
            <a:r>
              <a:rPr lang="en-US" dirty="0">
                <a:solidFill>
                  <a:srgbClr val="92D050"/>
                </a:solidFill>
              </a:rPr>
              <a:t> </a:t>
            </a:r>
            <a:r>
              <a:rPr lang="en-US" altLang="en-US" dirty="0" smtClean="0">
                <a:solidFill>
                  <a:srgbClr val="92D050"/>
                </a:solidFill>
              </a:rPr>
              <a:t>AJAX born (E4X)   </a:t>
            </a:r>
          </a:p>
          <a:p>
            <a:r>
              <a:rPr lang="en-US" dirty="0" smtClean="0">
                <a:solidFill>
                  <a:schemeClr val="accent6">
                    <a:lumMod val="75000"/>
                  </a:schemeClr>
                </a:solidFill>
              </a:rPr>
              <a:t>2008 – </a:t>
            </a:r>
            <a:r>
              <a:rPr lang="en-US" altLang="en-US" dirty="0" smtClean="0"/>
              <a:t>ES4 (Yahoo, Google, Microsoft, ..) -&gt; ES6</a:t>
            </a:r>
          </a:p>
          <a:p>
            <a:endParaRPr lang="en-US" altLang="en-US" dirty="0"/>
          </a:p>
          <a:p>
            <a:r>
              <a:rPr lang="en-US" dirty="0" smtClean="0">
                <a:solidFill>
                  <a:srgbClr val="00B050"/>
                </a:solidFill>
              </a:rPr>
              <a:t>2009 </a:t>
            </a:r>
            <a:r>
              <a:rPr lang="en-US" dirty="0">
                <a:solidFill>
                  <a:srgbClr val="00B050"/>
                </a:solidFill>
              </a:rPr>
              <a:t>– </a:t>
            </a:r>
            <a:r>
              <a:rPr lang="en-US" altLang="en-US" dirty="0" smtClean="0"/>
              <a:t>CommonJS: Browserless JS, way to </a:t>
            </a:r>
            <a:r>
              <a:rPr lang="en-US" altLang="en-US" b="1" dirty="0" smtClean="0">
                <a:solidFill>
                  <a:srgbClr val="00B050"/>
                </a:solidFill>
              </a:rPr>
              <a:t>Node.js.</a:t>
            </a:r>
          </a:p>
          <a:p>
            <a:r>
              <a:rPr lang="en-US" dirty="0" smtClean="0">
                <a:solidFill>
                  <a:srgbClr val="00B0F0"/>
                </a:solidFill>
              </a:rPr>
              <a:t>2015-2018 versions </a:t>
            </a:r>
            <a:r>
              <a:rPr lang="en-US" dirty="0">
                <a:solidFill>
                  <a:srgbClr val="00B0F0"/>
                </a:solidFill>
              </a:rPr>
              <a:t>of JavaScript (ES6 - ECMAScript 2015) </a:t>
            </a:r>
            <a:r>
              <a:rPr lang="en-US" dirty="0" smtClean="0">
                <a:solidFill>
                  <a:srgbClr val="00B0F0"/>
                </a:solidFill>
              </a:rPr>
              <a:t> </a:t>
            </a:r>
            <a:endParaRPr lang="en-US" dirty="0"/>
          </a:p>
          <a:p>
            <a:endParaRPr lang="en-US" dirty="0" smtClean="0"/>
          </a:p>
          <a:p>
            <a:endParaRPr lang="en-US" dirty="0"/>
          </a:p>
          <a:p>
            <a:r>
              <a:rPr lang="en-US" dirty="0" smtClean="0">
                <a:solidFill>
                  <a:srgbClr val="002060"/>
                </a:solidFill>
                <a:latin typeface="DejaVu Sans Mono"/>
              </a:rPr>
              <a:t>Libs/Frameworks: </a:t>
            </a:r>
            <a:r>
              <a:rPr lang="en-US" altLang="en-US" dirty="0" smtClean="0"/>
              <a:t>jQuery, MooTools, D3.js, ExtJS,  Angular, Vue, React, ..</a:t>
            </a:r>
          </a:p>
          <a:p>
            <a:r>
              <a:rPr lang="en-US" dirty="0" smtClean="0">
                <a:solidFill>
                  <a:schemeClr val="accent2">
                    <a:lumMod val="75000"/>
                  </a:schemeClr>
                </a:solidFill>
                <a:latin typeface="DejaVu Sans Mono"/>
              </a:rPr>
              <a:t>UnitTesting: </a:t>
            </a:r>
            <a:r>
              <a:rPr lang="en-US" dirty="0"/>
              <a:t>Unit.js, </a:t>
            </a:r>
            <a:r>
              <a:rPr lang="en-US" altLang="en-US" dirty="0"/>
              <a:t>Jasmine</a:t>
            </a:r>
            <a:r>
              <a:rPr lang="en-US" altLang="en-US" dirty="0" smtClean="0"/>
              <a:t>, Jest, Mocha, Protractor, Cypress, ..</a:t>
            </a:r>
          </a:p>
          <a:p>
            <a:endParaRPr lang="en-US" dirty="0">
              <a:solidFill>
                <a:srgbClr val="FFC000"/>
              </a:solidFill>
              <a:latin typeface="DejaVu Sans Mono"/>
            </a:endParaRPr>
          </a:p>
          <a:p>
            <a:r>
              <a:rPr lang="en-US" b="1" dirty="0" smtClean="0">
                <a:solidFill>
                  <a:srgbClr val="0070C0"/>
                </a:solidFill>
              </a:rPr>
              <a:t>JS Alternatives</a:t>
            </a:r>
            <a:r>
              <a:rPr lang="en-US" dirty="0" smtClean="0">
                <a:solidFill>
                  <a:srgbClr val="0070C0"/>
                </a:solidFill>
              </a:rPr>
              <a:t>: </a:t>
            </a:r>
            <a:r>
              <a:rPr lang="en-US" dirty="0" smtClean="0"/>
              <a:t> in </a:t>
            </a:r>
            <a:r>
              <a:rPr lang="en-US" dirty="0"/>
              <a:t>writing code / </a:t>
            </a:r>
            <a:r>
              <a:rPr lang="en-US" dirty="0" smtClean="0"/>
              <a:t>transpilers: DART, </a:t>
            </a:r>
            <a:r>
              <a:rPr lang="en-US" sz="2000" b="1" dirty="0">
                <a:solidFill>
                  <a:srgbClr val="00B0F0"/>
                </a:solidFill>
              </a:rPr>
              <a:t>Typescript</a:t>
            </a:r>
            <a:r>
              <a:rPr lang="en-US" dirty="0" smtClean="0"/>
              <a:t>, </a:t>
            </a:r>
            <a:r>
              <a:rPr lang="en-US" dirty="0" err="1" smtClean="0"/>
              <a:t>AtScript</a:t>
            </a:r>
            <a:r>
              <a:rPr lang="en-US" dirty="0" smtClean="0"/>
              <a:t>,  </a:t>
            </a:r>
            <a:r>
              <a:rPr lang="en-US" dirty="0"/>
              <a:t>Elm, ClojureScript, </a:t>
            </a:r>
            <a:r>
              <a:rPr lang="en-US" dirty="0" err="1"/>
              <a:t>Kaffeine</a:t>
            </a:r>
            <a:r>
              <a:rPr lang="en-US" dirty="0"/>
              <a:t>, </a:t>
            </a:r>
            <a:r>
              <a:rPr lang="en-US" dirty="0" smtClean="0"/>
              <a:t> </a:t>
            </a:r>
            <a:r>
              <a:rPr lang="en-US" dirty="0" err="1" smtClean="0"/>
              <a:t>CoffeeScript</a:t>
            </a:r>
            <a:r>
              <a:rPr lang="en-US" dirty="0" smtClean="0"/>
              <a:t>,  </a:t>
            </a:r>
            <a:r>
              <a:rPr lang="en-US" dirty="0" err="1" smtClean="0"/>
              <a:t>BottomLine</a:t>
            </a:r>
            <a:r>
              <a:rPr lang="en-US" dirty="0" smtClean="0"/>
              <a:t>, Opal, Roy,  … </a:t>
            </a:r>
          </a:p>
          <a:p>
            <a:r>
              <a:rPr lang="en-US" dirty="0">
                <a:solidFill>
                  <a:srgbClr val="92D050"/>
                </a:solidFill>
              </a:rPr>
              <a:t>Alongside client and server software, it is now even possible to write native mobile apps using JavaScript.  Also one language for FE&amp;BE&amp;DB</a:t>
            </a:r>
          </a:p>
        </p:txBody>
      </p:sp>
      <p:pic>
        <p:nvPicPr>
          <p:cNvPr id="4" name="Picture 3"/>
          <p:cNvPicPr>
            <a:picLocks noChangeAspect="1"/>
          </p:cNvPicPr>
          <p:nvPr/>
        </p:nvPicPr>
        <p:blipFill>
          <a:blip r:embed="rId3"/>
          <a:stretch>
            <a:fillRect/>
          </a:stretch>
        </p:blipFill>
        <p:spPr>
          <a:xfrm rot="1218011">
            <a:off x="679808" y="1437835"/>
            <a:ext cx="3788290" cy="1227825"/>
          </a:xfrm>
          <a:prstGeom prst="rect">
            <a:avLst/>
          </a:prstGeom>
        </p:spPr>
      </p:pic>
      <p:sp>
        <p:nvSpPr>
          <p:cNvPr id="5" name="TextBox 4"/>
          <p:cNvSpPr txBox="1"/>
          <p:nvPr/>
        </p:nvSpPr>
        <p:spPr>
          <a:xfrm>
            <a:off x="303038" y="70760"/>
            <a:ext cx="4541833" cy="646331"/>
          </a:xfrm>
          <a:prstGeom prst="rect">
            <a:avLst/>
          </a:prstGeom>
          <a:noFill/>
        </p:spPr>
        <p:txBody>
          <a:bodyPr wrap="square" rtlCol="0">
            <a:spAutoFit/>
          </a:bodyPr>
          <a:lstStyle/>
          <a:p>
            <a:r>
              <a:rPr lang="en-US" sz="3600" dirty="0" smtClean="0">
                <a:solidFill>
                  <a:srgbClr val="00B050"/>
                </a:solidFill>
              </a:rPr>
              <a:t>JS History, Ecosystem</a:t>
            </a:r>
            <a:endParaRPr lang="en-US" sz="3600" dirty="0">
              <a:solidFill>
                <a:srgbClr val="00B050"/>
              </a:solidFill>
            </a:endParaRPr>
          </a:p>
        </p:txBody>
      </p:sp>
      <p:pic>
        <p:nvPicPr>
          <p:cNvPr id="7" name="Picture 6"/>
          <p:cNvPicPr>
            <a:picLocks noChangeAspect="1"/>
          </p:cNvPicPr>
          <p:nvPr/>
        </p:nvPicPr>
        <p:blipFill>
          <a:blip r:embed="rId4"/>
          <a:stretch>
            <a:fillRect/>
          </a:stretch>
        </p:blipFill>
        <p:spPr>
          <a:xfrm>
            <a:off x="160382" y="4067119"/>
            <a:ext cx="4608506" cy="376318"/>
          </a:xfrm>
          <a:prstGeom prst="rect">
            <a:avLst/>
          </a:prstGeom>
        </p:spPr>
      </p:pic>
      <p:pic>
        <p:nvPicPr>
          <p:cNvPr id="8" name="Picture 7"/>
          <p:cNvPicPr>
            <a:picLocks noChangeAspect="1"/>
          </p:cNvPicPr>
          <p:nvPr/>
        </p:nvPicPr>
        <p:blipFill>
          <a:blip r:embed="rId5"/>
          <a:stretch>
            <a:fillRect/>
          </a:stretch>
        </p:blipFill>
        <p:spPr>
          <a:xfrm>
            <a:off x="101120" y="4512976"/>
            <a:ext cx="4667768" cy="382881"/>
          </a:xfrm>
          <a:prstGeom prst="rect">
            <a:avLst/>
          </a:prstGeom>
        </p:spPr>
      </p:pic>
      <p:pic>
        <p:nvPicPr>
          <p:cNvPr id="11" name="Picture 10"/>
          <p:cNvPicPr>
            <a:picLocks noChangeAspect="1"/>
          </p:cNvPicPr>
          <p:nvPr/>
        </p:nvPicPr>
        <p:blipFill>
          <a:blip r:embed="rId6"/>
          <a:stretch>
            <a:fillRect/>
          </a:stretch>
        </p:blipFill>
        <p:spPr>
          <a:xfrm>
            <a:off x="114028" y="5044210"/>
            <a:ext cx="4654860" cy="1378824"/>
          </a:xfrm>
          <a:prstGeom prst="rect">
            <a:avLst/>
          </a:prstGeom>
        </p:spPr>
      </p:pic>
      <p:pic>
        <p:nvPicPr>
          <p:cNvPr id="12" name="Picture 11"/>
          <p:cNvPicPr>
            <a:picLocks noChangeAspect="1"/>
          </p:cNvPicPr>
          <p:nvPr/>
        </p:nvPicPr>
        <p:blipFill>
          <a:blip r:embed="rId7"/>
          <a:stretch>
            <a:fillRect/>
          </a:stretch>
        </p:blipFill>
        <p:spPr>
          <a:xfrm>
            <a:off x="2676024" y="949713"/>
            <a:ext cx="1974725" cy="2686780"/>
          </a:xfrm>
          <a:prstGeom prst="rect">
            <a:avLst/>
          </a:prstGeom>
        </p:spPr>
      </p:pic>
      <p:sp>
        <p:nvSpPr>
          <p:cNvPr id="13" name="TextBox 12"/>
          <p:cNvSpPr txBox="1"/>
          <p:nvPr/>
        </p:nvSpPr>
        <p:spPr>
          <a:xfrm>
            <a:off x="247690" y="2293103"/>
            <a:ext cx="2970570" cy="1631216"/>
          </a:xfrm>
          <a:prstGeom prst="rect">
            <a:avLst/>
          </a:prstGeom>
          <a:noFill/>
        </p:spPr>
        <p:txBody>
          <a:bodyPr wrap="square" rtlCol="0">
            <a:spAutoFit/>
          </a:bodyPr>
          <a:lstStyle/>
          <a:p>
            <a:r>
              <a:rPr lang="en-US" sz="1600" b="1" dirty="0" smtClean="0"/>
              <a:t>JS Engines:</a:t>
            </a:r>
          </a:p>
          <a:p>
            <a:r>
              <a:rPr lang="en-US" sz="1400" dirty="0">
                <a:hlinkClick r:id="rId8" tooltip="V8 (JavaScript engine)"/>
              </a:rPr>
              <a:t>V8</a:t>
            </a:r>
            <a:r>
              <a:rPr lang="en-US" sz="1400" dirty="0"/>
              <a:t> from </a:t>
            </a:r>
            <a:r>
              <a:rPr lang="en-US" sz="1400" dirty="0" smtClean="0">
                <a:hlinkClick r:id="rId9" tooltip="Google"/>
              </a:rPr>
              <a:t>Google</a:t>
            </a:r>
            <a:endParaRPr lang="en-US" sz="1400" dirty="0" smtClean="0"/>
          </a:p>
          <a:p>
            <a:r>
              <a:rPr lang="en-US" sz="1400" u="sng" dirty="0" err="1">
                <a:hlinkClick r:id="rId10"/>
              </a:rPr>
              <a:t>SpiderMonkey</a:t>
            </a:r>
            <a:r>
              <a:rPr lang="en-US" sz="1400" dirty="0"/>
              <a:t> </a:t>
            </a:r>
            <a:r>
              <a:rPr lang="en-US" sz="1400" dirty="0" smtClean="0"/>
              <a:t>by</a:t>
            </a:r>
            <a:r>
              <a:rPr lang="en-US" sz="1400" dirty="0"/>
              <a:t> </a:t>
            </a:r>
            <a:r>
              <a:rPr lang="en-US" sz="1400" dirty="0">
                <a:hlinkClick r:id="rId11" tooltip="Mozilla"/>
              </a:rPr>
              <a:t>Mozilla</a:t>
            </a:r>
            <a:r>
              <a:rPr lang="en-US" sz="1400" dirty="0"/>
              <a:t> </a:t>
            </a:r>
            <a:endParaRPr lang="en-US" sz="1400" dirty="0" smtClean="0"/>
          </a:p>
          <a:p>
            <a:r>
              <a:rPr lang="en-US" sz="1400" u="sng" dirty="0" err="1">
                <a:hlinkClick r:id="rId12"/>
              </a:rPr>
              <a:t>JavaScriptCore</a:t>
            </a:r>
            <a:r>
              <a:rPr lang="en-US" sz="1400" dirty="0"/>
              <a:t> </a:t>
            </a:r>
            <a:r>
              <a:rPr lang="en-US" sz="1400" dirty="0" smtClean="0"/>
              <a:t>from </a:t>
            </a:r>
            <a:r>
              <a:rPr lang="en-US" sz="1400" dirty="0" smtClean="0">
                <a:hlinkClick r:id="rId13" tooltip="Apple Inc."/>
              </a:rPr>
              <a:t>Apple</a:t>
            </a:r>
            <a:endParaRPr lang="en-US" sz="1400" dirty="0" smtClean="0"/>
          </a:p>
          <a:p>
            <a:r>
              <a:rPr lang="en-US" sz="1400" dirty="0">
                <a:hlinkClick r:id="rId14" tooltip="Chakra (JavaScript engine)"/>
              </a:rPr>
              <a:t>Chakra</a:t>
            </a:r>
            <a:r>
              <a:rPr lang="en-US" sz="1400" dirty="0"/>
              <a:t> </a:t>
            </a:r>
            <a:r>
              <a:rPr lang="en-US" sz="1400" dirty="0" smtClean="0"/>
              <a:t>by</a:t>
            </a:r>
            <a:r>
              <a:rPr lang="en-US" sz="1400" dirty="0"/>
              <a:t> </a:t>
            </a:r>
            <a:r>
              <a:rPr lang="en-US" sz="1400" dirty="0">
                <a:hlinkClick r:id="rId15" tooltip="Microsoft"/>
              </a:rPr>
              <a:t>Microsoft</a:t>
            </a:r>
            <a:r>
              <a:rPr lang="en-US" sz="1400" dirty="0"/>
              <a:t> </a:t>
            </a:r>
            <a:endParaRPr lang="en-US" sz="1400" dirty="0" smtClean="0"/>
          </a:p>
          <a:p>
            <a:r>
              <a:rPr lang="en-US" sz="1400" u="sng" dirty="0" smtClean="0">
                <a:hlinkClick r:id="rId16"/>
              </a:rPr>
              <a:t>Tamarin</a:t>
            </a:r>
            <a:r>
              <a:rPr lang="en-US" sz="1400" dirty="0"/>
              <a:t> </a:t>
            </a:r>
            <a:r>
              <a:rPr lang="en-US" sz="1400" dirty="0" smtClean="0"/>
              <a:t>from </a:t>
            </a:r>
            <a:r>
              <a:rPr lang="en-US" sz="1400" dirty="0" smtClean="0">
                <a:hlinkClick r:id="rId17" tooltip="Adobe Flash"/>
              </a:rPr>
              <a:t>Adobe </a:t>
            </a:r>
            <a:r>
              <a:rPr lang="en-US" sz="1400" dirty="0">
                <a:hlinkClick r:id="rId17" tooltip="Adobe Flash"/>
              </a:rPr>
              <a:t>Flash</a:t>
            </a:r>
            <a:r>
              <a:rPr lang="en-US" sz="1400" dirty="0"/>
              <a:t>.</a:t>
            </a:r>
          </a:p>
          <a:p>
            <a:r>
              <a:rPr lang="en-US" sz="1400" u="sng" dirty="0" smtClean="0">
                <a:hlinkClick r:id="rId18"/>
              </a:rPr>
              <a:t>Rhino &amp; </a:t>
            </a:r>
            <a:r>
              <a:rPr lang="en-US" sz="1400" u="sng" dirty="0" err="1" smtClean="0">
                <a:hlinkClick r:id="rId18"/>
              </a:rPr>
              <a:t>Nashorn</a:t>
            </a:r>
            <a:r>
              <a:rPr lang="en-US" sz="1400" dirty="0" smtClean="0"/>
              <a:t>  by </a:t>
            </a:r>
            <a:r>
              <a:rPr lang="en-US" sz="1400" dirty="0"/>
              <a:t> </a:t>
            </a:r>
            <a:r>
              <a:rPr lang="en-US" sz="1400" dirty="0" smtClean="0">
                <a:hlinkClick r:id="rId19" tooltip="Oracle Corporation"/>
              </a:rPr>
              <a:t>Oracle</a:t>
            </a:r>
            <a:r>
              <a:rPr lang="en-US" sz="1400" u="sng" dirty="0" smtClean="0"/>
              <a:t> </a:t>
            </a:r>
            <a:r>
              <a:rPr lang="en-US" sz="1400" dirty="0" smtClean="0">
                <a:hlinkClick r:id="rId20" tooltip="Java Development Kit"/>
              </a:rPr>
              <a:t>Java</a:t>
            </a:r>
            <a:r>
              <a:rPr lang="en-US" sz="1400" dirty="0" smtClean="0"/>
              <a:t> </a:t>
            </a:r>
            <a:endParaRPr lang="en-US" sz="1400" dirty="0"/>
          </a:p>
        </p:txBody>
      </p:sp>
    </p:spTree>
    <p:extLst>
      <p:ext uri="{BB962C8B-B14F-4D97-AF65-F5344CB8AC3E}">
        <p14:creationId xmlns:p14="http://schemas.microsoft.com/office/powerpoint/2010/main" val="97849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TextBox 17"/>
          <p:cNvSpPr txBox="1"/>
          <p:nvPr/>
        </p:nvSpPr>
        <p:spPr>
          <a:xfrm>
            <a:off x="380056" y="393510"/>
            <a:ext cx="11811944" cy="5970865"/>
          </a:xfrm>
          <a:prstGeom prst="rect">
            <a:avLst/>
          </a:prstGeom>
          <a:noFill/>
        </p:spPr>
        <p:txBody>
          <a:bodyPr wrap="square" rtlCol="0">
            <a:spAutoFit/>
          </a:bodyPr>
          <a:lstStyle/>
          <a:p>
            <a:pPr fontAlgn="base"/>
            <a:r>
              <a:rPr lang="en-US" sz="2000" b="1" dirty="0" smtClean="0">
                <a:solidFill>
                  <a:srgbClr val="00B0F0"/>
                </a:solidFill>
              </a:rPr>
              <a:t>What brings Typescript   </a:t>
            </a:r>
            <a:r>
              <a:rPr lang="en-US" dirty="0"/>
              <a:t>(compile time check, …. </a:t>
            </a:r>
            <a:r>
              <a:rPr lang="en-US" dirty="0" smtClean="0"/>
              <a:t>)</a:t>
            </a:r>
          </a:p>
          <a:p>
            <a:pPr fontAlgn="base"/>
            <a:endParaRPr lang="en-US" dirty="0"/>
          </a:p>
          <a:p>
            <a:pPr marL="285750" indent="-285750" fontAlgn="base">
              <a:buFontTx/>
              <a:buChar char="-"/>
            </a:pPr>
            <a:r>
              <a:rPr lang="en-US" dirty="0" smtClean="0"/>
              <a:t>Typed Superset of JS, </a:t>
            </a:r>
            <a:r>
              <a:rPr lang="en-US" dirty="0" err="1" smtClean="0"/>
              <a:t>transpiled</a:t>
            </a:r>
            <a:r>
              <a:rPr lang="en-US" dirty="0" smtClean="0"/>
              <a:t> to JS (no type information).  ES5 | ES6 ,  </a:t>
            </a:r>
          </a:p>
          <a:p>
            <a:pPr marL="285750" indent="-285750" fontAlgn="base">
              <a:buFontTx/>
              <a:buChar char="-"/>
            </a:pPr>
            <a:r>
              <a:rPr lang="en-US" dirty="0" smtClean="0"/>
              <a:t>Static type,  Composing types, Generic, REST </a:t>
            </a:r>
            <a:r>
              <a:rPr lang="en-US" dirty="0" err="1" smtClean="0"/>
              <a:t>args</a:t>
            </a:r>
            <a:r>
              <a:rPr lang="en-US" dirty="0" smtClean="0"/>
              <a:t>, </a:t>
            </a:r>
          </a:p>
          <a:p>
            <a:pPr marL="285750" indent="-285750" fontAlgn="base">
              <a:buFontTx/>
              <a:buChar char="-"/>
            </a:pPr>
            <a:r>
              <a:rPr lang="en-US" dirty="0" smtClean="0"/>
              <a:t>OOP features:  Interfaces, Classes, </a:t>
            </a:r>
            <a:r>
              <a:rPr lang="en-US" dirty="0" err="1" smtClean="0"/>
              <a:t>Enums</a:t>
            </a:r>
            <a:r>
              <a:rPr lang="en-US" dirty="0" smtClean="0"/>
              <a:t>, ..</a:t>
            </a:r>
          </a:p>
          <a:p>
            <a:pPr marL="285750" indent="-285750" fontAlgn="base">
              <a:buFontTx/>
              <a:buChar char="-"/>
            </a:pPr>
            <a:r>
              <a:rPr lang="en-US" dirty="0" smtClean="0"/>
              <a:t>More … </a:t>
            </a:r>
          </a:p>
          <a:p>
            <a:pPr marL="285750" indent="-285750" fontAlgn="base">
              <a:buFontTx/>
              <a:buChar char="-"/>
            </a:pPr>
            <a:endParaRPr lang="en-US" dirty="0" smtClean="0"/>
          </a:p>
          <a:p>
            <a:pPr fontAlgn="base"/>
            <a:r>
              <a:rPr lang="en-US" sz="2000" b="1" dirty="0">
                <a:solidFill>
                  <a:srgbClr val="00B0F0"/>
                </a:solidFill>
              </a:rPr>
              <a:t>Do's and Don'ts:  </a:t>
            </a:r>
            <a:r>
              <a:rPr lang="en-US" dirty="0" smtClean="0">
                <a:hlinkClick r:id="rId3"/>
              </a:rPr>
              <a:t>https</a:t>
            </a:r>
            <a:r>
              <a:rPr lang="en-US" dirty="0">
                <a:hlinkClick r:id="rId3"/>
              </a:rPr>
              <a:t>://</a:t>
            </a:r>
            <a:r>
              <a:rPr lang="en-US" dirty="0" smtClean="0">
                <a:hlinkClick r:id="rId3"/>
              </a:rPr>
              <a:t>www.typescriptlang.org/docs/handbook/declaration-files/do-s-and-don-ts.html</a:t>
            </a:r>
            <a:r>
              <a:rPr lang="en-US" dirty="0" smtClean="0"/>
              <a:t> </a:t>
            </a:r>
          </a:p>
          <a:p>
            <a:pPr fontAlgn="base"/>
            <a:r>
              <a:rPr lang="en-US" i="1" dirty="0" smtClean="0">
                <a:solidFill>
                  <a:srgbClr val="00B0F0"/>
                </a:solidFill>
              </a:rPr>
              <a:t>Don’t</a:t>
            </a:r>
            <a:r>
              <a:rPr lang="en-US" dirty="0">
                <a:solidFill>
                  <a:srgbClr val="00B0F0"/>
                </a:solidFill>
              </a:rPr>
              <a:t> ever use the types Number, String, Boolean, Symbol, or Object </a:t>
            </a:r>
          </a:p>
          <a:p>
            <a:pPr fontAlgn="base"/>
            <a:r>
              <a:rPr lang="en-US" dirty="0"/>
              <a:t>/* WRONG */ </a:t>
            </a:r>
            <a:r>
              <a:rPr lang="en-US" dirty="0" smtClean="0"/>
              <a:t>                                                                                      /* </a:t>
            </a:r>
            <a:r>
              <a:rPr lang="en-US" dirty="0"/>
              <a:t>OK */ </a:t>
            </a:r>
            <a:endParaRPr lang="en-US" dirty="0" smtClean="0"/>
          </a:p>
          <a:p>
            <a:pPr fontAlgn="base"/>
            <a:r>
              <a:rPr lang="en-US" dirty="0" smtClean="0">
                <a:solidFill>
                  <a:srgbClr val="FF0000"/>
                </a:solidFill>
              </a:rPr>
              <a:t>function </a:t>
            </a:r>
            <a:r>
              <a:rPr lang="en-US" dirty="0">
                <a:solidFill>
                  <a:srgbClr val="FF0000"/>
                </a:solidFill>
              </a:rPr>
              <a:t>reverse(s: String): String</a:t>
            </a:r>
            <a:r>
              <a:rPr lang="en-US" dirty="0" smtClean="0"/>
              <a:t>;                                                 </a:t>
            </a:r>
            <a:r>
              <a:rPr lang="en-US" dirty="0" smtClean="0">
                <a:solidFill>
                  <a:srgbClr val="00B050"/>
                </a:solidFill>
              </a:rPr>
              <a:t>function </a:t>
            </a:r>
            <a:r>
              <a:rPr lang="en-US" dirty="0">
                <a:solidFill>
                  <a:srgbClr val="00B050"/>
                </a:solidFill>
              </a:rPr>
              <a:t>reverse(s: string): string</a:t>
            </a:r>
            <a:r>
              <a:rPr lang="en-US" dirty="0" smtClean="0">
                <a:solidFill>
                  <a:srgbClr val="00B050"/>
                </a:solidFill>
              </a:rPr>
              <a:t>;</a:t>
            </a:r>
          </a:p>
          <a:p>
            <a:pPr fontAlgn="base"/>
            <a:endParaRPr lang="en-US" dirty="0" smtClean="0">
              <a:solidFill>
                <a:srgbClr val="00B050"/>
              </a:solidFill>
            </a:endParaRPr>
          </a:p>
          <a:p>
            <a:pPr fontAlgn="base"/>
            <a:r>
              <a:rPr lang="en-US" i="1" dirty="0">
                <a:solidFill>
                  <a:srgbClr val="00B0F0"/>
                </a:solidFill>
              </a:rPr>
              <a:t>Return Types of Callbacks:  Don’t use the return type any for callbacks whose value will be ignored:</a:t>
            </a:r>
          </a:p>
          <a:p>
            <a:r>
              <a:rPr lang="en-US" dirty="0"/>
              <a:t>/* WRONG */ </a:t>
            </a:r>
            <a:r>
              <a:rPr lang="en-US" dirty="0" smtClean="0"/>
              <a:t>   </a:t>
            </a:r>
            <a:r>
              <a:rPr lang="en-US" dirty="0">
                <a:solidFill>
                  <a:srgbClr val="FF0000"/>
                </a:solidFill>
              </a:rPr>
              <a:t> </a:t>
            </a:r>
            <a:r>
              <a:rPr lang="en-US" dirty="0" smtClean="0">
                <a:solidFill>
                  <a:srgbClr val="FF0000"/>
                </a:solidFill>
              </a:rPr>
              <a:t>                                                                  </a:t>
            </a:r>
            <a:r>
              <a:rPr lang="en-US" dirty="0" smtClean="0"/>
              <a:t>/* </a:t>
            </a:r>
            <a:r>
              <a:rPr lang="en-US" dirty="0"/>
              <a:t>OK */   (</a:t>
            </a:r>
            <a:r>
              <a:rPr lang="en-US" b="1" dirty="0"/>
              <a:t>even VOID is </a:t>
            </a:r>
            <a:r>
              <a:rPr lang="en-US" b="1" dirty="0" smtClean="0"/>
              <a:t>problematic: not type, discards value, .. </a:t>
            </a:r>
            <a:r>
              <a:rPr lang="en-US" dirty="0" smtClean="0"/>
              <a:t>)</a:t>
            </a:r>
          </a:p>
          <a:p>
            <a:r>
              <a:rPr lang="en-US" dirty="0"/>
              <a:t>	</a:t>
            </a:r>
            <a:r>
              <a:rPr lang="en-US" dirty="0" smtClean="0"/>
              <a:t>											</a:t>
            </a:r>
            <a:endParaRPr lang="en-US" dirty="0"/>
          </a:p>
          <a:p>
            <a:r>
              <a:rPr lang="en-US" dirty="0" smtClean="0">
                <a:solidFill>
                  <a:srgbClr val="FF0000"/>
                </a:solidFill>
              </a:rPr>
              <a:t>function </a:t>
            </a:r>
            <a:r>
              <a:rPr lang="en-US" dirty="0" err="1">
                <a:solidFill>
                  <a:srgbClr val="FF0000"/>
                </a:solidFill>
              </a:rPr>
              <a:t>fn</a:t>
            </a:r>
            <a:r>
              <a:rPr lang="en-US" dirty="0">
                <a:solidFill>
                  <a:srgbClr val="FF0000"/>
                </a:solidFill>
              </a:rPr>
              <a:t>(x: () =&gt; </a:t>
            </a:r>
            <a:r>
              <a:rPr lang="en-US" b="1" dirty="0">
                <a:solidFill>
                  <a:srgbClr val="FF0000"/>
                </a:solidFill>
              </a:rPr>
              <a:t>any</a:t>
            </a:r>
            <a:r>
              <a:rPr lang="en-US" dirty="0">
                <a:solidFill>
                  <a:srgbClr val="FF0000"/>
                </a:solidFill>
              </a:rPr>
              <a:t>) { x(); }                               </a:t>
            </a:r>
            <a:r>
              <a:rPr lang="en-US" dirty="0" smtClean="0">
                <a:solidFill>
                  <a:srgbClr val="FF0000"/>
                </a:solidFill>
              </a:rPr>
              <a:t>           </a:t>
            </a:r>
            <a:r>
              <a:rPr lang="en-US" dirty="0" smtClean="0">
                <a:solidFill>
                  <a:srgbClr val="00B050"/>
                </a:solidFill>
              </a:rPr>
              <a:t>function </a:t>
            </a:r>
            <a:r>
              <a:rPr lang="en-US" dirty="0" err="1">
                <a:solidFill>
                  <a:srgbClr val="00B050"/>
                </a:solidFill>
              </a:rPr>
              <a:t>fn</a:t>
            </a:r>
            <a:r>
              <a:rPr lang="en-US" dirty="0">
                <a:solidFill>
                  <a:srgbClr val="00B050"/>
                </a:solidFill>
              </a:rPr>
              <a:t>(x: () =&gt; </a:t>
            </a:r>
            <a:r>
              <a:rPr lang="en-US" b="1" dirty="0">
                <a:solidFill>
                  <a:srgbClr val="00B050"/>
                </a:solidFill>
              </a:rPr>
              <a:t>void</a:t>
            </a:r>
            <a:r>
              <a:rPr lang="en-US" dirty="0">
                <a:solidFill>
                  <a:srgbClr val="00B050"/>
                </a:solidFill>
              </a:rPr>
              <a:t>) { x(); </a:t>
            </a:r>
            <a:r>
              <a:rPr lang="en-US" dirty="0" smtClean="0">
                <a:solidFill>
                  <a:srgbClr val="00B050"/>
                </a:solidFill>
              </a:rPr>
              <a:t>}    </a:t>
            </a:r>
          </a:p>
          <a:p>
            <a:pPr fontAlgn="base"/>
            <a:endParaRPr lang="en-US" dirty="0" smtClean="0"/>
          </a:p>
          <a:p>
            <a:pPr fontAlgn="base"/>
            <a:endParaRPr lang="en-US" dirty="0" smtClean="0"/>
          </a:p>
          <a:p>
            <a:pPr fontAlgn="base"/>
            <a:r>
              <a:rPr lang="en-US" b="1" dirty="0" smtClean="0">
                <a:solidFill>
                  <a:srgbClr val="00B0F0"/>
                </a:solidFill>
              </a:rPr>
              <a:t>It still does </a:t>
            </a:r>
            <a:r>
              <a:rPr lang="en-US" b="1" dirty="0">
                <a:solidFill>
                  <a:srgbClr val="00B0F0"/>
                </a:solidFill>
              </a:rPr>
              <a:t>not solve the </a:t>
            </a:r>
            <a:r>
              <a:rPr lang="en-US" b="1" dirty="0" smtClean="0">
                <a:solidFill>
                  <a:srgbClr val="00B0F0"/>
                </a:solidFill>
              </a:rPr>
              <a:t>problems caused by JS, …    </a:t>
            </a:r>
          </a:p>
          <a:p>
            <a:r>
              <a:rPr lang="en-US" dirty="0"/>
              <a:t>JavaScript is a sloppy </a:t>
            </a:r>
            <a:r>
              <a:rPr lang="en-US" dirty="0" smtClean="0"/>
              <a:t>language, and does a lot error-forgiveness.   </a:t>
            </a:r>
            <a:r>
              <a:rPr lang="en-US" dirty="0" err="1" smtClean="0"/>
              <a:t>JSLint</a:t>
            </a:r>
            <a:r>
              <a:rPr lang="en-US" dirty="0" smtClean="0"/>
              <a:t>/</a:t>
            </a:r>
            <a:r>
              <a:rPr lang="en-US" dirty="0" err="1" smtClean="0"/>
              <a:t>ESLint</a:t>
            </a:r>
            <a:r>
              <a:rPr lang="en-US" dirty="0" smtClean="0"/>
              <a:t>/</a:t>
            </a:r>
            <a:r>
              <a:rPr lang="en-US" dirty="0" err="1" smtClean="0"/>
              <a:t>TSLint</a:t>
            </a:r>
            <a:r>
              <a:rPr lang="en-US" dirty="0" smtClean="0"/>
              <a:t>  or TS or libraries like (</a:t>
            </a:r>
            <a:r>
              <a:rPr lang="en-US" dirty="0" err="1" smtClean="0"/>
              <a:t>lodash</a:t>
            </a:r>
            <a:r>
              <a:rPr lang="en-US" dirty="0" smtClean="0"/>
              <a:t>, decimal.js, .. ) helps </a:t>
            </a:r>
            <a:r>
              <a:rPr lang="en-US" dirty="0"/>
              <a:t>you to program </a:t>
            </a:r>
            <a:r>
              <a:rPr lang="en-US" dirty="0" smtClean="0"/>
              <a:t>better JS code and </a:t>
            </a:r>
            <a:r>
              <a:rPr lang="en-US" dirty="0"/>
              <a:t>to avoid most of the slop</a:t>
            </a:r>
            <a:r>
              <a:rPr lang="en-US" dirty="0" smtClean="0"/>
              <a:t>.  </a:t>
            </a:r>
            <a:endParaRPr lang="en-US" dirty="0"/>
          </a:p>
        </p:txBody>
      </p:sp>
    </p:spTree>
    <p:extLst>
      <p:ext uri="{BB962C8B-B14F-4D97-AF65-F5344CB8AC3E}">
        <p14:creationId xmlns:p14="http://schemas.microsoft.com/office/powerpoint/2010/main" val="4079676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TextBox 16"/>
          <p:cNvSpPr txBox="1"/>
          <p:nvPr/>
        </p:nvSpPr>
        <p:spPr>
          <a:xfrm>
            <a:off x="291696" y="4900302"/>
            <a:ext cx="11670617" cy="1754326"/>
          </a:xfrm>
          <a:prstGeom prst="rect">
            <a:avLst/>
          </a:prstGeom>
          <a:noFill/>
        </p:spPr>
        <p:txBody>
          <a:bodyPr wrap="square" rtlCol="0">
            <a:spAutoFit/>
          </a:bodyPr>
          <a:lstStyle/>
          <a:p>
            <a:pPr fontAlgn="base"/>
            <a:r>
              <a:rPr lang="en-US" b="1" dirty="0">
                <a:solidFill>
                  <a:srgbClr val="FF0000"/>
                </a:solidFill>
              </a:rPr>
              <a:t>The </a:t>
            </a:r>
            <a:r>
              <a:rPr lang="en-US" b="1" dirty="0" smtClean="0">
                <a:solidFill>
                  <a:srgbClr val="FF0000"/>
                </a:solidFill>
              </a:rPr>
              <a:t>Problematic/Sloppy part of JavaScript</a:t>
            </a:r>
            <a:r>
              <a:rPr lang="en-US" b="1" dirty="0" smtClean="0"/>
              <a:t>  -  </a:t>
            </a:r>
            <a:r>
              <a:rPr lang="en-US" dirty="0" smtClean="0"/>
              <a:t>reason to avoid </a:t>
            </a:r>
          </a:p>
          <a:p>
            <a:pPr fontAlgn="base"/>
            <a:r>
              <a:rPr lang="en-US" dirty="0" smtClean="0"/>
              <a:t>-  It’s </a:t>
            </a:r>
            <a:r>
              <a:rPr lang="en-US" dirty="0"/>
              <a:t>weakly typed, which makes the code comparatively obscure</a:t>
            </a:r>
            <a:r>
              <a:rPr lang="en-US" dirty="0" smtClean="0"/>
              <a:t>;</a:t>
            </a:r>
          </a:p>
          <a:p>
            <a:pPr marL="285750" indent="-285750" fontAlgn="base">
              <a:buFontTx/>
              <a:buChar char="-"/>
            </a:pPr>
            <a:r>
              <a:rPr lang="en-US" dirty="0" smtClean="0"/>
              <a:t>Code is open, can </a:t>
            </a:r>
            <a:r>
              <a:rPr lang="en-US" dirty="0"/>
              <a:t>be used for malicious purposes and compromise the client-side </a:t>
            </a:r>
            <a:r>
              <a:rPr lang="en-US" dirty="0" smtClean="0"/>
              <a:t>security;</a:t>
            </a:r>
          </a:p>
          <a:p>
            <a:pPr marL="285750" indent="-285750" fontAlgn="base">
              <a:buFontTx/>
              <a:buChar char="-"/>
            </a:pPr>
            <a:r>
              <a:rPr lang="en-US" dirty="0" smtClean="0"/>
              <a:t>Code </a:t>
            </a:r>
            <a:r>
              <a:rPr lang="en-US" dirty="0"/>
              <a:t>has to be tested on different </a:t>
            </a:r>
            <a:r>
              <a:rPr lang="en-US" dirty="0" smtClean="0"/>
              <a:t>browsers,  won’t execute/interpret in </a:t>
            </a:r>
            <a:r>
              <a:rPr lang="en-US" dirty="0"/>
              <a:t>the same way on every browser</a:t>
            </a:r>
            <a:r>
              <a:rPr lang="en-US" dirty="0" smtClean="0"/>
              <a:t>;</a:t>
            </a:r>
          </a:p>
          <a:p>
            <a:pPr fontAlgn="base"/>
            <a:r>
              <a:rPr lang="en-US" dirty="0" smtClean="0"/>
              <a:t>-  Drawbacks </a:t>
            </a:r>
            <a:r>
              <a:rPr lang="en-US" dirty="0"/>
              <a:t>including </a:t>
            </a:r>
            <a:r>
              <a:rPr lang="en-US" dirty="0">
                <a:hlinkClick r:id="rId2"/>
              </a:rPr>
              <a:t>IEEE 754 Double Precision</a:t>
            </a:r>
            <a:r>
              <a:rPr lang="en-US" dirty="0"/>
              <a:t>,  the fact that a number of functions and properties tend to be </a:t>
            </a:r>
            <a:r>
              <a:rPr lang="en-US" dirty="0">
                <a:hlinkClick r:id="rId3"/>
              </a:rPr>
              <a:t>executed differently across browsers</a:t>
            </a:r>
            <a:r>
              <a:rPr lang="en-US" dirty="0"/>
              <a:t>, </a:t>
            </a:r>
            <a:r>
              <a:rPr lang="en-US" dirty="0">
                <a:hlinkClick r:id="rId4"/>
              </a:rPr>
              <a:t>aggressive coercion</a:t>
            </a:r>
            <a:r>
              <a:rPr lang="en-US" dirty="0"/>
              <a:t>,  and </a:t>
            </a:r>
            <a:r>
              <a:rPr lang="en-US" dirty="0">
                <a:hlinkClick r:id="rId5"/>
              </a:rPr>
              <a:t>problematic global variables</a:t>
            </a:r>
            <a:r>
              <a:rPr lang="en-US" dirty="0"/>
              <a:t> (to name just a few</a:t>
            </a:r>
            <a:r>
              <a:rPr lang="en-US" dirty="0" smtClean="0"/>
              <a:t>). </a:t>
            </a:r>
            <a:endParaRPr lang="en-US" dirty="0"/>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p:nvPr/>
        </p:nvSpPr>
        <p:spPr>
          <a:xfrm>
            <a:off x="268538" y="194428"/>
            <a:ext cx="11577097" cy="4524315"/>
          </a:xfrm>
          <a:prstGeom prst="rect">
            <a:avLst/>
          </a:prstGeom>
        </p:spPr>
        <p:txBody>
          <a:bodyPr wrap="square">
            <a:spAutoFit/>
          </a:bodyPr>
          <a:lstStyle/>
          <a:p>
            <a:pPr fontAlgn="base"/>
            <a:r>
              <a:rPr lang="en-US" b="1" dirty="0">
                <a:solidFill>
                  <a:srgbClr val="00B050"/>
                </a:solidFill>
              </a:rPr>
              <a:t>Best Practices  </a:t>
            </a:r>
            <a:r>
              <a:rPr lang="en-US" b="1" dirty="0" smtClean="0">
                <a:solidFill>
                  <a:srgbClr val="00B050"/>
                </a:solidFill>
              </a:rPr>
              <a:t> </a:t>
            </a:r>
            <a:endParaRPr lang="en-US" b="1" dirty="0">
              <a:solidFill>
                <a:srgbClr val="00B050"/>
              </a:solidFill>
            </a:endParaRPr>
          </a:p>
          <a:p>
            <a:pPr marL="285750" indent="-285750" fontAlgn="base">
              <a:buFontTx/>
              <a:buChar char="-"/>
            </a:pPr>
            <a:r>
              <a:rPr lang="en-US" dirty="0" smtClean="0"/>
              <a:t>Avoid </a:t>
            </a:r>
            <a:r>
              <a:rPr lang="en-US" dirty="0"/>
              <a:t>Global Variables: Global variables and functions can be overwritten by other scripts</a:t>
            </a:r>
          </a:p>
          <a:p>
            <a:pPr marL="285750" indent="-285750" fontAlgn="base">
              <a:buFontTx/>
              <a:buChar char="-"/>
            </a:pPr>
            <a:r>
              <a:rPr lang="en-US" dirty="0"/>
              <a:t>Beware of Automatic Type Conversions:    “3”+”2”=32, “3”-”1”=2  Confusing Addition &amp; Concatenation</a:t>
            </a:r>
          </a:p>
          <a:p>
            <a:pPr marL="285750" indent="-285750" fontAlgn="base">
              <a:buFontTx/>
              <a:buChar char="-"/>
            </a:pPr>
            <a:r>
              <a:rPr lang="en-US" dirty="0"/>
              <a:t>Use Parameter Defaults:  otherwise undefined if not provided</a:t>
            </a:r>
          </a:p>
          <a:p>
            <a:pPr marL="285750" indent="-285750" fontAlgn="base">
              <a:buFontTx/>
              <a:buChar char="-"/>
            </a:pPr>
            <a:r>
              <a:rPr lang="en-US" dirty="0"/>
              <a:t>Avoid </a:t>
            </a:r>
            <a:r>
              <a:rPr lang="en-US" dirty="0" smtClean="0"/>
              <a:t>using </a:t>
            </a:r>
            <a:r>
              <a:rPr lang="en-US" dirty="0" err="1"/>
              <a:t>eval</a:t>
            </a:r>
            <a:r>
              <a:rPr lang="en-US" dirty="0"/>
              <a:t>() : run text as code, security issue, like bat or shell files </a:t>
            </a:r>
          </a:p>
          <a:p>
            <a:pPr marL="285750" indent="-285750" fontAlgn="base">
              <a:buFontTx/>
              <a:buChar char="-"/>
            </a:pPr>
            <a:r>
              <a:rPr lang="en-US" dirty="0"/>
              <a:t>Misunderstanding Floats: </a:t>
            </a:r>
            <a:r>
              <a:rPr lang="en-US" dirty="0" err="1"/>
              <a:t>var</a:t>
            </a:r>
            <a:r>
              <a:rPr lang="en-US" dirty="0"/>
              <a:t> y = 0.2; </a:t>
            </a:r>
            <a:r>
              <a:rPr lang="en-US" dirty="0" err="1"/>
              <a:t>var</a:t>
            </a:r>
            <a:r>
              <a:rPr lang="en-US" dirty="0"/>
              <a:t> z = x + y // result in z will not be 0.3; </a:t>
            </a:r>
            <a:r>
              <a:rPr lang="es-ES" dirty="0"/>
              <a:t>   </a:t>
            </a:r>
            <a:endParaRPr lang="en-US" dirty="0"/>
          </a:p>
          <a:p>
            <a:pPr marL="285750" indent="-285750" fontAlgn="base">
              <a:buFontTx/>
              <a:buChar char="-"/>
            </a:pPr>
            <a:r>
              <a:rPr lang="en-US" dirty="0" smtClean="0"/>
              <a:t>Avoid creating objects via </a:t>
            </a:r>
            <a:r>
              <a:rPr lang="en-US" b="1" dirty="0" smtClean="0"/>
              <a:t>new</a:t>
            </a:r>
            <a:r>
              <a:rPr lang="en-US" dirty="0" smtClean="0"/>
              <a:t> on Number</a:t>
            </a:r>
            <a:r>
              <a:rPr lang="en-US" dirty="0"/>
              <a:t>, String, </a:t>
            </a:r>
            <a:r>
              <a:rPr lang="en-US" dirty="0" smtClean="0"/>
              <a:t> Boolean, Objects</a:t>
            </a:r>
            <a:r>
              <a:rPr lang="en-US" dirty="0"/>
              <a:t>, </a:t>
            </a:r>
            <a:r>
              <a:rPr lang="en-US" dirty="0" smtClean="0"/>
              <a:t>Array</a:t>
            </a:r>
            <a:r>
              <a:rPr lang="en-US" dirty="0"/>
              <a:t>, ..</a:t>
            </a:r>
          </a:p>
          <a:p>
            <a:pPr marL="285750" indent="-285750" fontAlgn="base">
              <a:buFontTx/>
              <a:buChar char="-"/>
            </a:pPr>
            <a:r>
              <a:rPr lang="en-US" dirty="0"/>
              <a:t>Accessing Arrays with Named Indexes: </a:t>
            </a:r>
            <a:endParaRPr lang="en-US" dirty="0" smtClean="0"/>
          </a:p>
          <a:p>
            <a:pPr marL="285750" indent="-285750" fontAlgn="base">
              <a:buFontTx/>
              <a:buChar char="-"/>
            </a:pPr>
            <a:r>
              <a:rPr lang="en-US" dirty="0" smtClean="0"/>
              <a:t>properties </a:t>
            </a:r>
            <a:r>
              <a:rPr lang="en-US" dirty="0"/>
              <a:t>will produce undefined or incorrect results:</a:t>
            </a:r>
          </a:p>
          <a:p>
            <a:pPr marL="285750" indent="-285750" fontAlgn="base">
              <a:buFontTx/>
              <a:buChar char="-"/>
            </a:pPr>
            <a:r>
              <a:rPr lang="en-US" dirty="0"/>
              <a:t>Undefined is Not </a:t>
            </a:r>
            <a:r>
              <a:rPr lang="en-US" dirty="0" smtClean="0"/>
              <a:t>Null</a:t>
            </a:r>
          </a:p>
          <a:p>
            <a:pPr marL="285750" indent="-285750" fontAlgn="base">
              <a:buFontTx/>
              <a:buChar char="-"/>
            </a:pPr>
            <a:r>
              <a:rPr lang="en-US" dirty="0" smtClean="0"/>
              <a:t>Be ready to expect weird results </a:t>
            </a:r>
          </a:p>
          <a:p>
            <a:pPr marL="285750" indent="-285750" fontAlgn="base">
              <a:buFontTx/>
              <a:buChar char="-"/>
            </a:pPr>
            <a:r>
              <a:rPr lang="en-US" dirty="0"/>
              <a:t>Reduce Activity in </a:t>
            </a:r>
            <a:r>
              <a:rPr lang="en-US" dirty="0" smtClean="0"/>
              <a:t>Loops</a:t>
            </a:r>
          </a:p>
          <a:p>
            <a:pPr marL="285750" indent="-285750" fontAlgn="base">
              <a:buFontTx/>
              <a:buChar char="-"/>
            </a:pPr>
            <a:r>
              <a:rPr lang="en-US" dirty="0" smtClean="0"/>
              <a:t>Reduce </a:t>
            </a:r>
            <a:r>
              <a:rPr lang="en-US" dirty="0"/>
              <a:t>DOM </a:t>
            </a:r>
            <a:r>
              <a:rPr lang="en-US" dirty="0" smtClean="0"/>
              <a:t>Size</a:t>
            </a:r>
          </a:p>
          <a:p>
            <a:pPr marL="285750" indent="-285750" fontAlgn="base">
              <a:buFontTx/>
              <a:buChar char="-"/>
            </a:pPr>
            <a:r>
              <a:rPr lang="en-US" dirty="0"/>
              <a:t>Avoid Using </a:t>
            </a:r>
            <a:r>
              <a:rPr lang="en-US" dirty="0" smtClean="0"/>
              <a:t>with</a:t>
            </a:r>
            <a:endParaRPr lang="en-US" dirty="0"/>
          </a:p>
          <a:p>
            <a:pPr marL="285750" indent="-285750" fontAlgn="base">
              <a:buFontTx/>
              <a:buChar char="-"/>
            </a:pPr>
            <a:r>
              <a:rPr lang="en-US" dirty="0" smtClean="0"/>
              <a:t>Reduce </a:t>
            </a:r>
            <a:r>
              <a:rPr lang="en-US" dirty="0"/>
              <a:t>DOM Access: Accessing the HTML </a:t>
            </a:r>
            <a:r>
              <a:rPr lang="en-US" dirty="0" smtClean="0"/>
              <a:t>DOM is slow</a:t>
            </a:r>
          </a:p>
          <a:p>
            <a:pPr marL="285750" indent="-285750" fontAlgn="base">
              <a:buFontTx/>
              <a:buChar char="-"/>
            </a:pPr>
            <a:r>
              <a:rPr lang="en-US" dirty="0"/>
              <a:t>ES5/6, TS, </a:t>
            </a:r>
            <a:r>
              <a:rPr lang="en-US" dirty="0" err="1" smtClean="0"/>
              <a:t>JSLint</a:t>
            </a:r>
            <a:r>
              <a:rPr lang="en-US" dirty="0" smtClean="0"/>
              <a:t>/</a:t>
            </a:r>
            <a:r>
              <a:rPr lang="en-US" dirty="0" err="1" smtClean="0"/>
              <a:t>EsLint</a:t>
            </a:r>
            <a:r>
              <a:rPr lang="en-US" dirty="0"/>
              <a:t>, </a:t>
            </a:r>
            <a:r>
              <a:rPr lang="en-US" dirty="0" smtClean="0"/>
              <a:t> new libraries like </a:t>
            </a:r>
            <a:r>
              <a:rPr lang="en-US" dirty="0" err="1" smtClean="0"/>
              <a:t>lodash</a:t>
            </a:r>
            <a:r>
              <a:rPr lang="en-US" dirty="0" smtClean="0"/>
              <a:t> ,..</a:t>
            </a:r>
            <a:endParaRPr lang="en-US" dirty="0"/>
          </a:p>
        </p:txBody>
      </p:sp>
      <p:pic>
        <p:nvPicPr>
          <p:cNvPr id="25" name="Picture 24"/>
          <p:cNvPicPr>
            <a:picLocks noChangeAspect="1"/>
          </p:cNvPicPr>
          <p:nvPr/>
        </p:nvPicPr>
        <p:blipFill>
          <a:blip r:embed="rId6"/>
          <a:stretch>
            <a:fillRect/>
          </a:stretch>
        </p:blipFill>
        <p:spPr>
          <a:xfrm>
            <a:off x="4224639" y="2782858"/>
            <a:ext cx="4033509" cy="1220203"/>
          </a:xfrm>
          <a:prstGeom prst="rect">
            <a:avLst/>
          </a:prstGeom>
        </p:spPr>
      </p:pic>
      <p:pic>
        <p:nvPicPr>
          <p:cNvPr id="23" name="Picture 22"/>
          <p:cNvPicPr>
            <a:picLocks noChangeAspect="1"/>
          </p:cNvPicPr>
          <p:nvPr/>
        </p:nvPicPr>
        <p:blipFill>
          <a:blip r:embed="rId7"/>
          <a:stretch>
            <a:fillRect/>
          </a:stretch>
        </p:blipFill>
        <p:spPr>
          <a:xfrm>
            <a:off x="7825918" y="2072535"/>
            <a:ext cx="4346331" cy="1346885"/>
          </a:xfrm>
          <a:prstGeom prst="rect">
            <a:avLst/>
          </a:prstGeom>
        </p:spPr>
      </p:pic>
      <p:pic>
        <p:nvPicPr>
          <p:cNvPr id="26" name="Picture 25"/>
          <p:cNvPicPr>
            <a:picLocks noChangeAspect="1"/>
          </p:cNvPicPr>
          <p:nvPr/>
        </p:nvPicPr>
        <p:blipFill>
          <a:blip r:embed="rId8"/>
          <a:stretch>
            <a:fillRect/>
          </a:stretch>
        </p:blipFill>
        <p:spPr>
          <a:xfrm>
            <a:off x="7497239" y="4184451"/>
            <a:ext cx="4348396" cy="1068584"/>
          </a:xfrm>
          <a:prstGeom prst="rect">
            <a:avLst/>
          </a:prstGeom>
        </p:spPr>
      </p:pic>
      <p:sp>
        <p:nvSpPr>
          <p:cNvPr id="24" name="Rectangle 1"/>
          <p:cNvSpPr>
            <a:spLocks noChangeArrowheads="1"/>
          </p:cNvSpPr>
          <p:nvPr/>
        </p:nvSpPr>
        <p:spPr bwMode="auto">
          <a:xfrm>
            <a:off x="8344458" y="1135833"/>
            <a:ext cx="333047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smtClean="0">
                <a:ln>
                  <a:noFill/>
                </a:ln>
                <a:solidFill>
                  <a:srgbClr val="660E7A"/>
                </a:solidFill>
                <a:effectLst/>
                <a:latin typeface="Consolas" panose="020B0609020204030204" pitchFamily="49" charset="0"/>
              </a:rPr>
              <a:t>console</a:t>
            </a:r>
            <a:r>
              <a:rPr kumimoji="0" lang="en-US" altLang="en-US" sz="1400" b="0" i="0" u="none" strike="noStrike" cap="none" normalizeH="0" baseline="0" smtClean="0">
                <a:ln>
                  <a:noFill/>
                </a:ln>
                <a:solidFill>
                  <a:srgbClr val="333333"/>
                </a:solidFill>
                <a:effectLst/>
                <a:latin typeface="Consolas" panose="020B0609020204030204" pitchFamily="49" charset="0"/>
              </a:rPr>
              <a:t>.</a:t>
            </a:r>
            <a:r>
              <a:rPr kumimoji="0" lang="en-US" altLang="en-US" sz="1400" b="0" i="0" u="none" strike="noStrike" cap="none" normalizeH="0" baseline="0" smtClean="0">
                <a:ln>
                  <a:noFill/>
                </a:ln>
                <a:solidFill>
                  <a:srgbClr val="7A7A43"/>
                </a:solidFill>
                <a:effectLst/>
                <a:latin typeface="Consolas" panose="020B0609020204030204" pitchFamily="49" charset="0"/>
              </a:rPr>
              <a:t>log</a:t>
            </a:r>
            <a:r>
              <a:rPr kumimoji="0" lang="en-US" altLang="en-US" sz="1400" b="0" i="0" u="none" strike="noStrike" cap="none" normalizeH="0" baseline="0" smtClean="0">
                <a:ln>
                  <a:noFill/>
                </a:ln>
                <a:solidFill>
                  <a:srgbClr val="000066"/>
                </a:solidFill>
                <a:effectLst/>
                <a:latin typeface="Consolas" panose="020B0609020204030204" pitchFamily="49" charset="0"/>
              </a:rPr>
              <a:t>(</a:t>
            </a:r>
            <a:r>
              <a:rPr kumimoji="0" lang="en-US" altLang="en-US" sz="1400" b="1" i="0" u="none" strike="noStrike" cap="none" normalizeH="0" baseline="0" smtClean="0">
                <a:ln>
                  <a:noFill/>
                </a:ln>
                <a:solidFill>
                  <a:srgbClr val="000000"/>
                </a:solidFill>
                <a:effectLst/>
                <a:latin typeface="Consolas" panose="020B0609020204030204" pitchFamily="49" charset="0"/>
              </a:rPr>
              <a:t>"3" </a:t>
            </a:r>
            <a:r>
              <a:rPr kumimoji="0" lang="en-US" altLang="en-US" sz="1400" b="0" i="0" u="none" strike="noStrike" cap="none" normalizeH="0" baseline="0" smtClean="0">
                <a:ln>
                  <a:noFill/>
                </a:ln>
                <a:solidFill>
                  <a:srgbClr val="333333"/>
                </a:solidFill>
                <a:effectLst/>
                <a:latin typeface="Consolas" panose="020B0609020204030204" pitchFamily="49" charset="0"/>
              </a:rPr>
              <a:t>+ </a:t>
            </a:r>
            <a:r>
              <a:rPr kumimoji="0" lang="en-US" altLang="en-US" sz="1400" b="1" i="0" u="none" strike="noStrike" cap="none" normalizeH="0" baseline="0" smtClean="0">
                <a:ln>
                  <a:noFill/>
                </a:ln>
                <a:solidFill>
                  <a:srgbClr val="000000"/>
                </a:solidFill>
                <a:effectLst/>
                <a:latin typeface="Consolas" panose="020B0609020204030204" pitchFamily="49" charset="0"/>
              </a:rPr>
              <a:t>"2"</a:t>
            </a:r>
            <a:r>
              <a:rPr kumimoji="0" lang="en-US" altLang="en-US" sz="1400" b="0" i="0" u="none" strike="noStrike" cap="none" normalizeH="0" baseline="0" smtClean="0">
                <a:ln>
                  <a:noFill/>
                </a:ln>
                <a:solidFill>
                  <a:srgbClr val="000066"/>
                </a:solidFill>
                <a:effectLst/>
                <a:latin typeface="Consolas" panose="020B0609020204030204" pitchFamily="49" charset="0"/>
              </a:rPr>
              <a:t>)</a:t>
            </a:r>
            <a:r>
              <a:rPr kumimoji="0" lang="en-US" altLang="en-US" sz="1400" b="0" i="0" u="none" strike="noStrike" cap="none" normalizeH="0" baseline="0" smtClean="0">
                <a:ln>
                  <a:noFill/>
                </a:ln>
                <a:solidFill>
                  <a:srgbClr val="333333"/>
                </a:solidFill>
                <a:effectLst/>
                <a:latin typeface="Consolas" panose="020B0609020204030204" pitchFamily="49" charset="0"/>
              </a:rPr>
              <a:t>;</a:t>
            </a:r>
            <a:r>
              <a:rPr kumimoji="0" lang="en-US" altLang="en-US" sz="1400" b="0" i="0" u="none" strike="noStrike" cap="none" normalizeH="0" baseline="0" smtClean="0">
                <a:ln>
                  <a:noFill/>
                </a:ln>
                <a:solidFill>
                  <a:srgbClr val="3F7F5F"/>
                </a:solidFill>
                <a:effectLst/>
                <a:latin typeface="Consolas" panose="020B0609020204030204" pitchFamily="49" charset="0"/>
              </a:rPr>
              <a:t>//32</a:t>
            </a:r>
            <a:br>
              <a:rPr kumimoji="0" lang="en-US" altLang="en-US" sz="1400" b="0" i="0" u="none" strike="noStrike" cap="none" normalizeH="0" baseline="0" smtClean="0">
                <a:ln>
                  <a:noFill/>
                </a:ln>
                <a:solidFill>
                  <a:srgbClr val="3F7F5F"/>
                </a:solidFill>
                <a:effectLst/>
                <a:latin typeface="Consolas" panose="020B0609020204030204" pitchFamily="49" charset="0"/>
              </a:rPr>
            </a:br>
            <a:r>
              <a:rPr kumimoji="0" lang="en-US" altLang="en-US" sz="1400" b="1" i="1" u="none" strike="noStrike" cap="none" normalizeH="0" baseline="0" smtClean="0">
                <a:ln>
                  <a:noFill/>
                </a:ln>
                <a:solidFill>
                  <a:srgbClr val="660E7A"/>
                </a:solidFill>
                <a:effectLst/>
                <a:latin typeface="Consolas" panose="020B0609020204030204" pitchFamily="49" charset="0"/>
              </a:rPr>
              <a:t>console</a:t>
            </a:r>
            <a:r>
              <a:rPr kumimoji="0" lang="en-US" altLang="en-US" sz="1400" b="0" i="0" u="none" strike="noStrike" cap="none" normalizeH="0" baseline="0" smtClean="0">
                <a:ln>
                  <a:noFill/>
                </a:ln>
                <a:solidFill>
                  <a:srgbClr val="333333"/>
                </a:solidFill>
                <a:effectLst/>
                <a:latin typeface="Consolas" panose="020B0609020204030204" pitchFamily="49" charset="0"/>
              </a:rPr>
              <a:t>.</a:t>
            </a:r>
            <a:r>
              <a:rPr kumimoji="0" lang="en-US" altLang="en-US" sz="1400" b="0" i="0" u="none" strike="noStrike" cap="none" normalizeH="0" baseline="0" smtClean="0">
                <a:ln>
                  <a:noFill/>
                </a:ln>
                <a:solidFill>
                  <a:srgbClr val="7A7A43"/>
                </a:solidFill>
                <a:effectLst/>
                <a:latin typeface="Consolas" panose="020B0609020204030204" pitchFamily="49" charset="0"/>
              </a:rPr>
              <a:t>log</a:t>
            </a:r>
            <a:r>
              <a:rPr kumimoji="0" lang="en-US" altLang="en-US" sz="1400" b="0" i="0" u="none" strike="noStrike" cap="none" normalizeH="0" baseline="0" smtClean="0">
                <a:ln>
                  <a:noFill/>
                </a:ln>
                <a:solidFill>
                  <a:srgbClr val="000066"/>
                </a:solidFill>
                <a:effectLst/>
                <a:latin typeface="Consolas" panose="020B0609020204030204" pitchFamily="49" charset="0"/>
              </a:rPr>
              <a:t>(</a:t>
            </a:r>
            <a:r>
              <a:rPr kumimoji="0" lang="en-US" altLang="en-US" sz="1400" b="1" i="0" u="none" strike="noStrike" cap="none" normalizeH="0" baseline="0" smtClean="0">
                <a:ln>
                  <a:noFill/>
                </a:ln>
                <a:solidFill>
                  <a:srgbClr val="000000"/>
                </a:solidFill>
                <a:effectLst/>
                <a:latin typeface="Consolas" panose="020B0609020204030204" pitchFamily="49" charset="0"/>
              </a:rPr>
              <a:t>"3" </a:t>
            </a:r>
            <a:r>
              <a:rPr kumimoji="0" lang="en-US" altLang="en-US" sz="1400" b="0" i="0" u="none" strike="noStrike" cap="none" normalizeH="0" baseline="0" smtClean="0">
                <a:ln>
                  <a:noFill/>
                </a:ln>
                <a:solidFill>
                  <a:srgbClr val="333333"/>
                </a:solidFill>
                <a:effectLst/>
                <a:latin typeface="Consolas" panose="020B0609020204030204" pitchFamily="49" charset="0"/>
              </a:rPr>
              <a:t>- </a:t>
            </a:r>
            <a:r>
              <a:rPr kumimoji="0" lang="en-US" altLang="en-US" sz="1400" b="1" i="0" u="none" strike="noStrike" cap="none" normalizeH="0" baseline="0" smtClean="0">
                <a:ln>
                  <a:noFill/>
                </a:ln>
                <a:solidFill>
                  <a:srgbClr val="000000"/>
                </a:solidFill>
                <a:effectLst/>
                <a:latin typeface="Consolas" panose="020B0609020204030204" pitchFamily="49" charset="0"/>
              </a:rPr>
              <a:t>"2"</a:t>
            </a:r>
            <a:r>
              <a:rPr kumimoji="0" lang="en-US" altLang="en-US" sz="1400" b="0" i="0" u="none" strike="noStrike" cap="none" normalizeH="0" baseline="0" smtClean="0">
                <a:ln>
                  <a:noFill/>
                </a:ln>
                <a:solidFill>
                  <a:srgbClr val="000066"/>
                </a:solidFill>
                <a:effectLst/>
                <a:latin typeface="Consolas" panose="020B0609020204030204" pitchFamily="49" charset="0"/>
              </a:rPr>
              <a:t>)</a:t>
            </a:r>
            <a:r>
              <a:rPr kumimoji="0" lang="en-US" altLang="en-US" sz="1400" b="0" i="0" u="none" strike="noStrike" cap="none" normalizeH="0" baseline="0" smtClean="0">
                <a:ln>
                  <a:noFill/>
                </a:ln>
                <a:solidFill>
                  <a:srgbClr val="333333"/>
                </a:solidFill>
                <a:effectLst/>
                <a:latin typeface="Consolas" panose="020B0609020204030204" pitchFamily="49" charset="0"/>
              </a:rPr>
              <a:t>;</a:t>
            </a:r>
            <a:r>
              <a:rPr kumimoji="0" lang="en-US" altLang="en-US" sz="1400" b="0" i="0" u="none" strike="noStrike" cap="none" normalizeH="0" baseline="0" smtClean="0">
                <a:ln>
                  <a:noFill/>
                </a:ln>
                <a:solidFill>
                  <a:srgbClr val="3F7F5F"/>
                </a:solidFill>
                <a:effectLst/>
                <a:latin typeface="Consolas" panose="020B0609020204030204" pitchFamily="49" charset="0"/>
              </a:rPr>
              <a:t>//1</a:t>
            </a:r>
            <a:endParaRPr kumimoji="0" lang="en-US" altLang="en-US"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408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334000" y="228600"/>
            <a:ext cx="11754091" cy="1292662"/>
          </a:xfrm>
          <a:prstGeom prst="rect">
            <a:avLst/>
          </a:prstGeom>
          <a:noFill/>
        </p:spPr>
        <p:txBody>
          <a:bodyPr wrap="square" rtlCol="0">
            <a:spAutoFit/>
          </a:bodyPr>
          <a:lstStyle/>
          <a:p>
            <a:r>
              <a:rPr lang="en-US" sz="2400" b="1" dirty="0">
                <a:solidFill>
                  <a:srgbClr val="00B050"/>
                </a:solidFill>
              </a:rPr>
              <a:t>JavaScript </a:t>
            </a:r>
            <a:r>
              <a:rPr lang="en-US" sz="2400" b="1" dirty="0" smtClean="0">
                <a:solidFill>
                  <a:srgbClr val="00B050"/>
                </a:solidFill>
              </a:rPr>
              <a:t>Data, Object types: </a:t>
            </a:r>
          </a:p>
          <a:p>
            <a:r>
              <a:rPr lang="en-US" u="sng" dirty="0" smtClean="0"/>
              <a:t>Primitive </a:t>
            </a:r>
            <a:r>
              <a:rPr lang="en-US" u="sng" dirty="0"/>
              <a:t>Data Types</a:t>
            </a:r>
            <a:r>
              <a:rPr lang="en-US" dirty="0"/>
              <a:t>: string, number, boolean</a:t>
            </a:r>
            <a:r>
              <a:rPr lang="en-US" dirty="0" smtClean="0"/>
              <a:t>, </a:t>
            </a:r>
            <a:r>
              <a:rPr lang="en-US" dirty="0"/>
              <a:t>symbols(es6), </a:t>
            </a:r>
            <a:r>
              <a:rPr lang="en-US" dirty="0" smtClean="0"/>
              <a:t>null</a:t>
            </a:r>
            <a:r>
              <a:rPr lang="en-US" dirty="0"/>
              <a:t>, undefined. Primitive values are </a:t>
            </a:r>
            <a:r>
              <a:rPr lang="en-US" b="1" dirty="0"/>
              <a:t>immutable</a:t>
            </a:r>
            <a:r>
              <a:rPr lang="en-US" dirty="0"/>
              <a:t> </a:t>
            </a:r>
          </a:p>
          <a:p>
            <a:r>
              <a:rPr lang="en-US" u="sng" dirty="0" smtClean="0"/>
              <a:t>Types </a:t>
            </a:r>
            <a:r>
              <a:rPr lang="en-US" u="sng" dirty="0"/>
              <a:t>of Objects</a:t>
            </a:r>
            <a:r>
              <a:rPr lang="en-US" dirty="0"/>
              <a:t>: [type object] </a:t>
            </a:r>
            <a:r>
              <a:rPr lang="en-US" dirty="0" smtClean="0"/>
              <a:t>Object</a:t>
            </a:r>
            <a:r>
              <a:rPr lang="en-US" dirty="0"/>
              <a:t>, Date, Array, String, Number, </a:t>
            </a:r>
            <a:r>
              <a:rPr lang="en-US" dirty="0" smtClean="0"/>
              <a:t>Symbol, Boolean, </a:t>
            </a:r>
            <a:r>
              <a:rPr lang="en-US" dirty="0"/>
              <a:t>function[function</a:t>
            </a:r>
            <a:r>
              <a:rPr lang="en-US" dirty="0" smtClean="0"/>
              <a:t>]. </a:t>
            </a:r>
            <a:r>
              <a:rPr lang="en-US" dirty="0" err="1" smtClean="0"/>
              <a:t>Mutatble</a:t>
            </a:r>
            <a:r>
              <a:rPr lang="en-US" dirty="0" smtClean="0"/>
              <a:t> key-col.</a:t>
            </a:r>
            <a:endParaRPr lang="en-US" dirty="0"/>
          </a:p>
          <a:p>
            <a:r>
              <a:rPr lang="en-US" u="sng" dirty="0" smtClean="0"/>
              <a:t>Types </a:t>
            </a:r>
            <a:r>
              <a:rPr lang="en-US" u="sng" dirty="0"/>
              <a:t>contain no values</a:t>
            </a:r>
            <a:r>
              <a:rPr lang="en-US" dirty="0"/>
              <a:t>: null, undefined [typeof null is </a:t>
            </a:r>
            <a:r>
              <a:rPr lang="en-US" b="1" dirty="0"/>
              <a:t>object</a:t>
            </a:r>
            <a:r>
              <a:rPr lang="en-US" dirty="0"/>
              <a:t>], [typeof </a:t>
            </a:r>
            <a:r>
              <a:rPr lang="en-US" dirty="0" smtClean="0"/>
              <a:t>undefined is </a:t>
            </a:r>
            <a:r>
              <a:rPr lang="en-US" b="1" dirty="0"/>
              <a:t>undefined</a:t>
            </a:r>
            <a:r>
              <a:rPr lang="en-US" dirty="0"/>
              <a:t>] </a:t>
            </a:r>
            <a:r>
              <a:rPr lang="en-US" dirty="0" smtClean="0"/>
              <a:t> </a:t>
            </a:r>
            <a:endParaRPr lang="en-US" dirty="0"/>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23" name="TextBox 22"/>
          <p:cNvSpPr txBox="1"/>
          <p:nvPr/>
        </p:nvSpPr>
        <p:spPr>
          <a:xfrm>
            <a:off x="334000" y="1651330"/>
            <a:ext cx="10801778" cy="3570208"/>
          </a:xfrm>
          <a:prstGeom prst="rect">
            <a:avLst/>
          </a:prstGeom>
          <a:noFill/>
        </p:spPr>
        <p:txBody>
          <a:bodyPr wrap="square" rtlCol="0">
            <a:spAutoFit/>
          </a:bodyPr>
          <a:lstStyle/>
          <a:p>
            <a:r>
              <a:rPr lang="en-US" sz="2400" b="1" dirty="0">
                <a:solidFill>
                  <a:srgbClr val="00B050"/>
                </a:solidFill>
              </a:rPr>
              <a:t>HOISTING</a:t>
            </a:r>
          </a:p>
          <a:p>
            <a:r>
              <a:rPr lang="en-US" sz="1600" dirty="0" smtClean="0"/>
              <a:t>JavaScript </a:t>
            </a:r>
            <a:r>
              <a:rPr lang="en-US" sz="1600" dirty="0"/>
              <a:t>Declarations are </a:t>
            </a:r>
            <a:r>
              <a:rPr lang="en-US" sz="1600" dirty="0" smtClean="0"/>
              <a:t>Hoisted. Variables can be used before declared.  It is JS's </a:t>
            </a:r>
            <a:r>
              <a:rPr lang="en-US" sz="1600" dirty="0"/>
              <a:t>default behavior of moving all </a:t>
            </a:r>
            <a:r>
              <a:rPr lang="en-US" sz="1600" b="1" dirty="0" smtClean="0"/>
              <a:t>declarations </a:t>
            </a:r>
            <a:r>
              <a:rPr lang="en-US" sz="1600" dirty="0"/>
              <a:t>regardless of where a function is placed, to the top of the </a:t>
            </a:r>
            <a:r>
              <a:rPr lang="en-US" sz="1600" dirty="0" smtClean="0"/>
              <a:t>scope. </a:t>
            </a:r>
            <a:r>
              <a:rPr lang="en-US" sz="1600" dirty="0"/>
              <a:t>   JavaScript only hoists declarations, not </a:t>
            </a:r>
            <a:r>
              <a:rPr lang="en-US" sz="1600" b="1" dirty="0"/>
              <a:t>initializations</a:t>
            </a:r>
            <a:r>
              <a:rPr lang="en-US" sz="1600" dirty="0"/>
              <a:t>.</a:t>
            </a:r>
          </a:p>
          <a:p>
            <a:endParaRPr lang="en-US" sz="1600" dirty="0" smtClean="0"/>
          </a:p>
          <a:p>
            <a:pPr lvl="0" eaLnBrk="0" fontAlgn="base" hangingPunct="0">
              <a:spcBef>
                <a:spcPct val="0"/>
              </a:spcBef>
              <a:spcAft>
                <a:spcPct val="0"/>
              </a:spcAft>
            </a:pPr>
            <a:endParaRPr lang="en-US" sz="1600" dirty="0" smtClean="0"/>
          </a:p>
          <a:p>
            <a:pPr lvl="0" eaLnBrk="0" fontAlgn="base" hangingPunct="0">
              <a:spcBef>
                <a:spcPct val="0"/>
              </a:spcBef>
              <a:spcAft>
                <a:spcPct val="0"/>
              </a:spcAft>
            </a:pPr>
            <a:endParaRPr lang="en-US" sz="1600" dirty="0"/>
          </a:p>
          <a:p>
            <a:pPr lvl="0" eaLnBrk="0" fontAlgn="base" hangingPunct="0">
              <a:spcBef>
                <a:spcPct val="0"/>
              </a:spcBef>
              <a:spcAft>
                <a:spcPct val="0"/>
              </a:spcAft>
            </a:pPr>
            <a:endParaRPr lang="en-US" sz="1600" dirty="0" smtClean="0"/>
          </a:p>
          <a:p>
            <a:pPr lvl="0" eaLnBrk="0" fontAlgn="base" hangingPunct="0">
              <a:spcBef>
                <a:spcPct val="0"/>
              </a:spcBef>
              <a:spcAft>
                <a:spcPct val="0"/>
              </a:spcAft>
            </a:pPr>
            <a:endParaRPr lang="en-US" sz="1600" dirty="0" smtClean="0"/>
          </a:p>
          <a:p>
            <a:pPr lvl="0" eaLnBrk="0" fontAlgn="base" hangingPunct="0">
              <a:spcBef>
                <a:spcPct val="0"/>
              </a:spcBef>
              <a:spcAft>
                <a:spcPct val="0"/>
              </a:spcAft>
            </a:pPr>
            <a:endParaRPr lang="en-US" sz="1600" dirty="0"/>
          </a:p>
          <a:p>
            <a:pPr lvl="0" eaLnBrk="0" fontAlgn="base" hangingPunct="0">
              <a:spcBef>
                <a:spcPct val="0"/>
              </a:spcBef>
              <a:spcAft>
                <a:spcPct val="0"/>
              </a:spcAft>
            </a:pPr>
            <a:endParaRPr lang="en-US" sz="1600" dirty="0" smtClean="0"/>
          </a:p>
          <a:p>
            <a:pPr lvl="0" eaLnBrk="0" fontAlgn="base" hangingPunct="0">
              <a:spcBef>
                <a:spcPct val="0"/>
              </a:spcBef>
              <a:spcAft>
                <a:spcPct val="0"/>
              </a:spcAft>
            </a:pPr>
            <a:r>
              <a:rPr lang="en-US" sz="1600" dirty="0" smtClean="0"/>
              <a:t>//</a:t>
            </a:r>
            <a:r>
              <a:rPr lang="en-US" sz="1600" dirty="0" err="1" smtClean="0"/>
              <a:t>eg</a:t>
            </a:r>
            <a:r>
              <a:rPr lang="en-US" sz="1600" dirty="0" smtClean="0"/>
              <a:t>. </a:t>
            </a:r>
            <a:r>
              <a:rPr lang="en-US" sz="1600" dirty="0" err="1"/>
              <a:t>c</a:t>
            </a:r>
            <a:r>
              <a:rPr lang="en-US" sz="1600" dirty="0" err="1" smtClean="0"/>
              <a:t>onst</a:t>
            </a:r>
            <a:r>
              <a:rPr lang="en-US" sz="1600" dirty="0" smtClean="0"/>
              <a:t> and let</a:t>
            </a:r>
          </a:p>
          <a:p>
            <a:pPr lvl="0" eaLnBrk="0" fontAlgn="base" hangingPunct="0">
              <a:spcBef>
                <a:spcPct val="0"/>
              </a:spcBef>
              <a:spcAft>
                <a:spcPct val="0"/>
              </a:spcAft>
            </a:pPr>
            <a:r>
              <a:rPr lang="en-US" altLang="en-US" sz="1400" b="1" dirty="0" err="1" smtClean="0">
                <a:solidFill>
                  <a:srgbClr val="FF8000"/>
                </a:solidFill>
                <a:latin typeface="Consolas" panose="020B0609020204030204" pitchFamily="49" charset="0"/>
              </a:rPr>
              <a:t>carName</a:t>
            </a:r>
            <a:r>
              <a:rPr lang="en-US" altLang="en-US" sz="1400" b="1" dirty="0" smtClean="0">
                <a:solidFill>
                  <a:srgbClr val="FF8000"/>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b="1" dirty="0">
                <a:solidFill>
                  <a:srgbClr val="000000"/>
                </a:solidFill>
                <a:latin typeface="Consolas" panose="020B0609020204030204" pitchFamily="49" charset="0"/>
              </a:rPr>
              <a:t>"Volvo"</a:t>
            </a:r>
            <a:r>
              <a:rPr lang="en-US" altLang="en-US" sz="1400" dirty="0">
                <a:solidFill>
                  <a:srgbClr val="333333"/>
                </a:solidFill>
                <a:latin typeface="Consolas" panose="020B0609020204030204" pitchFamily="49" charset="0"/>
              </a:rPr>
              <a:t>;</a:t>
            </a:r>
            <a:br>
              <a:rPr lang="en-US" altLang="en-US" sz="1400" dirty="0">
                <a:solidFill>
                  <a:srgbClr val="333333"/>
                </a:solidFill>
                <a:latin typeface="Consolas" panose="020B0609020204030204" pitchFamily="49" charset="0"/>
              </a:rPr>
            </a:br>
            <a:r>
              <a:rPr lang="en-US" altLang="en-US" sz="1400" b="1" i="1" dirty="0" err="1">
                <a:solidFill>
                  <a:srgbClr val="660E7A"/>
                </a:solidFill>
                <a:latin typeface="Consolas" panose="020B0609020204030204" pitchFamily="49" charset="0"/>
              </a:rPr>
              <a:t>document</a:t>
            </a:r>
            <a:r>
              <a:rPr lang="en-US" altLang="en-US" sz="1400" dirty="0" err="1">
                <a:solidFill>
                  <a:srgbClr val="333333"/>
                </a:solidFill>
                <a:latin typeface="Consolas" panose="020B0609020204030204" pitchFamily="49" charset="0"/>
              </a:rPr>
              <a:t>.</a:t>
            </a:r>
            <a:r>
              <a:rPr lang="en-US" altLang="en-US" sz="1400" dirty="0" err="1">
                <a:solidFill>
                  <a:srgbClr val="7A7A43"/>
                </a:solidFill>
                <a:latin typeface="Consolas" panose="020B0609020204030204" pitchFamily="49" charset="0"/>
              </a:rPr>
              <a:t>getElementById</a:t>
            </a:r>
            <a:r>
              <a:rPr lang="en-US" altLang="en-US" sz="1400" dirty="0">
                <a:solidFill>
                  <a:srgbClr val="000066"/>
                </a:solidFill>
                <a:latin typeface="Consolas" panose="020B0609020204030204" pitchFamily="49" charset="0"/>
              </a:rPr>
              <a:t>(</a:t>
            </a:r>
            <a:r>
              <a:rPr lang="en-US" altLang="en-US" sz="1400" b="1" dirty="0">
                <a:solidFill>
                  <a:srgbClr val="000000"/>
                </a:solidFill>
                <a:latin typeface="Consolas" panose="020B0609020204030204" pitchFamily="49" charset="0"/>
              </a:rPr>
              <a:t>"demo"</a:t>
            </a:r>
            <a:r>
              <a:rPr lang="en-US" altLang="en-US" sz="1400" dirty="0">
                <a:solidFill>
                  <a:srgbClr val="000066"/>
                </a:solidFill>
                <a:latin typeface="Consolas" panose="020B0609020204030204" pitchFamily="49" charset="0"/>
              </a:rPr>
              <a:t>)</a:t>
            </a:r>
            <a:r>
              <a:rPr lang="en-US" altLang="en-US" sz="1400" dirty="0">
                <a:solidFill>
                  <a:srgbClr val="333333"/>
                </a:solidFill>
                <a:latin typeface="Consolas" panose="020B0609020204030204" pitchFamily="49" charset="0"/>
              </a:rPr>
              <a:t>.</a:t>
            </a:r>
            <a:r>
              <a:rPr lang="en-US" altLang="en-US" sz="1400" dirty="0" err="1">
                <a:solidFill>
                  <a:srgbClr val="566874"/>
                </a:solidFill>
                <a:latin typeface="Consolas" panose="020B0609020204030204" pitchFamily="49" charset="0"/>
              </a:rPr>
              <a:t>innerHTML</a:t>
            </a:r>
            <a:r>
              <a:rPr lang="en-US" altLang="en-US" sz="1400" dirty="0">
                <a:solidFill>
                  <a:srgbClr val="566874"/>
                </a:solidFill>
                <a:latin typeface="Consolas" panose="020B0609020204030204" pitchFamily="49" charset="0"/>
              </a:rPr>
              <a:t> </a:t>
            </a:r>
            <a:r>
              <a:rPr lang="en-US" altLang="en-US" sz="1400" dirty="0">
                <a:solidFill>
                  <a:srgbClr val="333333"/>
                </a:solidFill>
                <a:latin typeface="Consolas" panose="020B0609020204030204" pitchFamily="49" charset="0"/>
              </a:rPr>
              <a:t>= </a:t>
            </a:r>
            <a:r>
              <a:rPr lang="en-US" altLang="en-US" sz="1400" b="1" dirty="0" err="1" smtClean="0">
                <a:solidFill>
                  <a:srgbClr val="FF8000"/>
                </a:solidFill>
                <a:latin typeface="Consolas" panose="020B0609020204030204" pitchFamily="49" charset="0"/>
              </a:rPr>
              <a:t>carName</a:t>
            </a:r>
            <a:r>
              <a:rPr lang="en-US" altLang="en-US" sz="1400" dirty="0" smtClean="0">
                <a:solidFill>
                  <a:srgbClr val="333333"/>
                </a:solidFill>
                <a:latin typeface="Consolas" panose="020B0609020204030204" pitchFamily="49" charset="0"/>
              </a:rPr>
              <a:t>;</a:t>
            </a:r>
            <a:r>
              <a:rPr lang="en-US" altLang="en-US" sz="1400" dirty="0">
                <a:solidFill>
                  <a:srgbClr val="333333"/>
                </a:solidFill>
                <a:latin typeface="Consolas" panose="020B0609020204030204" pitchFamily="49" charset="0"/>
              </a:rPr>
              <a:t/>
            </a:r>
            <a:br>
              <a:rPr lang="en-US" altLang="en-US" sz="1400" dirty="0">
                <a:solidFill>
                  <a:srgbClr val="333333"/>
                </a:solidFill>
                <a:latin typeface="Consolas" panose="020B0609020204030204" pitchFamily="49" charset="0"/>
              </a:rPr>
            </a:br>
            <a:r>
              <a:rPr lang="en-US" altLang="en-US" sz="1400" b="1" dirty="0">
                <a:solidFill>
                  <a:srgbClr val="7F0055"/>
                </a:solidFill>
                <a:latin typeface="Consolas" panose="020B0609020204030204" pitchFamily="49" charset="0"/>
              </a:rPr>
              <a:t>let </a:t>
            </a:r>
            <a:r>
              <a:rPr lang="en-US" altLang="en-US" sz="1400" b="1" dirty="0" err="1" smtClean="0">
                <a:solidFill>
                  <a:srgbClr val="FF8000"/>
                </a:solidFill>
                <a:latin typeface="Consolas" panose="020B0609020204030204" pitchFamily="49" charset="0"/>
              </a:rPr>
              <a:t>carName</a:t>
            </a:r>
            <a:r>
              <a:rPr lang="en-US" altLang="en-US" sz="1400" dirty="0" smtClean="0">
                <a:solidFill>
                  <a:srgbClr val="333333"/>
                </a:solidFill>
                <a:latin typeface="Consolas" panose="020B0609020204030204" pitchFamily="49" charset="0"/>
              </a:rPr>
              <a:t>; //</a:t>
            </a:r>
            <a:r>
              <a:rPr lang="en-US" sz="1400" dirty="0" err="1" smtClean="0">
                <a:solidFill>
                  <a:srgbClr val="FF0000"/>
                </a:solidFill>
              </a:rPr>
              <a:t>ReferenceError</a:t>
            </a:r>
            <a:r>
              <a:rPr lang="en-US" sz="1400" dirty="0"/>
              <a:t>: Cannot access </a:t>
            </a:r>
            <a:r>
              <a:rPr lang="en-US" sz="1400" b="1" dirty="0" smtClean="0"/>
              <a:t>'</a:t>
            </a:r>
            <a:r>
              <a:rPr lang="en-US" sz="1400" b="1" dirty="0" err="1" smtClean="0"/>
              <a:t>carName</a:t>
            </a:r>
            <a:r>
              <a:rPr lang="en-US" sz="1400" dirty="0" smtClean="0"/>
              <a:t>' </a:t>
            </a:r>
            <a:r>
              <a:rPr lang="en-US" sz="1400" dirty="0"/>
              <a:t>before </a:t>
            </a:r>
            <a:r>
              <a:rPr lang="en-US" sz="1400" dirty="0" smtClean="0"/>
              <a:t>initialization </a:t>
            </a:r>
            <a:endParaRPr lang="en-US" sz="1600" dirty="0"/>
          </a:p>
        </p:txBody>
      </p:sp>
      <p:sp>
        <p:nvSpPr>
          <p:cNvPr id="26" name="TextBox 25"/>
          <p:cNvSpPr txBox="1"/>
          <p:nvPr/>
        </p:nvSpPr>
        <p:spPr>
          <a:xfrm>
            <a:off x="334000" y="5389775"/>
            <a:ext cx="11948055" cy="461665"/>
          </a:xfrm>
          <a:prstGeom prst="rect">
            <a:avLst/>
          </a:prstGeom>
          <a:noFill/>
        </p:spPr>
        <p:txBody>
          <a:bodyPr wrap="square" rtlCol="0">
            <a:spAutoFit/>
          </a:bodyPr>
          <a:lstStyle/>
          <a:p>
            <a:r>
              <a:rPr lang="en-US" sz="2400" b="1" dirty="0" smtClean="0">
                <a:solidFill>
                  <a:srgbClr val="0070C0"/>
                </a:solidFill>
              </a:rPr>
              <a:t>The </a:t>
            </a:r>
            <a:r>
              <a:rPr lang="en-US" sz="2400" b="1" dirty="0">
                <a:solidFill>
                  <a:srgbClr val="0070C0"/>
                </a:solidFill>
              </a:rPr>
              <a:t>function </a:t>
            </a:r>
            <a:r>
              <a:rPr lang="en-US" sz="2400" b="1" dirty="0" smtClean="0">
                <a:solidFill>
                  <a:srgbClr val="0070C0"/>
                </a:solidFill>
              </a:rPr>
              <a:t>Statement, function Expression  -</a:t>
            </a:r>
            <a:r>
              <a:rPr lang="en-US" sz="2400" b="1" dirty="0" smtClean="0">
                <a:solidFill>
                  <a:srgbClr val="C00000"/>
                </a:solidFill>
              </a:rPr>
              <a:t>  </a:t>
            </a:r>
            <a:r>
              <a:rPr lang="en-US" dirty="0" smtClean="0"/>
              <a:t>fun-statements </a:t>
            </a:r>
            <a:r>
              <a:rPr lang="en-US" dirty="0"/>
              <a:t>(not </a:t>
            </a:r>
            <a:r>
              <a:rPr lang="en-US" dirty="0" smtClean="0"/>
              <a:t>fun-expression) </a:t>
            </a:r>
            <a:r>
              <a:rPr lang="en-US" dirty="0"/>
              <a:t>are subject to hoisting</a:t>
            </a:r>
            <a:r>
              <a:rPr lang="en-US" dirty="0" smtClean="0"/>
              <a:t>.  </a:t>
            </a:r>
            <a:endParaRPr lang="en-US" sz="2400" b="1" dirty="0">
              <a:solidFill>
                <a:srgbClr val="C0000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2167145989"/>
              </p:ext>
            </p:extLst>
          </p:nvPr>
        </p:nvGraphicFramePr>
        <p:xfrm>
          <a:off x="1670889" y="6019677"/>
          <a:ext cx="8128000" cy="370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97572827"/>
                    </a:ext>
                  </a:extLst>
                </a:gridCol>
                <a:gridCol w="4064000">
                  <a:extLst>
                    <a:ext uri="{9D8B030D-6E8A-4147-A177-3AD203B41FA5}">
                      <a16:colId xmlns:a16="http://schemas.microsoft.com/office/drawing/2014/main" val="1981345622"/>
                    </a:ext>
                  </a:extLst>
                </a:gridCol>
              </a:tblGrid>
              <a:tr h="370840">
                <a:tc>
                  <a:txBody>
                    <a:bodyPr/>
                    <a:lstStyle/>
                    <a:p>
                      <a:r>
                        <a:rPr lang="en-US" sz="1800" b="0" i="0" u="none" strike="noStrike" kern="1200" baseline="0" dirty="0" smtClean="0">
                          <a:solidFill>
                            <a:srgbClr val="002060"/>
                          </a:solidFill>
                          <a:latin typeface="+mn-lt"/>
                          <a:ea typeface="+mn-ea"/>
                          <a:cs typeface="+mn-cs"/>
                        </a:rPr>
                        <a:t>function foo( ) {}</a:t>
                      </a:r>
                      <a:endParaRPr lang="en-US" dirty="0">
                        <a:solidFill>
                          <a:srgbClr val="002060"/>
                        </a:solidFill>
                      </a:endParaRPr>
                    </a:p>
                  </a:txBody>
                  <a:tcPr>
                    <a:noFill/>
                  </a:tcPr>
                </a:tc>
                <a:tc>
                  <a:txBody>
                    <a:bodyPr/>
                    <a:lstStyle/>
                    <a:p>
                      <a:r>
                        <a:rPr lang="en-US" sz="1800" b="0" i="0" u="none" strike="noStrike" kern="1200" baseline="0" dirty="0" err="1" smtClean="0">
                          <a:solidFill>
                            <a:srgbClr val="002060"/>
                          </a:solidFill>
                          <a:latin typeface="+mn-lt"/>
                          <a:ea typeface="+mn-ea"/>
                          <a:cs typeface="+mn-cs"/>
                        </a:rPr>
                        <a:t>var</a:t>
                      </a:r>
                      <a:r>
                        <a:rPr lang="en-US" sz="1800" b="0" i="0" u="none" strike="noStrike" kern="1200" baseline="0" dirty="0" smtClean="0">
                          <a:solidFill>
                            <a:srgbClr val="002060"/>
                          </a:solidFill>
                          <a:latin typeface="+mn-lt"/>
                          <a:ea typeface="+mn-ea"/>
                          <a:cs typeface="+mn-cs"/>
                        </a:rPr>
                        <a:t> foo = function foo( ) {};</a:t>
                      </a:r>
                      <a:endParaRPr lang="en-US" dirty="0">
                        <a:solidFill>
                          <a:srgbClr val="002060"/>
                        </a:solidFill>
                      </a:endParaRPr>
                    </a:p>
                  </a:txBody>
                  <a:tcPr>
                    <a:noFill/>
                  </a:tcPr>
                </a:tc>
                <a:extLst>
                  <a:ext uri="{0D108BD9-81ED-4DB2-BD59-A6C34878D82A}">
                    <a16:rowId xmlns:a16="http://schemas.microsoft.com/office/drawing/2014/main" val="1617674577"/>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316894792"/>
              </p:ext>
            </p:extLst>
          </p:nvPr>
        </p:nvGraphicFramePr>
        <p:xfrm>
          <a:off x="494407" y="2771928"/>
          <a:ext cx="11184974" cy="1371600"/>
        </p:xfrm>
        <a:graphic>
          <a:graphicData uri="http://schemas.openxmlformats.org/drawingml/2006/table">
            <a:tbl>
              <a:tblPr firstRow="1" bandRow="1">
                <a:tableStyleId>{5C22544A-7EE6-4342-B048-85BDC9FD1C3A}</a:tableStyleId>
              </a:tblPr>
              <a:tblGrid>
                <a:gridCol w="5592487">
                  <a:extLst>
                    <a:ext uri="{9D8B030D-6E8A-4147-A177-3AD203B41FA5}">
                      <a16:colId xmlns:a16="http://schemas.microsoft.com/office/drawing/2014/main" val="1858530929"/>
                    </a:ext>
                  </a:extLst>
                </a:gridCol>
                <a:gridCol w="5592487">
                  <a:extLst>
                    <a:ext uri="{9D8B030D-6E8A-4147-A177-3AD203B41FA5}">
                      <a16:colId xmlns:a16="http://schemas.microsoft.com/office/drawing/2014/main" val="3027599163"/>
                    </a:ext>
                  </a:extLst>
                </a:gridCol>
              </a:tblGrid>
              <a:tr h="8390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b="1" dirty="0" smtClean="0">
                          <a:solidFill>
                            <a:srgbClr val="0070C0"/>
                          </a:solidFill>
                          <a:latin typeface="Consolas" panose="020B0609020204030204" pitchFamily="49" charset="0"/>
                        </a:rPr>
                        <a:t>x </a:t>
                      </a:r>
                      <a:r>
                        <a:rPr lang="en-US" altLang="en-US" sz="1400" dirty="0" smtClean="0">
                          <a:solidFill>
                            <a:srgbClr val="0070C0"/>
                          </a:solidFill>
                          <a:latin typeface="Consolas" panose="020B0609020204030204" pitchFamily="49" charset="0"/>
                        </a:rPr>
                        <a:t>= </a:t>
                      </a:r>
                      <a:r>
                        <a:rPr lang="en-US" altLang="en-US" sz="1400" b="1" dirty="0" smtClean="0">
                          <a:solidFill>
                            <a:srgbClr val="0070C0"/>
                          </a:solidFill>
                          <a:latin typeface="Consolas" panose="020B0609020204030204" pitchFamily="49" charset="0"/>
                        </a:rPr>
                        <a:t>5</a:t>
                      </a:r>
                      <a:r>
                        <a:rPr lang="en-US" altLang="en-US" sz="1400" dirty="0" smtClean="0">
                          <a:solidFill>
                            <a:srgbClr val="0070C0"/>
                          </a:solidFill>
                          <a:latin typeface="Consolas" panose="020B0609020204030204" pitchFamily="49" charset="0"/>
                        </a:rPr>
                        <a:t>;// Assign 5 to x</a:t>
                      </a:r>
                      <a:br>
                        <a:rPr lang="en-US" altLang="en-US" sz="1400" dirty="0" smtClean="0">
                          <a:solidFill>
                            <a:srgbClr val="0070C0"/>
                          </a:solidFill>
                          <a:latin typeface="Consolas" panose="020B0609020204030204" pitchFamily="49" charset="0"/>
                        </a:rPr>
                      </a:br>
                      <a:r>
                        <a:rPr lang="en-US" altLang="en-US" sz="1400" dirty="0" smtClean="0">
                          <a:solidFill>
                            <a:srgbClr val="0070C0"/>
                          </a:solidFill>
                          <a:latin typeface="Consolas" panose="020B0609020204030204" pitchFamily="49" charset="0"/>
                        </a:rPr>
                        <a:t>///some logic</a:t>
                      </a:r>
                      <a:br>
                        <a:rPr lang="en-US" altLang="en-US" sz="1400" dirty="0" smtClean="0">
                          <a:solidFill>
                            <a:srgbClr val="0070C0"/>
                          </a:solidFill>
                          <a:latin typeface="Consolas" panose="020B0609020204030204" pitchFamily="49" charset="0"/>
                        </a:rPr>
                      </a:br>
                      <a:r>
                        <a:rPr lang="en-US" altLang="en-US" sz="1400" b="1" dirty="0" err="1" smtClean="0">
                          <a:solidFill>
                            <a:srgbClr val="0070C0"/>
                          </a:solidFill>
                          <a:latin typeface="Consolas" panose="020B0609020204030204" pitchFamily="49" charset="0"/>
                        </a:rPr>
                        <a:t>var</a:t>
                      </a:r>
                      <a:r>
                        <a:rPr lang="en-US" altLang="en-US" sz="1400" b="1" dirty="0" smtClean="0">
                          <a:solidFill>
                            <a:srgbClr val="0070C0"/>
                          </a:solidFill>
                          <a:latin typeface="Consolas" panose="020B0609020204030204" pitchFamily="49" charset="0"/>
                        </a:rPr>
                        <a:t> x</a:t>
                      </a:r>
                      <a:r>
                        <a:rPr lang="en-US" altLang="en-US" sz="1400" dirty="0" smtClean="0">
                          <a:solidFill>
                            <a:srgbClr val="0070C0"/>
                          </a:solidFill>
                          <a:latin typeface="Consolas" panose="020B0609020204030204" pitchFamily="49" charset="0"/>
                        </a:rPr>
                        <a:t>;</a:t>
                      </a:r>
                      <a:endParaRPr lang="en-US" sz="1400" dirty="0">
                        <a:solidFill>
                          <a:srgbClr val="0070C0"/>
                        </a:solidFill>
                      </a:endParaRPr>
                    </a:p>
                  </a:txBody>
                  <a:tcPr>
                    <a:noFill/>
                  </a:tcPr>
                </a:tc>
                <a:tc>
                  <a:txBody>
                    <a:bodyPr/>
                    <a:lstStyle/>
                    <a:p>
                      <a:r>
                        <a:rPr lang="en-US" sz="1400" dirty="0" smtClean="0">
                          <a:solidFill>
                            <a:srgbClr val="0070C0"/>
                          </a:solidFill>
                        </a:rPr>
                        <a:t>&lt;script&gt;</a:t>
                      </a:r>
                    </a:p>
                    <a:p>
                      <a:r>
                        <a:rPr lang="en-US" sz="1400" dirty="0" err="1" smtClean="0">
                          <a:solidFill>
                            <a:srgbClr val="0070C0"/>
                          </a:solidFill>
                        </a:rPr>
                        <a:t>var</a:t>
                      </a:r>
                      <a:r>
                        <a:rPr lang="en-US" sz="1400" dirty="0" smtClean="0">
                          <a:solidFill>
                            <a:srgbClr val="0070C0"/>
                          </a:solidFill>
                        </a:rPr>
                        <a:t> x = 5;  // Initialize x</a:t>
                      </a:r>
                    </a:p>
                    <a:p>
                      <a:r>
                        <a:rPr lang="en-US" sz="1400" dirty="0" err="1" smtClean="0">
                          <a:solidFill>
                            <a:srgbClr val="0070C0"/>
                          </a:solidFill>
                        </a:rPr>
                        <a:t>elem</a:t>
                      </a:r>
                      <a:r>
                        <a:rPr lang="en-US" sz="1400" dirty="0" smtClean="0">
                          <a:solidFill>
                            <a:srgbClr val="0070C0"/>
                          </a:solidFill>
                        </a:rPr>
                        <a:t> = </a:t>
                      </a:r>
                      <a:r>
                        <a:rPr lang="en-US" sz="1400" dirty="0" err="1" smtClean="0">
                          <a:solidFill>
                            <a:srgbClr val="0070C0"/>
                          </a:solidFill>
                        </a:rPr>
                        <a:t>document.getElementById</a:t>
                      </a:r>
                      <a:r>
                        <a:rPr lang="en-US" sz="1400" dirty="0" smtClean="0">
                          <a:solidFill>
                            <a:srgbClr val="0070C0"/>
                          </a:solidFill>
                        </a:rPr>
                        <a:t>("demo");      // Find an element </a:t>
                      </a:r>
                    </a:p>
                    <a:p>
                      <a:r>
                        <a:rPr lang="en-US" sz="1400" dirty="0" err="1" smtClean="0">
                          <a:solidFill>
                            <a:srgbClr val="0070C0"/>
                          </a:solidFill>
                        </a:rPr>
                        <a:t>elem.innerHTML</a:t>
                      </a:r>
                      <a:r>
                        <a:rPr lang="en-US" sz="1400" dirty="0" smtClean="0">
                          <a:solidFill>
                            <a:srgbClr val="0070C0"/>
                          </a:solidFill>
                        </a:rPr>
                        <a:t> = "x is " + x + " and y is " + y;  // Display x and y</a:t>
                      </a:r>
                    </a:p>
                    <a:p>
                      <a:r>
                        <a:rPr lang="en-US" sz="1400" dirty="0" err="1" smtClean="0">
                          <a:solidFill>
                            <a:srgbClr val="0070C0"/>
                          </a:solidFill>
                        </a:rPr>
                        <a:t>var</a:t>
                      </a:r>
                      <a:r>
                        <a:rPr lang="en-US" sz="1400" dirty="0" smtClean="0">
                          <a:solidFill>
                            <a:srgbClr val="0070C0"/>
                          </a:solidFill>
                        </a:rPr>
                        <a:t> y = 7;  // Initialize y</a:t>
                      </a:r>
                    </a:p>
                    <a:p>
                      <a:r>
                        <a:rPr lang="en-US" sz="1400" dirty="0" smtClean="0">
                          <a:solidFill>
                            <a:srgbClr val="0070C0"/>
                          </a:solidFill>
                        </a:rPr>
                        <a:t>&lt;/script&gt;</a:t>
                      </a:r>
                      <a:endParaRPr lang="en-US" sz="1400" dirty="0">
                        <a:solidFill>
                          <a:srgbClr val="0070C0"/>
                        </a:solidFill>
                      </a:endParaRPr>
                    </a:p>
                  </a:txBody>
                  <a:tcPr>
                    <a:noFill/>
                  </a:tcPr>
                </a:tc>
                <a:extLst>
                  <a:ext uri="{0D108BD9-81ED-4DB2-BD59-A6C34878D82A}">
                    <a16:rowId xmlns:a16="http://schemas.microsoft.com/office/drawing/2014/main" val="1237863880"/>
                  </a:ext>
                </a:extLst>
              </a:tr>
            </a:tbl>
          </a:graphicData>
        </a:graphic>
      </p:graphicFrame>
    </p:spTree>
    <p:extLst>
      <p:ext uri="{BB962C8B-B14F-4D97-AF65-F5344CB8AC3E}">
        <p14:creationId xmlns:p14="http://schemas.microsoft.com/office/powerpoint/2010/main" val="4204366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273631" y="56927"/>
            <a:ext cx="11697169" cy="2985433"/>
          </a:xfrm>
          <a:prstGeom prst="rect">
            <a:avLst/>
          </a:prstGeom>
          <a:noFill/>
        </p:spPr>
        <p:txBody>
          <a:bodyPr wrap="square" rtlCol="0">
            <a:spAutoFit/>
          </a:bodyPr>
          <a:lstStyle/>
          <a:p>
            <a:r>
              <a:rPr lang="en-US" sz="2400" b="1" dirty="0" smtClean="0">
                <a:solidFill>
                  <a:srgbClr val="FF0000"/>
                </a:solidFill>
              </a:rPr>
              <a:t>Objects  </a:t>
            </a:r>
            <a:r>
              <a:rPr lang="en-US" dirty="0" smtClean="0"/>
              <a:t>JS objects </a:t>
            </a:r>
            <a:r>
              <a:rPr lang="en-US" dirty="0"/>
              <a:t>inherit members from the prototype chain so they are </a:t>
            </a:r>
            <a:r>
              <a:rPr lang="en-US" i="1" dirty="0"/>
              <a:t>never truly empty</a:t>
            </a:r>
            <a:r>
              <a:rPr lang="en-US" dirty="0" smtClean="0"/>
              <a:t>.  To </a:t>
            </a:r>
            <a:r>
              <a:rPr lang="en-US" dirty="0"/>
              <a:t>test for membership without prototype chain involvement, use the </a:t>
            </a:r>
            <a:r>
              <a:rPr lang="en-US" dirty="0" err="1">
                <a:solidFill>
                  <a:srgbClr val="00B0F0"/>
                </a:solidFill>
              </a:rPr>
              <a:t>hasOwnProperty</a:t>
            </a:r>
            <a:r>
              <a:rPr lang="en-US" dirty="0"/>
              <a:t> method or limit your </a:t>
            </a:r>
            <a:r>
              <a:rPr lang="en-US" dirty="0" smtClean="0"/>
              <a:t>results </a:t>
            </a:r>
          </a:p>
          <a:p>
            <a:endParaRPr lang="en-US" sz="800" b="1" dirty="0" smtClean="0">
              <a:solidFill>
                <a:srgbClr val="C00000"/>
              </a:solidFill>
            </a:endParaRPr>
          </a:p>
          <a:p>
            <a:r>
              <a:rPr lang="en-US" sz="2400" b="1" dirty="0" smtClean="0">
                <a:solidFill>
                  <a:srgbClr val="C00000"/>
                </a:solidFill>
              </a:rPr>
              <a:t>new -  </a:t>
            </a:r>
            <a:r>
              <a:rPr lang="en-US" dirty="0" smtClean="0"/>
              <a:t>creates </a:t>
            </a:r>
            <a:r>
              <a:rPr lang="en-US" dirty="0"/>
              <a:t>a new object that inherits from the operand’s prototype member, </a:t>
            </a:r>
            <a:r>
              <a:rPr lang="en-US" dirty="0" smtClean="0"/>
              <a:t>and </a:t>
            </a:r>
            <a:r>
              <a:rPr lang="en-US" dirty="0"/>
              <a:t>then calls the operand, binding the new object to this. </a:t>
            </a:r>
            <a:r>
              <a:rPr lang="en-US" b="1" dirty="0" smtClean="0"/>
              <a:t>Avoid creating </a:t>
            </a:r>
            <a:r>
              <a:rPr lang="en-US" b="1" dirty="0" smtClean="0">
                <a:solidFill>
                  <a:srgbClr val="00B050"/>
                </a:solidFill>
              </a:rPr>
              <a:t>Strings</a:t>
            </a:r>
            <a:r>
              <a:rPr lang="en-US" b="1" dirty="0">
                <a:solidFill>
                  <a:srgbClr val="00B050"/>
                </a:solidFill>
              </a:rPr>
              <a:t>, Numbers, Booleans, Objects, &amp; Arrays </a:t>
            </a:r>
            <a:r>
              <a:rPr lang="en-US" b="1" dirty="0"/>
              <a:t>as Objects! </a:t>
            </a:r>
            <a:r>
              <a:rPr lang="en-US" dirty="0" smtClean="0"/>
              <a:t> Unexpected</a:t>
            </a:r>
            <a:r>
              <a:rPr lang="en-US" b="1" dirty="0" smtClean="0"/>
              <a:t> results </a:t>
            </a:r>
            <a:r>
              <a:rPr lang="en-US" dirty="0" smtClean="0"/>
              <a:t>and </a:t>
            </a:r>
            <a:r>
              <a:rPr lang="en-US" b="1" dirty="0"/>
              <a:t>slow down execution </a:t>
            </a:r>
            <a:r>
              <a:rPr lang="en-US" b="1" dirty="0" smtClean="0"/>
              <a:t>speed. Two objects can’t be even compared</a:t>
            </a:r>
            <a:r>
              <a:rPr lang="en-US" dirty="0" smtClean="0"/>
              <a:t>. There </a:t>
            </a:r>
            <a:r>
              <a:rPr lang="en-US" dirty="0"/>
              <a:t>is no </a:t>
            </a:r>
            <a:r>
              <a:rPr lang="en-US" dirty="0" smtClean="0"/>
              <a:t>compile-time or runtime </a:t>
            </a:r>
            <a:r>
              <a:rPr lang="en-US" dirty="0"/>
              <a:t>warning. </a:t>
            </a:r>
            <a:r>
              <a:rPr lang="en-US" dirty="0" smtClean="0"/>
              <a:t>  </a:t>
            </a:r>
            <a:endParaRPr lang="en-US" dirty="0"/>
          </a:p>
          <a:p>
            <a:pPr algn="ctr"/>
            <a:endParaRPr lang="en-US" dirty="0" smtClean="0"/>
          </a:p>
          <a:p>
            <a:pPr algn="ctr"/>
            <a:endParaRPr lang="en-US" sz="1400" b="1" dirty="0"/>
          </a:p>
          <a:p>
            <a:pPr algn="ctr"/>
            <a:endParaRPr lang="en-US" sz="1400" dirty="0" smtClean="0"/>
          </a:p>
          <a:p>
            <a:pPr algn="ctr"/>
            <a:endParaRPr lang="en-US" sz="1400" dirty="0" smtClean="0"/>
          </a:p>
          <a:p>
            <a:pPr algn="ctr"/>
            <a:endParaRPr lang="en-US" dirty="0" smtClean="0"/>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18" name="Rectangle 17"/>
          <p:cNvSpPr/>
          <p:nvPr/>
        </p:nvSpPr>
        <p:spPr>
          <a:xfrm>
            <a:off x="426115" y="1986778"/>
            <a:ext cx="8615423" cy="1169551"/>
          </a:xfrm>
          <a:prstGeom prst="rect">
            <a:avLst/>
          </a:prstGeom>
        </p:spPr>
        <p:txBody>
          <a:bodyPr wrap="square">
            <a:spAutoFit/>
          </a:bodyPr>
          <a:lstStyle/>
          <a:p>
            <a:r>
              <a:rPr lang="en-US" sz="1400" dirty="0" err="1">
                <a:solidFill>
                  <a:srgbClr val="0000CD"/>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 </a:t>
            </a: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String</a:t>
            </a:r>
            <a:r>
              <a:rPr lang="en-US" sz="1400" dirty="0" smtClean="0">
                <a:solidFill>
                  <a:srgbClr val="00000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//String object</a:t>
            </a:r>
            <a:br>
              <a:rPr lang="en-US" sz="1400" dirty="0" smtClean="0">
                <a:solidFill>
                  <a:srgbClr val="008000"/>
                </a:solidFill>
                <a:latin typeface="Consolas" panose="020B0609020204030204" pitchFamily="49" charset="0"/>
              </a:rPr>
            </a:br>
            <a:r>
              <a:rPr lang="en-US" sz="1400" dirty="0" err="1" smtClean="0">
                <a:solidFill>
                  <a:srgbClr val="0000CD"/>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b </a:t>
            </a: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Number(10);</a:t>
            </a:r>
            <a:r>
              <a:rPr lang="en-US" sz="1400" dirty="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//Number </a:t>
            </a:r>
            <a:r>
              <a:rPr lang="en-US" sz="1400" dirty="0">
                <a:solidFill>
                  <a:srgbClr val="008000"/>
                </a:solidFill>
                <a:latin typeface="Consolas" panose="020B0609020204030204" pitchFamily="49" charset="0"/>
              </a:rPr>
              <a:t>object</a:t>
            </a:r>
            <a:br>
              <a:rPr lang="en-US" sz="1400" dirty="0">
                <a:solidFill>
                  <a:srgbClr val="008000"/>
                </a:solidFill>
                <a:latin typeface="Consolas" panose="020B0609020204030204" pitchFamily="49" charset="0"/>
              </a:rPr>
            </a:br>
            <a:r>
              <a:rPr lang="en-US" sz="1400" dirty="0" err="1">
                <a:solidFill>
                  <a:srgbClr val="0000CD"/>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c </a:t>
            </a: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Boolean(true);</a:t>
            </a:r>
            <a:r>
              <a:rPr lang="en-US" sz="1400" dirty="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//Boolean object</a:t>
            </a:r>
          </a:p>
          <a:p>
            <a:r>
              <a:rPr lang="en-US" sz="1400" dirty="0" err="1">
                <a:solidFill>
                  <a:srgbClr val="0000CD"/>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d </a:t>
            </a: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Object();</a:t>
            </a:r>
            <a:r>
              <a:rPr lang="en-US" sz="1400" dirty="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//Object </a:t>
            </a:r>
            <a:r>
              <a:rPr lang="en-US" sz="1400" dirty="0">
                <a:solidFill>
                  <a:srgbClr val="008000"/>
                </a:solidFill>
                <a:latin typeface="Consolas" panose="020B0609020204030204" pitchFamily="49" charset="0"/>
              </a:rPr>
              <a:t>object</a:t>
            </a:r>
          </a:p>
          <a:p>
            <a:r>
              <a:rPr lang="en-US" sz="1400" dirty="0" err="1" smtClean="0">
                <a:solidFill>
                  <a:srgbClr val="0000CD"/>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e </a:t>
            </a:r>
            <a:r>
              <a:rPr lang="en-US" sz="1400" dirty="0">
                <a:solidFill>
                  <a:srgbClr val="000000"/>
                </a:solidFill>
                <a:latin typeface="Consolas" panose="020B0609020204030204" pitchFamily="49" charset="0"/>
              </a:rPr>
              <a:t>= </a:t>
            </a:r>
            <a:r>
              <a:rPr lang="en-US" sz="1400" dirty="0">
                <a:solidFill>
                  <a:srgbClr val="0000CD"/>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smtClean="0">
                <a:solidFill>
                  <a:srgbClr val="000000"/>
                </a:solidFill>
                <a:latin typeface="Consolas" panose="020B0609020204030204" pitchFamily="49" charset="0"/>
              </a:rPr>
              <a:t>Array();</a:t>
            </a:r>
            <a:r>
              <a:rPr lang="en-US" sz="1400" dirty="0">
                <a:solidFill>
                  <a:srgbClr val="000000"/>
                </a:solidFill>
                <a:latin typeface="Consolas" panose="020B0609020204030204" pitchFamily="49" charset="0"/>
              </a:rPr>
              <a:t>       </a:t>
            </a:r>
            <a:r>
              <a:rPr lang="en-US" sz="1400" dirty="0" smtClean="0">
                <a:solidFill>
                  <a:srgbClr val="008000"/>
                </a:solidFill>
                <a:latin typeface="Consolas" panose="020B0609020204030204" pitchFamily="49" charset="0"/>
              </a:rPr>
              <a:t>//Array object</a:t>
            </a:r>
          </a:p>
        </p:txBody>
      </p:sp>
      <p:sp>
        <p:nvSpPr>
          <p:cNvPr id="31" name="Rectangle 1"/>
          <p:cNvSpPr>
            <a:spLocks noChangeArrowheads="1"/>
          </p:cNvSpPr>
          <p:nvPr/>
        </p:nvSpPr>
        <p:spPr bwMode="auto">
          <a:xfrm>
            <a:off x="491515" y="4111556"/>
            <a:ext cx="10590967" cy="2144161"/>
          </a:xfrm>
          <a:prstGeom prst="rect">
            <a:avLst/>
          </a:prstGeom>
          <a:solidFill>
            <a:schemeClr val="bg1"/>
          </a:solidFill>
          <a:ln>
            <a:noFill/>
          </a:ln>
          <a:effec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Verdana" panose="020B0604030504040204" pitchFamily="34" charset="0"/>
              </a:rPr>
              <a:t> </a:t>
            </a:r>
            <a:r>
              <a:rPr kumimoji="0" lang="en-US" altLang="en-US" sz="2400" b="1" i="0" u="none" strike="noStrike" cap="none" normalizeH="0" baseline="0" dirty="0" smtClean="0">
                <a:ln>
                  <a:noFill/>
                </a:ln>
                <a:solidFill>
                  <a:srgbClr val="DC143C"/>
                </a:solidFill>
                <a:effectLst/>
                <a:latin typeface="Consolas" panose="020B0609020204030204" pitchFamily="49" charset="0"/>
              </a:rPr>
              <a:t>this </a:t>
            </a:r>
            <a:r>
              <a:rPr kumimoji="0" lang="en-US" altLang="en-US" sz="1400" b="1" i="0" u="none" strike="noStrike" cap="none" normalizeH="0" baseline="0" dirty="0" smtClean="0">
                <a:ln>
                  <a:noFill/>
                </a:ln>
                <a:solidFill>
                  <a:srgbClr val="DC143C"/>
                </a:solidFill>
                <a:effectLst/>
                <a:latin typeface="Consolas" panose="020B0609020204030204" pitchFamily="49" charset="0"/>
              </a:rPr>
              <a:t>- </a:t>
            </a:r>
            <a:r>
              <a:rPr lang="en-US" altLang="en-US" sz="1400" dirty="0">
                <a:latin typeface="+mn-lt"/>
              </a:rPr>
              <a:t>keyword refers to the object it belongs to. It has different values depending on where it is used:</a:t>
            </a: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In a method,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refers to the </a:t>
            </a:r>
            <a:r>
              <a:rPr kumimoji="0" lang="en-US" altLang="en-US" sz="1400" b="1" i="0" u="none" strike="noStrike" cap="none" normalizeH="0" baseline="0" dirty="0" smtClean="0">
                <a:ln>
                  <a:noFill/>
                </a:ln>
                <a:solidFill>
                  <a:srgbClr val="000000"/>
                </a:solidFill>
                <a:effectLst/>
                <a:latin typeface="Verdana" panose="020B0604030504040204" pitchFamily="34" charset="0"/>
              </a:rPr>
              <a:t>owner object</a:t>
            </a:r>
            <a:r>
              <a:rPr kumimoji="0" lang="en-US" altLang="en-US" sz="1400" b="0" i="0" u="none" strike="noStrike" cap="none" normalizeH="0" baseline="0" dirty="0" smtClean="0">
                <a:ln>
                  <a:noFill/>
                </a:ln>
                <a:solidFill>
                  <a:srgbClr val="000000"/>
                </a:solidFill>
                <a:effectLst/>
                <a:latin typeface="Verdana" panose="020B0604030504040204" pitchFamily="34" charset="0"/>
              </a:rPr>
              <a:t>.</a:t>
            </a: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Alone,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refers to the </a:t>
            </a:r>
            <a:r>
              <a:rPr kumimoji="0" lang="en-US" altLang="en-US" sz="1400" b="1" i="0" u="none" strike="noStrike" cap="none" normalizeH="0" baseline="0" dirty="0" smtClean="0">
                <a:ln>
                  <a:noFill/>
                </a:ln>
                <a:solidFill>
                  <a:srgbClr val="000000"/>
                </a:solidFill>
                <a:effectLst/>
                <a:latin typeface="Verdana" panose="020B0604030504040204" pitchFamily="34" charset="0"/>
              </a:rPr>
              <a:t>global object, </a:t>
            </a:r>
            <a:r>
              <a:rPr lang="en-US" sz="1400" dirty="0"/>
              <a:t>[object Window]</a:t>
            </a:r>
            <a:r>
              <a:rPr kumimoji="0" lang="en-US" altLang="en-US" sz="1400" b="0" i="0" u="none" strike="noStrike" cap="none" normalizeH="0" baseline="0" dirty="0" smtClean="0">
                <a:ln>
                  <a:noFill/>
                </a:ln>
                <a:solidFill>
                  <a:srgbClr val="000000"/>
                </a:solidFill>
                <a:effectLst/>
                <a:latin typeface="Verdana" panose="020B0604030504040204" pitchFamily="34" charset="0"/>
              </a:rPr>
              <a:t>. </a:t>
            </a: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Also, in </a:t>
            </a:r>
            <a:r>
              <a:rPr lang="en-US" sz="1400" dirty="0"/>
              <a:t>"use </a:t>
            </a:r>
            <a:r>
              <a:rPr lang="en-US" sz="1400" dirty="0" smtClean="0"/>
              <a:t>strict“ </a:t>
            </a:r>
            <a:r>
              <a:rPr lang="en-US" altLang="en-US" sz="1400" dirty="0" smtClean="0">
                <a:solidFill>
                  <a:srgbClr val="DC143C"/>
                </a:solidFill>
                <a:latin typeface="Consolas" panose="020B0609020204030204" pitchFamily="49" charset="0"/>
              </a:rPr>
              <a:t>this</a:t>
            </a:r>
            <a:r>
              <a:rPr lang="en-US" altLang="en-US" sz="1400" dirty="0">
                <a:solidFill>
                  <a:srgbClr val="000000"/>
                </a:solidFill>
                <a:latin typeface="Verdana" panose="020B0604030504040204" pitchFamily="34" charset="0"/>
              </a:rPr>
              <a:t> refers to the </a:t>
            </a:r>
            <a:r>
              <a:rPr lang="en-US" altLang="en-US" sz="1400" b="1" dirty="0">
                <a:solidFill>
                  <a:srgbClr val="000000"/>
                </a:solidFill>
                <a:latin typeface="Verdana" panose="020B0604030504040204" pitchFamily="34" charset="0"/>
              </a:rPr>
              <a:t>global </a:t>
            </a:r>
            <a:r>
              <a:rPr lang="en-US" altLang="en-US" sz="1400" b="1" dirty="0" smtClean="0">
                <a:solidFill>
                  <a:srgbClr val="000000"/>
                </a:solidFill>
                <a:latin typeface="Verdana" panose="020B0604030504040204" pitchFamily="34" charset="0"/>
              </a:rPr>
              <a:t>object </a:t>
            </a:r>
            <a:r>
              <a:rPr lang="en-US" sz="1400" dirty="0"/>
              <a:t>[object Window]</a:t>
            </a:r>
            <a:r>
              <a:rPr lang="en-US" altLang="en-US" sz="1400" dirty="0">
                <a:solidFill>
                  <a:srgbClr val="000000"/>
                </a:solidFill>
                <a:latin typeface="Verdana" panose="020B0604030504040204" pitchFamily="34" charset="0"/>
              </a:rPr>
              <a:t>. </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In a function,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refers to the </a:t>
            </a:r>
            <a:r>
              <a:rPr kumimoji="0" lang="en-US" altLang="en-US" sz="1400" b="1" i="0" u="none" strike="noStrike" cap="none" normalizeH="0" baseline="0" dirty="0" smtClean="0">
                <a:ln>
                  <a:noFill/>
                </a:ln>
                <a:solidFill>
                  <a:srgbClr val="000000"/>
                </a:solidFill>
                <a:effectLst/>
                <a:latin typeface="Verdana" panose="020B0604030504040204" pitchFamily="34" charset="0"/>
              </a:rPr>
              <a:t>global object</a:t>
            </a:r>
            <a:r>
              <a:rPr kumimoji="0" lang="en-US" altLang="en-US" sz="1400" b="0" i="0" u="none" strike="noStrike" cap="none" normalizeH="0" baseline="0" dirty="0" smtClean="0">
                <a:ln>
                  <a:noFill/>
                </a:ln>
                <a:solidFill>
                  <a:srgbClr val="000000"/>
                </a:solidFill>
                <a:effectLst/>
                <a:latin typeface="Verdana" panose="020B0604030504040204" pitchFamily="34" charset="0"/>
              </a:rPr>
              <a:t>. </a:t>
            </a:r>
            <a:r>
              <a:rPr lang="en-US" sz="1400" dirty="0"/>
              <a:t>[object Window]</a:t>
            </a:r>
            <a:r>
              <a:rPr lang="en-US" altLang="en-US" sz="1400" dirty="0">
                <a:solidFill>
                  <a:srgbClr val="000000"/>
                </a:solidFill>
                <a:latin typeface="Verdana" panose="020B0604030504040204" pitchFamily="34" charset="0"/>
              </a:rPr>
              <a:t>. </a:t>
            </a:r>
            <a:endParaRPr kumimoji="0" lang="en-US" altLang="en-US" sz="1400" b="0" i="0" u="none" strike="noStrike" cap="none" normalizeH="0" baseline="0" dirty="0" smtClean="0">
              <a:ln>
                <a:noFill/>
              </a:ln>
              <a:solidFill>
                <a:srgbClr val="000000"/>
              </a:solidFill>
              <a:effectLst/>
              <a:latin typeface="Verdana" panose="020B0604030504040204" pitchFamily="34" charset="0"/>
            </a:endParaRP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In a function, in strict mode,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is </a:t>
            </a:r>
            <a:r>
              <a:rPr kumimoji="0" lang="en-US" altLang="en-US" sz="1400" b="0" i="0" u="none" strike="noStrike" cap="none" normalizeH="0" baseline="0" dirty="0" smtClean="0">
                <a:ln>
                  <a:noFill/>
                </a:ln>
                <a:solidFill>
                  <a:srgbClr val="DC143C"/>
                </a:solidFill>
                <a:effectLst/>
                <a:latin typeface="Consolas" panose="020B0609020204030204" pitchFamily="49" charset="0"/>
              </a:rPr>
              <a:t>undefined</a:t>
            </a:r>
            <a:r>
              <a:rPr kumimoji="0" lang="en-US" altLang="en-US" sz="1400" b="0" i="0" u="none" strike="noStrike" cap="none" normalizeH="0" baseline="0" dirty="0" smtClean="0">
                <a:ln>
                  <a:noFill/>
                </a:ln>
                <a:solidFill>
                  <a:srgbClr val="000000"/>
                </a:solidFill>
                <a:effectLst/>
                <a:latin typeface="Verdana" panose="020B0604030504040204" pitchFamily="34" charset="0"/>
              </a:rPr>
              <a:t>.</a:t>
            </a: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In an event,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refers to the </a:t>
            </a:r>
            <a:r>
              <a:rPr kumimoji="0" lang="en-US" altLang="en-US" sz="1400" b="1" i="0" u="none" strike="noStrike" cap="none" normalizeH="0" baseline="0" dirty="0" smtClean="0">
                <a:ln>
                  <a:noFill/>
                </a:ln>
                <a:solidFill>
                  <a:srgbClr val="000000"/>
                </a:solidFill>
                <a:effectLst/>
                <a:latin typeface="Verdana" panose="020B0604030504040204" pitchFamily="34" charset="0"/>
              </a:rPr>
              <a:t>element</a:t>
            </a:r>
            <a:r>
              <a:rPr kumimoji="0" lang="en-US" altLang="en-US" sz="1400" b="0" i="0" u="none" strike="noStrike" cap="none" normalizeH="0" baseline="0" dirty="0" smtClean="0">
                <a:ln>
                  <a:noFill/>
                </a:ln>
                <a:solidFill>
                  <a:srgbClr val="000000"/>
                </a:solidFill>
                <a:effectLst/>
                <a:latin typeface="Verdana" panose="020B0604030504040204" pitchFamily="34" charset="0"/>
              </a:rPr>
              <a:t> that received the event.</a:t>
            </a:r>
          </a:p>
          <a:p>
            <a:pPr marL="742950" lvl="1" indent="-285750">
              <a:buFont typeface="Wingdings" panose="05000000000000000000" pitchFamily="2" charset="2"/>
              <a:buChar char="§"/>
            </a:pPr>
            <a:r>
              <a:rPr kumimoji="0" lang="en-US" altLang="en-US" sz="1400" b="0" i="0" u="none" strike="noStrike" cap="none" normalizeH="0" baseline="0" dirty="0" smtClean="0">
                <a:ln>
                  <a:noFill/>
                </a:ln>
                <a:solidFill>
                  <a:srgbClr val="000000"/>
                </a:solidFill>
                <a:effectLst/>
                <a:latin typeface="Verdana" panose="020B0604030504040204" pitchFamily="34" charset="0"/>
              </a:rPr>
              <a:t> Methods like </a:t>
            </a:r>
            <a:r>
              <a:rPr kumimoji="0" lang="en-US" altLang="en-US" sz="1400" b="0" i="0" u="none" strike="noStrike" cap="none" normalizeH="0" baseline="0" dirty="0" smtClean="0">
                <a:ln>
                  <a:noFill/>
                </a:ln>
                <a:solidFill>
                  <a:srgbClr val="DC143C"/>
                </a:solidFill>
                <a:effectLst/>
                <a:latin typeface="Consolas" panose="020B0609020204030204" pitchFamily="49" charset="0"/>
              </a:rPr>
              <a:t>call()</a:t>
            </a:r>
            <a:r>
              <a:rPr kumimoji="0" lang="en-US" altLang="en-US" sz="1400" b="0" i="0" u="none" strike="noStrike" cap="none" normalizeH="0" baseline="0" dirty="0" smtClean="0">
                <a:ln>
                  <a:noFill/>
                </a:ln>
                <a:solidFill>
                  <a:srgbClr val="000000"/>
                </a:solidFill>
                <a:effectLst/>
                <a:latin typeface="Verdana" panose="020B0604030504040204" pitchFamily="34" charset="0"/>
              </a:rPr>
              <a:t>, and </a:t>
            </a:r>
            <a:r>
              <a:rPr kumimoji="0" lang="en-US" altLang="en-US" sz="1400" b="0" i="0" u="none" strike="noStrike" cap="none" normalizeH="0" baseline="0" dirty="0" smtClean="0">
                <a:ln>
                  <a:noFill/>
                </a:ln>
                <a:solidFill>
                  <a:srgbClr val="DC143C"/>
                </a:solidFill>
                <a:effectLst/>
                <a:latin typeface="Consolas" panose="020B0609020204030204" pitchFamily="49" charset="0"/>
              </a:rPr>
              <a:t>apply()</a:t>
            </a:r>
            <a:r>
              <a:rPr kumimoji="0" lang="en-US" altLang="en-US" sz="1400" b="0" i="0" u="none" strike="noStrike" cap="none" normalizeH="0" baseline="0" dirty="0" smtClean="0">
                <a:ln>
                  <a:noFill/>
                </a:ln>
                <a:solidFill>
                  <a:srgbClr val="000000"/>
                </a:solidFill>
                <a:effectLst/>
                <a:latin typeface="Verdana" panose="020B0604030504040204" pitchFamily="34" charset="0"/>
              </a:rPr>
              <a:t> can refer </a:t>
            </a:r>
            <a:r>
              <a:rPr kumimoji="0" lang="en-US" altLang="en-US" sz="1400" b="0" i="0" u="none" strike="noStrike" cap="none" normalizeH="0" baseline="0" dirty="0" smtClean="0">
                <a:ln>
                  <a:noFill/>
                </a:ln>
                <a:solidFill>
                  <a:srgbClr val="DC143C"/>
                </a:solidFill>
                <a:effectLst/>
                <a:latin typeface="Consolas" panose="020B0609020204030204" pitchFamily="49" charset="0"/>
              </a:rPr>
              <a:t>this</a:t>
            </a:r>
            <a:r>
              <a:rPr kumimoji="0" lang="en-US" altLang="en-US" sz="1400" b="0" i="0" u="none" strike="noStrike" cap="none" normalizeH="0" baseline="0" dirty="0" smtClean="0">
                <a:ln>
                  <a:noFill/>
                </a:ln>
                <a:solidFill>
                  <a:srgbClr val="000000"/>
                </a:solidFill>
                <a:effectLst/>
                <a:latin typeface="Verdana" panose="020B0604030504040204" pitchFamily="34" charset="0"/>
              </a:rPr>
              <a:t> to </a:t>
            </a:r>
            <a:r>
              <a:rPr kumimoji="0" lang="en-US" altLang="en-US" sz="1400" b="1" i="0" u="none" strike="noStrike" cap="none" normalizeH="0" baseline="0" dirty="0" smtClean="0">
                <a:ln>
                  <a:noFill/>
                </a:ln>
                <a:solidFill>
                  <a:srgbClr val="000000"/>
                </a:solidFill>
                <a:effectLst/>
                <a:latin typeface="Verdana" panose="020B0604030504040204" pitchFamily="34" charset="0"/>
              </a:rPr>
              <a:t>any object</a:t>
            </a:r>
            <a:r>
              <a:rPr kumimoji="0" lang="en-US" altLang="en-US" sz="1400" b="0" i="0" u="none" strike="noStrike" cap="none" normalizeH="0" baseline="0" dirty="0" smtClean="0">
                <a:ln>
                  <a:noFill/>
                </a:ln>
                <a:solidFill>
                  <a:srgbClr val="000000"/>
                </a:solidFill>
                <a:effectLst/>
                <a:latin typeface="Verdana" panose="020B0604030504040204" pitchFamily="34" charset="0"/>
              </a:rPr>
              <a:t>. </a:t>
            </a:r>
          </a:p>
          <a:p>
            <a:pPr marL="742950" lvl="1" indent="-285750">
              <a:buFont typeface="Wingdings" panose="05000000000000000000" pitchFamily="2" charset="2"/>
              <a:buChar char="§"/>
            </a:pPr>
            <a:r>
              <a:rPr lang="en-US" altLang="en-US" sz="1400" dirty="0">
                <a:solidFill>
                  <a:srgbClr val="000000"/>
                </a:solidFill>
                <a:latin typeface="Verdana" panose="020B0604030504040204" pitchFamily="34" charset="0"/>
              </a:rPr>
              <a:t>In short, with arrow functions there are no binding of </a:t>
            </a:r>
            <a:r>
              <a:rPr lang="en-US" altLang="en-US" sz="1400" dirty="0">
                <a:solidFill>
                  <a:srgbClr val="DC143C"/>
                </a:solidFill>
                <a:latin typeface="Consolas" panose="020B0609020204030204" pitchFamily="49" charset="0"/>
              </a:rPr>
              <a:t>this</a:t>
            </a:r>
            <a:r>
              <a:rPr lang="en-US" altLang="en-US" sz="1400" dirty="0">
                <a:solidFill>
                  <a:srgbClr val="000000"/>
                </a:solidFill>
                <a:latin typeface="Verdana" panose="020B0604030504040204" pitchFamily="34" charset="0"/>
              </a:rPr>
              <a:t>.</a:t>
            </a:r>
            <a:r>
              <a:rPr lang="en-US" altLang="en-US" sz="1400" dirty="0"/>
              <a:t> </a:t>
            </a:r>
            <a:endParaRPr kumimoji="0" lang="en-US" altLang="en-US" sz="1400" b="0" i="0" u="none" strike="noStrike" cap="none" normalizeH="0" baseline="0" dirty="0" smtClean="0">
              <a:ln>
                <a:noFill/>
              </a:ln>
              <a:solidFill>
                <a:schemeClr val="tx1"/>
              </a:solidFill>
              <a:effectLst/>
            </a:endParaRPr>
          </a:p>
        </p:txBody>
      </p:sp>
      <p:pic>
        <p:nvPicPr>
          <p:cNvPr id="36" name="Picture 35"/>
          <p:cNvPicPr>
            <a:picLocks noChangeAspect="1"/>
          </p:cNvPicPr>
          <p:nvPr/>
        </p:nvPicPr>
        <p:blipFill>
          <a:blip r:embed="rId3"/>
          <a:stretch>
            <a:fillRect/>
          </a:stretch>
        </p:blipFill>
        <p:spPr>
          <a:xfrm rot="20037720">
            <a:off x="9071893" y="4940152"/>
            <a:ext cx="1608078" cy="359347"/>
          </a:xfrm>
          <a:prstGeom prst="rect">
            <a:avLst/>
          </a:prstGeom>
        </p:spPr>
      </p:pic>
      <p:sp>
        <p:nvSpPr>
          <p:cNvPr id="25" name="Rectangle 24"/>
          <p:cNvSpPr/>
          <p:nvPr/>
        </p:nvSpPr>
        <p:spPr>
          <a:xfrm>
            <a:off x="6652169" y="1986778"/>
            <a:ext cx="5318631" cy="1754326"/>
          </a:xfrm>
          <a:prstGeom prst="rect">
            <a:avLst/>
          </a:prstGeom>
        </p:spPr>
        <p:txBody>
          <a:bodyPr wrap="square">
            <a:spAutoFit/>
          </a:bodyPr>
          <a:lstStyle/>
          <a:p>
            <a:pPr lvl="0" eaLnBrk="0" fontAlgn="base" hangingPunct="0">
              <a:spcBef>
                <a:spcPct val="0"/>
              </a:spcBef>
              <a:spcAft>
                <a:spcPct val="0"/>
              </a:spcAft>
            </a:pPr>
            <a:r>
              <a:rPr lang="en-US" altLang="en-US" sz="1200" b="1" dirty="0">
                <a:solidFill>
                  <a:srgbClr val="7F0055"/>
                </a:solidFill>
                <a:latin typeface="Consolas" panose="020B0609020204030204" pitchFamily="49" charset="0"/>
              </a:rPr>
              <a:t>let </a:t>
            </a:r>
            <a:r>
              <a:rPr lang="en-US" altLang="en-US" sz="1200" b="1" dirty="0">
                <a:solidFill>
                  <a:srgbClr val="FF8000"/>
                </a:solidFill>
                <a:latin typeface="Consolas" panose="020B0609020204030204" pitchFamily="49" charset="0"/>
              </a:rPr>
              <a:t>check  </a:t>
            </a:r>
            <a:r>
              <a:rPr lang="en-US" altLang="en-US" sz="1200" dirty="0">
                <a:solidFill>
                  <a:srgbClr val="333333"/>
                </a:solidFill>
                <a:latin typeface="Consolas" panose="020B0609020204030204" pitchFamily="49" charset="0"/>
              </a:rPr>
              <a:t>= </a:t>
            </a:r>
            <a:r>
              <a:rPr lang="en-US" altLang="en-US" sz="1200" b="1" dirty="0">
                <a:solidFill>
                  <a:srgbClr val="7F0055"/>
                </a:solidFill>
                <a:latin typeface="Consolas" panose="020B0609020204030204" pitchFamily="49" charset="0"/>
              </a:rPr>
              <a:t>new </a:t>
            </a:r>
            <a:r>
              <a:rPr lang="en-US" altLang="en-US" sz="1200" b="1" i="1" dirty="0">
                <a:solidFill>
                  <a:srgbClr val="660E7A"/>
                </a:solidFill>
                <a:latin typeface="Consolas" panose="020B0609020204030204" pitchFamily="49" charset="0"/>
              </a:rPr>
              <a:t>Boolean </a:t>
            </a:r>
            <a:r>
              <a:rPr lang="en-US" altLang="en-US" sz="1200" dirty="0">
                <a:solidFill>
                  <a:srgbClr val="000066"/>
                </a:solidFill>
                <a:latin typeface="Consolas" panose="020B0609020204030204" pitchFamily="49" charset="0"/>
              </a:rPr>
              <a:t>(</a:t>
            </a:r>
            <a:r>
              <a:rPr lang="en-US" altLang="en-US" sz="1200" b="1" dirty="0">
                <a:solidFill>
                  <a:srgbClr val="7F0055"/>
                </a:solidFill>
                <a:latin typeface="Consolas" panose="020B0609020204030204" pitchFamily="49" charset="0"/>
              </a:rPr>
              <a:t>false</a:t>
            </a:r>
            <a:r>
              <a:rPr lang="en-US" altLang="en-US" sz="1200" dirty="0">
                <a:solidFill>
                  <a:srgbClr val="000066"/>
                </a:solidFill>
                <a:latin typeface="Consolas" panose="020B0609020204030204" pitchFamily="49" charset="0"/>
              </a:rPr>
              <a:t>)</a:t>
            </a:r>
            <a:r>
              <a:rPr lang="en-US" altLang="en-US" sz="1200" dirty="0">
                <a:solidFill>
                  <a:srgbClr val="333333"/>
                </a:solidFill>
                <a:latin typeface="Consolas" panose="020B0609020204030204" pitchFamily="49" charset="0"/>
              </a:rPr>
              <a:t>;</a:t>
            </a:r>
            <a:br>
              <a:rPr lang="en-US" altLang="en-US" sz="1200" dirty="0">
                <a:solidFill>
                  <a:srgbClr val="333333"/>
                </a:solidFill>
                <a:latin typeface="Consolas" panose="020B0609020204030204" pitchFamily="49" charset="0"/>
              </a:rPr>
            </a:br>
            <a:r>
              <a:rPr lang="en-US" altLang="en-US" sz="1200" b="1" dirty="0">
                <a:solidFill>
                  <a:srgbClr val="7F0055"/>
                </a:solidFill>
                <a:latin typeface="Consolas" panose="020B0609020204030204" pitchFamily="49" charset="0"/>
              </a:rPr>
              <a:t>if</a:t>
            </a:r>
            <a:r>
              <a:rPr lang="en-US" altLang="en-US" sz="1200" dirty="0">
                <a:solidFill>
                  <a:srgbClr val="000066"/>
                </a:solidFill>
                <a:latin typeface="Consolas" panose="020B0609020204030204" pitchFamily="49" charset="0"/>
              </a:rPr>
              <a:t>(</a:t>
            </a:r>
            <a:r>
              <a:rPr lang="en-US" altLang="en-US" sz="1200" b="1" dirty="0">
                <a:solidFill>
                  <a:srgbClr val="FF8000"/>
                </a:solidFill>
                <a:latin typeface="Consolas" panose="020B0609020204030204" pitchFamily="49" charset="0"/>
              </a:rPr>
              <a:t>check</a:t>
            </a:r>
            <a:r>
              <a:rPr lang="en-US" altLang="en-US" sz="1200" dirty="0">
                <a:solidFill>
                  <a:srgbClr val="000066"/>
                </a:solidFill>
                <a:latin typeface="Consolas" panose="020B0609020204030204" pitchFamily="49" charset="0"/>
              </a:rPr>
              <a:t>)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t>
            </a:r>
            <a:r>
              <a:rPr lang="en-US" altLang="en-US" sz="1200" b="1" i="1" dirty="0">
                <a:solidFill>
                  <a:srgbClr val="660E7A"/>
                </a:solidFill>
                <a:latin typeface="Consolas" panose="020B0609020204030204" pitchFamily="49" charset="0"/>
              </a:rPr>
              <a:t>console</a:t>
            </a:r>
            <a:r>
              <a:rPr lang="en-US" altLang="en-US" sz="1200" dirty="0">
                <a:solidFill>
                  <a:srgbClr val="333333"/>
                </a:solidFill>
                <a:latin typeface="Consolas" panose="020B0609020204030204" pitchFamily="49" charset="0"/>
              </a:rPr>
              <a:t>.</a:t>
            </a:r>
            <a:r>
              <a:rPr lang="en-US" altLang="en-US" sz="1200" dirty="0">
                <a:solidFill>
                  <a:srgbClr val="7A7A43"/>
                </a:solidFill>
                <a:latin typeface="Consolas" panose="020B0609020204030204" pitchFamily="49" charset="0"/>
              </a:rPr>
              <a:t>log</a:t>
            </a:r>
            <a:r>
              <a:rPr lang="en-US" altLang="en-US" sz="1200" dirty="0">
                <a:solidFill>
                  <a:srgbClr val="000066"/>
                </a:solidFill>
                <a:latin typeface="Consolas" panose="020B0609020204030204" pitchFamily="49" charset="0"/>
              </a:rPr>
              <a:t>(</a:t>
            </a:r>
            <a:r>
              <a:rPr lang="en-US" altLang="en-US" sz="1200" b="1" dirty="0">
                <a:solidFill>
                  <a:srgbClr val="000000"/>
                </a:solidFill>
                <a:latin typeface="Consolas" panose="020B0609020204030204" pitchFamily="49" charset="0"/>
              </a:rPr>
              <a:t>"WOW FOUND, even FALSE</a:t>
            </a:r>
            <a:r>
              <a:rPr lang="en-US" altLang="en-US" sz="1200" b="1" dirty="0" smtClean="0">
                <a:solidFill>
                  <a:srgbClr val="000000"/>
                </a:solidFill>
                <a:latin typeface="Consolas" panose="020B0609020204030204" pitchFamily="49" charset="0"/>
              </a:rPr>
              <a:t>"</a:t>
            </a:r>
            <a:r>
              <a:rPr lang="en-US" altLang="en-US" sz="1200" dirty="0" smtClean="0">
                <a:solidFill>
                  <a:srgbClr val="000066"/>
                </a:solidFill>
                <a:latin typeface="Consolas" panose="020B0609020204030204" pitchFamily="49" charset="0"/>
              </a:rPr>
              <a:t>)</a:t>
            </a:r>
            <a:r>
              <a:rPr lang="en-US" altLang="en-US" sz="1200" dirty="0" smtClean="0">
                <a:solidFill>
                  <a:srgbClr val="333333"/>
                </a:solidFill>
                <a:latin typeface="Consolas" panose="020B0609020204030204" pitchFamily="49" charset="0"/>
              </a:rPr>
              <a:t>;</a:t>
            </a:r>
            <a:r>
              <a:rPr lang="en-US" altLang="en-US" sz="1200" dirty="0" smtClean="0">
                <a:solidFill>
                  <a:srgbClr val="3F7F5F"/>
                </a:solidFill>
                <a:latin typeface="Consolas" panose="020B0609020204030204" pitchFamily="49" charset="0"/>
              </a:rPr>
              <a:t>//FOUND</a:t>
            </a:r>
            <a:r>
              <a:rPr lang="en-US" altLang="en-US" sz="1200" dirty="0">
                <a:solidFill>
                  <a:srgbClr val="3F7F5F"/>
                </a:solidFill>
                <a:latin typeface="Consolas" panose="020B0609020204030204" pitchFamily="49" charset="0"/>
              </a:rPr>
              <a:t>, even FALSE</a:t>
            </a:r>
            <a:br>
              <a:rPr lang="en-US" altLang="en-US" sz="1200" dirty="0">
                <a:solidFill>
                  <a:srgbClr val="3F7F5F"/>
                </a:solidFill>
                <a:latin typeface="Consolas" panose="020B0609020204030204" pitchFamily="49" charset="0"/>
              </a:rPr>
            </a:br>
            <a:r>
              <a:rPr lang="en-US" altLang="en-US" sz="1200" dirty="0" smtClean="0">
                <a:solidFill>
                  <a:srgbClr val="000066"/>
                </a:solidFill>
                <a:latin typeface="Consolas" panose="020B0609020204030204" pitchFamily="49" charset="0"/>
              </a:rPr>
              <a:t>} </a:t>
            </a:r>
            <a:r>
              <a:rPr lang="en-US" altLang="en-US" sz="1200" dirty="0">
                <a:solidFill>
                  <a:srgbClr val="000066"/>
                </a:solidFill>
                <a:latin typeface="Consolas" panose="020B0609020204030204" pitchFamily="49" charset="0"/>
              </a:rPr>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r>
            <a:br>
              <a:rPr lang="en-US" altLang="en-US" sz="1200" dirty="0">
                <a:solidFill>
                  <a:srgbClr val="000066"/>
                </a:solidFill>
                <a:latin typeface="Consolas" panose="020B0609020204030204" pitchFamily="49" charset="0"/>
              </a:rPr>
            </a:br>
            <a:r>
              <a:rPr lang="en-US" altLang="en-US" sz="1200" b="1" dirty="0">
                <a:solidFill>
                  <a:srgbClr val="7F0055"/>
                </a:solidFill>
                <a:latin typeface="Consolas" panose="020B0609020204030204" pitchFamily="49" charset="0"/>
              </a:rPr>
              <a:t>let </a:t>
            </a:r>
            <a:r>
              <a:rPr lang="en-US" altLang="en-US" sz="1200" b="1" dirty="0">
                <a:solidFill>
                  <a:srgbClr val="FF8000"/>
                </a:solidFill>
                <a:latin typeface="Consolas" panose="020B0609020204030204" pitchFamily="49" charset="0"/>
              </a:rPr>
              <a:t>check2  </a:t>
            </a:r>
            <a:r>
              <a:rPr lang="en-US" altLang="en-US" sz="1200" dirty="0">
                <a:solidFill>
                  <a:srgbClr val="333333"/>
                </a:solidFill>
                <a:latin typeface="Consolas" panose="020B0609020204030204" pitchFamily="49" charset="0"/>
              </a:rPr>
              <a:t>= </a:t>
            </a:r>
            <a:r>
              <a:rPr lang="en-US" altLang="en-US" sz="1200" b="1" dirty="0">
                <a:solidFill>
                  <a:srgbClr val="7F0055"/>
                </a:solidFill>
                <a:latin typeface="Consolas" panose="020B0609020204030204" pitchFamily="49" charset="0"/>
              </a:rPr>
              <a:t>false</a:t>
            </a:r>
            <a:r>
              <a:rPr lang="en-US" altLang="en-US" sz="1200" dirty="0">
                <a:solidFill>
                  <a:srgbClr val="333333"/>
                </a:solidFill>
                <a:latin typeface="Consolas" panose="020B0609020204030204" pitchFamily="49" charset="0"/>
              </a:rPr>
              <a:t>;</a:t>
            </a:r>
            <a:br>
              <a:rPr lang="en-US" altLang="en-US" sz="1200" dirty="0">
                <a:solidFill>
                  <a:srgbClr val="333333"/>
                </a:solidFill>
                <a:latin typeface="Consolas" panose="020B0609020204030204" pitchFamily="49" charset="0"/>
              </a:rPr>
            </a:br>
            <a:r>
              <a:rPr lang="en-US" altLang="en-US" sz="1200" b="1" dirty="0">
                <a:solidFill>
                  <a:srgbClr val="7F0055"/>
                </a:solidFill>
                <a:latin typeface="Consolas" panose="020B0609020204030204" pitchFamily="49" charset="0"/>
              </a:rPr>
              <a:t>if</a:t>
            </a:r>
            <a:r>
              <a:rPr lang="en-US" altLang="en-US" sz="1200" dirty="0">
                <a:solidFill>
                  <a:srgbClr val="000066"/>
                </a:solidFill>
                <a:latin typeface="Consolas" panose="020B0609020204030204" pitchFamily="49" charset="0"/>
              </a:rPr>
              <a:t>(</a:t>
            </a:r>
            <a:r>
              <a:rPr lang="en-US" altLang="en-US" sz="1200" b="1" dirty="0">
                <a:solidFill>
                  <a:srgbClr val="FF8000"/>
                </a:solidFill>
                <a:latin typeface="Consolas" panose="020B0609020204030204" pitchFamily="49" charset="0"/>
              </a:rPr>
              <a:t>check2</a:t>
            </a:r>
            <a:r>
              <a:rPr lang="en-US" altLang="en-US" sz="1200" dirty="0">
                <a:solidFill>
                  <a:srgbClr val="000066"/>
                </a:solidFill>
                <a:latin typeface="Consolas" panose="020B0609020204030204" pitchFamily="49" charset="0"/>
              </a:rPr>
              <a:t>) {</a:t>
            </a:r>
            <a:br>
              <a:rPr lang="en-US" altLang="en-US" sz="1200" dirty="0">
                <a:solidFill>
                  <a:srgbClr val="000066"/>
                </a:solidFill>
                <a:latin typeface="Consolas" panose="020B0609020204030204" pitchFamily="49" charset="0"/>
              </a:rPr>
            </a:br>
            <a:r>
              <a:rPr lang="en-US" altLang="en-US" sz="1200" dirty="0">
                <a:solidFill>
                  <a:srgbClr val="000066"/>
                </a:solidFill>
                <a:latin typeface="Consolas" panose="020B0609020204030204" pitchFamily="49" charset="0"/>
              </a:rPr>
              <a:t>    </a:t>
            </a:r>
            <a:r>
              <a:rPr lang="en-US" altLang="en-US" sz="1200" b="1" i="1" dirty="0">
                <a:solidFill>
                  <a:srgbClr val="660E7A"/>
                </a:solidFill>
                <a:latin typeface="Consolas" panose="020B0609020204030204" pitchFamily="49" charset="0"/>
              </a:rPr>
              <a:t>console</a:t>
            </a:r>
            <a:r>
              <a:rPr lang="en-US" altLang="en-US" sz="1200" dirty="0">
                <a:solidFill>
                  <a:srgbClr val="333333"/>
                </a:solidFill>
                <a:latin typeface="Consolas" panose="020B0609020204030204" pitchFamily="49" charset="0"/>
              </a:rPr>
              <a:t>.</a:t>
            </a:r>
            <a:r>
              <a:rPr lang="en-US" altLang="en-US" sz="1200" dirty="0">
                <a:solidFill>
                  <a:srgbClr val="7A7A43"/>
                </a:solidFill>
                <a:latin typeface="Consolas" panose="020B0609020204030204" pitchFamily="49" charset="0"/>
              </a:rPr>
              <a:t>log</a:t>
            </a:r>
            <a:r>
              <a:rPr lang="en-US" altLang="en-US" sz="1200" dirty="0">
                <a:solidFill>
                  <a:srgbClr val="000066"/>
                </a:solidFill>
                <a:latin typeface="Consolas" panose="020B0609020204030204" pitchFamily="49" charset="0"/>
              </a:rPr>
              <a:t>(</a:t>
            </a:r>
            <a:r>
              <a:rPr lang="en-US" altLang="en-US" sz="1200" b="1" dirty="0">
                <a:solidFill>
                  <a:srgbClr val="000000"/>
                </a:solidFill>
                <a:latin typeface="Consolas" panose="020B0609020204030204" pitchFamily="49" charset="0"/>
              </a:rPr>
              <a:t>"WOW FOUND, even FALSE"</a:t>
            </a:r>
            <a:r>
              <a:rPr lang="en-US" altLang="en-US" sz="1200" dirty="0">
                <a:solidFill>
                  <a:srgbClr val="000066"/>
                </a:solidFill>
                <a:latin typeface="Consolas" panose="020B0609020204030204" pitchFamily="49" charset="0"/>
              </a:rPr>
              <a:t>)</a:t>
            </a:r>
            <a:r>
              <a:rPr lang="en-US" altLang="en-US" sz="1200" dirty="0">
                <a:solidFill>
                  <a:srgbClr val="333333"/>
                </a:solidFill>
                <a:latin typeface="Consolas" panose="020B0609020204030204" pitchFamily="49" charset="0"/>
              </a:rPr>
              <a:t>;</a:t>
            </a:r>
            <a:r>
              <a:rPr lang="en-US" altLang="en-US" sz="1200" dirty="0">
                <a:solidFill>
                  <a:srgbClr val="3F7F5F"/>
                </a:solidFill>
                <a:latin typeface="Consolas" panose="020B0609020204030204" pitchFamily="49" charset="0"/>
              </a:rPr>
              <a:t>//skipped</a:t>
            </a:r>
            <a:br>
              <a:rPr lang="en-US" altLang="en-US" sz="1200" dirty="0">
                <a:solidFill>
                  <a:srgbClr val="3F7F5F"/>
                </a:solidFill>
                <a:latin typeface="Consolas" panose="020B0609020204030204" pitchFamily="49" charset="0"/>
              </a:rPr>
            </a:br>
            <a:r>
              <a:rPr lang="en-US" altLang="en-US" sz="1200" dirty="0" smtClean="0">
                <a:solidFill>
                  <a:srgbClr val="000066"/>
                </a:solidFill>
                <a:latin typeface="Consolas" panose="020B0609020204030204" pitchFamily="49" charset="0"/>
              </a:rPr>
              <a:t>}</a:t>
            </a:r>
            <a:endParaRPr lang="en-US" altLang="en-US" sz="1200" dirty="0">
              <a:latin typeface="Arial" panose="020B0604020202020204" pitchFamily="34" charset="0"/>
            </a:endParaRPr>
          </a:p>
        </p:txBody>
      </p:sp>
      <p:sp>
        <p:nvSpPr>
          <p:cNvPr id="26" name="Rectangle 25"/>
          <p:cNvSpPr/>
          <p:nvPr/>
        </p:nvSpPr>
        <p:spPr>
          <a:xfrm>
            <a:off x="456279" y="3285683"/>
            <a:ext cx="6096000" cy="338554"/>
          </a:xfrm>
          <a:prstGeom prst="rect">
            <a:avLst/>
          </a:prstGeom>
        </p:spPr>
        <p:txBody>
          <a:bodyPr>
            <a:spAutoFit/>
          </a:bodyPr>
          <a:lstStyle/>
          <a:p>
            <a:r>
              <a:rPr lang="en-US" sz="1600" dirty="0" err="1">
                <a:solidFill>
                  <a:srgbClr val="00B0F0"/>
                </a:solidFill>
                <a:latin typeface="Consolas" panose="020B0609020204030204" pitchFamily="49" charset="0"/>
              </a:rPr>
              <a:t>Use:</a:t>
            </a:r>
            <a:r>
              <a:rPr lang="en-US" sz="1600" dirty="0" err="1"/>
              <a:t>var</a:t>
            </a:r>
            <a:r>
              <a:rPr lang="en-US" sz="1600" dirty="0"/>
              <a:t> a = “b"; </a:t>
            </a:r>
            <a:r>
              <a:rPr lang="en-US" sz="1600" dirty="0" err="1"/>
              <a:t>var</a:t>
            </a:r>
            <a:r>
              <a:rPr lang="en-US" sz="1600" dirty="0"/>
              <a:t> b = 10; </a:t>
            </a:r>
            <a:r>
              <a:rPr lang="en-US" sz="1600" dirty="0" err="1"/>
              <a:t>var</a:t>
            </a:r>
            <a:r>
              <a:rPr lang="en-US" sz="1600" dirty="0"/>
              <a:t> c = true; </a:t>
            </a:r>
            <a:r>
              <a:rPr lang="en-US" sz="1600" dirty="0" err="1"/>
              <a:t>var</a:t>
            </a:r>
            <a:r>
              <a:rPr lang="en-US" sz="1600" dirty="0"/>
              <a:t> d= {};  </a:t>
            </a:r>
            <a:r>
              <a:rPr lang="en-US" sz="1600" dirty="0" err="1"/>
              <a:t>var</a:t>
            </a:r>
            <a:r>
              <a:rPr lang="en-US" sz="1600" dirty="0"/>
              <a:t> e =[]  instead</a:t>
            </a:r>
          </a:p>
        </p:txBody>
      </p:sp>
    </p:spTree>
    <p:extLst>
      <p:ext uri="{BB962C8B-B14F-4D97-AF65-F5344CB8AC3E}">
        <p14:creationId xmlns:p14="http://schemas.microsoft.com/office/powerpoint/2010/main" val="2006104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329879" y="72365"/>
            <a:ext cx="11697169" cy="5293757"/>
          </a:xfrm>
          <a:prstGeom prst="rect">
            <a:avLst/>
          </a:prstGeom>
          <a:noFill/>
        </p:spPr>
        <p:txBody>
          <a:bodyPr wrap="square" rtlCol="0">
            <a:spAutoFit/>
          </a:bodyPr>
          <a:lstStyle/>
          <a:p>
            <a:r>
              <a:rPr lang="en-US" sz="2400" b="1" dirty="0" smtClean="0">
                <a:solidFill>
                  <a:srgbClr val="FF0000"/>
                </a:solidFill>
              </a:rPr>
              <a:t>Phony Arrays  </a:t>
            </a:r>
            <a:r>
              <a:rPr lang="en-US" dirty="0"/>
              <a:t> - </a:t>
            </a:r>
            <a:r>
              <a:rPr lang="en-US" dirty="0" smtClean="0"/>
              <a:t> slower than real arrays</a:t>
            </a:r>
            <a:endParaRPr lang="en-US" dirty="0"/>
          </a:p>
          <a:p>
            <a:r>
              <a:rPr lang="en-US" dirty="0" smtClean="0"/>
              <a:t>JavaScript </a:t>
            </a:r>
            <a:r>
              <a:rPr lang="en-US" dirty="0"/>
              <a:t>does not have real arrays</a:t>
            </a:r>
            <a:r>
              <a:rPr lang="en-US" dirty="0" smtClean="0"/>
              <a:t>. No </a:t>
            </a:r>
            <a:r>
              <a:rPr lang="en-US" dirty="0"/>
              <a:t>need to give them a dimension, and they never generate </a:t>
            </a:r>
            <a:r>
              <a:rPr lang="en-US" dirty="0" err="1" smtClean="0"/>
              <a:t>outof</a:t>
            </a:r>
            <a:r>
              <a:rPr lang="en-US" dirty="0" smtClean="0"/>
              <a:t>-bounds errors. </a:t>
            </a:r>
          </a:p>
          <a:p>
            <a:r>
              <a:rPr lang="en-US" dirty="0" smtClean="0"/>
              <a:t>But </a:t>
            </a:r>
            <a:r>
              <a:rPr lang="en-US" dirty="0"/>
              <a:t>their performance can be considerably worse than real arrays.</a:t>
            </a:r>
            <a:endParaRPr lang="en-US" dirty="0" smtClean="0"/>
          </a:p>
          <a:p>
            <a:r>
              <a:rPr lang="en-US" dirty="0" smtClean="0"/>
              <a:t>The </a:t>
            </a:r>
            <a:r>
              <a:rPr lang="en-US" b="1" dirty="0"/>
              <a:t>typeof operator does not distinguish between arrays and objects</a:t>
            </a:r>
            <a:r>
              <a:rPr lang="en-US" dirty="0" smtClean="0"/>
              <a:t>.</a:t>
            </a:r>
          </a:p>
          <a:p>
            <a:r>
              <a:rPr lang="en-US" dirty="0" err="1"/>
              <a:t>var</a:t>
            </a:r>
            <a:r>
              <a:rPr lang="en-US" dirty="0"/>
              <a:t> fruits = ["Banana", "Orange", "Apple", "Mango"];</a:t>
            </a:r>
            <a:br>
              <a:rPr lang="en-US" dirty="0"/>
            </a:br>
            <a:r>
              <a:rPr lang="en-US" dirty="0" err="1"/>
              <a:t>typeof</a:t>
            </a:r>
            <a:r>
              <a:rPr lang="en-US" dirty="0"/>
              <a:t> fruits;    </a:t>
            </a:r>
            <a:r>
              <a:rPr lang="en-US" dirty="0" smtClean="0"/>
              <a:t>//object</a:t>
            </a:r>
            <a:r>
              <a:rPr lang="en-US" dirty="0"/>
              <a:t>, how can I recognize ARRAY</a:t>
            </a:r>
          </a:p>
          <a:p>
            <a:r>
              <a:rPr lang="en-US" dirty="0" smtClean="0"/>
              <a:t>1) </a:t>
            </a:r>
            <a:r>
              <a:rPr lang="en-US" dirty="0" err="1" smtClean="0">
                <a:solidFill>
                  <a:srgbClr val="00B0F0"/>
                </a:solidFill>
              </a:rPr>
              <a:t>isArray</a:t>
            </a:r>
            <a:r>
              <a:rPr lang="en-US" dirty="0" smtClean="0"/>
              <a:t> function or</a:t>
            </a:r>
          </a:p>
          <a:p>
            <a:r>
              <a:rPr lang="en-US" dirty="0" smtClean="0"/>
              <a:t>2)</a:t>
            </a:r>
          </a:p>
          <a:p>
            <a:endParaRPr lang="en-US" dirty="0" smtClean="0"/>
          </a:p>
          <a:p>
            <a:endParaRPr lang="en-US" sz="2400" b="1" dirty="0" smtClean="0"/>
          </a:p>
          <a:p>
            <a:endParaRPr lang="en-US" sz="2400" b="1" dirty="0" smtClean="0"/>
          </a:p>
          <a:p>
            <a:r>
              <a:rPr lang="en-US" sz="1400" b="1" dirty="0" smtClean="0"/>
              <a:t>Another example</a:t>
            </a:r>
            <a:endParaRPr lang="en-US" sz="1400" b="1" dirty="0"/>
          </a:p>
          <a:p>
            <a:endParaRPr lang="en-US" sz="2400" b="1" dirty="0" smtClean="0"/>
          </a:p>
          <a:p>
            <a:endParaRPr lang="en-US" sz="2400" b="1" dirty="0"/>
          </a:p>
          <a:p>
            <a:r>
              <a:rPr lang="en-US" sz="2400" b="1" dirty="0" err="1" smtClean="0"/>
              <a:t>hasOwnProperty</a:t>
            </a:r>
            <a:r>
              <a:rPr lang="en-US" sz="2400" b="1" dirty="0" smtClean="0"/>
              <a:t> </a:t>
            </a:r>
            <a:r>
              <a:rPr lang="en-US" dirty="0" smtClean="0"/>
              <a:t>When </a:t>
            </a:r>
            <a:r>
              <a:rPr lang="en-US" dirty="0"/>
              <a:t>using a </a:t>
            </a:r>
            <a:r>
              <a:rPr lang="en-US" i="1" dirty="0"/>
              <a:t>for in</a:t>
            </a:r>
            <a:r>
              <a:rPr lang="en-US" dirty="0"/>
              <a:t> loop, usually a good idea to use </a:t>
            </a:r>
            <a:r>
              <a:rPr lang="en-US" b="1" dirty="0" err="1"/>
              <a:t>hasOwnProperty</a:t>
            </a:r>
            <a:r>
              <a:rPr lang="en-US" b="1" dirty="0"/>
              <a:t>(variable</a:t>
            </a:r>
            <a:r>
              <a:rPr lang="en-US" dirty="0"/>
              <a:t>) to </a:t>
            </a:r>
            <a:r>
              <a:rPr lang="en-US" b="1" dirty="0"/>
              <a:t>make sure the property belongs to the object you want</a:t>
            </a:r>
            <a:r>
              <a:rPr lang="en-US" dirty="0"/>
              <a:t> and is not instead an </a:t>
            </a:r>
            <a:r>
              <a:rPr lang="en-US" dirty="0" smtClean="0"/>
              <a:t>inherited  property </a:t>
            </a:r>
            <a:r>
              <a:rPr lang="en-US" dirty="0"/>
              <a:t>from the prototype chain:</a:t>
            </a:r>
          </a:p>
          <a:p>
            <a:endParaRPr lang="en-US" dirty="0"/>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pic>
        <p:nvPicPr>
          <p:cNvPr id="23" name="Picture 22"/>
          <p:cNvPicPr>
            <a:picLocks noChangeAspect="1"/>
          </p:cNvPicPr>
          <p:nvPr/>
        </p:nvPicPr>
        <p:blipFill>
          <a:blip r:embed="rId3"/>
          <a:stretch>
            <a:fillRect/>
          </a:stretch>
        </p:blipFill>
        <p:spPr>
          <a:xfrm>
            <a:off x="5919432" y="5380099"/>
            <a:ext cx="5089093" cy="1403658"/>
          </a:xfrm>
          <a:prstGeom prst="rect">
            <a:avLst/>
          </a:prstGeom>
        </p:spPr>
      </p:pic>
      <p:pic>
        <p:nvPicPr>
          <p:cNvPr id="25" name="Picture 24"/>
          <p:cNvPicPr>
            <a:picLocks noChangeAspect="1"/>
          </p:cNvPicPr>
          <p:nvPr/>
        </p:nvPicPr>
        <p:blipFill>
          <a:blip r:embed="rId4"/>
          <a:stretch>
            <a:fillRect/>
          </a:stretch>
        </p:blipFill>
        <p:spPr>
          <a:xfrm>
            <a:off x="7893349" y="1003811"/>
            <a:ext cx="4205188" cy="1171575"/>
          </a:xfrm>
          <a:prstGeom prst="rect">
            <a:avLst/>
          </a:prstGeom>
        </p:spPr>
      </p:pic>
      <p:pic>
        <p:nvPicPr>
          <p:cNvPr id="26" name="Picture 25"/>
          <p:cNvPicPr>
            <a:picLocks noChangeAspect="1"/>
          </p:cNvPicPr>
          <p:nvPr/>
        </p:nvPicPr>
        <p:blipFill>
          <a:blip r:embed="rId5"/>
          <a:stretch>
            <a:fillRect/>
          </a:stretch>
        </p:blipFill>
        <p:spPr>
          <a:xfrm>
            <a:off x="7448550" y="2592186"/>
            <a:ext cx="4743450" cy="1238250"/>
          </a:xfrm>
          <a:prstGeom prst="rect">
            <a:avLst/>
          </a:prstGeom>
        </p:spPr>
      </p:pic>
      <p:sp>
        <p:nvSpPr>
          <p:cNvPr id="24" name="Rectangle 23"/>
          <p:cNvSpPr/>
          <p:nvPr/>
        </p:nvSpPr>
        <p:spPr>
          <a:xfrm>
            <a:off x="5919432" y="5033761"/>
            <a:ext cx="5373459" cy="369332"/>
          </a:xfrm>
          <a:prstGeom prst="rect">
            <a:avLst/>
          </a:prstGeom>
        </p:spPr>
        <p:txBody>
          <a:bodyPr wrap="square">
            <a:spAutoFit/>
          </a:bodyPr>
          <a:lstStyle/>
          <a:p>
            <a:pPr lvl="0">
              <a:defRPr/>
            </a:pPr>
            <a:r>
              <a:rPr lang="en-US" dirty="0" err="1" smtClean="0">
                <a:solidFill>
                  <a:srgbClr val="00B0F0"/>
                </a:solidFill>
              </a:rPr>
              <a:t>hasOwnProperty</a:t>
            </a:r>
            <a:r>
              <a:rPr lang="en-US" dirty="0" smtClean="0">
                <a:solidFill>
                  <a:srgbClr val="00B0F0"/>
                </a:solidFill>
              </a:rPr>
              <a:t> - can </a:t>
            </a:r>
            <a:r>
              <a:rPr lang="en-US" dirty="0">
                <a:solidFill>
                  <a:srgbClr val="00B0F0"/>
                </a:solidFill>
              </a:rPr>
              <a:t>be replaced with </a:t>
            </a:r>
            <a:r>
              <a:rPr lang="en-US" dirty="0" smtClean="0">
                <a:solidFill>
                  <a:srgbClr val="00B0F0"/>
                </a:solidFill>
              </a:rPr>
              <a:t>other function </a:t>
            </a:r>
            <a:endParaRPr lang="en-US" sz="2400" dirty="0">
              <a:solidFill>
                <a:srgbClr val="00B0F0"/>
              </a:solidFill>
            </a:endParaRPr>
          </a:p>
        </p:txBody>
      </p:sp>
      <p:sp>
        <p:nvSpPr>
          <p:cNvPr id="28" name="Rectangle 1"/>
          <p:cNvSpPr>
            <a:spLocks noChangeArrowheads="1"/>
          </p:cNvSpPr>
          <p:nvPr/>
        </p:nvSpPr>
        <p:spPr bwMode="auto">
          <a:xfrm>
            <a:off x="329879" y="5184957"/>
            <a:ext cx="396832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7F0055"/>
                </a:solidFill>
                <a:effectLst/>
                <a:latin typeface="Consolas" panose="020B0609020204030204" pitchFamily="49" charset="0"/>
              </a:rPr>
              <a:t>for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err="1" smtClean="0">
                <a:ln>
                  <a:noFill/>
                </a:ln>
                <a:solidFill>
                  <a:srgbClr val="566874"/>
                </a:solidFill>
                <a:effectLst/>
                <a:latin typeface="Consolas" panose="020B0609020204030204" pitchFamily="49" charset="0"/>
              </a:rPr>
              <a:t>myvariable</a:t>
            </a:r>
            <a:r>
              <a:rPr kumimoji="0" lang="en-US" altLang="en-US" sz="1400" b="0" i="0" u="none" strike="noStrike" cap="none" normalizeH="0" baseline="0" dirty="0" smtClean="0">
                <a:ln>
                  <a:noFill/>
                </a:ln>
                <a:solidFill>
                  <a:srgbClr val="566874"/>
                </a:solidFill>
                <a:effectLst/>
                <a:latin typeface="Consolas" panose="020B0609020204030204" pitchFamily="49" charset="0"/>
              </a:rPr>
              <a:t> </a:t>
            </a:r>
            <a:r>
              <a:rPr kumimoji="0" lang="en-US" altLang="en-US" sz="1400" b="1" i="0" u="none" strike="noStrike" cap="none" normalizeH="0" baseline="0" dirty="0" smtClean="0">
                <a:ln>
                  <a:noFill/>
                </a:ln>
                <a:solidFill>
                  <a:srgbClr val="7F0055"/>
                </a:solidFill>
                <a:effectLst/>
                <a:latin typeface="Consolas" panose="020B0609020204030204" pitchFamily="49" charset="0"/>
              </a:rPr>
              <a:t>in </a:t>
            </a:r>
            <a:r>
              <a:rPr kumimoji="0" lang="en-US" altLang="en-US" sz="1400" b="0" i="0" u="none" strike="noStrike" cap="none" normalizeH="0" baseline="0" dirty="0" smtClean="0">
                <a:ln>
                  <a:noFill/>
                </a:ln>
                <a:solidFill>
                  <a:srgbClr val="000000"/>
                </a:solidFill>
                <a:effectLst/>
                <a:latin typeface="Consolas" panose="020B0609020204030204" pitchFamily="49" charset="0"/>
              </a:rPr>
              <a:t>object</a:t>
            </a:r>
            <a:r>
              <a:rPr kumimoji="0" lang="en-US" altLang="en-US" sz="1400" b="0" i="0" u="none" strike="noStrike" cap="none" normalizeH="0" baseline="0" dirty="0" smtClean="0">
                <a:ln>
                  <a:noFill/>
                </a:ln>
                <a:solidFill>
                  <a:srgbClr val="000066"/>
                </a:solidFill>
                <a:effectLst/>
                <a:latin typeface="Consolas" panose="020B0609020204030204" pitchFamily="49" charset="0"/>
              </a:rPr>
              <a:t>) {</a:t>
            </a:r>
            <a:br>
              <a:rPr kumimoji="0" lang="en-US" altLang="en-US" sz="1400" b="0" i="0" u="none" strike="noStrike" cap="none" normalizeH="0" baseline="0" dirty="0" smtClean="0">
                <a:ln>
                  <a:noFill/>
                </a:ln>
                <a:solidFill>
                  <a:srgbClr val="000066"/>
                </a:solidFill>
                <a:effectLst/>
                <a:latin typeface="Consolas" panose="020B0609020204030204" pitchFamily="49" charset="0"/>
              </a:rPr>
            </a:br>
            <a:r>
              <a:rPr kumimoji="0" lang="en-US" altLang="en-US" sz="1400" b="0" i="0" u="none" strike="noStrike" cap="none" normalizeH="0" baseline="0" dirty="0" smtClean="0">
                <a:ln>
                  <a:noFill/>
                </a:ln>
                <a:solidFill>
                  <a:srgbClr val="000066"/>
                </a:solidFill>
                <a:effectLst/>
                <a:latin typeface="Consolas" panose="020B0609020204030204" pitchFamily="49" charset="0"/>
              </a:rPr>
              <a:t> </a:t>
            </a:r>
            <a:r>
              <a:rPr kumimoji="0" lang="en-US" altLang="en-US" sz="1400" b="1" i="0" u="none" strike="noStrike" cap="none" normalizeH="0" baseline="0" dirty="0" smtClean="0">
                <a:ln>
                  <a:noFill/>
                </a:ln>
                <a:solidFill>
                  <a:srgbClr val="7F0055"/>
                </a:solidFill>
                <a:effectLst/>
                <a:latin typeface="Consolas" panose="020B0609020204030204" pitchFamily="49" charset="0"/>
              </a:rPr>
              <a:t>if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err="1" smtClean="0">
                <a:ln>
                  <a:noFill/>
                </a:ln>
                <a:solidFill>
                  <a:srgbClr val="000000"/>
                </a:solidFill>
                <a:effectLst/>
                <a:latin typeface="Consolas" panose="020B0609020204030204" pitchFamily="49" charset="0"/>
              </a:rPr>
              <a:t>object</a:t>
            </a:r>
            <a:r>
              <a:rPr kumimoji="0" lang="en-US" altLang="en-US" sz="1400" b="0" i="0" u="none" strike="noStrike" cap="none" normalizeH="0" baseline="0" dirty="0" err="1" smtClean="0">
                <a:ln>
                  <a:noFill/>
                </a:ln>
                <a:solidFill>
                  <a:srgbClr val="333333"/>
                </a:solidFill>
                <a:effectLst/>
                <a:latin typeface="Consolas" panose="020B0609020204030204" pitchFamily="49" charset="0"/>
              </a:rPr>
              <a:t>.</a:t>
            </a:r>
            <a:r>
              <a:rPr kumimoji="0" lang="en-US" altLang="en-US" sz="1400" b="0" i="0" u="none" strike="noStrike" cap="none" normalizeH="0" baseline="0" dirty="0" err="1" smtClean="0">
                <a:ln>
                  <a:noFill/>
                </a:ln>
                <a:solidFill>
                  <a:srgbClr val="7A7A43"/>
                </a:solidFill>
                <a:effectLst/>
                <a:latin typeface="Consolas" panose="020B0609020204030204" pitchFamily="49" charset="0"/>
              </a:rPr>
              <a:t>hasOwnProperty</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err="1" smtClean="0">
                <a:ln>
                  <a:noFill/>
                </a:ln>
                <a:solidFill>
                  <a:srgbClr val="566874"/>
                </a:solidFill>
                <a:effectLst/>
                <a:latin typeface="Consolas" panose="020B0609020204030204" pitchFamily="49" charset="0"/>
              </a:rPr>
              <a:t>myvariable</a:t>
            </a:r>
            <a:r>
              <a:rPr kumimoji="0" lang="en-US" altLang="en-US" sz="1400" b="0" i="0" u="none" strike="noStrike" cap="none" normalizeH="0" baseline="0" dirty="0" smtClean="0">
                <a:ln>
                  <a:noFill/>
                </a:ln>
                <a:solidFill>
                  <a:srgbClr val="000066"/>
                </a:solidFill>
                <a:effectLst/>
                <a:latin typeface="Consolas" panose="020B0609020204030204" pitchFamily="49" charset="0"/>
              </a:rPr>
              <a:t>)) {</a:t>
            </a:r>
            <a:br>
              <a:rPr kumimoji="0" lang="en-US" altLang="en-US" sz="1400" b="0" i="0" u="none" strike="noStrike" cap="none" normalizeH="0" baseline="0" dirty="0" smtClean="0">
                <a:ln>
                  <a:noFill/>
                </a:ln>
                <a:solidFill>
                  <a:srgbClr val="000066"/>
                </a:solidFill>
                <a:effectLst/>
                <a:latin typeface="Consolas" panose="020B0609020204030204" pitchFamily="49" charset="0"/>
              </a:rPr>
            </a:br>
            <a:r>
              <a:rPr kumimoji="0" lang="en-US" altLang="en-US" sz="1400" b="0" i="0" u="none" strike="noStrike" cap="none" normalizeH="0" baseline="0" dirty="0" smtClean="0">
                <a:ln>
                  <a:noFill/>
                </a:ln>
                <a:solidFill>
                  <a:srgbClr val="000066"/>
                </a:solidFill>
                <a:effectLst/>
                <a:latin typeface="Consolas" panose="020B0609020204030204" pitchFamily="49" charset="0"/>
              </a:rPr>
              <a:t>    </a:t>
            </a:r>
            <a:r>
              <a:rPr kumimoji="0" lang="en-US" altLang="en-US" sz="1400" b="0" i="0" u="none" strike="noStrike" cap="none" normalizeH="0" baseline="0" dirty="0" smtClean="0">
                <a:ln>
                  <a:noFill/>
                </a:ln>
                <a:solidFill>
                  <a:srgbClr val="000000"/>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//statements to be executed</a:t>
            </a:r>
            <a:br>
              <a:rPr kumimoji="0" lang="en-US" altLang="en-US" sz="1400" b="0" i="0" u="none" strike="noStrike" cap="none" normalizeH="0" baseline="0" dirty="0" smtClean="0">
                <a:ln>
                  <a:noFill/>
                </a:ln>
                <a:solidFill>
                  <a:srgbClr val="3F7F5F"/>
                </a:solidFill>
                <a:effectLst/>
                <a:latin typeface="Consolas" panose="020B0609020204030204" pitchFamily="49" charset="0"/>
              </a:rPr>
            </a:br>
            <a:r>
              <a:rPr kumimoji="0" lang="en-US" altLang="en-US" sz="1400" b="0" i="0" u="none" strike="noStrike" cap="none" normalizeH="0" baseline="0" dirty="0" smtClean="0">
                <a:ln>
                  <a:noFill/>
                </a:ln>
                <a:solidFill>
                  <a:srgbClr val="3F7F5F"/>
                </a:solidFill>
                <a:effectLst/>
                <a:latin typeface="Consolas" panose="020B0609020204030204" pitchFamily="49" charset="0"/>
              </a:rPr>
              <a:t>    </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br>
              <a:rPr kumimoji="0" lang="en-US" altLang="en-US" sz="1400" b="0" i="0" u="none" strike="noStrike" cap="none" normalizeH="0" baseline="0" dirty="0" smtClean="0">
                <a:ln>
                  <a:noFill/>
                </a:ln>
                <a:solidFill>
                  <a:srgbClr val="000066"/>
                </a:solidFill>
                <a:effectLst/>
                <a:latin typeface="Consolas" panose="020B0609020204030204" pitchFamily="49" charset="0"/>
              </a:rPr>
            </a:br>
            <a:r>
              <a:rPr kumimoji="0" lang="en-US" altLang="en-US" sz="1400" b="0" i="0" u="none" strike="noStrike" cap="none" normalizeH="0" baseline="0" dirty="0" smtClean="0">
                <a:ln>
                  <a:noFill/>
                </a:ln>
                <a:solidFill>
                  <a:srgbClr val="000066"/>
                </a:solidFill>
                <a:effectLst/>
                <a:latin typeface="Consolas" panose="020B0609020204030204" pitchFamily="49"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2"/>
          <p:cNvSpPr>
            <a:spLocks noChangeArrowheads="1"/>
          </p:cNvSpPr>
          <p:nvPr/>
        </p:nvSpPr>
        <p:spPr bwMode="auto">
          <a:xfrm>
            <a:off x="648704" y="2175386"/>
            <a:ext cx="57111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D73A49"/>
                </a:solidFill>
                <a:effectLst/>
                <a:latin typeface="SFMono-Regular"/>
              </a:rPr>
              <a:t>if</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1" i="0" u="none" strike="noStrike" cap="none" normalizeH="0" baseline="0" dirty="0" err="1" smtClean="0">
                <a:ln>
                  <a:noFill/>
                </a:ln>
                <a:solidFill>
                  <a:srgbClr val="24292E"/>
                </a:solidFill>
                <a:effectLst/>
                <a:latin typeface="SFMono-Regular"/>
              </a:rPr>
              <a:t>my_value</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smtClean="0">
                <a:ln>
                  <a:noFill/>
                </a:ln>
                <a:solidFill>
                  <a:srgbClr val="005CC5"/>
                </a:solidFill>
                <a:effectLst/>
                <a:latin typeface="SFMono-Regular"/>
              </a:rPr>
              <a:t>&amp;&amp;</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err="1" smtClean="0">
                <a:ln>
                  <a:noFill/>
                </a:ln>
                <a:solidFill>
                  <a:srgbClr val="D73A49"/>
                </a:solidFill>
                <a:effectLst/>
                <a:latin typeface="SFMono-Regular"/>
              </a:rPr>
              <a:t>typeof</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err="1" smtClean="0">
                <a:ln>
                  <a:noFill/>
                </a:ln>
                <a:solidFill>
                  <a:srgbClr val="24292E"/>
                </a:solidFill>
                <a:effectLst/>
                <a:latin typeface="SFMono-Regular"/>
              </a:rPr>
              <a:t>my_value</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smtClean="0">
                <a:ln>
                  <a:noFill/>
                </a:ln>
                <a:solidFill>
                  <a:srgbClr val="005CC5"/>
                </a:solidFill>
                <a:effectLst/>
                <a:latin typeface="SFMono-Regular"/>
              </a:rPr>
              <a:t>===</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smtClean="0">
                <a:ln>
                  <a:noFill/>
                </a:ln>
                <a:solidFill>
                  <a:srgbClr val="032F62"/>
                </a:solidFill>
                <a:effectLst/>
                <a:latin typeface="SFMono-Regular"/>
              </a:rPr>
              <a:t>'object'</a:t>
            </a:r>
            <a:r>
              <a:rPr kumimoji="0" lang="en-US" altLang="en-US" sz="14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92E"/>
                </a:solidFill>
                <a:latin typeface="SFMono-Regular"/>
              </a:rPr>
              <a:t>	</a:t>
            </a:r>
            <a:r>
              <a:rPr kumimoji="0" lang="en-US" altLang="en-US" sz="1400" b="0" i="0" u="none" strike="noStrike" cap="none" normalizeH="0" baseline="0" dirty="0" smtClean="0">
                <a:ln>
                  <a:noFill/>
                </a:ln>
                <a:solidFill>
                  <a:srgbClr val="005CC5"/>
                </a:solidFill>
                <a:effectLst/>
                <a:latin typeface="SFMono-Regular"/>
              </a:rPr>
              <a:t>&amp;&amp;</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err="1" smtClean="0">
                <a:ln>
                  <a:noFill/>
                </a:ln>
                <a:solidFill>
                  <a:srgbClr val="D73A49"/>
                </a:solidFill>
                <a:effectLst/>
                <a:latin typeface="SFMono-Regular"/>
              </a:rPr>
              <a:t>typeof</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err="1" smtClean="0">
                <a:ln>
                  <a:noFill/>
                </a:ln>
                <a:solidFill>
                  <a:srgbClr val="24292E"/>
                </a:solidFill>
                <a:effectLst/>
                <a:latin typeface="SFMono-Regular"/>
              </a:rPr>
              <a:t>my_value.</a:t>
            </a:r>
            <a:r>
              <a:rPr kumimoji="0" lang="en-US" altLang="en-US" sz="1400" b="0" i="0" u="none" strike="noStrike" cap="none" normalizeH="0" baseline="0" dirty="0" err="1" smtClean="0">
                <a:ln>
                  <a:noFill/>
                </a:ln>
                <a:solidFill>
                  <a:srgbClr val="005CC5"/>
                </a:solidFill>
                <a:effectLst/>
                <a:latin typeface="SFMono-Regular"/>
              </a:rPr>
              <a:t>length</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smtClean="0">
                <a:ln>
                  <a:noFill/>
                </a:ln>
                <a:solidFill>
                  <a:srgbClr val="005CC5"/>
                </a:solidFill>
                <a:effectLst/>
                <a:latin typeface="SFMono-Regular"/>
              </a:rPr>
              <a:t>===</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smtClean="0">
                <a:ln>
                  <a:noFill/>
                </a:ln>
                <a:solidFill>
                  <a:srgbClr val="032F62"/>
                </a:solidFill>
                <a:effectLst/>
                <a:latin typeface="SFMono-Regular"/>
              </a:rPr>
              <a:t>'number'</a:t>
            </a:r>
            <a:r>
              <a:rPr kumimoji="0" lang="en-US" altLang="en-US" sz="14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4292E"/>
                </a:solidFill>
                <a:latin typeface="SFMono-Regular"/>
              </a:rPr>
              <a:t> </a:t>
            </a:r>
            <a:r>
              <a:rPr lang="en-US" altLang="en-US" sz="1400" dirty="0" smtClean="0">
                <a:solidFill>
                  <a:srgbClr val="24292E"/>
                </a:solidFill>
                <a:latin typeface="SFMono-Regular"/>
              </a:rPr>
              <a:t>                </a:t>
            </a:r>
            <a:r>
              <a:rPr kumimoji="0" lang="en-US" altLang="en-US" sz="1400" b="0" i="0" u="none" strike="noStrike" cap="none" normalizeH="0" baseline="0" dirty="0" smtClean="0">
                <a:ln>
                  <a:noFill/>
                </a:ln>
                <a:solidFill>
                  <a:srgbClr val="005CC5"/>
                </a:solidFill>
                <a:effectLst/>
                <a:latin typeface="SFMono-Regular"/>
              </a:rPr>
              <a:t>&amp;&amp;</a:t>
            </a:r>
            <a:r>
              <a:rPr kumimoji="0" lang="en-US" altLang="en-US" sz="1400" b="0" i="0" u="none" strike="noStrike" cap="none" normalizeH="0" baseline="0" dirty="0" smtClean="0">
                <a:ln>
                  <a:noFill/>
                </a:ln>
                <a:solidFill>
                  <a:srgbClr val="24292E"/>
                </a:solidFill>
                <a:effectLst/>
                <a:latin typeface="SFMono-Regular"/>
              </a:rPr>
              <a:t> !(</a:t>
            </a:r>
            <a:r>
              <a:rPr kumimoji="0" lang="en-US" altLang="en-US" sz="1400" b="0" i="0" u="none" strike="noStrike" cap="none" normalizeH="0" baseline="0" dirty="0" err="1" smtClean="0">
                <a:ln>
                  <a:noFill/>
                </a:ln>
                <a:solidFill>
                  <a:srgbClr val="24292E"/>
                </a:solidFill>
                <a:effectLst/>
                <a:latin typeface="SFMono-Regular"/>
              </a:rPr>
              <a:t>my_value.</a:t>
            </a:r>
            <a:r>
              <a:rPr kumimoji="0" lang="en-US" altLang="en-US" sz="1400" b="0" i="0" u="none" strike="noStrike" cap="none" normalizeH="0" baseline="0" dirty="0" err="1" smtClean="0">
                <a:ln>
                  <a:noFill/>
                </a:ln>
                <a:solidFill>
                  <a:srgbClr val="6F42C1"/>
                </a:solidFill>
                <a:effectLst/>
                <a:latin typeface="SFMono-Regular"/>
              </a:rPr>
              <a:t>propertyIsEnumerable</a:t>
            </a:r>
            <a:r>
              <a:rPr kumimoji="0" lang="en-US" altLang="en-US" sz="1400" b="0" i="0" u="none" strike="noStrike" cap="none" normalizeH="0" baseline="0" dirty="0" smtClean="0">
                <a:ln>
                  <a:noFill/>
                </a:ln>
                <a:solidFill>
                  <a:srgbClr val="24292E"/>
                </a:solidFill>
                <a:effectLst/>
                <a:latin typeface="SFMono-Regular"/>
              </a:rPr>
              <a:t>(</a:t>
            </a:r>
            <a:r>
              <a:rPr kumimoji="0" lang="en-US" altLang="en-US" sz="1400" b="0" i="0" u="none" strike="noStrike" cap="none" normalizeH="0" baseline="0" dirty="0" smtClean="0">
                <a:ln>
                  <a:noFill/>
                </a:ln>
                <a:solidFill>
                  <a:srgbClr val="032F62"/>
                </a:solidFill>
                <a:effectLst/>
                <a:latin typeface="SFMono-Regular"/>
              </a:rPr>
              <a:t>'length'</a:t>
            </a:r>
            <a:r>
              <a:rPr kumimoji="0" lang="en-US" altLang="en-US" sz="1400" b="0" i="0" u="none" strike="noStrike" cap="none" normalizeH="0" baseline="0" dirty="0" smtClean="0">
                <a:ln>
                  <a:noFill/>
                </a:ln>
                <a:solidFill>
                  <a:srgbClr val="24292E"/>
                </a:solidFill>
                <a:effectLst/>
                <a:latin typeface="SFMono-Regular"/>
              </a:rPr>
              <a:t>))) { </a:t>
            </a:r>
            <a:r>
              <a:rPr kumimoji="0" lang="en-US" altLang="en-US" sz="1400" b="0" i="0" u="none" strike="noStrike" cap="none" normalizeH="0" baseline="0" dirty="0" smtClean="0">
                <a:ln>
                  <a:noFill/>
                </a:ln>
                <a:solidFill>
                  <a:srgbClr val="6A737D"/>
                </a:solidFill>
                <a:effectLst/>
                <a:latin typeface="SFMono-Regular"/>
              </a:rPr>
              <a:t>//</a:t>
            </a:r>
            <a:r>
              <a:rPr kumimoji="0" lang="en-US" altLang="en-US" sz="1400" b="0" i="0" u="none" strike="noStrike" cap="none" normalizeH="0" baseline="0" dirty="0" err="1" smtClean="0">
                <a:ln>
                  <a:noFill/>
                </a:ln>
                <a:solidFill>
                  <a:srgbClr val="6A737D"/>
                </a:solidFill>
                <a:effectLst/>
                <a:latin typeface="SFMono-Regular"/>
              </a:rPr>
              <a:t>my_value</a:t>
            </a:r>
            <a:r>
              <a:rPr kumimoji="0" lang="en-US" altLang="en-US" sz="1400" b="0" i="0" u="none" strike="noStrike" cap="none" normalizeH="0" baseline="0" dirty="0" smtClean="0">
                <a:ln>
                  <a:noFill/>
                </a:ln>
                <a:solidFill>
                  <a:srgbClr val="6A737D"/>
                </a:solidFill>
                <a:effectLst/>
                <a:latin typeface="SFMono-Regular"/>
              </a:rPr>
              <a:t> is definitely an array!</a:t>
            </a:r>
            <a:r>
              <a:rPr kumimoji="0" lang="en-US" altLang="en-US" sz="1400" b="0" i="0" u="none" strike="noStrike" cap="none" normalizeH="0" baseline="0" dirty="0" smtClean="0">
                <a:ln>
                  <a:noFill/>
                </a:ln>
                <a:solidFill>
                  <a:srgbClr val="24292E"/>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4292E"/>
                </a:solidFill>
                <a:effectLst/>
                <a:latin typeface="SFMono-Regular"/>
              </a:rPr>
              <a:t>}</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9"/>
          <p:cNvSpPr/>
          <p:nvPr/>
        </p:nvSpPr>
        <p:spPr>
          <a:xfrm>
            <a:off x="7363084" y="2222854"/>
            <a:ext cx="3720762" cy="369332"/>
          </a:xfrm>
          <a:prstGeom prst="rect">
            <a:avLst/>
          </a:prstGeom>
        </p:spPr>
        <p:txBody>
          <a:bodyPr wrap="none">
            <a:spAutoFit/>
          </a:bodyPr>
          <a:lstStyle/>
          <a:p>
            <a:r>
              <a:rPr lang="en-US" dirty="0">
                <a:solidFill>
                  <a:srgbClr val="00B0F0"/>
                </a:solidFill>
              </a:rPr>
              <a:t>re-define </a:t>
            </a:r>
            <a:r>
              <a:rPr lang="en-US" dirty="0" smtClean="0">
                <a:solidFill>
                  <a:srgbClr val="00B0F0"/>
                </a:solidFill>
              </a:rPr>
              <a:t>arrays with named-indexes </a:t>
            </a:r>
            <a:endParaRPr lang="en-US" dirty="0">
              <a:solidFill>
                <a:srgbClr val="00B0F0"/>
              </a:solidFill>
            </a:endParaRPr>
          </a:p>
        </p:txBody>
      </p:sp>
      <p:sp>
        <p:nvSpPr>
          <p:cNvPr id="33" name="Rectangle 3"/>
          <p:cNvSpPr>
            <a:spLocks noChangeArrowheads="1"/>
          </p:cNvSpPr>
          <p:nvPr/>
        </p:nvSpPr>
        <p:spPr bwMode="auto">
          <a:xfrm>
            <a:off x="184731" y="3707190"/>
            <a:ext cx="7349003"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300" b="1" i="0" u="none" strike="noStrike" cap="none" normalizeH="0" baseline="0" dirty="0" smtClean="0">
                <a:ln>
                  <a:noFill/>
                </a:ln>
                <a:solidFill>
                  <a:srgbClr val="7F0055"/>
                </a:solidFill>
                <a:effectLst/>
                <a:latin typeface="Consolas" panose="020B0609020204030204" pitchFamily="49" charset="0"/>
              </a:rPr>
              <a:t> </a:t>
            </a:r>
            <a:r>
              <a:rPr kumimoji="0" lang="en-US" altLang="en-US" sz="1300" b="1" i="0" u="none" strike="noStrike" cap="none" normalizeH="0" baseline="0" dirty="0" smtClean="0">
                <a:ln>
                  <a:noFill/>
                </a:ln>
                <a:solidFill>
                  <a:srgbClr val="FF8000"/>
                </a:solidFill>
                <a:effectLst/>
                <a:latin typeface="Consolas" panose="020B0609020204030204" pitchFamily="49" charset="0"/>
              </a:rPr>
              <a:t>elms </a:t>
            </a:r>
            <a:r>
              <a:rPr kumimoji="0" lang="en-US" altLang="en-US" sz="1300" b="0" i="0" u="none" strike="noStrike" cap="none" normalizeH="0" baseline="0" dirty="0" smtClean="0">
                <a:ln>
                  <a:noFill/>
                </a:ln>
                <a:solidFill>
                  <a:srgbClr val="333333"/>
                </a:solidFill>
                <a:effectLst/>
                <a:latin typeface="Consolas" panose="020B0609020204030204" pitchFamily="49" charset="0"/>
              </a:rPr>
              <a:t>= </a:t>
            </a:r>
            <a:r>
              <a:rPr kumimoji="0" lang="en-US" altLang="en-US" sz="1300" b="1" i="0" u="none" strike="noStrike" cap="none" normalizeH="0" baseline="0" dirty="0" smtClean="0">
                <a:ln>
                  <a:noFill/>
                </a:ln>
                <a:solidFill>
                  <a:srgbClr val="7F0055"/>
                </a:solidFill>
                <a:effectLst/>
                <a:latin typeface="Consolas" panose="020B0609020204030204" pitchFamily="49" charset="0"/>
              </a:rPr>
              <a:t>new </a:t>
            </a:r>
            <a:r>
              <a:rPr kumimoji="0" lang="en-US" altLang="en-US" sz="1300" b="1" i="1" u="none" strike="noStrike" cap="none" normalizeH="0" baseline="0" dirty="0" smtClean="0">
                <a:ln>
                  <a:noFill/>
                </a:ln>
                <a:solidFill>
                  <a:srgbClr val="660E7A"/>
                </a:solidFill>
                <a:effectLst/>
                <a:latin typeface="Consolas" panose="020B0609020204030204" pitchFamily="49" charset="0"/>
              </a:rPr>
              <a:t>Array</a:t>
            </a:r>
            <a:r>
              <a:rPr kumimoji="0" lang="en-US" altLang="en-US" sz="1300" b="0" i="0" u="none" strike="noStrike" cap="none" normalizeH="0" baseline="0" dirty="0" smtClean="0">
                <a:ln>
                  <a:noFill/>
                </a:ln>
                <a:solidFill>
                  <a:srgbClr val="000066"/>
                </a:solidFill>
                <a:effectLst/>
                <a:latin typeface="Consolas" panose="020B0609020204030204" pitchFamily="49" charset="0"/>
              </a:rPr>
              <a:t>(</a:t>
            </a:r>
            <a:r>
              <a:rPr kumimoji="0" lang="en-US" altLang="en-US" sz="1300" b="1" i="0" u="none" strike="noStrike" cap="none" normalizeH="0" baseline="0" dirty="0" smtClean="0">
                <a:ln>
                  <a:noFill/>
                </a:ln>
                <a:solidFill>
                  <a:srgbClr val="333333"/>
                </a:solidFill>
                <a:effectLst/>
                <a:latin typeface="Consolas" panose="020B0609020204030204" pitchFamily="49" charset="0"/>
              </a:rPr>
              <a:t>40</a:t>
            </a:r>
            <a:r>
              <a:rPr kumimoji="0" lang="en-US" altLang="en-US" sz="1300" b="0" i="0" u="none" strike="noStrike" cap="none" normalizeH="0" baseline="0" dirty="0" smtClean="0">
                <a:ln>
                  <a:noFill/>
                </a:ln>
                <a:solidFill>
                  <a:srgbClr val="333333"/>
                </a:solidFill>
                <a:effectLst/>
                <a:latin typeface="Consolas" panose="020B0609020204030204" pitchFamily="49" charset="0"/>
              </a:rPr>
              <a:t>,</a:t>
            </a:r>
            <a:r>
              <a:rPr kumimoji="0" lang="en-US" altLang="en-US" sz="1300" b="1" i="0" u="none" strike="noStrike" cap="none" normalizeH="0" baseline="0" dirty="0" smtClean="0">
                <a:ln>
                  <a:noFill/>
                </a:ln>
                <a:solidFill>
                  <a:srgbClr val="333333"/>
                </a:solidFill>
                <a:effectLst/>
                <a:latin typeface="Consolas" panose="020B0609020204030204" pitchFamily="49" charset="0"/>
              </a:rPr>
              <a:t>100</a:t>
            </a:r>
            <a:r>
              <a:rPr kumimoji="0" lang="en-US" altLang="en-US" sz="1300" b="0" i="0" u="none" strike="noStrike" cap="none" normalizeH="0" baseline="0" dirty="0" smtClean="0">
                <a:ln>
                  <a:noFill/>
                </a:ln>
                <a:solidFill>
                  <a:srgbClr val="000066"/>
                </a:solidFill>
                <a:effectLst/>
                <a:latin typeface="Consolas" panose="020B0609020204030204" pitchFamily="49" charset="0"/>
              </a:rPr>
              <a:t>)</a:t>
            </a:r>
            <a:r>
              <a:rPr kumimoji="0" lang="en-US" altLang="en-US" sz="1300" b="0" i="0" u="none" strike="noStrike" cap="none" normalizeH="0" baseline="0" dirty="0" smtClean="0">
                <a:ln>
                  <a:noFill/>
                </a:ln>
                <a:solidFill>
                  <a:srgbClr val="333333"/>
                </a:solidFill>
                <a:effectLst/>
                <a:latin typeface="Consolas" panose="020B0609020204030204" pitchFamily="49" charset="0"/>
              </a:rPr>
              <a:t>;</a:t>
            </a:r>
            <a:r>
              <a:rPr kumimoji="0" lang="en-US" altLang="en-US" sz="1300" b="0" i="0" u="none" strike="noStrike" cap="none" normalizeH="0" baseline="0" dirty="0" smtClean="0">
                <a:ln>
                  <a:noFill/>
                </a:ln>
                <a:solidFill>
                  <a:srgbClr val="3F7F5F"/>
                </a:solidFill>
                <a:effectLst/>
                <a:latin typeface="Consolas" panose="020B0609020204030204" pitchFamily="49" charset="0"/>
              </a:rPr>
              <a:t>//Creates an array with two elements (40 and 100)</a:t>
            </a:r>
            <a:br>
              <a:rPr kumimoji="0" lang="en-US" altLang="en-US" sz="1300" b="0" i="0" u="none" strike="noStrike" cap="none" normalizeH="0" baseline="0" dirty="0" smtClean="0">
                <a:ln>
                  <a:noFill/>
                </a:ln>
                <a:solidFill>
                  <a:srgbClr val="3F7F5F"/>
                </a:solidFill>
                <a:effectLst/>
                <a:latin typeface="Consolas" panose="020B0609020204030204" pitchFamily="49" charset="0"/>
              </a:rPr>
            </a:br>
            <a:r>
              <a:rPr kumimoji="0" lang="en-US" altLang="en-US" sz="13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300" b="1" i="0" u="none" strike="noStrike" cap="none" normalizeH="0" baseline="0" dirty="0" smtClean="0">
                <a:ln>
                  <a:noFill/>
                </a:ln>
                <a:solidFill>
                  <a:srgbClr val="7F0055"/>
                </a:solidFill>
                <a:effectLst/>
                <a:latin typeface="Consolas" panose="020B0609020204030204" pitchFamily="49" charset="0"/>
              </a:rPr>
              <a:t> </a:t>
            </a:r>
            <a:r>
              <a:rPr kumimoji="0" lang="en-US" altLang="en-US" sz="1300" b="1" i="0" u="none" strike="noStrike" cap="none" normalizeH="0" baseline="0" dirty="0" smtClean="0">
                <a:ln>
                  <a:noFill/>
                </a:ln>
                <a:solidFill>
                  <a:srgbClr val="FF8000"/>
                </a:solidFill>
                <a:effectLst/>
                <a:latin typeface="Consolas" panose="020B0609020204030204" pitchFamily="49" charset="0"/>
              </a:rPr>
              <a:t>elms </a:t>
            </a:r>
            <a:r>
              <a:rPr kumimoji="0" lang="en-US" altLang="en-US" sz="1300" b="0" i="0" u="none" strike="noStrike" cap="none" normalizeH="0" baseline="0" dirty="0" smtClean="0">
                <a:ln>
                  <a:noFill/>
                </a:ln>
                <a:solidFill>
                  <a:srgbClr val="333333"/>
                </a:solidFill>
                <a:effectLst/>
                <a:latin typeface="Consolas" panose="020B0609020204030204" pitchFamily="49" charset="0"/>
              </a:rPr>
              <a:t>= </a:t>
            </a:r>
            <a:r>
              <a:rPr kumimoji="0" lang="en-US" altLang="en-US" sz="1300" b="1" i="0" u="none" strike="noStrike" cap="none" normalizeH="0" baseline="0" dirty="0" smtClean="0">
                <a:ln>
                  <a:noFill/>
                </a:ln>
                <a:solidFill>
                  <a:srgbClr val="7F0055"/>
                </a:solidFill>
                <a:effectLst/>
                <a:latin typeface="Consolas" panose="020B0609020204030204" pitchFamily="49" charset="0"/>
              </a:rPr>
              <a:t>new </a:t>
            </a:r>
            <a:r>
              <a:rPr kumimoji="0" lang="en-US" altLang="en-US" sz="1300" b="1" i="1" u="none" strike="noStrike" cap="none" normalizeH="0" baseline="0" dirty="0" smtClean="0">
                <a:ln>
                  <a:noFill/>
                </a:ln>
                <a:solidFill>
                  <a:srgbClr val="660E7A"/>
                </a:solidFill>
                <a:effectLst/>
                <a:latin typeface="Consolas" panose="020B0609020204030204" pitchFamily="49" charset="0"/>
              </a:rPr>
              <a:t>Array</a:t>
            </a:r>
            <a:r>
              <a:rPr kumimoji="0" lang="en-US" altLang="en-US" sz="1300" b="0" i="0" u="none" strike="noStrike" cap="none" normalizeH="0" baseline="0" dirty="0" smtClean="0">
                <a:ln>
                  <a:noFill/>
                </a:ln>
                <a:solidFill>
                  <a:srgbClr val="000066"/>
                </a:solidFill>
                <a:effectLst/>
                <a:latin typeface="Consolas" panose="020B0609020204030204" pitchFamily="49" charset="0"/>
              </a:rPr>
              <a:t>(</a:t>
            </a:r>
            <a:r>
              <a:rPr kumimoji="0" lang="en-US" altLang="en-US" sz="1300" b="1" i="0" u="none" strike="noStrike" cap="none" normalizeH="0" baseline="0" dirty="0" smtClean="0">
                <a:ln>
                  <a:noFill/>
                </a:ln>
                <a:solidFill>
                  <a:srgbClr val="333333"/>
                </a:solidFill>
                <a:effectLst/>
                <a:latin typeface="Consolas" panose="020B0609020204030204" pitchFamily="49" charset="0"/>
              </a:rPr>
              <a:t>40</a:t>
            </a:r>
            <a:r>
              <a:rPr kumimoji="0" lang="en-US" altLang="en-US" sz="1300" b="0" i="0" u="none" strike="noStrike" cap="none" normalizeH="0" baseline="0" dirty="0" smtClean="0">
                <a:ln>
                  <a:noFill/>
                </a:ln>
                <a:solidFill>
                  <a:srgbClr val="000066"/>
                </a:solidFill>
                <a:effectLst/>
                <a:latin typeface="Consolas" panose="020B0609020204030204" pitchFamily="49" charset="0"/>
              </a:rPr>
              <a:t>)</a:t>
            </a:r>
            <a:r>
              <a:rPr kumimoji="0" lang="en-US" altLang="en-US" sz="1300" b="0" i="0" u="none" strike="noStrike" cap="none" normalizeH="0" baseline="0" dirty="0" smtClean="0">
                <a:ln>
                  <a:noFill/>
                </a:ln>
                <a:solidFill>
                  <a:srgbClr val="333333"/>
                </a:solidFill>
                <a:effectLst/>
                <a:latin typeface="Consolas" panose="020B0609020204030204" pitchFamily="49" charset="0"/>
              </a:rPr>
              <a:t>;</a:t>
            </a:r>
            <a:r>
              <a:rPr kumimoji="0" lang="en-US" altLang="en-US" sz="1300" b="0" i="0" u="none" strike="noStrike" cap="none" normalizeH="0" baseline="0" dirty="0" smtClean="0">
                <a:ln>
                  <a:noFill/>
                </a:ln>
                <a:solidFill>
                  <a:srgbClr val="3F7F5F"/>
                </a:solidFill>
                <a:effectLst/>
                <a:latin typeface="Consolas" panose="020B0609020204030204" pitchFamily="49" charset="0"/>
              </a:rPr>
              <a:t>// Creates an array with 40 undefined elements!!!!!</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287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8186344" y="1581445"/>
            <a:ext cx="4067788" cy="369332"/>
          </a:xfrm>
          <a:prstGeom prst="rect">
            <a:avLst/>
          </a:prstGeom>
          <a:noFill/>
        </p:spPr>
        <p:txBody>
          <a:bodyPr wrap="square" rtlCol="0">
            <a:spAutoFit/>
          </a:bodyPr>
          <a:lstStyle/>
          <a:p>
            <a:r>
              <a:rPr lang="en-US" b="1" dirty="0" smtClean="0">
                <a:solidFill>
                  <a:srgbClr val="00B0F0"/>
                </a:solidFill>
              </a:rPr>
              <a:t>null and undefined differences </a:t>
            </a:r>
            <a:endParaRPr lang="en-US" dirty="0" smtClean="0">
              <a:solidFill>
                <a:srgbClr val="00B0F0"/>
              </a:solidFill>
            </a:endParaRPr>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sp>
        <p:nvSpPr>
          <p:cNvPr id="26" name="Rectangle 25"/>
          <p:cNvSpPr/>
          <p:nvPr/>
        </p:nvSpPr>
        <p:spPr>
          <a:xfrm>
            <a:off x="346959" y="1883304"/>
            <a:ext cx="7561113" cy="923330"/>
          </a:xfrm>
          <a:prstGeom prst="rect">
            <a:avLst/>
          </a:prstGeom>
        </p:spPr>
        <p:txBody>
          <a:bodyPr wrap="square">
            <a:spAutoFit/>
          </a:bodyPr>
          <a:lstStyle/>
          <a:p>
            <a:r>
              <a:rPr lang="en-US" dirty="0"/>
              <a:t>Undefined </a:t>
            </a:r>
            <a:r>
              <a:rPr lang="en-US" dirty="0" smtClean="0"/>
              <a:t>refers </a:t>
            </a:r>
            <a:r>
              <a:rPr lang="en-US" dirty="0"/>
              <a:t>to something which has not yet been assigned a value (yet). </a:t>
            </a:r>
            <a:r>
              <a:rPr lang="en-US" dirty="0" smtClean="0"/>
              <a:t> </a:t>
            </a:r>
          </a:p>
          <a:p>
            <a:r>
              <a:rPr lang="en-US" dirty="0" smtClean="0"/>
              <a:t>Null </a:t>
            </a:r>
            <a:r>
              <a:rPr lang="en-US" dirty="0"/>
              <a:t>refers to something which definitively has no value. </a:t>
            </a:r>
            <a:r>
              <a:rPr lang="en-US" dirty="0" smtClean="0"/>
              <a:t> In </a:t>
            </a:r>
            <a:r>
              <a:rPr lang="en-US" dirty="0"/>
              <a:t>that case, </a:t>
            </a:r>
            <a:r>
              <a:rPr lang="en-US" dirty="0" smtClean="0"/>
              <a:t> just return a </a:t>
            </a:r>
            <a:r>
              <a:rPr lang="en-US" dirty="0"/>
              <a:t>null</a:t>
            </a:r>
            <a:r>
              <a:rPr lang="en-US" dirty="0" smtClean="0"/>
              <a:t>.  Also </a:t>
            </a:r>
            <a:r>
              <a:rPr lang="en-US" dirty="0"/>
              <a:t>different browsers seem to be returning these differently</a:t>
            </a:r>
            <a:r>
              <a:rPr lang="en-US" dirty="0" smtClean="0"/>
              <a:t>.  </a:t>
            </a:r>
            <a:endParaRPr lang="en-US" dirty="0"/>
          </a:p>
        </p:txBody>
      </p:sp>
      <p:sp>
        <p:nvSpPr>
          <p:cNvPr id="28" name="TextBox 27"/>
          <p:cNvSpPr txBox="1"/>
          <p:nvPr/>
        </p:nvSpPr>
        <p:spPr>
          <a:xfrm>
            <a:off x="394854" y="1402723"/>
            <a:ext cx="3374573" cy="461665"/>
          </a:xfrm>
          <a:prstGeom prst="rect">
            <a:avLst/>
          </a:prstGeom>
          <a:noFill/>
        </p:spPr>
        <p:txBody>
          <a:bodyPr wrap="square" rtlCol="0">
            <a:spAutoFit/>
          </a:bodyPr>
          <a:lstStyle/>
          <a:p>
            <a:r>
              <a:rPr lang="en-US" sz="2400" b="1" dirty="0">
                <a:solidFill>
                  <a:srgbClr val="C00000"/>
                </a:solidFill>
              </a:rPr>
              <a:t>n</a:t>
            </a:r>
            <a:r>
              <a:rPr lang="en-US" sz="2400" b="1" dirty="0" smtClean="0">
                <a:solidFill>
                  <a:srgbClr val="C00000"/>
                </a:solidFill>
              </a:rPr>
              <a:t>ull and undefined  </a:t>
            </a:r>
            <a:endParaRPr lang="en-US" sz="2400" b="1" dirty="0">
              <a:solidFill>
                <a:srgbClr val="C00000"/>
              </a:solidFill>
            </a:endParaRPr>
          </a:p>
        </p:txBody>
      </p:sp>
      <p:sp>
        <p:nvSpPr>
          <p:cNvPr id="30" name="TextBox 29"/>
          <p:cNvSpPr txBox="1"/>
          <p:nvPr/>
        </p:nvSpPr>
        <p:spPr>
          <a:xfrm>
            <a:off x="300667" y="4604002"/>
            <a:ext cx="10582887" cy="738664"/>
          </a:xfrm>
          <a:prstGeom prst="rect">
            <a:avLst/>
          </a:prstGeom>
          <a:noFill/>
        </p:spPr>
        <p:txBody>
          <a:bodyPr wrap="square" rtlCol="0">
            <a:spAutoFit/>
          </a:bodyPr>
          <a:lstStyle/>
          <a:p>
            <a:r>
              <a:rPr lang="en-US" sz="2400" b="1" dirty="0" smtClean="0">
                <a:solidFill>
                  <a:schemeClr val="tx1">
                    <a:lumMod val="95000"/>
                    <a:lumOff val="5000"/>
                  </a:schemeClr>
                </a:solidFill>
              </a:rPr>
              <a:t>void</a:t>
            </a:r>
            <a:r>
              <a:rPr lang="en-US" sz="2400" b="1" dirty="0" smtClean="0">
                <a:solidFill>
                  <a:srgbClr val="C00000"/>
                </a:solidFill>
              </a:rPr>
              <a:t> </a:t>
            </a:r>
            <a:r>
              <a:rPr lang="en-US" dirty="0"/>
              <a:t>- </a:t>
            </a:r>
            <a:r>
              <a:rPr lang="en-US" dirty="0" smtClean="0"/>
              <a:t>introduced </a:t>
            </a:r>
            <a:r>
              <a:rPr lang="en-US" dirty="0"/>
              <a:t>to handle the shadowing of undefined in </a:t>
            </a:r>
            <a:r>
              <a:rPr lang="en-US" b="1" dirty="0" smtClean="0"/>
              <a:t>pre-ES5, </a:t>
            </a:r>
            <a:r>
              <a:rPr lang="en-US" dirty="0" smtClean="0"/>
              <a:t>where</a:t>
            </a:r>
            <a:r>
              <a:rPr lang="en-US" dirty="0"/>
              <a:t> undefined on the global scope </a:t>
            </a:r>
            <a:r>
              <a:rPr lang="en-US" dirty="0" smtClean="0"/>
              <a:t>can  be</a:t>
            </a:r>
            <a:r>
              <a:rPr lang="en-US" dirty="0"/>
              <a:t> </a:t>
            </a:r>
            <a:r>
              <a:rPr lang="en-US" b="1" dirty="0"/>
              <a:t>overridden</a:t>
            </a:r>
            <a:r>
              <a:rPr lang="en-US" dirty="0"/>
              <a:t> or </a:t>
            </a:r>
            <a:r>
              <a:rPr lang="en-US" b="1" dirty="0"/>
              <a:t>shadowed</a:t>
            </a:r>
            <a:r>
              <a:rPr lang="en-US" dirty="0" smtClean="0"/>
              <a:t>. Is an operator not return type.</a:t>
            </a:r>
            <a:endParaRPr lang="en-US" dirty="0"/>
          </a:p>
        </p:txBody>
      </p:sp>
      <p:sp>
        <p:nvSpPr>
          <p:cNvPr id="31" name="Rectangle 30"/>
          <p:cNvSpPr/>
          <p:nvPr/>
        </p:nvSpPr>
        <p:spPr>
          <a:xfrm>
            <a:off x="2206427" y="6453444"/>
            <a:ext cx="8961906" cy="369332"/>
          </a:xfrm>
          <a:prstGeom prst="rect">
            <a:avLst/>
          </a:prstGeom>
        </p:spPr>
        <p:txBody>
          <a:bodyPr wrap="square">
            <a:spAutoFit/>
          </a:bodyPr>
          <a:lstStyle/>
          <a:p>
            <a:r>
              <a:rPr lang="en-US" dirty="0" smtClean="0"/>
              <a:t> </a:t>
            </a:r>
            <a:r>
              <a:rPr lang="en-US" dirty="0" smtClean="0">
                <a:solidFill>
                  <a:srgbClr val="0070C0"/>
                </a:solidFill>
              </a:rPr>
              <a:t>VOID </a:t>
            </a:r>
            <a:r>
              <a:rPr lang="en-US" dirty="0">
                <a:solidFill>
                  <a:srgbClr val="0070C0"/>
                </a:solidFill>
              </a:rPr>
              <a:t>method returns UNDEFINED. //In Java VOID method does not return anything, … </a:t>
            </a:r>
          </a:p>
        </p:txBody>
      </p:sp>
      <p:sp>
        <p:nvSpPr>
          <p:cNvPr id="18" name="Rectangle 1"/>
          <p:cNvSpPr>
            <a:spLocks noChangeArrowheads="1"/>
          </p:cNvSpPr>
          <p:nvPr/>
        </p:nvSpPr>
        <p:spPr bwMode="auto">
          <a:xfrm>
            <a:off x="6254587" y="5043641"/>
            <a:ext cx="432314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smtClean="0">
                <a:ln>
                  <a:noFill/>
                </a:ln>
                <a:solidFill>
                  <a:srgbClr val="0070C0"/>
                </a:solidFill>
                <a:effectLst/>
                <a:latin typeface="Consolas" panose="020B0609020204030204" pitchFamily="49" charset="0"/>
              </a:rPr>
              <a:t>1)</a:t>
            </a:r>
            <a:r>
              <a:rPr kumimoji="0" lang="en-US" altLang="en-US" sz="1400" b="1" i="0" u="none" strike="noStrike" cap="none" normalizeH="0" baseline="0" dirty="0" smtClean="0">
                <a:ln>
                  <a:noFill/>
                </a:ln>
                <a:solidFill>
                  <a:srgbClr val="0070C0"/>
                </a:solidFill>
                <a:effectLst/>
                <a:latin typeface="Consolas" panose="020B0609020204030204" pitchFamily="49" charset="0"/>
              </a:rPr>
              <a:t> </a:t>
            </a:r>
            <a:r>
              <a:rPr kumimoji="0" lang="en-US" altLang="en-US" sz="1400" b="1" i="0" u="none" strike="noStrike" cap="none" normalizeH="0" baseline="0" dirty="0" smtClean="0">
                <a:ln>
                  <a:noFill/>
                </a:ln>
                <a:solidFill>
                  <a:srgbClr val="7F0055"/>
                </a:solidFill>
                <a:effectLst/>
                <a:latin typeface="Consolas" panose="020B0609020204030204" pitchFamily="49" charset="0"/>
              </a:rPr>
              <a:t>let </a:t>
            </a:r>
            <a:r>
              <a:rPr kumimoji="0" lang="en-US" altLang="en-US" sz="1400" b="1" i="0" u="none" strike="noStrike" cap="none" normalizeH="0" baseline="0" dirty="0" err="1" smtClean="0">
                <a:ln>
                  <a:noFill/>
                </a:ln>
                <a:solidFill>
                  <a:srgbClr val="FF8000"/>
                </a:solidFill>
                <a:effectLst/>
                <a:latin typeface="Consolas" panose="020B0609020204030204" pitchFamily="49" charset="0"/>
              </a:rPr>
              <a:t>i</a:t>
            </a:r>
            <a:r>
              <a:rPr kumimoji="0" lang="en-US" altLang="en-US" sz="1400" b="1" i="0" u="none" strike="noStrike" cap="none" normalizeH="0" baseline="0" dirty="0" smtClean="0">
                <a:ln>
                  <a:noFill/>
                </a:ln>
                <a:solidFill>
                  <a:srgbClr val="FF8000"/>
                </a:solidFill>
                <a:effectLst/>
                <a:latin typeface="Consolas" panose="020B0609020204030204" pitchFamily="49" charset="0"/>
              </a:rPr>
              <a:t> </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1" i="0" u="none" strike="noStrike" cap="none" normalizeH="0" baseline="0" dirty="0" smtClean="0">
                <a:ln>
                  <a:noFill/>
                </a:ln>
                <a:solidFill>
                  <a:srgbClr val="7F0055"/>
                </a:solidFill>
                <a:effectLst/>
                <a:latin typeface="Consolas" panose="020B0609020204030204" pitchFamily="49" charset="0"/>
              </a:rPr>
              <a:t>void </a:t>
            </a:r>
            <a:r>
              <a:rPr kumimoji="0" lang="en-US" altLang="en-US" sz="1400" b="1" i="0" u="none" strike="noStrike" cap="none" normalizeH="0" baseline="0" dirty="0" smtClean="0">
                <a:ln>
                  <a:noFill/>
                </a:ln>
                <a:solidFill>
                  <a:srgbClr val="333333"/>
                </a:solidFill>
                <a:effectLst/>
                <a:latin typeface="Consolas" panose="020B0609020204030204" pitchFamily="49" charset="0"/>
              </a:rPr>
              <a:t>2</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 </a:t>
            </a:r>
            <a:r>
              <a:rPr kumimoji="0" lang="en-US" altLang="en-US" sz="1400" b="0" i="0" u="none" strike="noStrike" cap="none" normalizeH="0" baseline="0" dirty="0" err="1" smtClean="0">
                <a:ln>
                  <a:noFill/>
                </a:ln>
                <a:solidFill>
                  <a:srgbClr val="3F7F5F"/>
                </a:solidFill>
                <a:effectLst/>
                <a:latin typeface="Consolas" panose="020B0609020204030204" pitchFamily="49" charset="0"/>
              </a:rPr>
              <a:t>i</a:t>
            </a:r>
            <a:r>
              <a:rPr kumimoji="0" lang="en-US" altLang="en-US" sz="1400" b="0" i="0" u="none" strike="noStrike" cap="none" normalizeH="0" baseline="0" dirty="0" smtClean="0">
                <a:ln>
                  <a:noFill/>
                </a:ln>
                <a:solidFill>
                  <a:srgbClr val="3F7F5F"/>
                </a:solidFill>
                <a:effectLst/>
                <a:latin typeface="Consolas" panose="020B0609020204030204" pitchFamily="49" charset="0"/>
              </a:rPr>
              <a:t> === undefined</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
          <p:cNvSpPr>
            <a:spLocks noChangeArrowheads="1"/>
          </p:cNvSpPr>
          <p:nvPr/>
        </p:nvSpPr>
        <p:spPr bwMode="auto">
          <a:xfrm>
            <a:off x="394854" y="5437781"/>
            <a:ext cx="5197257"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i="0" u="none" strike="noStrike" cap="none" normalizeH="0" baseline="0" dirty="0" smtClean="0">
                <a:ln>
                  <a:noFill/>
                </a:ln>
                <a:solidFill>
                  <a:srgbClr val="0070C0"/>
                </a:solidFill>
                <a:effectLst/>
                <a:latin typeface="Consolas" panose="020B0609020204030204" pitchFamily="49" charset="0"/>
              </a:rPr>
              <a:t>3) </a:t>
            </a:r>
            <a:r>
              <a:rPr kumimoji="0" lang="en-US" altLang="en-US" sz="1200" b="1" i="0" u="none" strike="noStrike" cap="none" normalizeH="0" baseline="0" dirty="0" smtClean="0">
                <a:ln>
                  <a:noFill/>
                </a:ln>
                <a:solidFill>
                  <a:srgbClr val="7F0055"/>
                </a:solidFill>
                <a:effectLst/>
                <a:latin typeface="Consolas" panose="020B0609020204030204" pitchFamily="49" charset="0"/>
              </a:rPr>
              <a:t>void function </a:t>
            </a:r>
            <a:r>
              <a:rPr kumimoji="0" lang="en-US" altLang="en-US" sz="1200" b="0" i="1" u="none" strike="noStrike" cap="none" normalizeH="0" baseline="0" dirty="0" smtClean="0">
                <a:ln>
                  <a:noFill/>
                </a:ln>
                <a:solidFill>
                  <a:srgbClr val="000000"/>
                </a:solidFill>
                <a:effectLst/>
                <a:latin typeface="Consolas" panose="020B0609020204030204" pitchFamily="49" charset="0"/>
              </a:rPr>
              <a:t>what</a:t>
            </a:r>
            <a:r>
              <a:rPr kumimoji="0" lang="en-US" altLang="en-US" sz="1200" b="0" i="0" u="none" strike="noStrike" cap="none" normalizeH="0" baseline="0" dirty="0" smtClean="0">
                <a:ln>
                  <a:noFill/>
                </a:ln>
                <a:solidFill>
                  <a:srgbClr val="000066"/>
                </a:solidFill>
                <a:effectLst/>
                <a:latin typeface="Consolas" panose="020B0609020204030204" pitchFamily="49" charset="0"/>
              </a:rPr>
              <a:t>() {</a:t>
            </a:r>
            <a:br>
              <a:rPr kumimoji="0" lang="en-US" altLang="en-US" sz="1200" b="0" i="0" u="none" strike="noStrike" cap="none" normalizeH="0" baseline="0" dirty="0" smtClean="0">
                <a:ln>
                  <a:noFill/>
                </a:ln>
                <a:solidFill>
                  <a:srgbClr val="000066"/>
                </a:solidFill>
                <a:effectLst/>
                <a:latin typeface="Consolas" panose="020B0609020204030204" pitchFamily="49" charset="0"/>
              </a:rPr>
            </a:br>
            <a:r>
              <a:rPr kumimoji="0" lang="en-US" altLang="en-US" sz="1200" b="0" i="0" u="none" strike="noStrike" cap="none" normalizeH="0" baseline="0" dirty="0" smtClean="0">
                <a:ln>
                  <a:noFill/>
                </a:ln>
                <a:solidFill>
                  <a:srgbClr val="000066"/>
                </a:solidFill>
                <a:effectLst/>
                <a:latin typeface="Consolas" panose="020B0609020204030204" pitchFamily="49" charset="0"/>
              </a:rPr>
              <a:t>    </a:t>
            </a:r>
            <a:r>
              <a:rPr kumimoji="0" lang="en-US" altLang="en-US" sz="12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r>
              <a:rPr kumimoji="0" lang="en-US" altLang="en-US" sz="1200" b="0" i="0" u="none" strike="noStrike" cap="none" normalizeH="0" baseline="0" dirty="0" smtClean="0">
                <a:ln>
                  <a:noFill/>
                </a:ln>
                <a:solidFill>
                  <a:srgbClr val="7A7A43"/>
                </a:solidFill>
                <a:effectLst/>
                <a:latin typeface="Consolas" panose="020B0609020204030204" pitchFamily="49" charset="0"/>
              </a:rPr>
              <a:t>log</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smtClean="0">
                <a:ln>
                  <a:noFill/>
                </a:ln>
                <a:solidFill>
                  <a:srgbClr val="000000"/>
                </a:solidFill>
                <a:effectLst/>
                <a:latin typeface="Consolas" panose="020B0609020204030204" pitchFamily="49" charset="0"/>
              </a:rPr>
              <a:t>'What'</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br>
              <a:rPr kumimoji="0" lang="en-US" altLang="en-US" sz="1200" b="0" i="0" u="none" strike="noStrike" cap="none" normalizeH="0" baseline="0" dirty="0" smtClean="0">
                <a:ln>
                  <a:noFill/>
                </a:ln>
                <a:solidFill>
                  <a:srgbClr val="000066"/>
                </a:solidFill>
                <a:effectLst/>
                <a:latin typeface="Consolas" panose="020B0609020204030204" pitchFamily="49" charset="0"/>
              </a:rPr>
            </a:br>
            <a:r>
              <a:rPr kumimoji="0" lang="en-US" altLang="en-US" sz="1200" b="0" i="0" u="none" strike="noStrike" cap="none" normalizeH="0" baseline="0" dirty="0" smtClean="0">
                <a:ln>
                  <a:noFill/>
                </a:ln>
                <a:solidFill>
                  <a:srgbClr val="000066"/>
                </a:solidFill>
                <a:effectLst/>
                <a:latin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br>
              <a:rPr kumimoji="0" lang="en-US" altLang="en-US" sz="1200" b="0" i="0" u="none" strike="noStrike" cap="none" normalizeH="0" baseline="0" dirty="0" smtClean="0">
                <a:ln>
                  <a:noFill/>
                </a:ln>
                <a:solidFill>
                  <a:srgbClr val="333333"/>
                </a:solidFill>
                <a:effectLst/>
                <a:latin typeface="Consolas" panose="020B0609020204030204" pitchFamily="49" charset="0"/>
              </a:rPr>
            </a:b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lang="en-US" altLang="en-US" sz="1200" dirty="0" smtClean="0">
                <a:solidFill>
                  <a:srgbClr val="000000"/>
                </a:solidFill>
                <a:latin typeface="Consolas" panose="020B0609020204030204" pitchFamily="49" charset="0"/>
              </a:rPr>
              <a:t>using </a:t>
            </a:r>
            <a:r>
              <a:rPr lang="en-US" altLang="en-US" sz="1200" b="1" dirty="0">
                <a:solidFill>
                  <a:srgbClr val="7F0055"/>
                </a:solidFill>
                <a:latin typeface="Consolas" panose="020B0609020204030204" pitchFamily="49" charset="0"/>
              </a:rPr>
              <a:t>void for </a:t>
            </a:r>
            <a:r>
              <a:rPr lang="en-US" altLang="en-US" sz="1200" dirty="0">
                <a:solidFill>
                  <a:srgbClr val="000000"/>
                </a:solidFill>
                <a:latin typeface="Consolas" panose="020B0609020204030204" pitchFamily="49" charset="0"/>
              </a:rPr>
              <a:t>IIFE will always evaluate to </a:t>
            </a:r>
            <a:r>
              <a:rPr lang="en-US" altLang="en-US" sz="1200" b="1" dirty="0">
                <a:solidFill>
                  <a:srgbClr val="7F0055"/>
                </a:solidFill>
                <a:latin typeface="Consolas" panose="020B0609020204030204" pitchFamily="49" charset="0"/>
              </a:rPr>
              <a:t>undefined</a:t>
            </a:r>
            <a:r>
              <a:rPr lang="en-US" altLang="en-US" sz="1200" dirty="0">
                <a:solidFill>
                  <a:srgbClr val="333333"/>
                </a:solidFill>
                <a:latin typeface="Consolas" panose="020B0609020204030204" pitchFamily="49" charset="0"/>
              </a:rPr>
              <a:t>.</a:t>
            </a: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rPr>
              <a:t>   what</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3"/>
          <p:cNvSpPr>
            <a:spLocks noChangeArrowheads="1"/>
          </p:cNvSpPr>
          <p:nvPr/>
        </p:nvSpPr>
        <p:spPr bwMode="auto">
          <a:xfrm>
            <a:off x="8186344" y="1953344"/>
            <a:ext cx="3115198"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7F0055"/>
                </a:solidFill>
                <a:effectLst/>
                <a:latin typeface="Consolas" panose="020B0609020204030204" pitchFamily="49" charset="0"/>
              </a:rPr>
              <a:t>typeof</a:t>
            </a:r>
            <a:r>
              <a:rPr kumimoji="0" lang="en-US" altLang="en-US" sz="1200" b="1" i="0" u="none" strike="noStrike" cap="none" normalizeH="0" baseline="0" dirty="0" smtClean="0">
                <a:ln>
                  <a:noFill/>
                </a:ln>
                <a:solidFill>
                  <a:srgbClr val="7F0055"/>
                </a:solidFill>
                <a:effectLst/>
                <a:latin typeface="Consolas" panose="020B0609020204030204" pitchFamily="49" charset="0"/>
              </a:rPr>
              <a:t> undefined </a:t>
            </a:r>
            <a:r>
              <a:rPr kumimoji="0" lang="en-US" altLang="en-US" sz="1200" b="0" i="0" u="none" strike="noStrike" cap="none" normalizeH="0" baseline="0" dirty="0" smtClean="0">
                <a:ln>
                  <a:noFill/>
                </a:ln>
                <a:solidFill>
                  <a:srgbClr val="3F7F5F"/>
                </a:solidFill>
                <a:effectLst/>
                <a:latin typeface="Consolas" panose="020B0609020204030204" pitchFamily="49" charset="0"/>
              </a:rPr>
              <a:t>//</a:t>
            </a:r>
            <a:r>
              <a:rPr kumimoji="0" lang="en-US" altLang="en-US" sz="1200" b="1" i="0" u="none" strike="noStrike" cap="none" normalizeH="0" baseline="0" dirty="0" smtClean="0">
                <a:ln>
                  <a:noFill/>
                </a:ln>
                <a:solidFill>
                  <a:srgbClr val="3F7F5F"/>
                </a:solidFill>
                <a:effectLst/>
                <a:latin typeface="Consolas" panose="020B0609020204030204" pitchFamily="49" charset="0"/>
              </a:rPr>
              <a:t>undefined</a:t>
            </a:r>
            <a:r>
              <a:rPr kumimoji="0" lang="en-US" altLang="en-US" sz="1200" b="0" i="0" u="none" strike="noStrike" cap="none" normalizeH="0" baseline="0" dirty="0" smtClean="0">
                <a:ln>
                  <a:noFill/>
                </a:ln>
                <a:solidFill>
                  <a:srgbClr val="3F7F5F"/>
                </a:solidFill>
                <a:effectLst/>
                <a:latin typeface="Consolas" panose="020B0609020204030204" pitchFamily="49" charset="0"/>
              </a:rPr>
              <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0" u="none" strike="noStrike" cap="none" normalizeH="0" baseline="0" dirty="0" err="1" smtClean="0">
                <a:ln>
                  <a:noFill/>
                </a:ln>
                <a:solidFill>
                  <a:srgbClr val="7F0055"/>
                </a:solidFill>
                <a:effectLst/>
                <a:latin typeface="Consolas" panose="020B0609020204030204" pitchFamily="49" charset="0"/>
              </a:rPr>
              <a:t>typeof</a:t>
            </a:r>
            <a:r>
              <a:rPr kumimoji="0" lang="en-US" altLang="en-US" sz="1200" b="1" i="0" u="none" strike="noStrike" cap="none" normalizeH="0" baseline="0" dirty="0" smtClean="0">
                <a:ln>
                  <a:noFill/>
                </a:ln>
                <a:solidFill>
                  <a:srgbClr val="7F0055"/>
                </a:solidFill>
                <a:effectLst/>
                <a:latin typeface="Consolas" panose="020B0609020204030204" pitchFamily="49" charset="0"/>
              </a:rPr>
              <a:t> null      </a:t>
            </a:r>
            <a:r>
              <a:rPr kumimoji="0" lang="en-US" altLang="en-US" sz="1200" b="0" i="0" u="none" strike="noStrike" cap="none" normalizeH="0" baseline="0" dirty="0" smtClean="0">
                <a:ln>
                  <a:noFill/>
                </a:ln>
                <a:solidFill>
                  <a:srgbClr val="3F7F5F"/>
                </a:solidFill>
                <a:effectLst/>
                <a:latin typeface="Consolas" panose="020B0609020204030204" pitchFamily="49" charset="0"/>
              </a:rPr>
              <a:t>// </a:t>
            </a:r>
            <a:r>
              <a:rPr kumimoji="0" lang="en-US" altLang="en-US" sz="1200" b="1" i="0" u="none" strike="noStrike" cap="none" normalizeH="0" baseline="0" dirty="0" smtClean="0">
                <a:ln>
                  <a:noFill/>
                </a:ln>
                <a:solidFill>
                  <a:srgbClr val="3F7F5F"/>
                </a:solidFill>
                <a:effectLst/>
                <a:latin typeface="Consolas" panose="020B0609020204030204" pitchFamily="49" charset="0"/>
              </a:rPr>
              <a:t>object</a:t>
            </a:r>
            <a:r>
              <a:rPr kumimoji="0" lang="en-US" altLang="en-US" sz="1200" b="0" i="0" u="none" strike="noStrike" cap="none" normalizeH="0" baseline="0" dirty="0" smtClean="0">
                <a:ln>
                  <a:noFill/>
                </a:ln>
                <a:solidFill>
                  <a:srgbClr val="3F7F5F"/>
                </a:solidFill>
                <a:effectLst/>
                <a:latin typeface="Consolas" panose="020B0609020204030204" pitchFamily="49" charset="0"/>
              </a:rPr>
              <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0" u="none" strike="noStrike" cap="none" normalizeH="0" baseline="0" dirty="0" smtClean="0">
                <a:ln>
                  <a:noFill/>
                </a:ln>
                <a:solidFill>
                  <a:srgbClr val="7F0055"/>
                </a:solidFill>
                <a:effectLst/>
                <a:latin typeface="Consolas" panose="020B0609020204030204" pitchFamily="49" charset="0"/>
              </a:rPr>
              <a:t>null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undefined </a:t>
            </a:r>
            <a:r>
              <a:rPr kumimoji="0" lang="en-US" altLang="en-US" sz="1200" b="0" i="0" u="none" strike="noStrike" cap="none" normalizeH="0" baseline="0" dirty="0" smtClean="0">
                <a:ln>
                  <a:noFill/>
                </a:ln>
                <a:solidFill>
                  <a:srgbClr val="3F7F5F"/>
                </a:solidFill>
                <a:effectLst/>
                <a:latin typeface="Consolas" panose="020B0609020204030204" pitchFamily="49" charset="0"/>
              </a:rPr>
              <a:t>// </a:t>
            </a:r>
            <a:r>
              <a:rPr kumimoji="0" lang="en-US" altLang="en-US" sz="1200" b="1" i="0" u="none" strike="noStrike" cap="none" normalizeH="0" baseline="0" dirty="0" smtClean="0">
                <a:ln>
                  <a:noFill/>
                </a:ln>
                <a:solidFill>
                  <a:srgbClr val="3F7F5F"/>
                </a:solidFill>
                <a:effectLst/>
                <a:latin typeface="Consolas" panose="020B0609020204030204" pitchFamily="49" charset="0"/>
              </a:rPr>
              <a:t>true</a:t>
            </a:r>
            <a:r>
              <a:rPr kumimoji="0" lang="en-US" altLang="en-US" sz="1200" b="0" i="0" u="none" strike="noStrike" cap="none" normalizeH="0" baseline="0" dirty="0" smtClean="0">
                <a:ln>
                  <a:noFill/>
                </a:ln>
                <a:solidFill>
                  <a:srgbClr val="3F7F5F"/>
                </a:solidFill>
                <a:effectLst/>
                <a:latin typeface="Consolas" panose="020B0609020204030204" pitchFamily="49" charset="0"/>
              </a:rPr>
              <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0" u="none" strike="noStrike" cap="none" normalizeH="0" baseline="0" dirty="0" smtClean="0">
                <a:ln>
                  <a:noFill/>
                </a:ln>
                <a:solidFill>
                  <a:srgbClr val="7F0055"/>
                </a:solidFill>
                <a:effectLst/>
                <a:latin typeface="Consolas" panose="020B0609020204030204" pitchFamily="49" charset="0"/>
              </a:rPr>
              <a:t>null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undefined </a:t>
            </a:r>
            <a:r>
              <a:rPr kumimoji="0" lang="en-US" altLang="en-US" sz="1200" b="0" i="0" u="none" strike="noStrike" cap="none" normalizeH="0" baseline="0" dirty="0" smtClean="0">
                <a:ln>
                  <a:noFill/>
                </a:ln>
                <a:solidFill>
                  <a:srgbClr val="3F7F5F"/>
                </a:solidFill>
                <a:effectLst/>
                <a:latin typeface="Consolas" panose="020B0609020204030204" pitchFamily="49" charset="0"/>
              </a:rPr>
              <a:t>// </a:t>
            </a:r>
            <a:r>
              <a:rPr kumimoji="0" lang="en-US" altLang="en-US" sz="1200" b="1" i="0" u="none" strike="noStrike" cap="none" normalizeH="0" baseline="0" dirty="0" smtClean="0">
                <a:ln>
                  <a:noFill/>
                </a:ln>
                <a:solidFill>
                  <a:srgbClr val="3F7F5F"/>
                </a:solidFill>
                <a:effectLst/>
                <a:latin typeface="Consolas" panose="020B0609020204030204" pitchFamily="49" charset="0"/>
              </a:rPr>
              <a:t>false</a:t>
            </a:r>
            <a:endParaRPr kumimoji="0" lang="en-US" altLang="en-US" sz="1200" b="1" i="0" u="none" strike="noStrike" cap="none" normalizeH="0" baseline="0" dirty="0" smtClean="0">
              <a:ln>
                <a:noFill/>
              </a:ln>
              <a:solidFill>
                <a:schemeClr val="tx1"/>
              </a:solidFill>
              <a:effectLst/>
              <a:latin typeface="Arial" panose="020B0604020202020204" pitchFamily="34" charset="0"/>
            </a:endParaRPr>
          </a:p>
        </p:txBody>
      </p:sp>
      <p:sp>
        <p:nvSpPr>
          <p:cNvPr id="32" name="Rectangle 31"/>
          <p:cNvSpPr/>
          <p:nvPr/>
        </p:nvSpPr>
        <p:spPr>
          <a:xfrm>
            <a:off x="4768758" y="4114008"/>
            <a:ext cx="5052793" cy="369332"/>
          </a:xfrm>
          <a:prstGeom prst="rect">
            <a:avLst/>
          </a:prstGeom>
        </p:spPr>
        <p:txBody>
          <a:bodyPr wrap="none">
            <a:spAutoFit/>
          </a:bodyPr>
          <a:lstStyle/>
          <a:p>
            <a:r>
              <a:rPr lang="en-US" b="1" dirty="0">
                <a:solidFill>
                  <a:srgbClr val="00B0F0"/>
                </a:solidFill>
              </a:rPr>
              <a:t>ES5 improved this by making undefined immutable</a:t>
            </a:r>
          </a:p>
        </p:txBody>
      </p:sp>
      <p:sp>
        <p:nvSpPr>
          <p:cNvPr id="34" name="Rectangle 4"/>
          <p:cNvSpPr>
            <a:spLocks noChangeArrowheads="1"/>
          </p:cNvSpPr>
          <p:nvPr/>
        </p:nvSpPr>
        <p:spPr bwMode="auto">
          <a:xfrm>
            <a:off x="300667" y="4114008"/>
            <a:ext cx="446809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F7F5F"/>
                </a:solidFill>
                <a:effectLst/>
                <a:latin typeface="Consolas" panose="020B0609020204030204" pitchFamily="49" charset="0"/>
              </a:rPr>
              <a:t>// a naughty global variable from another script</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200" b="1" i="0" u="none" strike="noStrike" cap="none" normalizeH="0" baseline="0" dirty="0" smtClean="0">
                <a:ln>
                  <a:noFill/>
                </a:ln>
                <a:solidFill>
                  <a:srgbClr val="7F0055"/>
                </a:solidFill>
                <a:effectLst/>
                <a:latin typeface="Consolas" panose="020B0609020204030204" pitchFamily="49" charset="0"/>
              </a:rPr>
              <a:t> </a:t>
            </a:r>
            <a:r>
              <a:rPr kumimoji="0" lang="en-US" altLang="en-US" sz="1200" b="1" i="0" u="none" strike="noStrike" cap="none" normalizeH="0" baseline="0" dirty="0" smtClean="0">
                <a:ln>
                  <a:noFill/>
                </a:ln>
                <a:solidFill>
                  <a:srgbClr val="FF8000"/>
                </a:solidFill>
                <a:effectLst/>
                <a:latin typeface="Consolas" panose="020B0609020204030204" pitchFamily="49" charset="0"/>
              </a:rPr>
              <a:t>undefined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000000"/>
                </a:solidFill>
                <a:effectLst/>
                <a:latin typeface="Consolas" panose="020B0609020204030204" pitchFamily="49" charset="0"/>
              </a:rPr>
              <a:t>"oops"</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5"/>
          <p:cNvSpPr>
            <a:spLocks noChangeArrowheads="1"/>
          </p:cNvSpPr>
          <p:nvPr/>
        </p:nvSpPr>
        <p:spPr bwMode="auto">
          <a:xfrm>
            <a:off x="394854" y="3552316"/>
            <a:ext cx="462395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7F0055"/>
                </a:solidFill>
                <a:effectLst/>
                <a:latin typeface="Consolas" panose="020B0609020204030204" pitchFamily="49" charset="0"/>
              </a:rPr>
              <a:t>void </a:t>
            </a:r>
            <a:r>
              <a:rPr kumimoji="0" lang="en-US" altLang="en-US" sz="1400" b="1" i="0" u="none" strike="noStrike" cap="none" normalizeH="0" baseline="0" dirty="0" smtClean="0">
                <a:ln>
                  <a:noFill/>
                </a:ln>
                <a:solidFill>
                  <a:srgbClr val="333333"/>
                </a:solidFill>
                <a:effectLst/>
                <a:latin typeface="Consolas" panose="020B0609020204030204" pitchFamily="49" charset="0"/>
              </a:rPr>
              <a:t>0</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a:t>
            </a:r>
            <a:r>
              <a:rPr kumimoji="0" lang="en-US" altLang="en-US" sz="1400" b="1" i="0" u="none" strike="noStrike" cap="none" normalizeH="0" baseline="0" dirty="0" smtClean="0">
                <a:ln>
                  <a:noFill/>
                </a:ln>
                <a:solidFill>
                  <a:srgbClr val="3F7F5F"/>
                </a:solidFill>
                <a:effectLst/>
                <a:latin typeface="Consolas" panose="020B0609020204030204" pitchFamily="49" charset="0"/>
              </a:rPr>
              <a:t>undefined</a:t>
            </a:r>
            <a:r>
              <a:rPr kumimoji="0" lang="en-US" altLang="en-US" sz="1400" b="0" i="0" u="none" strike="noStrike" cap="none" normalizeH="0" baseline="0" dirty="0" smtClean="0">
                <a:ln>
                  <a:noFill/>
                </a:ln>
                <a:solidFill>
                  <a:srgbClr val="3F7F5F"/>
                </a:solidFill>
                <a:effectLst/>
                <a:latin typeface="Consolas" panose="020B0609020204030204" pitchFamily="49" charset="0"/>
              </a:rPr>
              <a:t/>
            </a:r>
            <a:br>
              <a:rPr kumimoji="0" lang="en-US" altLang="en-US" sz="1400" b="0" i="0" u="none" strike="noStrike" cap="none" normalizeH="0" baseline="0" dirty="0" smtClean="0">
                <a:ln>
                  <a:noFill/>
                </a:ln>
                <a:solidFill>
                  <a:srgbClr val="3F7F5F"/>
                </a:solidFill>
                <a:effectLst/>
                <a:latin typeface="Consolas" panose="020B0609020204030204" pitchFamily="49" charset="0"/>
              </a:rPr>
            </a:br>
            <a:r>
              <a:rPr kumimoji="0" lang="en-US" altLang="en-US" sz="14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400" b="0" i="0" u="none" strike="noStrike" cap="none" normalizeH="0" baseline="0" dirty="0" smtClean="0">
                <a:ln>
                  <a:noFill/>
                </a:ln>
                <a:solidFill>
                  <a:srgbClr val="333333"/>
                </a:solidFill>
                <a:effectLst/>
                <a:latin typeface="Consolas" panose="020B0609020204030204" pitchFamily="49" charset="0"/>
              </a:rPr>
              <a:t>.</a:t>
            </a:r>
            <a:r>
              <a:rPr kumimoji="0" lang="en-US" altLang="en-US" sz="1400" b="0" i="0" u="none" strike="noStrike" cap="none" normalizeH="0" baseline="0" dirty="0" smtClean="0">
                <a:ln>
                  <a:noFill/>
                </a:ln>
                <a:solidFill>
                  <a:srgbClr val="7A7A43"/>
                </a:solidFill>
                <a:effectLst/>
                <a:latin typeface="Consolas" panose="020B0609020204030204" pitchFamily="49" charset="0"/>
              </a:rPr>
              <a:t>log</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1" i="0" u="none" strike="noStrike" cap="none" normalizeH="0" baseline="0" dirty="0" smtClean="0">
                <a:ln>
                  <a:noFill/>
                </a:ln>
                <a:solidFill>
                  <a:srgbClr val="7F0055"/>
                </a:solidFill>
                <a:effectLst/>
                <a:latin typeface="Consolas" panose="020B0609020204030204" pitchFamily="49" charset="0"/>
              </a:rPr>
              <a:t>undefined</a:t>
            </a:r>
            <a:r>
              <a:rPr kumimoji="0" lang="en-US" altLang="en-US" sz="1400" b="0" i="0" u="none" strike="noStrike" cap="none" normalizeH="0" baseline="0" dirty="0" smtClean="0">
                <a:ln>
                  <a:noFill/>
                </a:ln>
                <a:solidFill>
                  <a:srgbClr val="000066"/>
                </a:solidFill>
                <a:effectLst/>
                <a:latin typeface="Consolas" panose="020B0609020204030204" pitchFamily="49" charset="0"/>
              </a:rPr>
              <a:t>)</a:t>
            </a:r>
            <a:r>
              <a:rPr kumimoji="0" lang="en-US" altLang="en-US" sz="1400" b="0" i="0" u="none" strike="noStrike" cap="none" normalizeH="0" baseline="0" dirty="0" smtClean="0">
                <a:ln>
                  <a:noFill/>
                </a:ln>
                <a:solidFill>
                  <a:srgbClr val="333333"/>
                </a:solidFill>
                <a:effectLst/>
                <a:latin typeface="Consolas" panose="020B0609020204030204" pitchFamily="49" charset="0"/>
              </a:rPr>
              <a:t>; </a:t>
            </a:r>
            <a:r>
              <a:rPr kumimoji="0" lang="en-US" altLang="en-US" sz="1400" b="0" i="0" u="none" strike="noStrike" cap="none" normalizeH="0" baseline="0" dirty="0" smtClean="0">
                <a:ln>
                  <a:noFill/>
                </a:ln>
                <a:solidFill>
                  <a:srgbClr val="3F7F5F"/>
                </a:solidFill>
                <a:effectLst/>
                <a:latin typeface="Consolas" panose="020B0609020204030204" pitchFamily="49" charset="0"/>
              </a:rPr>
              <a:t>//undefined</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6"/>
          <p:cNvSpPr>
            <a:spLocks noChangeArrowheads="1"/>
          </p:cNvSpPr>
          <p:nvPr/>
        </p:nvSpPr>
        <p:spPr bwMode="auto">
          <a:xfrm>
            <a:off x="6254587" y="5430726"/>
            <a:ext cx="5312675"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70C0"/>
                </a:solidFill>
                <a:effectLst/>
                <a:latin typeface="Consolas" panose="020B0609020204030204" pitchFamily="49" charset="0"/>
              </a:rPr>
              <a:t>2)</a:t>
            </a:r>
            <a:r>
              <a:rPr kumimoji="0" lang="en-US" altLang="en-US" sz="1400" b="0" i="0" u="none" strike="noStrike" cap="none" normalizeH="0" baseline="0" dirty="0" smtClean="0">
                <a:ln>
                  <a:noFill/>
                </a:ln>
                <a:solidFill>
                  <a:srgbClr val="000066"/>
                </a:solidFill>
                <a:effectLst/>
                <a:latin typeface="Consolas" panose="020B0609020204030204" pitchFamily="49" charset="0"/>
              </a:rPr>
              <a:t> &lt;</a:t>
            </a:r>
            <a:r>
              <a:rPr kumimoji="0" lang="en-US" altLang="en-US" sz="1400" b="1" i="0" u="none" strike="noStrike" cap="none" normalizeH="0" baseline="0" dirty="0" smtClean="0">
                <a:ln>
                  <a:noFill/>
                </a:ln>
                <a:solidFill>
                  <a:srgbClr val="7F0055"/>
                </a:solidFill>
                <a:effectLst/>
                <a:latin typeface="Consolas" panose="020B0609020204030204" pitchFamily="49" charset="0"/>
              </a:rPr>
              <a:t>a </a:t>
            </a:r>
            <a:r>
              <a:rPr kumimoji="0" lang="en-US" altLang="en-US" sz="1400" b="0" i="1" u="none" strike="noStrike" cap="none" normalizeH="0" baseline="0" dirty="0" err="1" smtClean="0">
                <a:ln>
                  <a:noFill/>
                </a:ln>
                <a:solidFill>
                  <a:srgbClr val="000066"/>
                </a:solidFill>
                <a:effectLst/>
                <a:latin typeface="Consolas" panose="020B0609020204030204" pitchFamily="49" charset="0"/>
              </a:rPr>
              <a:t>href</a:t>
            </a:r>
            <a:r>
              <a:rPr kumimoji="0" lang="en-US" altLang="en-US" sz="1400" b="1" i="0" u="none" strike="noStrike" cap="none" normalizeH="0" baseline="0" dirty="0" smtClean="0">
                <a:ln>
                  <a:noFill/>
                </a:ln>
                <a:solidFill>
                  <a:srgbClr val="000000"/>
                </a:solidFill>
                <a:effectLst/>
                <a:latin typeface="Consolas" panose="020B0609020204030204" pitchFamily="49" charset="0"/>
              </a:rPr>
              <a:t>="</a:t>
            </a:r>
            <a:r>
              <a:rPr kumimoji="0" lang="en-US" altLang="en-US" sz="1400" b="1" i="0" u="none" strike="noStrike" cap="none" normalizeH="0" baseline="0" dirty="0" err="1" smtClean="0">
                <a:ln>
                  <a:noFill/>
                </a:ln>
                <a:solidFill>
                  <a:srgbClr val="000000"/>
                </a:solidFill>
                <a:effectLst/>
                <a:latin typeface="Consolas" panose="020B0609020204030204" pitchFamily="49" charset="0"/>
              </a:rPr>
              <a:t>javascript:void</a:t>
            </a:r>
            <a:r>
              <a:rPr kumimoji="0" lang="en-US" altLang="en-US" sz="1400" b="1" i="0" u="none" strike="noStrike" cap="none" normalizeH="0" baseline="0" dirty="0" smtClean="0">
                <a:ln>
                  <a:noFill/>
                </a:ln>
                <a:solidFill>
                  <a:srgbClr val="000000"/>
                </a:solidFill>
                <a:effectLst/>
                <a:latin typeface="Consolas" panose="020B0609020204030204" pitchFamily="49" charset="0"/>
              </a:rPr>
              <a:t>(0)"</a:t>
            </a:r>
            <a:r>
              <a:rPr kumimoji="0" lang="en-US" altLang="en-US" sz="1400" b="0" i="0" u="none" strike="noStrike" cap="none" normalizeH="0" baseline="0" dirty="0" smtClean="0">
                <a:ln>
                  <a:noFill/>
                </a:ln>
                <a:solidFill>
                  <a:srgbClr val="000066"/>
                </a:solidFill>
                <a:effectLst/>
                <a:latin typeface="Consolas" panose="020B0609020204030204" pitchFamily="49" charset="0"/>
              </a:rPr>
              <a:t>&gt;</a:t>
            </a:r>
            <a:r>
              <a:rPr kumimoji="0" lang="en-US" altLang="en-US" sz="1400" b="0" i="0" u="none" strike="noStrike" cap="none" normalizeH="0" baseline="0" dirty="0" smtClean="0">
                <a:ln>
                  <a:noFill/>
                </a:ln>
                <a:solidFill>
                  <a:srgbClr val="000000"/>
                </a:solidFill>
                <a:effectLst/>
                <a:latin typeface="Consolas" panose="020B0609020204030204" pitchFamily="49" charset="0"/>
              </a:rPr>
              <a:t>Click Here</a:t>
            </a:r>
            <a:r>
              <a:rPr kumimoji="0" lang="en-US" altLang="en-US" sz="1400" b="0" i="0" u="none" strike="noStrike" cap="none" normalizeH="0" baseline="0" dirty="0" smtClean="0">
                <a:ln>
                  <a:noFill/>
                </a:ln>
                <a:solidFill>
                  <a:srgbClr val="000066"/>
                </a:solidFill>
                <a:effectLst/>
                <a:latin typeface="Consolas" panose="020B0609020204030204" pitchFamily="49" charset="0"/>
              </a:rPr>
              <a:t>&lt;/</a:t>
            </a:r>
            <a:r>
              <a:rPr kumimoji="0" lang="en-US" altLang="en-US" sz="1400" b="1" i="0" u="none" strike="noStrike" cap="none" normalizeH="0" baseline="0" dirty="0" smtClean="0">
                <a:ln>
                  <a:noFill/>
                </a:ln>
                <a:solidFill>
                  <a:srgbClr val="7F0055"/>
                </a:solidFill>
                <a:effectLst/>
                <a:latin typeface="Consolas" panose="020B0609020204030204" pitchFamily="49" charset="0"/>
              </a:rPr>
              <a:t>a</a:t>
            </a:r>
            <a:r>
              <a:rPr kumimoji="0" lang="en-US" altLang="en-US" sz="1400" b="0" i="0" u="none" strike="noStrike" cap="none" normalizeH="0" baseline="0" dirty="0" smtClean="0">
                <a:ln>
                  <a:noFill/>
                </a:ln>
                <a:solidFill>
                  <a:srgbClr val="000066"/>
                </a:solidFill>
                <a:effectLst/>
                <a:latin typeface="Consolas" panose="020B0609020204030204" pitchFamily="49" charset="0"/>
              </a:rPr>
              <a:t>&gt;</a:t>
            </a:r>
            <a:br>
              <a:rPr kumimoji="0" lang="en-US" altLang="en-US" sz="1400" b="0" i="0" u="none" strike="noStrike" cap="none" normalizeH="0" baseline="0" dirty="0" smtClean="0">
                <a:ln>
                  <a:noFill/>
                </a:ln>
                <a:solidFill>
                  <a:srgbClr val="000066"/>
                </a:solidFill>
                <a:effectLst/>
                <a:latin typeface="Consolas" panose="020B0609020204030204" pitchFamily="49" charset="0"/>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Rectangle 8"/>
          <p:cNvSpPr>
            <a:spLocks noChangeArrowheads="1"/>
          </p:cNvSpPr>
          <p:nvPr/>
        </p:nvSpPr>
        <p:spPr bwMode="auto">
          <a:xfrm>
            <a:off x="6254587" y="5832660"/>
            <a:ext cx="532584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70C0"/>
                </a:solidFill>
                <a:latin typeface="Consolas" panose="020B0609020204030204" pitchFamily="49" charset="0"/>
              </a:rPr>
              <a:t>4</a:t>
            </a:r>
            <a:r>
              <a:rPr kumimoji="0" lang="en-US" altLang="en-US" sz="1200" i="0" u="none" strike="noStrike" cap="none" normalizeH="0" baseline="0" dirty="0" smtClean="0">
                <a:ln>
                  <a:noFill/>
                </a:ln>
                <a:solidFill>
                  <a:srgbClr val="0070C0"/>
                </a:solidFill>
                <a:effectLst/>
                <a:latin typeface="Consolas" panose="020B0609020204030204" pitchFamily="49" charset="0"/>
              </a:rPr>
              <a:t>)</a:t>
            </a:r>
            <a:r>
              <a:rPr kumimoji="0" lang="en-US" altLang="en-US" sz="1200" b="1" i="0" u="none" strike="noStrike" cap="none" normalizeH="0" baseline="0" dirty="0" smtClean="0">
                <a:ln>
                  <a:noFill/>
                </a:ln>
                <a:solidFill>
                  <a:srgbClr val="0070C0"/>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let </a:t>
            </a:r>
            <a:r>
              <a:rPr kumimoji="0" lang="en-US" altLang="en-US" sz="1200" b="1" i="0" u="none" strike="noStrike" cap="none" normalizeH="0" baseline="0" dirty="0" err="1" smtClean="0">
                <a:ln>
                  <a:noFill/>
                </a:ln>
                <a:solidFill>
                  <a:srgbClr val="FF8000"/>
                </a:solidFill>
                <a:effectLst/>
                <a:latin typeface="Consolas" panose="020B0609020204030204" pitchFamily="49" charset="0"/>
              </a:rPr>
              <a:t>tt</a:t>
            </a:r>
            <a:r>
              <a:rPr kumimoji="0" lang="en-US" altLang="en-US" sz="1200" b="1" i="0" u="none" strike="noStrike" cap="none" normalizeH="0" baseline="0" dirty="0" smtClean="0">
                <a:ln>
                  <a:noFill/>
                </a:ln>
                <a:solidFill>
                  <a:srgbClr val="FF8000"/>
                </a:solidFill>
                <a:effectLst/>
                <a:latin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00B0F0"/>
                </a:solidFill>
                <a:effectLst/>
                <a:latin typeface="Consolas" panose="020B0609020204030204" pitchFamily="49" charset="0"/>
              </a:rPr>
              <a:t>(function() {})()</a:t>
            </a:r>
            <a:r>
              <a:rPr kumimoji="0" lang="en-US" altLang="en-US" sz="1200" b="0" i="0" u="none" strike="noStrike" cap="none" normalizeH="0" baseline="0" dirty="0" smtClean="0">
                <a:ln>
                  <a:noFill/>
                </a:ln>
                <a:solidFill>
                  <a:srgbClr val="000066"/>
                </a:solidFill>
                <a:effectLst/>
                <a:latin typeface="Consolas" panose="020B0609020204030204" pitchFamily="49" charset="0"/>
              </a:rPr>
              <a:t> </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1" i="0" u="none" strike="noStrike" cap="none" normalizeH="0" baseline="0" dirty="0" smtClean="0">
                <a:ln>
                  <a:noFill/>
                </a:ln>
                <a:solidFill>
                  <a:srgbClr val="7F0055"/>
                </a:solidFill>
                <a:effectLst/>
                <a:latin typeface="Consolas" panose="020B0609020204030204" pitchFamily="49" charset="0"/>
              </a:rPr>
              <a:t>void </a:t>
            </a:r>
            <a:r>
              <a:rPr kumimoji="0" lang="en-US" altLang="en-US" sz="1200" b="1" i="0" u="none" strike="noStrike" cap="none" normalizeH="0" baseline="0" dirty="0" smtClean="0">
                <a:ln>
                  <a:noFill/>
                </a:ln>
                <a:solidFill>
                  <a:srgbClr val="333333"/>
                </a:solidFill>
                <a:effectLst/>
                <a:latin typeface="Consolas" panose="020B0609020204030204" pitchFamily="49" charset="0"/>
              </a:rPr>
              <a:t>0</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//undefined</a:t>
            </a:r>
            <a:br>
              <a:rPr kumimoji="0" lang="en-US" altLang="en-US" sz="1200" b="0" i="0" u="none" strike="noStrike" cap="none" normalizeH="0" baseline="0" dirty="0" smtClean="0">
                <a:ln>
                  <a:noFill/>
                </a:ln>
                <a:solidFill>
                  <a:srgbClr val="3F7F5F"/>
                </a:solidFill>
                <a:effectLst/>
                <a:latin typeface="Consolas" panose="020B0609020204030204" pitchFamily="49" charset="0"/>
              </a:rPr>
            </a:br>
            <a:r>
              <a:rPr kumimoji="0" lang="en-US" altLang="en-US" sz="1200" b="0" i="0" u="none" strike="noStrike" cap="none" normalizeH="0" baseline="0" dirty="0" smtClean="0">
                <a:ln>
                  <a:noFill/>
                </a:ln>
                <a:solidFill>
                  <a:srgbClr val="3F7F5F"/>
                </a:solidFill>
                <a:effectLst/>
                <a:latin typeface="Consolas" panose="020B0609020204030204" pitchFamily="49" charset="0"/>
              </a:rPr>
              <a:t>   </a:t>
            </a:r>
            <a:r>
              <a:rPr kumimoji="0" lang="en-US" altLang="en-US" sz="12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200" b="0" i="0" u="none" strike="noStrike" cap="none" normalizeH="0" baseline="0" dirty="0" smtClean="0">
                <a:ln>
                  <a:noFill/>
                </a:ln>
                <a:solidFill>
                  <a:srgbClr val="333333"/>
                </a:solidFill>
                <a:effectLst/>
                <a:latin typeface="Consolas" panose="020B0609020204030204" pitchFamily="49" charset="0"/>
              </a:rPr>
              <a:t>.</a:t>
            </a:r>
            <a:r>
              <a:rPr kumimoji="0" lang="en-US" altLang="en-US" sz="1200" b="0" i="0" u="none" strike="noStrike" cap="none" normalizeH="0" baseline="0" dirty="0" smtClean="0">
                <a:ln>
                  <a:noFill/>
                </a:ln>
                <a:solidFill>
                  <a:srgbClr val="7A7A43"/>
                </a:solidFill>
                <a:effectLst/>
                <a:latin typeface="Consolas" panose="020B0609020204030204" pitchFamily="49" charset="0"/>
              </a:rPr>
              <a:t>log</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1" i="0" u="none" strike="noStrike" cap="none" normalizeH="0" baseline="0" dirty="0" err="1" smtClean="0">
                <a:ln>
                  <a:noFill/>
                </a:ln>
                <a:solidFill>
                  <a:srgbClr val="FF8000"/>
                </a:solidFill>
                <a:effectLst/>
                <a:latin typeface="Consolas" panose="020B0609020204030204" pitchFamily="49" charset="0"/>
              </a:rPr>
              <a:t>tt</a:t>
            </a:r>
            <a:r>
              <a:rPr kumimoji="0" lang="en-US" altLang="en-US" sz="1200" b="0" i="0" u="none" strike="noStrike" cap="none" normalizeH="0" baseline="0" dirty="0" smtClean="0">
                <a:ln>
                  <a:noFill/>
                </a:ln>
                <a:solidFill>
                  <a:srgbClr val="000066"/>
                </a:solidFill>
                <a:effectLst/>
                <a:latin typeface="Consolas" panose="020B0609020204030204" pitchFamily="49" charset="0"/>
              </a:rPr>
              <a:t>)</a:t>
            </a:r>
            <a:r>
              <a:rPr kumimoji="0" lang="en-US" altLang="en-US" sz="1200" b="0" i="0" u="none" strike="noStrike" cap="none" normalizeH="0" baseline="0" dirty="0" smtClean="0">
                <a:ln>
                  <a:noFill/>
                </a:ln>
                <a:solidFill>
                  <a:srgbClr val="333333"/>
                </a:solidFill>
                <a:effectLst/>
                <a:latin typeface="Consolas" panose="020B0609020204030204" pitchFamily="49" charset="0"/>
              </a:rPr>
              <a:t>; </a:t>
            </a:r>
            <a:r>
              <a:rPr kumimoji="0" lang="en-US" altLang="en-US" sz="1200" b="0" i="0" u="none" strike="noStrike" cap="none" normalizeH="0" baseline="0" dirty="0" smtClean="0">
                <a:ln>
                  <a:noFill/>
                </a:ln>
                <a:solidFill>
                  <a:srgbClr val="3F7F5F"/>
                </a:solidFill>
                <a:effectLst/>
                <a:latin typeface="Consolas" panose="020B0609020204030204" pitchFamily="49" charset="0"/>
              </a:rPr>
              <a:t>//true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39" name="TextBox 38"/>
          <p:cNvSpPr txBox="1"/>
          <p:nvPr/>
        </p:nvSpPr>
        <p:spPr>
          <a:xfrm>
            <a:off x="346957" y="2775180"/>
            <a:ext cx="11176321" cy="738664"/>
          </a:xfrm>
          <a:prstGeom prst="rect">
            <a:avLst/>
          </a:prstGeom>
          <a:noFill/>
        </p:spPr>
        <p:txBody>
          <a:bodyPr wrap="square" rtlCol="0">
            <a:spAutoFit/>
          </a:bodyPr>
          <a:lstStyle/>
          <a:p>
            <a:r>
              <a:rPr lang="en-US" sz="2400" b="1" dirty="0" smtClean="0">
                <a:solidFill>
                  <a:srgbClr val="C00000"/>
                </a:solidFill>
              </a:rPr>
              <a:t>void  - </a:t>
            </a:r>
            <a:r>
              <a:rPr lang="en-US" dirty="0" smtClean="0"/>
              <a:t>In JavaScript</a:t>
            </a:r>
            <a:r>
              <a:rPr lang="en-US" dirty="0"/>
              <a:t>, void is an operator </a:t>
            </a:r>
            <a:r>
              <a:rPr lang="en-US" dirty="0" smtClean="0"/>
              <a:t>(but in </a:t>
            </a:r>
            <a:r>
              <a:rPr lang="en-US" dirty="0"/>
              <a:t>many languages, </a:t>
            </a:r>
            <a:r>
              <a:rPr lang="en-US" b="1" dirty="0"/>
              <a:t>void is </a:t>
            </a:r>
            <a:r>
              <a:rPr lang="en-US" b="1" dirty="0" smtClean="0"/>
              <a:t>a return type</a:t>
            </a:r>
            <a:r>
              <a:rPr lang="en-US" dirty="0"/>
              <a:t>) </a:t>
            </a:r>
            <a:r>
              <a:rPr lang="en-US" dirty="0" smtClean="0"/>
              <a:t>that </a:t>
            </a:r>
            <a:r>
              <a:rPr lang="en-US" dirty="0"/>
              <a:t>takes an operand and returns undefined. </a:t>
            </a:r>
            <a:r>
              <a:rPr lang="en-US" dirty="0" smtClean="0"/>
              <a:t> This </a:t>
            </a:r>
            <a:r>
              <a:rPr lang="en-US" dirty="0"/>
              <a:t>is not useful, and it is very confusing</a:t>
            </a:r>
            <a:r>
              <a:rPr lang="en-US" dirty="0" smtClean="0"/>
              <a:t>.  </a:t>
            </a:r>
            <a:r>
              <a:rPr lang="en-US" dirty="0" smtClean="0">
                <a:solidFill>
                  <a:srgbClr val="FF0000"/>
                </a:solidFill>
              </a:rPr>
              <a:t>Avoid </a:t>
            </a:r>
            <a:r>
              <a:rPr lang="en-US" dirty="0">
                <a:solidFill>
                  <a:srgbClr val="FF0000"/>
                </a:solidFill>
              </a:rPr>
              <a:t>void</a:t>
            </a:r>
            <a:r>
              <a:rPr lang="en-US" dirty="0" smtClean="0">
                <a:solidFill>
                  <a:srgbClr val="FF0000"/>
                </a:solidFill>
              </a:rPr>
              <a:t>.</a:t>
            </a:r>
            <a:endParaRPr lang="en-US" dirty="0">
              <a:solidFill>
                <a:srgbClr val="FF0000"/>
              </a:solidFill>
            </a:endParaRPr>
          </a:p>
        </p:txBody>
      </p:sp>
      <p:sp>
        <p:nvSpPr>
          <p:cNvPr id="40" name="TextBox 39"/>
          <p:cNvSpPr txBox="1"/>
          <p:nvPr/>
        </p:nvSpPr>
        <p:spPr>
          <a:xfrm>
            <a:off x="346958" y="-17463"/>
            <a:ext cx="11176321" cy="461665"/>
          </a:xfrm>
          <a:prstGeom prst="rect">
            <a:avLst/>
          </a:prstGeom>
          <a:noFill/>
        </p:spPr>
        <p:txBody>
          <a:bodyPr wrap="square" rtlCol="0">
            <a:spAutoFit/>
          </a:bodyPr>
          <a:lstStyle/>
          <a:p>
            <a:r>
              <a:rPr lang="en-US" sz="2400" b="1" dirty="0" smtClean="0">
                <a:solidFill>
                  <a:srgbClr val="C00000"/>
                </a:solidFill>
              </a:rPr>
              <a:t>Semicolon insertion  </a:t>
            </a:r>
            <a:r>
              <a:rPr lang="en-US" dirty="0" smtClean="0"/>
              <a:t>When inserting semicolons </a:t>
            </a:r>
            <a:r>
              <a:rPr lang="en-US" dirty="0"/>
              <a:t>in places where they are not </a:t>
            </a:r>
            <a:r>
              <a:rPr lang="en-US" dirty="0" smtClean="0"/>
              <a:t>welcome,  returns </a:t>
            </a:r>
            <a:r>
              <a:rPr lang="en-US" b="1" dirty="0" smtClean="0"/>
              <a:t>undefined  ;) </a:t>
            </a:r>
            <a:r>
              <a:rPr lang="en-US" dirty="0" smtClean="0"/>
              <a:t> </a:t>
            </a:r>
            <a:r>
              <a:rPr lang="en-US" dirty="0" smtClean="0">
                <a:solidFill>
                  <a:schemeClr val="tx1">
                    <a:lumMod val="95000"/>
                    <a:lumOff val="5000"/>
                  </a:schemeClr>
                </a:solidFill>
              </a:rPr>
              <a:t>  </a:t>
            </a:r>
            <a:endParaRPr lang="en-US" dirty="0">
              <a:solidFill>
                <a:schemeClr val="tx1">
                  <a:lumMod val="95000"/>
                  <a:lumOff val="5000"/>
                </a:schemeClr>
              </a:solidFill>
            </a:endParaRPr>
          </a:p>
        </p:txBody>
      </p:sp>
      <p:graphicFrame>
        <p:nvGraphicFramePr>
          <p:cNvPr id="41" name="Table 40"/>
          <p:cNvGraphicFramePr>
            <a:graphicFrameLocks noGrp="1"/>
          </p:cNvGraphicFramePr>
          <p:nvPr>
            <p:extLst>
              <p:ext uri="{D42A27DB-BD31-4B8C-83A1-F6EECF244321}">
                <p14:modId xmlns:p14="http://schemas.microsoft.com/office/powerpoint/2010/main" val="23240354"/>
              </p:ext>
            </p:extLst>
          </p:nvPr>
        </p:nvGraphicFramePr>
        <p:xfrm>
          <a:off x="1565814" y="445691"/>
          <a:ext cx="9218212" cy="982007"/>
        </p:xfrm>
        <a:graphic>
          <a:graphicData uri="http://schemas.openxmlformats.org/drawingml/2006/table">
            <a:tbl>
              <a:tblPr firstRow="1" bandRow="1">
                <a:tableStyleId>{5C22544A-7EE6-4342-B048-85BDC9FD1C3A}</a:tableStyleId>
              </a:tblPr>
              <a:tblGrid>
                <a:gridCol w="4609106">
                  <a:extLst>
                    <a:ext uri="{9D8B030D-6E8A-4147-A177-3AD203B41FA5}">
                      <a16:colId xmlns:a16="http://schemas.microsoft.com/office/drawing/2014/main" val="2206457615"/>
                    </a:ext>
                  </a:extLst>
                </a:gridCol>
                <a:gridCol w="4609106">
                  <a:extLst>
                    <a:ext uri="{9D8B030D-6E8A-4147-A177-3AD203B41FA5}">
                      <a16:colId xmlns:a16="http://schemas.microsoft.com/office/drawing/2014/main" val="2807313485"/>
                    </a:ext>
                  </a:extLst>
                </a:gridCol>
              </a:tblGrid>
              <a:tr h="982007">
                <a:tc>
                  <a:txBody>
                    <a:bodyPr/>
                    <a:lstStyle/>
                    <a:p>
                      <a:r>
                        <a:rPr lang="en-US" sz="1400" b="0" i="0" u="none" strike="noStrike" kern="1200" baseline="0" dirty="0" smtClean="0">
                          <a:solidFill>
                            <a:schemeClr val="tx1"/>
                          </a:solidFill>
                          <a:latin typeface="+mn-lt"/>
                          <a:ea typeface="+mn-ea"/>
                          <a:cs typeface="+mn-cs"/>
                        </a:rPr>
                        <a:t>return</a:t>
                      </a:r>
                    </a:p>
                    <a:p>
                      <a:r>
                        <a:rPr lang="en-US" sz="1400" b="0" i="0" u="none" strike="noStrike" kern="1200" baseline="0" dirty="0" smtClean="0">
                          <a:solidFill>
                            <a:schemeClr val="tx1"/>
                          </a:solidFill>
                          <a:latin typeface="+mn-lt"/>
                          <a:ea typeface="+mn-ea"/>
                          <a:cs typeface="+mn-cs"/>
                        </a:rPr>
                        <a:t>{</a:t>
                      </a:r>
                    </a:p>
                    <a:p>
                      <a:r>
                        <a:rPr lang="en-US" sz="1400" b="0" i="0" u="none" strike="noStrike" kern="1200" baseline="0" dirty="0" smtClean="0">
                          <a:solidFill>
                            <a:schemeClr val="tx1"/>
                          </a:solidFill>
                          <a:latin typeface="+mn-lt"/>
                          <a:ea typeface="+mn-ea"/>
                          <a:cs typeface="+mn-cs"/>
                        </a:rPr>
                        <a:t>status: true</a:t>
                      </a:r>
                    </a:p>
                    <a:p>
                      <a:r>
                        <a:rPr lang="en-US" sz="1400" b="0" i="0" u="none" strike="noStrike" kern="1200" baseline="0" dirty="0" smtClean="0">
                          <a:solidFill>
                            <a:schemeClr val="tx1"/>
                          </a:solidFill>
                          <a:latin typeface="+mn-lt"/>
                          <a:ea typeface="+mn-ea"/>
                          <a:cs typeface="+mn-cs"/>
                        </a:rPr>
                        <a:t>}; </a:t>
                      </a:r>
                      <a:r>
                        <a:rPr lang="en-US" sz="1400" b="0" dirty="0" smtClean="0">
                          <a:solidFill>
                            <a:srgbClr val="FF0000"/>
                          </a:solidFill>
                        </a:rPr>
                        <a:t>//returns undefined</a:t>
                      </a:r>
                      <a:endParaRPr lang="en-US" sz="1400" b="0" dirty="0">
                        <a:solidFill>
                          <a:srgbClr val="FF0000"/>
                        </a:solidFill>
                      </a:endParaRPr>
                    </a:p>
                  </a:txBody>
                  <a:tcPr>
                    <a:noFill/>
                  </a:tcPr>
                </a:tc>
                <a:tc>
                  <a:txBody>
                    <a:bodyPr/>
                    <a:lstStyle/>
                    <a:p>
                      <a:r>
                        <a:rPr lang="en-US" sz="1400" b="0" i="0" u="none" strike="noStrike" kern="1200" baseline="0" dirty="0" smtClean="0">
                          <a:solidFill>
                            <a:schemeClr val="accent5">
                              <a:lumMod val="50000"/>
                            </a:schemeClr>
                          </a:solidFill>
                          <a:latin typeface="+mn-lt"/>
                          <a:ea typeface="+mn-ea"/>
                          <a:cs typeface="+mn-cs"/>
                        </a:rPr>
                        <a:t>return { </a:t>
                      </a:r>
                    </a:p>
                    <a:p>
                      <a:r>
                        <a:rPr lang="en-US" sz="1400" b="0" i="0" u="none" strike="noStrike" kern="1200" baseline="0" dirty="0" smtClean="0">
                          <a:solidFill>
                            <a:schemeClr val="accent5">
                              <a:lumMod val="50000"/>
                            </a:schemeClr>
                          </a:solidFill>
                          <a:latin typeface="+mn-lt"/>
                          <a:ea typeface="+mn-ea"/>
                          <a:cs typeface="+mn-cs"/>
                        </a:rPr>
                        <a:t>status: true</a:t>
                      </a:r>
                    </a:p>
                    <a:p>
                      <a:r>
                        <a:rPr lang="en-US" sz="1400" b="0" i="0" u="none" strike="noStrike" kern="1200" baseline="0" dirty="0" smtClean="0">
                          <a:solidFill>
                            <a:schemeClr val="accent5">
                              <a:lumMod val="50000"/>
                            </a:schemeClr>
                          </a:solidFill>
                          <a:latin typeface="+mn-lt"/>
                          <a:ea typeface="+mn-ea"/>
                          <a:cs typeface="+mn-cs"/>
                        </a:rPr>
                        <a:t>};  </a:t>
                      </a:r>
                      <a:r>
                        <a:rPr lang="en-US" sz="1400" b="0" dirty="0" smtClean="0">
                          <a:solidFill>
                            <a:srgbClr val="00B050"/>
                          </a:solidFill>
                        </a:rPr>
                        <a:t>//returns { status: true }</a:t>
                      </a:r>
                      <a:endParaRPr lang="en-US" sz="1400" dirty="0">
                        <a:solidFill>
                          <a:srgbClr val="00B050"/>
                        </a:solidFill>
                      </a:endParaRPr>
                    </a:p>
                  </a:txBody>
                  <a:tcPr>
                    <a:noFill/>
                  </a:tcPr>
                </a:tc>
                <a:extLst>
                  <a:ext uri="{0D108BD9-81ED-4DB2-BD59-A6C34878D82A}">
                    <a16:rowId xmlns:a16="http://schemas.microsoft.com/office/drawing/2014/main" val="1974529330"/>
                  </a:ext>
                </a:extLst>
              </a:tr>
            </a:tbl>
          </a:graphicData>
        </a:graphic>
      </p:graphicFrame>
    </p:spTree>
    <p:extLst>
      <p:ext uri="{BB962C8B-B14F-4D97-AF65-F5344CB8AC3E}">
        <p14:creationId xmlns:p14="http://schemas.microsoft.com/office/powerpoint/2010/main" val="246685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TextBox 26"/>
          <p:cNvSpPr txBox="1"/>
          <p:nvPr/>
        </p:nvSpPr>
        <p:spPr>
          <a:xfrm>
            <a:off x="309422" y="147843"/>
            <a:ext cx="11696699" cy="6463308"/>
          </a:xfrm>
          <a:prstGeom prst="rect">
            <a:avLst/>
          </a:prstGeom>
          <a:noFill/>
        </p:spPr>
        <p:txBody>
          <a:bodyPr wrap="square" rtlCol="0">
            <a:spAutoFit/>
          </a:bodyPr>
          <a:lstStyle/>
          <a:p>
            <a:r>
              <a:rPr lang="en-US" sz="2400" b="1" dirty="0" smtClean="0">
                <a:solidFill>
                  <a:srgbClr val="C00000"/>
                </a:solidFill>
              </a:rPr>
              <a:t>Global Variables should be avoided </a:t>
            </a:r>
          </a:p>
          <a:p>
            <a:pPr marL="285750" indent="-285750">
              <a:buFontTx/>
              <a:buChar char="-"/>
            </a:pPr>
            <a:r>
              <a:rPr lang="en-US" dirty="0" smtClean="0">
                <a:solidFill>
                  <a:schemeClr val="tx1">
                    <a:lumMod val="95000"/>
                    <a:lumOff val="5000"/>
                  </a:schemeClr>
                </a:solidFill>
              </a:rPr>
              <a:t>Visible in every scope, </a:t>
            </a:r>
            <a:r>
              <a:rPr lang="en-US" dirty="0"/>
              <a:t>can significantly complicate the behavior of the </a:t>
            </a:r>
            <a:r>
              <a:rPr lang="en-US" dirty="0" smtClean="0"/>
              <a:t>program</a:t>
            </a:r>
            <a:r>
              <a:rPr lang="en-US" dirty="0" smtClean="0">
                <a:solidFill>
                  <a:schemeClr val="tx1">
                    <a:lumMod val="95000"/>
                    <a:lumOff val="5000"/>
                  </a:schemeClr>
                </a:solidFill>
              </a:rPr>
              <a:t>,  </a:t>
            </a:r>
            <a:r>
              <a:rPr lang="en-US" dirty="0" smtClean="0"/>
              <a:t>harder </a:t>
            </a:r>
            <a:r>
              <a:rPr lang="en-US" dirty="0"/>
              <a:t>to run </a:t>
            </a:r>
            <a:r>
              <a:rPr lang="en-US" dirty="0" smtClean="0"/>
              <a:t>subprograms</a:t>
            </a:r>
          </a:p>
          <a:p>
            <a:pPr marL="285750" indent="-285750">
              <a:buFontTx/>
              <a:buChar char="-"/>
            </a:pPr>
            <a:r>
              <a:rPr lang="en-US" dirty="0" smtClean="0"/>
              <a:t>Can be re-declared, re-assigned, … </a:t>
            </a:r>
          </a:p>
          <a:p>
            <a:r>
              <a:rPr lang="en-US" dirty="0" smtClean="0"/>
              <a:t>Three </a:t>
            </a:r>
            <a:r>
              <a:rPr lang="en-US" dirty="0"/>
              <a:t>ways to define global variables</a:t>
            </a:r>
            <a:r>
              <a:rPr lang="en-US" dirty="0" smtClean="0">
                <a:solidFill>
                  <a:schemeClr val="tx1">
                    <a:lumMod val="95000"/>
                    <a:lumOff val="5000"/>
                  </a:schemeClr>
                </a:solidFill>
              </a:rPr>
              <a:t>  </a:t>
            </a:r>
            <a:endParaRPr lang="en-US" dirty="0">
              <a:solidFill>
                <a:schemeClr val="tx1">
                  <a:lumMod val="95000"/>
                  <a:lumOff val="5000"/>
                </a:schemeClr>
              </a:solidFill>
            </a:endParaRPr>
          </a:p>
          <a:p>
            <a:pPr marL="285750" indent="-285750">
              <a:buFontTx/>
              <a:buChar char="-"/>
            </a:pPr>
            <a:r>
              <a:rPr lang="en-US" b="1" dirty="0" err="1" smtClean="0"/>
              <a:t>var</a:t>
            </a:r>
            <a:r>
              <a:rPr lang="en-US" b="1" dirty="0" smtClean="0"/>
              <a:t> </a:t>
            </a:r>
            <a:r>
              <a:rPr lang="en-US" b="1" dirty="0"/>
              <a:t>foo = value</a:t>
            </a:r>
            <a:r>
              <a:rPr lang="en-US" b="1" dirty="0" smtClean="0"/>
              <a:t>;</a:t>
            </a:r>
            <a:r>
              <a:rPr lang="en-US" dirty="0" smtClean="0"/>
              <a:t>   (any place outside the function)</a:t>
            </a:r>
          </a:p>
          <a:p>
            <a:pPr marL="285750" indent="-285750">
              <a:buFontTx/>
              <a:buChar char="-"/>
            </a:pPr>
            <a:r>
              <a:rPr lang="en-US" b="1" dirty="0" err="1" smtClean="0"/>
              <a:t>window.foo</a:t>
            </a:r>
            <a:r>
              <a:rPr lang="en-US" b="1" dirty="0" smtClean="0"/>
              <a:t> = value;</a:t>
            </a:r>
            <a:r>
              <a:rPr lang="en-US" dirty="0" smtClean="0"/>
              <a:t>   (add directly to global object)</a:t>
            </a:r>
          </a:p>
          <a:p>
            <a:pPr marL="285750" indent="-285750">
              <a:buFontTx/>
              <a:buChar char="-"/>
            </a:pPr>
            <a:r>
              <a:rPr lang="en-US" b="1" dirty="0" smtClean="0"/>
              <a:t>foo = value; </a:t>
            </a:r>
            <a:r>
              <a:rPr lang="en-US" dirty="0" smtClean="0"/>
              <a:t>  (implied global or implicit global via variable </a:t>
            </a:r>
            <a:r>
              <a:rPr lang="en-US" dirty="0"/>
              <a:t>hoisting</a:t>
            </a:r>
            <a:r>
              <a:rPr lang="en-US" dirty="0" smtClean="0"/>
              <a:t>) more open to buggy programs  </a:t>
            </a:r>
          </a:p>
          <a:p>
            <a:endParaRPr lang="en-US" b="1" dirty="0" smtClean="0"/>
          </a:p>
          <a:p>
            <a:r>
              <a:rPr lang="en-US" b="1" dirty="0" smtClean="0"/>
              <a:t>JS </a:t>
            </a:r>
            <a:r>
              <a:rPr lang="en-US" b="1" dirty="0"/>
              <a:t>has function SCOPE:  </a:t>
            </a:r>
            <a:r>
              <a:rPr lang="en-US" dirty="0"/>
              <a:t>Each function creates new scope. Variables declared in function, become </a:t>
            </a:r>
            <a:r>
              <a:rPr lang="en-US" b="1" dirty="0"/>
              <a:t>LOCAL</a:t>
            </a:r>
            <a:r>
              <a:rPr lang="en-US" dirty="0"/>
              <a:t> to the function</a:t>
            </a:r>
            <a:r>
              <a:rPr lang="en-US" dirty="0" smtClean="0"/>
              <a:t>.</a:t>
            </a:r>
          </a:p>
          <a:p>
            <a:r>
              <a:rPr lang="en-US" dirty="0"/>
              <a:t>Undefined Variables and </a:t>
            </a:r>
            <a:r>
              <a:rPr lang="en-US" dirty="0" smtClean="0"/>
              <a:t>Functions. </a:t>
            </a:r>
            <a:r>
              <a:rPr lang="en-US" dirty="0"/>
              <a:t>If a variable is not explicitly </a:t>
            </a:r>
            <a:r>
              <a:rPr lang="en-US" dirty="0" smtClean="0"/>
              <a:t>declared, then JS assumes </a:t>
            </a:r>
            <a:r>
              <a:rPr lang="en-US" dirty="0"/>
              <a:t>that the variable was global</a:t>
            </a:r>
            <a:endParaRPr lang="en-US" b="1" dirty="0"/>
          </a:p>
          <a:p>
            <a:r>
              <a:rPr lang="en-US" dirty="0" smtClean="0"/>
              <a:t> </a:t>
            </a:r>
          </a:p>
          <a:p>
            <a:endParaRPr lang="en-US" dirty="0"/>
          </a:p>
          <a:p>
            <a:endParaRPr lang="en-US" dirty="0"/>
          </a:p>
          <a:p>
            <a:endParaRPr lang="en-US" dirty="0" smtClean="0"/>
          </a:p>
          <a:p>
            <a:endParaRPr lang="en-US" dirty="0"/>
          </a:p>
          <a:p>
            <a:endParaRPr lang="en-US" dirty="0" smtClean="0"/>
          </a:p>
          <a:p>
            <a:endParaRPr lang="en-US" sz="2400" b="1" dirty="0" smtClean="0">
              <a:solidFill>
                <a:srgbClr val="00B050"/>
              </a:solidFill>
            </a:endParaRPr>
          </a:p>
          <a:p>
            <a:r>
              <a:rPr lang="en-US" sz="2000" b="1" dirty="0" smtClean="0">
                <a:solidFill>
                  <a:srgbClr val="00B050"/>
                </a:solidFill>
              </a:rPr>
              <a:t>Alternative: </a:t>
            </a:r>
            <a:endParaRPr lang="en-US" sz="2000" b="1" dirty="0">
              <a:solidFill>
                <a:srgbClr val="00B050"/>
              </a:solidFill>
            </a:endParaRPr>
          </a:p>
          <a:p>
            <a:pPr marL="285750" indent="-285750">
              <a:buFontTx/>
              <a:buChar char="-"/>
            </a:pPr>
            <a:r>
              <a:rPr lang="en-US" dirty="0" smtClean="0">
                <a:solidFill>
                  <a:schemeClr val="tx1">
                    <a:lumMod val="95000"/>
                    <a:lumOff val="5000"/>
                  </a:schemeClr>
                </a:solidFill>
              </a:rPr>
              <a:t>To minimize use of global-</a:t>
            </a:r>
            <a:r>
              <a:rPr lang="en-US" dirty="0" err="1" smtClean="0">
                <a:solidFill>
                  <a:schemeClr val="tx1">
                    <a:lumMod val="95000"/>
                    <a:lumOff val="5000"/>
                  </a:schemeClr>
                </a:solidFill>
              </a:rPr>
              <a:t>var</a:t>
            </a:r>
            <a:r>
              <a:rPr lang="en-US" dirty="0" smtClean="0">
                <a:solidFill>
                  <a:schemeClr val="tx1">
                    <a:lumMod val="95000"/>
                    <a:lumOff val="5000"/>
                  </a:schemeClr>
                </a:solidFill>
              </a:rPr>
              <a:t>:  </a:t>
            </a:r>
            <a:r>
              <a:rPr lang="en-US" dirty="0" err="1" smtClean="0">
                <a:solidFill>
                  <a:schemeClr val="tx1">
                    <a:lumMod val="95000"/>
                    <a:lumOff val="5000"/>
                  </a:schemeClr>
                </a:solidFill>
              </a:rPr>
              <a:t>var</a:t>
            </a:r>
            <a:r>
              <a:rPr lang="en-US" dirty="0" smtClean="0">
                <a:solidFill>
                  <a:schemeClr val="tx1">
                    <a:lumMod val="95000"/>
                    <a:lumOff val="5000"/>
                  </a:schemeClr>
                </a:solidFill>
              </a:rPr>
              <a:t> </a:t>
            </a:r>
            <a:r>
              <a:rPr lang="en-US" dirty="0" err="1" smtClean="0">
                <a:solidFill>
                  <a:schemeClr val="tx1">
                    <a:lumMod val="95000"/>
                    <a:lumOff val="5000"/>
                  </a:schemeClr>
                </a:solidFill>
              </a:rPr>
              <a:t>myApp</a:t>
            </a:r>
            <a:r>
              <a:rPr lang="en-US" dirty="0" smtClean="0">
                <a:solidFill>
                  <a:schemeClr val="tx1">
                    <a:lumMod val="95000"/>
                    <a:lumOff val="5000"/>
                  </a:schemeClr>
                </a:solidFill>
              </a:rPr>
              <a:t> = {}; which holds all </a:t>
            </a:r>
            <a:r>
              <a:rPr lang="en-US" dirty="0" err="1" smtClean="0">
                <a:solidFill>
                  <a:schemeClr val="tx1">
                    <a:lumMod val="95000"/>
                    <a:lumOff val="5000"/>
                  </a:schemeClr>
                </a:solidFill>
              </a:rPr>
              <a:t>fileds</a:t>
            </a:r>
            <a:r>
              <a:rPr lang="en-US" dirty="0" smtClean="0">
                <a:solidFill>
                  <a:schemeClr val="tx1">
                    <a:lumMod val="95000"/>
                    <a:lumOff val="5000"/>
                  </a:schemeClr>
                </a:solidFill>
              </a:rPr>
              <a:t> for your app.   e.g.  Angular style… </a:t>
            </a:r>
            <a:endParaRPr lang="en-US" dirty="0">
              <a:solidFill>
                <a:schemeClr val="tx1">
                  <a:lumMod val="95000"/>
                  <a:lumOff val="5000"/>
                </a:schemeClr>
              </a:solidFill>
            </a:endParaRPr>
          </a:p>
          <a:p>
            <a:pPr marL="285750" indent="-285750">
              <a:buFontTx/>
              <a:buChar char="-"/>
            </a:pPr>
            <a:r>
              <a:rPr lang="en-US" dirty="0" smtClean="0">
                <a:solidFill>
                  <a:schemeClr val="tx1">
                    <a:lumMod val="95000"/>
                    <a:lumOff val="5000"/>
                  </a:schemeClr>
                </a:solidFill>
              </a:rPr>
              <a:t>Use </a:t>
            </a:r>
            <a:r>
              <a:rPr lang="en-US" dirty="0" err="1" smtClean="0">
                <a:solidFill>
                  <a:schemeClr val="tx1">
                    <a:lumMod val="95000"/>
                    <a:lumOff val="5000"/>
                  </a:schemeClr>
                </a:solidFill>
              </a:rPr>
              <a:t>let|const</a:t>
            </a:r>
            <a:r>
              <a:rPr lang="en-US" dirty="0" smtClean="0">
                <a:solidFill>
                  <a:schemeClr val="tx1">
                    <a:lumMod val="95000"/>
                    <a:lumOff val="5000"/>
                  </a:schemeClr>
                </a:solidFill>
              </a:rPr>
              <a:t>  (scoped </a:t>
            </a:r>
            <a:r>
              <a:rPr lang="en-US" dirty="0" err="1" smtClean="0">
                <a:solidFill>
                  <a:schemeClr val="tx1">
                    <a:lumMod val="95000"/>
                    <a:lumOff val="5000"/>
                  </a:schemeClr>
                </a:solidFill>
              </a:rPr>
              <a:t>var</a:t>
            </a:r>
            <a:r>
              <a:rPr lang="en-US" dirty="0" smtClean="0">
                <a:solidFill>
                  <a:schemeClr val="tx1">
                    <a:lumMod val="95000"/>
                    <a:lumOff val="5000"/>
                  </a:schemeClr>
                </a:solidFill>
              </a:rPr>
              <a:t>) . </a:t>
            </a:r>
            <a:r>
              <a:rPr lang="en-US" dirty="0" smtClean="0">
                <a:solidFill>
                  <a:srgbClr val="92D050"/>
                </a:solidFill>
              </a:rPr>
              <a:t> </a:t>
            </a:r>
          </a:p>
          <a:p>
            <a:pPr marL="285750" indent="-285750">
              <a:buFontTx/>
              <a:buChar char="-"/>
            </a:pPr>
            <a:r>
              <a:rPr lang="en-US" dirty="0" smtClean="0">
                <a:solidFill>
                  <a:schemeClr val="tx1">
                    <a:lumMod val="95000"/>
                    <a:lumOff val="5000"/>
                  </a:schemeClr>
                </a:solidFill>
              </a:rPr>
              <a:t>Use </a:t>
            </a:r>
            <a:r>
              <a:rPr lang="en-US" dirty="0" err="1" smtClean="0">
                <a:solidFill>
                  <a:schemeClr val="tx1">
                    <a:lumMod val="95000"/>
                    <a:lumOff val="5000"/>
                  </a:schemeClr>
                </a:solidFill>
              </a:rPr>
              <a:t>jslint</a:t>
            </a:r>
            <a:r>
              <a:rPr lang="en-US" dirty="0" smtClean="0">
                <a:solidFill>
                  <a:schemeClr val="tx1">
                    <a:lumMod val="95000"/>
                    <a:lumOff val="5000"/>
                  </a:schemeClr>
                </a:solidFill>
              </a:rPr>
              <a:t>/</a:t>
            </a:r>
            <a:r>
              <a:rPr lang="en-US" dirty="0" err="1" smtClean="0">
                <a:solidFill>
                  <a:schemeClr val="tx1">
                    <a:lumMod val="95000"/>
                    <a:lumOff val="5000"/>
                  </a:schemeClr>
                </a:solidFill>
              </a:rPr>
              <a:t>eslint</a:t>
            </a:r>
            <a:r>
              <a:rPr lang="en-US" dirty="0" smtClean="0">
                <a:solidFill>
                  <a:schemeClr val="tx1">
                    <a:lumMod val="95000"/>
                    <a:lumOff val="5000"/>
                  </a:schemeClr>
                </a:solidFill>
              </a:rPr>
              <a:t>:  helps to catch </a:t>
            </a:r>
            <a:r>
              <a:rPr lang="en-US" dirty="0">
                <a:solidFill>
                  <a:schemeClr val="tx1">
                    <a:lumMod val="95000"/>
                    <a:lumOff val="5000"/>
                  </a:schemeClr>
                </a:solidFill>
              </a:rPr>
              <a:t>variable-hoisting bugs, </a:t>
            </a:r>
            <a:r>
              <a:rPr lang="en-US" dirty="0" smtClean="0">
                <a:solidFill>
                  <a:schemeClr val="tx1">
                    <a:lumMod val="95000"/>
                    <a:lumOff val="5000"/>
                  </a:schemeClr>
                </a:solidFill>
              </a:rPr>
              <a:t> to </a:t>
            </a:r>
            <a:r>
              <a:rPr lang="en-US" dirty="0">
                <a:solidFill>
                  <a:schemeClr val="tx1">
                    <a:lumMod val="95000"/>
                    <a:lumOff val="5000"/>
                  </a:schemeClr>
                </a:solidFill>
              </a:rPr>
              <a:t>find if you use variable out of </a:t>
            </a:r>
            <a:r>
              <a:rPr lang="en-US" dirty="0" smtClean="0">
                <a:solidFill>
                  <a:schemeClr val="tx1">
                    <a:lumMod val="95000"/>
                    <a:lumOff val="5000"/>
                  </a:schemeClr>
                </a:solidFill>
              </a:rPr>
              <a:t>scope </a:t>
            </a:r>
            <a:endParaRPr lang="en-US" dirty="0"/>
          </a:p>
          <a:p>
            <a:pPr marL="285750" indent="-285750">
              <a:buFontTx/>
              <a:buChar char="-"/>
            </a:pPr>
            <a:r>
              <a:rPr lang="en-US" dirty="0" smtClean="0">
                <a:solidFill>
                  <a:schemeClr val="tx1">
                    <a:lumMod val="95000"/>
                    <a:lumOff val="5000"/>
                  </a:schemeClr>
                </a:solidFill>
              </a:rPr>
              <a:t>Or closure for data hiding   </a:t>
            </a:r>
            <a:endParaRPr lang="en-US" dirty="0"/>
          </a:p>
        </p:txBody>
      </p:sp>
      <p:sp>
        <p:nvSpPr>
          <p:cNvPr id="17" name="TextBox 16"/>
          <p:cNvSpPr txBox="1"/>
          <p:nvPr/>
        </p:nvSpPr>
        <p:spPr>
          <a:xfrm flipV="1">
            <a:off x="3449255" y="10344581"/>
            <a:ext cx="110049" cy="45719"/>
          </a:xfrm>
          <a:prstGeom prst="rect">
            <a:avLst/>
          </a:prstGeom>
          <a:noFill/>
        </p:spPr>
        <p:txBody>
          <a:bodyPr wrap="square" rtlCol="0">
            <a:spAutoFit/>
          </a:bodyPr>
          <a:lstStyle/>
          <a:p>
            <a:endParaRPr lang="en-US" dirty="0"/>
          </a:p>
        </p:txBody>
      </p:sp>
      <p:graphicFrame>
        <p:nvGraphicFramePr>
          <p:cNvPr id="23" name="Table 22"/>
          <p:cNvGraphicFramePr>
            <a:graphicFrameLocks noGrp="1"/>
          </p:cNvGraphicFramePr>
          <p:nvPr>
            <p:extLst>
              <p:ext uri="{D42A27DB-BD31-4B8C-83A1-F6EECF244321}">
                <p14:modId xmlns:p14="http://schemas.microsoft.com/office/powerpoint/2010/main" val="1410887361"/>
              </p:ext>
            </p:extLst>
          </p:nvPr>
        </p:nvGraphicFramePr>
        <p:xfrm>
          <a:off x="940380" y="3118585"/>
          <a:ext cx="10185400" cy="1837879"/>
        </p:xfrm>
        <a:graphic>
          <a:graphicData uri="http://schemas.openxmlformats.org/drawingml/2006/table">
            <a:tbl>
              <a:tblPr firstRow="1" bandRow="1">
                <a:tableStyleId>{5C22544A-7EE6-4342-B048-85BDC9FD1C3A}</a:tableStyleId>
              </a:tblPr>
              <a:tblGrid>
                <a:gridCol w="5092700">
                  <a:extLst>
                    <a:ext uri="{9D8B030D-6E8A-4147-A177-3AD203B41FA5}">
                      <a16:colId xmlns:a16="http://schemas.microsoft.com/office/drawing/2014/main" val="1283869453"/>
                    </a:ext>
                  </a:extLst>
                </a:gridCol>
                <a:gridCol w="5092700">
                  <a:extLst>
                    <a:ext uri="{9D8B030D-6E8A-4147-A177-3AD203B41FA5}">
                      <a16:colId xmlns:a16="http://schemas.microsoft.com/office/drawing/2014/main" val="3187810782"/>
                    </a:ext>
                  </a:extLst>
                </a:gridCol>
              </a:tblGrid>
              <a:tr h="18378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cap="none" normalizeH="0" baseline="0" dirty="0" smtClean="0">
                          <a:ln>
                            <a:noFill/>
                          </a:ln>
                          <a:solidFill>
                            <a:srgbClr val="7F0055"/>
                          </a:solidFill>
                          <a:effectLst/>
                          <a:latin typeface="Consolas" panose="020B0609020204030204" pitchFamily="49" charset="0"/>
                        </a:rPr>
                        <a:t>E.g.1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cap="none" normalizeH="0" baseline="0" dirty="0" smtClean="0">
                          <a:ln>
                            <a:noFill/>
                          </a:ln>
                          <a:solidFill>
                            <a:srgbClr val="7F0055"/>
                          </a:solidFill>
                          <a:effectLst/>
                          <a:latin typeface="Consolas" panose="020B0609020204030204" pitchFamily="49" charset="0"/>
                        </a:rPr>
                        <a:t>function </a:t>
                      </a:r>
                      <a:r>
                        <a:rPr kumimoji="0" lang="en-US" altLang="en-US" sz="1600" b="0" i="1" u="none" strike="noStrike" cap="none" normalizeH="0" baseline="0" dirty="0" smtClean="0">
                          <a:ln>
                            <a:noFill/>
                          </a:ln>
                          <a:solidFill>
                            <a:srgbClr val="000000"/>
                          </a:solidFill>
                          <a:effectLst/>
                          <a:latin typeface="Consolas" panose="020B0609020204030204" pitchFamily="49" charset="0"/>
                        </a:rPr>
                        <a:t>foo</a:t>
                      </a:r>
                      <a:r>
                        <a:rPr kumimoji="0" lang="en-US" altLang="en-US" sz="1600" b="0" i="0" u="none" strike="noStrike" cap="none" normalizeH="0" baseline="0" dirty="0" smtClean="0">
                          <a:ln>
                            <a:noFill/>
                          </a:ln>
                          <a:solidFill>
                            <a:srgbClr val="000066"/>
                          </a:solidFill>
                          <a:effectLst/>
                          <a:latin typeface="Consolas" panose="020B0609020204030204" pitchFamily="49" charset="0"/>
                        </a:rPr>
                        <a:t>() {</a:t>
                      </a:r>
                      <a:br>
                        <a:rPr kumimoji="0" lang="en-US" altLang="en-US" sz="1600" b="0" i="0" u="none" strike="noStrike" cap="none" normalizeH="0" baseline="0" dirty="0" smtClean="0">
                          <a:ln>
                            <a:noFill/>
                          </a:ln>
                          <a:solidFill>
                            <a:srgbClr val="000066"/>
                          </a:solidFill>
                          <a:effectLst/>
                          <a:latin typeface="Consolas" panose="020B0609020204030204" pitchFamily="49" charset="0"/>
                        </a:rPr>
                      </a:br>
                      <a:r>
                        <a:rPr kumimoji="0" lang="en-US" altLang="en-US" sz="1600" b="0" i="0" u="none" strike="noStrike" cap="none" normalizeH="0" baseline="0" dirty="0" smtClean="0">
                          <a:ln>
                            <a:noFill/>
                          </a:ln>
                          <a:solidFill>
                            <a:srgbClr val="000066"/>
                          </a:solidFill>
                          <a:effectLst/>
                          <a:latin typeface="Consolas" panose="020B0609020204030204" pitchFamily="49" charset="0"/>
                        </a:rPr>
                        <a:t>    </a:t>
                      </a:r>
                      <a:r>
                        <a:rPr kumimoji="0" lang="en-US" altLang="en-US" sz="16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600" b="1" i="0" u="none" strike="noStrike" cap="none" normalizeH="0" baseline="0" dirty="0" smtClean="0">
                          <a:ln>
                            <a:noFill/>
                          </a:ln>
                          <a:solidFill>
                            <a:srgbClr val="7F0055"/>
                          </a:solidFill>
                          <a:effectLst/>
                          <a:latin typeface="Consolas" panose="020B0609020204030204" pitchFamily="49" charset="0"/>
                        </a:rPr>
                        <a:t> </a:t>
                      </a:r>
                      <a:r>
                        <a:rPr kumimoji="0" lang="en-US" altLang="en-US" sz="1600" b="1" i="0" u="none" strike="noStrike" cap="none" normalizeH="0" baseline="0" dirty="0" smtClean="0">
                          <a:ln>
                            <a:noFill/>
                          </a:ln>
                          <a:solidFill>
                            <a:srgbClr val="FF8000"/>
                          </a:solidFill>
                          <a:effectLst/>
                          <a:latin typeface="Consolas" panose="020B0609020204030204" pitchFamily="49" charset="0"/>
                        </a:rPr>
                        <a:t>variable1</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FF8000"/>
                          </a:solidFill>
                          <a:effectLst/>
                          <a:latin typeface="Consolas" panose="020B0609020204030204" pitchFamily="49" charset="0"/>
                        </a:rPr>
                        <a:t>variable2</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FF8000"/>
                          </a:solidFill>
                          <a:effectLst/>
                          <a:latin typeface="Consolas" panose="020B0609020204030204" pitchFamily="49" charset="0"/>
                        </a:rPr>
                        <a:t>variable1 </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333333"/>
                          </a:solidFill>
                          <a:effectLst/>
                          <a:latin typeface="Consolas" panose="020B0609020204030204" pitchFamily="49" charset="0"/>
                        </a:rPr>
                        <a:t>5</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566874"/>
                          </a:solidFill>
                          <a:effectLst/>
                          <a:latin typeface="Consolas" panose="020B0609020204030204" pitchFamily="49" charset="0"/>
                        </a:rPr>
                        <a:t>varaible2 </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333333"/>
                          </a:solidFill>
                          <a:effectLst/>
                          <a:latin typeface="Consolas" panose="020B0609020204030204" pitchFamily="49" charset="0"/>
                        </a:rPr>
                        <a:t>6</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7F0055"/>
                          </a:solidFill>
                          <a:effectLst/>
                          <a:latin typeface="Consolas" panose="020B0609020204030204" pitchFamily="49" charset="0"/>
                        </a:rPr>
                        <a:t>return </a:t>
                      </a:r>
                      <a:r>
                        <a:rPr kumimoji="0" lang="en-US" altLang="en-US" sz="1600" b="1" i="0" u="none" strike="noStrike" cap="none" normalizeH="0" baseline="0" dirty="0" smtClean="0">
                          <a:ln>
                            <a:noFill/>
                          </a:ln>
                          <a:solidFill>
                            <a:srgbClr val="FF8000"/>
                          </a:solidFill>
                          <a:effectLst/>
                          <a:latin typeface="Consolas" panose="020B0609020204030204" pitchFamily="49" charset="0"/>
                        </a:rPr>
                        <a:t>variable1 </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566874"/>
                          </a:solidFill>
                          <a:effectLst/>
                          <a:latin typeface="Consolas" panose="020B0609020204030204" pitchFamily="49" charset="0"/>
                        </a:rPr>
                        <a:t>varaible2</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0" i="0" u="none" strike="noStrike" cap="none" normalizeH="0" baseline="0" dirty="0" smtClean="0">
                          <a:ln>
                            <a:noFill/>
                          </a:ln>
                          <a:solidFill>
                            <a:srgbClr val="000066"/>
                          </a:solidFill>
                          <a:effectLst/>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endParaRPr lang="en-US" sz="16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cap="none" normalizeH="0" baseline="0" dirty="0" smtClean="0">
                          <a:ln>
                            <a:noFill/>
                          </a:ln>
                          <a:solidFill>
                            <a:srgbClr val="7F0055"/>
                          </a:solidFill>
                          <a:effectLst/>
                          <a:latin typeface="Consolas" panose="020B0609020204030204" pitchFamily="49" charset="0"/>
                        </a:rPr>
                        <a:t>E.g.2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600" b="1" i="0" u="none" strike="noStrike" cap="none" normalizeH="0" baseline="0" dirty="0" smtClean="0">
                          <a:ln>
                            <a:noFill/>
                          </a:ln>
                          <a:solidFill>
                            <a:srgbClr val="7F0055"/>
                          </a:solidFill>
                          <a:effectLst/>
                          <a:latin typeface="Consolas" panose="020B0609020204030204" pitchFamily="49" charset="0"/>
                        </a:rPr>
                        <a:t> </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1" i="0" u="none" strike="noStrike" cap="none" normalizeH="0" baseline="0" dirty="0" smtClean="0">
                          <a:ln>
                            <a:noFill/>
                          </a:ln>
                          <a:solidFill>
                            <a:srgbClr val="FF8000"/>
                          </a:solidFill>
                          <a:effectLst/>
                          <a:latin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000000"/>
                          </a:solidFill>
                          <a:effectLst/>
                          <a:latin typeface="Consolas" panose="020B0609020204030204" pitchFamily="49" charset="0"/>
                        </a:rPr>
                        <a:t>"Ford"</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r>
                        <a:rPr kumimoji="0" lang="en-US" altLang="en-US" sz="1600" b="0" i="0" u="none" strike="noStrike" cap="none" normalizeH="0" baseline="0" dirty="0" smtClean="0">
                          <a:ln>
                            <a:noFill/>
                          </a:ln>
                          <a:solidFill>
                            <a:srgbClr val="7A7A43"/>
                          </a:solidFill>
                          <a:effectLst/>
                          <a:latin typeface="Consolas" panose="020B0609020204030204" pitchFamily="49" charset="0"/>
                        </a:rPr>
                        <a:t>log</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600" b="1" i="0" u="none" strike="noStrike" cap="none" normalizeH="0" baseline="0" dirty="0" smtClean="0">
                          <a:ln>
                            <a:noFill/>
                          </a:ln>
                          <a:solidFill>
                            <a:srgbClr val="7F0055"/>
                          </a:solidFill>
                          <a:effectLst/>
                          <a:latin typeface="Consolas" panose="020B0609020204030204" pitchFamily="49" charset="0"/>
                        </a:rPr>
                        <a:t> </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3F7F5F"/>
                          </a:solidFill>
                          <a:effectLst/>
                          <a:latin typeface="Consolas" panose="020B0609020204030204" pitchFamily="49" charset="0"/>
                        </a:rPr>
                        <a:t>//still has value  Ford</a:t>
                      </a:r>
                      <a:br>
                        <a:rPr kumimoji="0" lang="en-US" altLang="en-US" sz="1600" b="0" i="0" u="none" strike="noStrike" cap="none" normalizeH="0" baseline="0" dirty="0" smtClean="0">
                          <a:ln>
                            <a:noFill/>
                          </a:ln>
                          <a:solidFill>
                            <a:srgbClr val="3F7F5F"/>
                          </a:solidFill>
                          <a:effectLst/>
                          <a:latin typeface="Consolas" panose="020B0609020204030204" pitchFamily="49" charset="0"/>
                        </a:rPr>
                      </a:br>
                      <a:r>
                        <a:rPr kumimoji="0" lang="en-US" altLang="en-US" sz="16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r>
                        <a:rPr kumimoji="0" lang="en-US" altLang="en-US" sz="1600" b="0" i="0" u="none" strike="noStrike" cap="none" normalizeH="0" baseline="0" dirty="0" smtClean="0">
                          <a:ln>
                            <a:noFill/>
                          </a:ln>
                          <a:solidFill>
                            <a:srgbClr val="7A7A43"/>
                          </a:solidFill>
                          <a:effectLst/>
                          <a:latin typeface="Consolas" panose="020B0609020204030204" pitchFamily="49" charset="0"/>
                        </a:rPr>
                        <a:t>log</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br>
                        <a:rPr kumimoji="0" lang="en-US" altLang="en-US" sz="1600" b="0" i="0" u="none" strike="noStrike" cap="none" normalizeH="0" baseline="0" dirty="0" smtClean="0">
                          <a:ln>
                            <a:noFill/>
                          </a:ln>
                          <a:solidFill>
                            <a:srgbClr val="333333"/>
                          </a:solidFill>
                          <a:effectLst/>
                          <a:latin typeface="Consolas" panose="020B0609020204030204" pitchFamily="49" charset="0"/>
                        </a:rPr>
                      </a:br>
                      <a:r>
                        <a:rPr kumimoji="0" lang="en-US" altLang="en-US" sz="1600" b="1" i="0" u="none" strike="noStrike" cap="none" normalizeH="0" baseline="0" dirty="0" err="1" smtClean="0">
                          <a:ln>
                            <a:noFill/>
                          </a:ln>
                          <a:solidFill>
                            <a:srgbClr val="7F0055"/>
                          </a:solidFill>
                          <a:effectLst/>
                          <a:latin typeface="Consolas" panose="020B0609020204030204" pitchFamily="49" charset="0"/>
                        </a:rPr>
                        <a:t>var</a:t>
                      </a:r>
                      <a:r>
                        <a:rPr kumimoji="0" lang="en-US" altLang="en-US" sz="1600" b="1" i="0" u="none" strike="noStrike" cap="none" normalizeH="0" baseline="0" dirty="0" smtClean="0">
                          <a:ln>
                            <a:noFill/>
                          </a:ln>
                          <a:solidFill>
                            <a:srgbClr val="7F0055"/>
                          </a:solidFill>
                          <a:effectLst/>
                          <a:latin typeface="Consolas" panose="020B0609020204030204" pitchFamily="49" charset="0"/>
                        </a:rPr>
                        <a:t> </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1" i="0" u="none" strike="noStrike" cap="none" normalizeH="0" baseline="0" dirty="0" smtClean="0">
                          <a:ln>
                            <a:noFill/>
                          </a:ln>
                          <a:solidFill>
                            <a:srgbClr val="FF8000"/>
                          </a:solidFill>
                          <a:effectLst/>
                          <a:latin typeface="Consolas" panose="020B0609020204030204" pitchFamily="49" charset="0"/>
                        </a:rPr>
                        <a:t> </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1" i="0" u="none" strike="noStrike" cap="none" normalizeH="0" baseline="0" dirty="0" smtClean="0">
                          <a:ln>
                            <a:noFill/>
                          </a:ln>
                          <a:solidFill>
                            <a:srgbClr val="333333"/>
                          </a:solidFill>
                          <a:effectLst/>
                          <a:latin typeface="Consolas" panose="020B0609020204030204" pitchFamily="49" charset="0"/>
                        </a:rPr>
                        <a:t>76</a:t>
                      </a:r>
                      <a:r>
                        <a:rPr kumimoji="0" lang="en-US" altLang="en-US" sz="1600" b="0" i="0" u="none" strike="noStrike" cap="none" normalizeH="0" baseline="0" dirty="0" smtClean="0">
                          <a:ln>
                            <a:noFill/>
                          </a:ln>
                          <a:solidFill>
                            <a:srgbClr val="333333"/>
                          </a:solidFill>
                          <a:effectLst/>
                          <a:latin typeface="Consolas" panose="020B0609020204030204" pitchFamily="49" charset="0"/>
                        </a:rPr>
                        <a:t>; </a:t>
                      </a:r>
                      <a:r>
                        <a:rPr kumimoji="0" lang="en-US" altLang="en-US" sz="1600" b="0" i="0" u="none" strike="noStrike" cap="none" normalizeH="0" baseline="0" dirty="0" smtClean="0">
                          <a:ln>
                            <a:noFill/>
                          </a:ln>
                          <a:solidFill>
                            <a:srgbClr val="3F7F5F"/>
                          </a:solidFill>
                          <a:effectLst/>
                          <a:latin typeface="Consolas" panose="020B0609020204030204" pitchFamily="49" charset="0"/>
                        </a:rPr>
                        <a:t>//type changed</a:t>
                      </a:r>
                      <a:br>
                        <a:rPr kumimoji="0" lang="en-US" altLang="en-US" sz="1600" b="0" i="0" u="none" strike="noStrike" cap="none" normalizeH="0" baseline="0" dirty="0" smtClean="0">
                          <a:ln>
                            <a:noFill/>
                          </a:ln>
                          <a:solidFill>
                            <a:srgbClr val="3F7F5F"/>
                          </a:solidFill>
                          <a:effectLst/>
                          <a:latin typeface="Consolas" panose="020B0609020204030204" pitchFamily="49" charset="0"/>
                        </a:rPr>
                      </a:br>
                      <a:r>
                        <a:rPr kumimoji="0" lang="en-US" altLang="en-US" sz="1600" b="1" i="1" u="none" strike="noStrike" cap="none" normalizeH="0" baseline="0" dirty="0" smtClean="0">
                          <a:ln>
                            <a:noFill/>
                          </a:ln>
                          <a:solidFill>
                            <a:srgbClr val="660E7A"/>
                          </a:solidFill>
                          <a:effectLst/>
                          <a:latin typeface="Consolas" panose="020B0609020204030204" pitchFamily="49" charset="0"/>
                        </a:rPr>
                        <a:t>console</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r>
                        <a:rPr kumimoji="0" lang="en-US" altLang="en-US" sz="1600" b="0" i="0" u="none" strike="noStrike" cap="none" normalizeH="0" baseline="0" dirty="0" smtClean="0">
                          <a:ln>
                            <a:noFill/>
                          </a:ln>
                          <a:solidFill>
                            <a:srgbClr val="7A7A43"/>
                          </a:solidFill>
                          <a:effectLst/>
                          <a:latin typeface="Consolas" panose="020B0609020204030204" pitchFamily="49" charset="0"/>
                        </a:rPr>
                        <a:t>log</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1" i="0" u="none" strike="noStrike" cap="none" normalizeH="0" baseline="0" dirty="0" err="1" smtClean="0">
                          <a:ln>
                            <a:noFill/>
                          </a:ln>
                          <a:solidFill>
                            <a:srgbClr val="FF8000"/>
                          </a:solidFill>
                          <a:effectLst/>
                          <a:latin typeface="Consolas" panose="020B0609020204030204" pitchFamily="49" charset="0"/>
                        </a:rPr>
                        <a:t>carName</a:t>
                      </a:r>
                      <a:r>
                        <a:rPr kumimoji="0" lang="en-US" altLang="en-US" sz="1600" b="0" i="0" u="none" strike="noStrike" cap="none" normalizeH="0" baseline="0" dirty="0" smtClean="0">
                          <a:ln>
                            <a:noFill/>
                          </a:ln>
                          <a:solidFill>
                            <a:srgbClr val="000066"/>
                          </a:solidFill>
                          <a:effectLst/>
                          <a:latin typeface="Consolas" panose="020B0609020204030204" pitchFamily="49" charset="0"/>
                        </a:rPr>
                        <a:t>)</a:t>
                      </a:r>
                      <a:r>
                        <a:rPr kumimoji="0" lang="en-US" altLang="en-US" sz="1600" b="0" i="0" u="none" strike="noStrike" cap="none" normalizeH="0" baseline="0" dirty="0" smtClean="0">
                          <a:ln>
                            <a:noFill/>
                          </a:ln>
                          <a:solidFill>
                            <a:srgbClr val="333333"/>
                          </a:solidFill>
                          <a:effectLst/>
                          <a:latin typeface="Consolas" panose="020B0609020204030204" pitchFamily="49" charset="0"/>
                        </a:rPr>
                        <a:t>;</a:t>
                      </a:r>
                      <a:endParaRPr lang="en-US" sz="1600" dirty="0"/>
                    </a:p>
                  </a:txBody>
                  <a:tcPr>
                    <a:noFill/>
                  </a:tcPr>
                </a:tc>
                <a:extLst>
                  <a:ext uri="{0D108BD9-81ED-4DB2-BD59-A6C34878D82A}">
                    <a16:rowId xmlns:a16="http://schemas.microsoft.com/office/drawing/2014/main" val="610626285"/>
                  </a:ext>
                </a:extLst>
              </a:tr>
            </a:tbl>
          </a:graphicData>
        </a:graphic>
      </p:graphicFrame>
      <p:sp>
        <p:nvSpPr>
          <p:cNvPr id="2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2142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19442</TotalTime>
  <Words>7458</Words>
  <Application>Microsoft Office PowerPoint</Application>
  <PresentationFormat>Widescreen</PresentationFormat>
  <Paragraphs>627</Paragraphs>
  <Slides>14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-apple-system</vt:lpstr>
      <vt:lpstr>Arial</vt:lpstr>
      <vt:lpstr>Calibri</vt:lpstr>
      <vt:lpstr>Calibri Light</vt:lpstr>
      <vt:lpstr>Consolas</vt:lpstr>
      <vt:lpstr>DejaVu Sans Mono</vt:lpstr>
      <vt:lpstr>Monaco</vt:lpstr>
      <vt:lpstr>Roboto Mono</vt:lpstr>
      <vt:lpstr>SFMono-Regular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2892</cp:revision>
  <dcterms:created xsi:type="dcterms:W3CDTF">2020-07-14T16:59:29Z</dcterms:created>
  <dcterms:modified xsi:type="dcterms:W3CDTF">2021-02-21T09:38:29Z</dcterms:modified>
</cp:coreProperties>
</file>