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9" r:id="rId2"/>
    <p:sldId id="319" r:id="rId3"/>
    <p:sldId id="322" r:id="rId4"/>
    <p:sldId id="330" r:id="rId5"/>
    <p:sldId id="332" r:id="rId6"/>
    <p:sldId id="323" r:id="rId7"/>
    <p:sldId id="333" r:id="rId8"/>
    <p:sldId id="324" r:id="rId9"/>
    <p:sldId id="325" r:id="rId10"/>
    <p:sldId id="331" r:id="rId11"/>
    <p:sldId id="336" r:id="rId12"/>
    <p:sldId id="338"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C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4" autoAdjust="0"/>
    <p:restoredTop sz="74070" autoAdjust="0"/>
  </p:normalViewPr>
  <p:slideViewPr>
    <p:cSldViewPr snapToGrid="0">
      <p:cViewPr varScale="1">
        <p:scale>
          <a:sx n="85" d="100"/>
          <a:sy n="85" d="100"/>
        </p:scale>
        <p:origin x="2010" y="90"/>
      </p:cViewPr>
      <p:guideLst/>
    </p:cSldViewPr>
  </p:slideViewPr>
  <p:notesTextViewPr>
    <p:cViewPr>
      <p:scale>
        <a:sx n="1" d="1"/>
        <a:sy n="1" d="1"/>
      </p:scale>
      <p:origin x="0" y="-196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Test_script" TargetMode="External"/><Relationship Id="rId13" Type="http://schemas.openxmlformats.org/officeDocument/2006/relationships/hyperlink" Target="https://medium.com/javascript-scene/the-two-pillars-of-javascript-pt-2-functional-programming-a63aa53a41a4" TargetMode="External"/><Relationship Id="rId18" Type="http://schemas.openxmlformats.org/officeDocument/2006/relationships/hyperlink" Target="https://searchapparchitecture.techtarget.com/definition/application-program-interface-API" TargetMode="External"/><Relationship Id="rId3" Type="http://schemas.openxmlformats.org/officeDocument/2006/relationships/hyperlink" Target="https://babeljs.io/docs/en/babel-polyfill" TargetMode="External"/><Relationship Id="rId21" Type="http://schemas.openxmlformats.org/officeDocument/2006/relationships/hyperlink" Target="https://www.theserverside.com/definition/Java" TargetMode="External"/><Relationship Id="rId7" Type="http://schemas.openxmlformats.org/officeDocument/2006/relationships/hyperlink" Target="https://en.wikipedia.org/wiki/Test_execution_engine" TargetMode="External"/><Relationship Id="rId12" Type="http://schemas.openxmlformats.org/officeDocument/2006/relationships/hyperlink" Target="https://en.wikipedia.org/wiki/Pure_function" TargetMode="External"/><Relationship Id="rId17" Type="http://schemas.openxmlformats.org/officeDocument/2006/relationships/hyperlink" Target="https://github.com/marisaseal/selenesse/blob/master/dotnet-selenesse/fitNesse/FitNesseRoot/SuiteSelenesseExample/content.txt" TargetMode="External"/><Relationship Id="rId2" Type="http://schemas.openxmlformats.org/officeDocument/2006/relationships/slide" Target="../slides/slide10.xml"/><Relationship Id="rId16" Type="http://schemas.openxmlformats.org/officeDocument/2006/relationships/hyperlink" Target="http://fitnesse.org/" TargetMode="External"/><Relationship Id="rId20" Type="http://schemas.openxmlformats.org/officeDocument/2006/relationships/hyperlink" Target="https://whatis.techtarget.com/definition/Python" TargetMode="External"/><Relationship Id="rId1" Type="http://schemas.openxmlformats.org/officeDocument/2006/relationships/notesMaster" Target="../notesMasters/notesMaster1.xml"/><Relationship Id="rId6" Type="http://schemas.openxmlformats.org/officeDocument/2006/relationships/hyperlink" Target="https://en.wikipedia.org/wiki/Test_automation" TargetMode="External"/><Relationship Id="rId11" Type="http://schemas.openxmlformats.org/officeDocument/2006/relationships/hyperlink" Target="https://perldoc.perl.org/Test/More.html" TargetMode="External"/><Relationship Id="rId5" Type="http://schemas.openxmlformats.org/officeDocument/2006/relationships/hyperlink" Target="http://coffeescript.org/v2/annotated-source/register.html" TargetMode="External"/><Relationship Id="rId15" Type="http://schemas.openxmlformats.org/officeDocument/2006/relationships/hyperlink" Target="http://www.seleniumhq.org/" TargetMode="External"/><Relationship Id="rId10" Type="http://schemas.openxmlformats.org/officeDocument/2006/relationships/hyperlink" Target="http://svn.solucorp.qc.ca/repos/solucorp/JTap/trunk/" TargetMode="External"/><Relationship Id="rId19" Type="http://schemas.openxmlformats.org/officeDocument/2006/relationships/hyperlink" Target="https://whatis.techtarget.com/definition/Ruby" TargetMode="External"/><Relationship Id="rId4" Type="http://schemas.openxmlformats.org/officeDocument/2006/relationships/hyperlink" Target="https://babeljs.io/videos.html" TargetMode="External"/><Relationship Id="rId9" Type="http://schemas.openxmlformats.org/officeDocument/2006/relationships/hyperlink" Target="https://en.wikipedia.org/wiki/Software_repository" TargetMode="External"/><Relationship Id="rId14" Type="http://schemas.openxmlformats.org/officeDocument/2006/relationships/hyperlink" Target="http://fitnesse.org/FitNesse.UserGuide.AcceptanceTests" TargetMode="External"/><Relationship Id="rId22" Type="http://schemas.openxmlformats.org/officeDocument/2006/relationships/hyperlink" Target="https://searchwindevelopment.techtarget.com/definition/NET"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hatis.techtarget.com/definition/Ruby" TargetMode="External"/><Relationship Id="rId3" Type="http://schemas.openxmlformats.org/officeDocument/2006/relationships/hyperlink" Target="http://fitnesse.org/FitNesse.UserGuide.AcceptanceTests" TargetMode="External"/><Relationship Id="rId7" Type="http://schemas.openxmlformats.org/officeDocument/2006/relationships/hyperlink" Target="https://searchapparchitecture.techtarget.com/definition/application-program-interface-API"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github.com/marisaseal/selenesse/blob/master/dotnet-selenesse/fitNesse/FitNesseRoot/SuiteSelenesseExample/content.txt" TargetMode="External"/><Relationship Id="rId11" Type="http://schemas.openxmlformats.org/officeDocument/2006/relationships/hyperlink" Target="https://searchwindevelopment.techtarget.com/definition/NET" TargetMode="External"/><Relationship Id="rId5" Type="http://schemas.openxmlformats.org/officeDocument/2006/relationships/hyperlink" Target="http://fitnesse.org/" TargetMode="External"/><Relationship Id="rId10" Type="http://schemas.openxmlformats.org/officeDocument/2006/relationships/hyperlink" Target="https://www.theserverside.com/definition/Java" TargetMode="External"/><Relationship Id="rId4" Type="http://schemas.openxmlformats.org/officeDocument/2006/relationships/hyperlink" Target="http://www.seleniumhq.org/" TargetMode="External"/><Relationship Id="rId9" Type="http://schemas.openxmlformats.org/officeDocument/2006/relationships/hyperlink" Target="https://whatis.techtarget.com/definition/Python"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edium.com/yld-engineering-blog/evaluating-cypress-and-testcafe-for-end-to-end-testing-fcd0303d2103"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atlassian.com/software/bamboo" TargetMode="External"/><Relationship Id="rId3" Type="http://schemas.openxmlformats.org/officeDocument/2006/relationships/hyperlink" Target="https://www.techopedia.com/definition/7035/end-to-end-test" TargetMode="External"/><Relationship Id="rId7" Type="http://schemas.openxmlformats.org/officeDocument/2006/relationships/hyperlink" Target="https://www.jetbrains.com/teamcity/"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jenkins.io/" TargetMode="External"/><Relationship Id="rId5" Type="http://schemas.openxmlformats.org/officeDocument/2006/relationships/hyperlink" Target="https://crossbrowsertesting.com/visual-testing" TargetMode="External"/><Relationship Id="rId4" Type="http://schemas.openxmlformats.org/officeDocument/2006/relationships/hyperlink" Target="https://en.wikipedia.org/wiki/Unit_testing" TargetMode="External"/><Relationship Id="rId9" Type="http://schemas.openxmlformats.org/officeDocument/2006/relationships/hyperlink" Target="https://crossbrowsertesting.com/blog/test-automation/browser-testing-cloud-reasons/" TargetMode="External"/></Relationships>
</file>

<file path=ppt/notesSlides/_rels/notesSlide3.xml.rels><?xml version="1.0" encoding="UTF-8" standalone="yes"?>
<Relationships xmlns="http://schemas.openxmlformats.org/package/2006/relationships"><Relationship Id="rId13" Type="http://schemas.openxmlformats.org/officeDocument/2006/relationships/hyperlink" Target="https://stackoverflow.com/questions/520064/what-is-unit-test-integration-test-smoke-test-regression-test#comment13627138_520116" TargetMode="External"/><Relationship Id="rId18" Type="http://schemas.openxmlformats.org/officeDocument/2006/relationships/hyperlink" Target="https://en.wikipedia.org/wiki/Just-in-time_compilation" TargetMode="External"/><Relationship Id="rId26" Type="http://schemas.openxmlformats.org/officeDocument/2006/relationships/hyperlink" Target="https://en.wikipedia.org/wiki/Java_(programming_language)" TargetMode="External"/><Relationship Id="rId39" Type="http://schemas.openxmlformats.org/officeDocument/2006/relationships/hyperlink" Target="http://unexpected.js.org/" TargetMode="External"/><Relationship Id="rId3" Type="http://schemas.openxmlformats.org/officeDocument/2006/relationships/hyperlink" Target="https://github.com/webdriverio-boneyard/webdrivercss" TargetMode="External"/><Relationship Id="rId21" Type="http://schemas.openxmlformats.org/officeDocument/2006/relationships/hyperlink" Target="https://en.wikipedia.org/wiki/Garbage_collection_(computer_science)" TargetMode="External"/><Relationship Id="rId34" Type="http://schemas.openxmlformats.org/officeDocument/2006/relationships/hyperlink" Target="https://www.cypress.io/" TargetMode="External"/><Relationship Id="rId42" Type="http://schemas.openxmlformats.org/officeDocument/2006/relationships/hyperlink" Target="https://testdouble.com/" TargetMode="External"/><Relationship Id="rId47" Type="http://schemas.openxmlformats.org/officeDocument/2006/relationships/hyperlink" Target="http://www.nightmarejs.org/" TargetMode="External"/><Relationship Id="rId50" Type="http://schemas.openxmlformats.org/officeDocument/2006/relationships/hyperlink" Target="https://percy.io/" TargetMode="External"/><Relationship Id="rId7" Type="http://schemas.openxmlformats.org/officeDocument/2006/relationships/hyperlink" Target="https://en.wikipedia.org/wiki/User_story" TargetMode="External"/><Relationship Id="rId12" Type="http://schemas.openxmlformats.org/officeDocument/2006/relationships/hyperlink" Target="http://martinfowler.com/articles/mocksArentStubs.html" TargetMode="External"/><Relationship Id="rId17" Type="http://schemas.openxmlformats.org/officeDocument/2006/relationships/hyperlink" Target="https://en.wikipedia.org/wiki/Java_class_file" TargetMode="External"/><Relationship Id="rId25" Type="http://schemas.openxmlformats.org/officeDocument/2006/relationships/hyperlink" Target="https://en.wikipedia.org/wiki/JavaScript_engine" TargetMode="External"/><Relationship Id="rId33" Type="http://schemas.openxmlformats.org/officeDocument/2006/relationships/hyperlink" Target="https://github.com/DevExpress/testcafe" TargetMode="External"/><Relationship Id="rId38" Type="http://schemas.openxmlformats.org/officeDocument/2006/relationships/hyperlink" Target="http://chaijs.com/" TargetMode="External"/><Relationship Id="rId46" Type="http://schemas.openxmlformats.org/officeDocument/2006/relationships/hyperlink" Target="http://nightwatchjs.org/" TargetMode="External"/><Relationship Id="rId2" Type="http://schemas.openxmlformats.org/officeDocument/2006/relationships/slide" Target="../slides/slide3.xml"/><Relationship Id="rId16" Type="http://schemas.openxmlformats.org/officeDocument/2006/relationships/hyperlink" Target="https://en.wikipedia.org/wiki/Java_bytecode" TargetMode="External"/><Relationship Id="rId20" Type="http://schemas.openxmlformats.org/officeDocument/2006/relationships/hyperlink" Target="https://en.wikipedia.org/wiki/Java_Virtual_Machine" TargetMode="External"/><Relationship Id="rId29" Type="http://schemas.openxmlformats.org/officeDocument/2006/relationships/hyperlink" Target="https://en.wikipedia.org/wiki/Oracle_Corporation" TargetMode="External"/><Relationship Id="rId41" Type="http://schemas.openxmlformats.org/officeDocument/2006/relationships/hyperlink" Target="http://airbnb.io/enzyme/docs/api/" TargetMode="External"/><Relationship Id="rId1" Type="http://schemas.openxmlformats.org/officeDocument/2006/relationships/notesMaster" Target="../notesMasters/notesMaster1.xml"/><Relationship Id="rId6" Type="http://schemas.openxmlformats.org/officeDocument/2006/relationships/hyperlink" Target="https://en.wikipedia.org/wiki/Object-oriented_analysis_and_design" TargetMode="External"/><Relationship Id="rId11" Type="http://schemas.openxmlformats.org/officeDocument/2006/relationships/hyperlink" Target="https://en.wikipedia.org/wiki/Scenario_(computing)" TargetMode="External"/><Relationship Id="rId24" Type="http://schemas.openxmlformats.org/officeDocument/2006/relationships/hyperlink" Target="https://en.wikipedia.org/wiki/Wikipedia:Citation_needed" TargetMode="External"/><Relationship Id="rId32" Type="http://schemas.openxmlformats.org/officeDocument/2006/relationships/hyperlink" Target="https://facebook.github.io/jest/" TargetMode="External"/><Relationship Id="rId37" Type="http://schemas.openxmlformats.org/officeDocument/2006/relationships/hyperlink" Target="https://github.com/cucumber/cucumber-js" TargetMode="External"/><Relationship Id="rId40" Type="http://schemas.openxmlformats.org/officeDocument/2006/relationships/hyperlink" Target="http://sinonjs.org/" TargetMode="External"/><Relationship Id="rId45" Type="http://schemas.openxmlformats.org/officeDocument/2006/relationships/hyperlink" Target="http://blanketjs.org/" TargetMode="External"/><Relationship Id="rId5" Type="http://schemas.openxmlformats.org/officeDocument/2006/relationships/hyperlink" Target="https://en.wikipedia.org/wiki/Domain-driven_design" TargetMode="External"/><Relationship Id="rId15" Type="http://schemas.openxmlformats.org/officeDocument/2006/relationships/hyperlink" Target="https://github.com/GoogleChrome/puppeteer" TargetMode="External"/><Relationship Id="rId23" Type="http://schemas.openxmlformats.org/officeDocument/2006/relationships/hyperlink" Target="https://en.wikipedia.org/wiki/String_interning" TargetMode="External"/><Relationship Id="rId28" Type="http://schemas.openxmlformats.org/officeDocument/2006/relationships/hyperlink" Target="https://en.wikipedia.org/wiki/Netscape_Communications_Corporation" TargetMode="External"/><Relationship Id="rId36" Type="http://schemas.openxmlformats.org/officeDocument/2006/relationships/hyperlink" Target="https://mochajs.org/" TargetMode="External"/><Relationship Id="rId49" Type="http://schemas.openxmlformats.org/officeDocument/2006/relationships/hyperlink" Target="https://applitools.com/" TargetMode="External"/><Relationship Id="rId10" Type="http://schemas.openxmlformats.org/officeDocument/2006/relationships/hyperlink" Target="https://en.wikipedia.org/wiki/Behavior-driven_development#cite_note-BDD_JW-5" TargetMode="External"/><Relationship Id="rId19" Type="http://schemas.openxmlformats.org/officeDocument/2006/relationships/hyperlink" Target="https://en.wikipedia.org/wiki/Memory_leak" TargetMode="External"/><Relationship Id="rId31" Type="http://schemas.openxmlformats.org/officeDocument/2006/relationships/hyperlink" Target="http://jasmine.github.io/" TargetMode="External"/><Relationship Id="rId44" Type="http://schemas.openxmlformats.org/officeDocument/2006/relationships/hyperlink" Target="https://gotwarlost.github.io/istanbul/" TargetMode="External"/><Relationship Id="rId52" Type="http://schemas.openxmlformats.org/officeDocument/2006/relationships/hyperlink" Target="https://en.wikipedia.org/wiki/Behavior-driven_development" TargetMode="External"/><Relationship Id="rId4" Type="http://schemas.openxmlformats.org/officeDocument/2006/relationships/hyperlink" Target="https://www.lambdatest.com/selenium-automation" TargetMode="External"/><Relationship Id="rId9" Type="http://schemas.openxmlformats.org/officeDocument/2006/relationships/hyperlink" Target="https://en.wikipedia.org/wiki/Behavior-driven_development#cite_note-WhatStory-16" TargetMode="External"/><Relationship Id="rId14" Type="http://schemas.openxmlformats.org/officeDocument/2006/relationships/hyperlink" Target="https://en.wikipedia.org/wiki/Smoke_testing_(mechanical)" TargetMode="External"/><Relationship Id="rId22" Type="http://schemas.openxmlformats.org/officeDocument/2006/relationships/hyperlink" Target="https://en.wikipedia.org/wiki/String_(computer_science)" TargetMode="External"/><Relationship Id="rId27" Type="http://schemas.openxmlformats.org/officeDocument/2006/relationships/hyperlink" Target="https://en.wikipedia.org/wiki/Mozilla_Foundation" TargetMode="External"/><Relationship Id="rId30" Type="http://schemas.openxmlformats.org/officeDocument/2006/relationships/hyperlink" Target="https://karma-runner.github.io/" TargetMode="External"/><Relationship Id="rId35" Type="http://schemas.openxmlformats.org/officeDocument/2006/relationships/hyperlink" Target="https://webdriver.io/" TargetMode="External"/><Relationship Id="rId43" Type="http://schemas.openxmlformats.org/officeDocument/2006/relationships/hyperlink" Target="https://github.com/avajs/ava" TargetMode="External"/><Relationship Id="rId48" Type="http://schemas.openxmlformats.org/officeDocument/2006/relationships/hyperlink" Target="http://phantomjs.org/" TargetMode="External"/><Relationship Id="rId8" Type="http://schemas.openxmlformats.org/officeDocument/2006/relationships/hyperlink" Target="https://en.wikipedia.org/wiki/Behavior-driven_development#cite_note-IntroToBDD_DanNorth-1" TargetMode="External"/><Relationship Id="rId51" Type="http://schemas.openxmlformats.org/officeDocument/2006/relationships/hyperlink" Target="http://bbc-news.github.io/wraith/"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learnstorybook.com/intro-to-storybook/react/en/test/" TargetMode="External"/><Relationship Id="rId13" Type="http://schemas.openxmlformats.org/officeDocument/2006/relationships/hyperlink" Target="https://www.macstories.net/news/microsoft-releases-cross-platform-skype-update-and-announces-call-recording-and-other-features/" TargetMode="External"/><Relationship Id="rId18" Type="http://schemas.openxmlformats.org/officeDocument/2006/relationships/hyperlink" Target="https://www.sitepoint.com/javascript-testing-tool-showdown-sinon-js-vs-testdouble-js/" TargetMode="External"/><Relationship Id="rId3" Type="http://schemas.openxmlformats.org/officeDocument/2006/relationships/hyperlink" Target="https://dom.spec.whatwg.org/" TargetMode="External"/><Relationship Id="rId7" Type="http://schemas.openxmlformats.org/officeDocument/2006/relationships/hyperlink" Target="http://npm.im/istanbul" TargetMode="External"/><Relationship Id="rId12" Type="http://schemas.openxmlformats.org/officeDocument/2006/relationships/hyperlink" Target="http://slack.com/" TargetMode="External"/><Relationship Id="rId17" Type="http://schemas.openxmlformats.org/officeDocument/2006/relationships/hyperlink" Target="https://medium.com/@bruderstein/enzyme-vs-unexpected-react-ee9cb099d12b" TargetMode="External"/><Relationship Id="rId2" Type="http://schemas.openxmlformats.org/officeDocument/2006/relationships/slide" Target="../slides/slide4.xml"/><Relationship Id="rId16" Type="http://schemas.openxmlformats.org/officeDocument/2006/relationships/hyperlink" Target="https://github.com/bruderstein/unexpected-react" TargetMode="External"/><Relationship Id="rId20" Type="http://schemas.openxmlformats.org/officeDocument/2006/relationships/hyperlink" Target="http://blog.testdouble.com/posts/2016-03-13-testdouble-vs-sinon.html" TargetMode="External"/><Relationship Id="rId1" Type="http://schemas.openxmlformats.org/officeDocument/2006/relationships/notesMaster" Target="../notesMasters/notesMaster1.xml"/><Relationship Id="rId6" Type="http://schemas.openxmlformats.org/officeDocument/2006/relationships/hyperlink" Target="http://npm.im/nyc" TargetMode="External"/><Relationship Id="rId11" Type="http://schemas.openxmlformats.org/officeDocument/2006/relationships/hyperlink" Target="https://atom.io/" TargetMode="External"/><Relationship Id="rId5" Type="http://schemas.openxmlformats.org/officeDocument/2006/relationships/hyperlink" Target="https://www.cypress.io/" TargetMode="External"/><Relationship Id="rId15" Type="http://schemas.openxmlformats.org/officeDocument/2006/relationships/hyperlink" Target="https://github.com/jsdom/jsdom" TargetMode="External"/><Relationship Id="rId10" Type="http://schemas.openxmlformats.org/officeDocument/2006/relationships/hyperlink" Target="https://github.com/testing-library/react-testing-library" TargetMode="External"/><Relationship Id="rId19" Type="http://schemas.openxmlformats.org/officeDocument/2006/relationships/hyperlink" Target="https://spin.atomicobject.com/2016/03/21/javascript-mocking-testdouble/" TargetMode="External"/><Relationship Id="rId4" Type="http://schemas.openxmlformats.org/officeDocument/2006/relationships/hyperlink" Target="https://html.spec.whatwg.org/multipage/" TargetMode="External"/><Relationship Id="rId9" Type="http://schemas.openxmlformats.org/officeDocument/2006/relationships/hyperlink" Target="https://www.chromaticqa.com/" TargetMode="External"/><Relationship Id="rId14" Type="http://schemas.openxmlformats.org/officeDocument/2006/relationships/hyperlink" Target="https://desktop.github.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elenium.dev/documentation/en/webdriv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jasmine.github.io/api/edge/jasmine.html#.any" TargetMode="External"/><Relationship Id="rId13" Type="http://schemas.openxmlformats.org/officeDocument/2006/relationships/hyperlink" Target="https://jasmine.github.io/api/edge/Clock.html" TargetMode="External"/><Relationship Id="rId3" Type="http://schemas.openxmlformats.org/officeDocument/2006/relationships/hyperlink" Target="https://jasmine.github.io/api/edge/Spy.html" TargetMode="External"/><Relationship Id="rId7" Type="http://schemas.openxmlformats.org/officeDocument/2006/relationships/hyperlink" Target="https://jasmine.github.io/api/edge/jasmine.html#.createSpyObj" TargetMode="External"/><Relationship Id="rId12" Type="http://schemas.openxmlformats.org/officeDocument/2006/relationships/hyperlink" Target="https://jasmine.github.io/api/edge/global.html#.stringMatching"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jasmine.github.io/api/edge/jasmine.html#.createSpy" TargetMode="External"/><Relationship Id="rId11" Type="http://schemas.openxmlformats.org/officeDocument/2006/relationships/hyperlink" Target="https://jasmine.github.io/api/edge/global.html#.arrayContaining" TargetMode="External"/><Relationship Id="rId5" Type="http://schemas.openxmlformats.org/officeDocument/2006/relationships/hyperlink" Target="https://jasmine.github.io/api/edge/Spy_and.html" TargetMode="External"/><Relationship Id="rId10" Type="http://schemas.openxmlformats.org/officeDocument/2006/relationships/hyperlink" Target="https://jasmine.github.io/api/edge/global.html#.objectContaining" TargetMode="External"/><Relationship Id="rId4" Type="http://schemas.openxmlformats.org/officeDocument/2006/relationships/hyperlink" Target="https://jasmine.github.io/tutorials/your_first_suite.html#section-22" TargetMode="External"/><Relationship Id="rId9" Type="http://schemas.openxmlformats.org/officeDocument/2006/relationships/hyperlink" Target="https://jasmine.github.io/api/edge/global.html#.anyth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ochajs.org/"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inonjs.org/releases/v7.5.0/mocks/" TargetMode="External"/><Relationship Id="rId4" Type="http://schemas.openxmlformats.org/officeDocument/2006/relationships/hyperlink" Target="https://sinonjs.org/releases/v7.5.0/stub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70198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Advanced node-tap (in case TAPE not enough) </a:t>
            </a:r>
            <a:r>
              <a:rPr lang="en-US" sz="1200" b="0" i="0" kern="1200" dirty="0" smtClean="0">
                <a:solidFill>
                  <a:schemeClr val="tx1"/>
                </a:solidFill>
                <a:effectLst/>
                <a:latin typeface="+mn-lt"/>
                <a:ea typeface="+mn-ea"/>
                <a:cs typeface="+mn-cs"/>
              </a:rPr>
              <a:t>https://node-tap.org/docs/api/</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Reporters: TAP-DOT, tap-</a:t>
            </a:r>
            <a:r>
              <a:rPr lang="en-US" sz="1200" b="1" i="0" kern="1200" dirty="0" err="1" smtClean="0">
                <a:solidFill>
                  <a:schemeClr val="tx1"/>
                </a:solidFill>
                <a:effectLst/>
                <a:latin typeface="+mn-lt"/>
                <a:ea typeface="+mn-ea"/>
                <a:cs typeface="+mn-cs"/>
              </a:rPr>
              <a:t>difflet</a:t>
            </a:r>
            <a:r>
              <a:rPr lang="en-US" sz="1200" b="1" i="0" kern="1200" dirty="0" smtClean="0">
                <a:solidFill>
                  <a:schemeClr val="tx1"/>
                </a:solidFill>
                <a:effectLst/>
                <a:latin typeface="+mn-lt"/>
                <a:ea typeface="+mn-ea"/>
                <a:cs typeface="+mn-cs"/>
              </a:rPr>
              <a:t>, tap-</a:t>
            </a:r>
            <a:r>
              <a:rPr lang="en-US" sz="1200" b="1" i="0" kern="1200" dirty="0" err="1" smtClean="0">
                <a:solidFill>
                  <a:schemeClr val="tx1"/>
                </a:solidFill>
                <a:effectLst/>
                <a:latin typeface="+mn-lt"/>
                <a:ea typeface="+mn-ea"/>
                <a:cs typeface="+mn-cs"/>
              </a:rPr>
              <a:t>json</a:t>
            </a:r>
            <a:r>
              <a:rPr lang="en-US" sz="1200" b="1" i="0" kern="1200" dirty="0" smtClean="0">
                <a:solidFill>
                  <a:schemeClr val="tx1"/>
                </a:solidFill>
                <a:effectLst/>
                <a:latin typeface="+mn-lt"/>
                <a:ea typeface="+mn-ea"/>
                <a:cs typeface="+mn-cs"/>
              </a:rPr>
              <a:t>, tap-spec (like mock), tap-html, tap-</a:t>
            </a:r>
            <a:r>
              <a:rPr lang="en-US" sz="1200" b="1" i="0" kern="1200" dirty="0" err="1" smtClean="0">
                <a:solidFill>
                  <a:schemeClr val="tx1"/>
                </a:solidFill>
                <a:effectLst/>
                <a:latin typeface="+mn-lt"/>
                <a:ea typeface="+mn-ea"/>
                <a:cs typeface="+mn-cs"/>
              </a:rPr>
              <a:t>junit</a:t>
            </a:r>
            <a:r>
              <a:rPr lang="en-US" sz="1200" b="1" i="0" kern="1200" dirty="0" smtClean="0">
                <a:solidFill>
                  <a:schemeClr val="tx1"/>
                </a:solidFill>
                <a:effectLst/>
                <a:latin typeface="+mn-lt"/>
                <a:ea typeface="+mn-ea"/>
                <a:cs typeface="+mn-cs"/>
              </a:rPr>
              <a:t>, tap-</a:t>
            </a:r>
            <a:r>
              <a:rPr lang="en-US" sz="1200" b="1" i="0" kern="1200" dirty="0" err="1" smtClean="0">
                <a:solidFill>
                  <a:schemeClr val="tx1"/>
                </a:solidFill>
                <a:effectLst/>
                <a:latin typeface="+mn-lt"/>
                <a:ea typeface="+mn-ea"/>
                <a:cs typeface="+mn-cs"/>
              </a:rPr>
              <a:t>nyc</a:t>
            </a:r>
            <a:r>
              <a:rPr lang="en-US" sz="1200" b="1" i="0" kern="1200" dirty="0" smtClean="0">
                <a:solidFill>
                  <a:schemeClr val="tx1"/>
                </a:solidFill>
                <a:effectLst/>
                <a:latin typeface="+mn-lt"/>
                <a:ea typeface="+mn-ea"/>
                <a:cs typeface="+mn-cs"/>
              </a:rPr>
              <a:t>, tap-spec (Emoji patch)</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Babel is a JavaScript compiler</a:t>
            </a:r>
          </a:p>
          <a:p>
            <a:pPr fontAlgn="base"/>
            <a:r>
              <a:rPr lang="en-US" sz="1200" b="0" i="0" kern="1200" dirty="0" smtClean="0">
                <a:solidFill>
                  <a:schemeClr val="tx1"/>
                </a:solidFill>
                <a:effectLst/>
                <a:latin typeface="+mn-lt"/>
                <a:ea typeface="+mn-ea"/>
                <a:cs typeface="+mn-cs"/>
              </a:rPr>
              <a:t>Babel is a toolchain that is mainly used to convert </a:t>
            </a:r>
            <a:r>
              <a:rPr lang="en-US" sz="1200" b="1" i="0" kern="1200" dirty="0" smtClean="0">
                <a:solidFill>
                  <a:schemeClr val="tx1"/>
                </a:solidFill>
                <a:effectLst/>
                <a:latin typeface="+mn-lt"/>
                <a:ea typeface="+mn-ea"/>
                <a:cs typeface="+mn-cs"/>
              </a:rPr>
              <a:t>ECMAScript 2015+ code into a backwards compatible version of JavaScript</a:t>
            </a:r>
            <a:r>
              <a:rPr lang="en-US" sz="1200" b="0" i="0" kern="1200" dirty="0" smtClean="0">
                <a:solidFill>
                  <a:schemeClr val="tx1"/>
                </a:solidFill>
                <a:effectLst/>
                <a:latin typeface="+mn-lt"/>
                <a:ea typeface="+mn-ea"/>
                <a:cs typeface="+mn-cs"/>
              </a:rPr>
              <a:t> in current and older browsers or environments.</a:t>
            </a:r>
          </a:p>
          <a:p>
            <a:pPr fontAlgn="base"/>
            <a:r>
              <a:rPr lang="en-US" sz="1200" b="0" i="0" kern="1200" dirty="0" smtClean="0">
                <a:solidFill>
                  <a:schemeClr val="tx1"/>
                </a:solidFill>
                <a:effectLst/>
                <a:latin typeface="+mn-lt"/>
                <a:ea typeface="+mn-ea"/>
                <a:cs typeface="+mn-cs"/>
              </a:rPr>
              <a:t>Here are the main things Babel can do for you:</a:t>
            </a:r>
          </a:p>
          <a:p>
            <a:pPr fontAlgn="base"/>
            <a:r>
              <a:rPr lang="en-US" sz="1200" b="0" i="0" kern="1200" dirty="0" smtClean="0">
                <a:solidFill>
                  <a:schemeClr val="tx1"/>
                </a:solidFill>
                <a:effectLst/>
                <a:latin typeface="+mn-lt"/>
                <a:ea typeface="+mn-ea"/>
                <a:cs typeface="+mn-cs"/>
              </a:rPr>
              <a:t>Transform syntax</a:t>
            </a:r>
          </a:p>
          <a:p>
            <a:pPr fontAlgn="base"/>
            <a:r>
              <a:rPr lang="en-US" sz="1200" b="0" i="0" kern="1200" dirty="0" err="1" smtClean="0">
                <a:solidFill>
                  <a:schemeClr val="tx1"/>
                </a:solidFill>
                <a:effectLst/>
                <a:latin typeface="+mn-lt"/>
                <a:ea typeface="+mn-ea"/>
                <a:cs typeface="+mn-cs"/>
              </a:rPr>
              <a:t>Polyfill</a:t>
            </a:r>
            <a:r>
              <a:rPr lang="en-US" sz="1200" b="0" i="0" kern="1200" dirty="0" smtClean="0">
                <a:solidFill>
                  <a:schemeClr val="tx1"/>
                </a:solidFill>
                <a:effectLst/>
                <a:latin typeface="+mn-lt"/>
                <a:ea typeface="+mn-ea"/>
                <a:cs typeface="+mn-cs"/>
              </a:rPr>
              <a:t> features that are missing in your target environment (through </a:t>
            </a:r>
            <a:r>
              <a:rPr lang="en-US" sz="1200" b="0" i="0" u="none" strike="noStrike" kern="1200" dirty="0" smtClean="0">
                <a:solidFill>
                  <a:schemeClr val="tx1"/>
                </a:solidFill>
                <a:effectLst/>
                <a:latin typeface="+mn-lt"/>
                <a:ea typeface="+mn-ea"/>
                <a:cs typeface="+mn-cs"/>
                <a:hlinkClick r:id="rId3"/>
              </a:rPr>
              <a:t>@babel/</a:t>
            </a:r>
            <a:r>
              <a:rPr lang="en-US" sz="1200" b="0" i="0" u="none" strike="noStrike" kern="1200" dirty="0" err="1" smtClean="0">
                <a:solidFill>
                  <a:schemeClr val="tx1"/>
                </a:solidFill>
                <a:effectLst/>
                <a:latin typeface="+mn-lt"/>
                <a:ea typeface="+mn-ea"/>
                <a:cs typeface="+mn-cs"/>
                <a:hlinkClick r:id="rId3"/>
              </a:rPr>
              <a:t>polyfill</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Source code transformations (</a:t>
            </a:r>
            <a:r>
              <a:rPr lang="en-US" sz="1200" b="0" i="0" kern="1200" dirty="0" err="1" smtClean="0">
                <a:solidFill>
                  <a:schemeClr val="tx1"/>
                </a:solidFill>
                <a:effectLst/>
                <a:latin typeface="+mn-lt"/>
                <a:ea typeface="+mn-ea"/>
                <a:cs typeface="+mn-cs"/>
              </a:rPr>
              <a:t>codemods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And more! (check out these </a:t>
            </a:r>
            <a:r>
              <a:rPr lang="en-US" sz="1200" b="0" i="0" u="none" strike="noStrike" kern="1200" dirty="0" smtClean="0">
                <a:solidFill>
                  <a:schemeClr val="tx1"/>
                </a:solidFill>
                <a:effectLst/>
                <a:latin typeface="+mn-lt"/>
                <a:ea typeface="+mn-ea"/>
                <a:cs typeface="+mn-cs"/>
                <a:hlinkClick r:id="rId4"/>
              </a:rPr>
              <a:t>videos</a:t>
            </a:r>
            <a:r>
              <a:rPr lang="en-US" sz="1200" b="0" i="0" kern="1200" dirty="0" smtClean="0">
                <a:solidFill>
                  <a:schemeClr val="tx1"/>
                </a:solidFill>
                <a:effectLst/>
                <a:latin typeface="+mn-lt"/>
                <a:ea typeface="+mn-ea"/>
                <a:cs typeface="+mn-cs"/>
              </a:rPr>
              <a:t> for inspiration)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fontAlgn="base"/>
            <a:r>
              <a:rPr lang="en-US" sz="1200" b="1" kern="1200" dirty="0" smtClean="0">
                <a:solidFill>
                  <a:schemeClr val="tx1"/>
                </a:solidFill>
                <a:effectLst/>
                <a:latin typeface="+mn-lt"/>
                <a:ea typeface="+mn-ea"/>
                <a:cs typeface="+mn-cs"/>
              </a:rPr>
              <a:t>@babel/register</a:t>
            </a:r>
          </a:p>
          <a:p>
            <a:pPr fontAlgn="base"/>
            <a:r>
              <a:rPr lang="en-US" sz="1200" kern="1200" dirty="0" smtClean="0">
                <a:solidFill>
                  <a:schemeClr val="tx1"/>
                </a:solidFill>
                <a:effectLst/>
                <a:latin typeface="+mn-lt"/>
                <a:ea typeface="+mn-ea"/>
                <a:cs typeface="+mn-cs"/>
              </a:rPr>
              <a:t>One of the ways you can use Babel is through the require hook. The require hook will bind itself to node's require and automatically compile files on the fly. This is equivalent to </a:t>
            </a:r>
            <a:r>
              <a:rPr lang="en-US" sz="1200" kern="1200" dirty="0" err="1" smtClean="0">
                <a:solidFill>
                  <a:schemeClr val="tx1"/>
                </a:solidFill>
                <a:effectLst/>
                <a:latin typeface="+mn-lt"/>
                <a:ea typeface="+mn-ea"/>
                <a:cs typeface="+mn-cs"/>
              </a:rPr>
              <a:t>CoffeeScript's</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5"/>
              </a:rPr>
              <a:t>coffee-script/register</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AVA</a:t>
            </a:r>
            <a:r>
              <a:rPr lang="en-US" sz="1200" b="0" i="0" kern="1200" dirty="0" smtClean="0">
                <a:solidFill>
                  <a:schemeClr val="tx1"/>
                </a:solidFill>
                <a:effectLst/>
                <a:latin typeface="+mn-lt"/>
                <a:ea typeface="+mn-ea"/>
                <a:cs typeface="+mn-cs"/>
              </a:rPr>
              <a:t> comes with </a:t>
            </a:r>
            <a:r>
              <a:rPr lang="en-US" sz="1200" b="1" i="0" kern="1200" dirty="0" smtClean="0">
                <a:solidFill>
                  <a:schemeClr val="tx1"/>
                </a:solidFill>
                <a:effectLst/>
                <a:latin typeface="+mn-lt"/>
                <a:ea typeface="+mn-ea"/>
                <a:cs typeface="+mn-cs"/>
              </a:rPr>
              <a:t>promise-support</a:t>
            </a:r>
            <a:r>
              <a:rPr lang="en-US" sz="1200" b="0" i="0" kern="1200" dirty="0" smtClean="0">
                <a:solidFill>
                  <a:schemeClr val="tx1"/>
                </a:solidFill>
                <a:effectLst/>
                <a:latin typeface="+mn-lt"/>
                <a:ea typeface="+mn-ea"/>
                <a:cs typeface="+mn-cs"/>
              </a:rPr>
              <a:t>, while with </a:t>
            </a:r>
            <a:r>
              <a:rPr lang="en-US" sz="1200" b="1" i="0" kern="1200" dirty="0" smtClean="0">
                <a:solidFill>
                  <a:schemeClr val="tx1"/>
                </a:solidFill>
                <a:effectLst/>
                <a:latin typeface="+mn-lt"/>
                <a:ea typeface="+mn-ea"/>
                <a:cs typeface="+mn-cs"/>
              </a:rPr>
              <a:t>tape you don’t necessarily </a:t>
            </a:r>
            <a:r>
              <a:rPr lang="en-US" sz="1200" b="0" i="0" kern="1200" dirty="0" smtClean="0">
                <a:solidFill>
                  <a:schemeClr val="tx1"/>
                </a:solidFill>
                <a:effectLst/>
                <a:latin typeface="+mn-lt"/>
                <a:ea typeface="+mn-ea"/>
                <a:cs typeface="+mn-cs"/>
              </a:rPr>
              <a:t>need it, but if you want, you can get a similar feature by </a:t>
            </a:r>
            <a:r>
              <a:rPr lang="en-US" sz="1200" b="1" i="0" kern="1200" dirty="0" smtClean="0">
                <a:solidFill>
                  <a:schemeClr val="tx1"/>
                </a:solidFill>
                <a:effectLst/>
                <a:latin typeface="+mn-lt"/>
                <a:ea typeface="+mn-ea"/>
                <a:cs typeface="+mn-cs"/>
              </a:rPr>
              <a:t>using blue-tape.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AVA comes with </a:t>
            </a:r>
            <a:r>
              <a:rPr lang="en-US" sz="1200" b="1" i="0" kern="1200" dirty="0" smtClean="0">
                <a:solidFill>
                  <a:schemeClr val="tx1"/>
                </a:solidFill>
                <a:effectLst/>
                <a:latin typeface="+mn-lt"/>
                <a:ea typeface="+mn-ea"/>
                <a:cs typeface="+mn-cs"/>
              </a:rPr>
              <a:t>Babel out-of-the-bo</a:t>
            </a:r>
            <a:r>
              <a:rPr lang="en-US" sz="1200" b="0" i="0" kern="1200" dirty="0" smtClean="0">
                <a:solidFill>
                  <a:schemeClr val="tx1"/>
                </a:solidFill>
                <a:effectLst/>
                <a:latin typeface="+mn-lt"/>
                <a:ea typeface="+mn-ea"/>
                <a:cs typeface="+mn-cs"/>
              </a:rPr>
              <a:t>x, while with tape you’ll have to call the Babel </a:t>
            </a:r>
            <a:r>
              <a:rPr lang="en-US" sz="1200" b="0" i="0" kern="1200" dirty="0" err="1" smtClean="0">
                <a:solidFill>
                  <a:schemeClr val="tx1"/>
                </a:solidFill>
                <a:effectLst/>
                <a:latin typeface="+mn-lt"/>
                <a:ea typeface="+mn-ea"/>
                <a:cs typeface="+mn-cs"/>
              </a:rPr>
              <a:t>transpiler</a:t>
            </a:r>
            <a:r>
              <a:rPr lang="en-US" sz="1200" b="0" i="0" kern="1200" dirty="0" smtClean="0">
                <a:solidFill>
                  <a:schemeClr val="tx1"/>
                </a:solidFill>
                <a:effectLst/>
                <a:latin typeface="+mn-lt"/>
                <a:ea typeface="+mn-ea"/>
                <a:cs typeface="+mn-cs"/>
              </a:rPr>
              <a:t> by yourself, or you have to use the babel-tape-runner. </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Test harnesses </a:t>
            </a:r>
            <a:r>
              <a:rPr lang="en-US" sz="1200" b="0" i="0" kern="1200" dirty="0" smtClean="0">
                <a:solidFill>
                  <a:schemeClr val="tx1"/>
                </a:solidFill>
                <a:effectLst/>
                <a:latin typeface="+mn-lt"/>
                <a:ea typeface="+mn-ea"/>
                <a:cs typeface="+mn-cs"/>
              </a:rPr>
              <a:t>allow for the </a:t>
            </a:r>
            <a:r>
              <a:rPr lang="en-US" sz="1200" b="0" i="0" u="none" strike="noStrike" kern="1200" dirty="0" smtClean="0">
                <a:solidFill>
                  <a:schemeClr val="tx1"/>
                </a:solidFill>
                <a:effectLst/>
                <a:latin typeface="+mn-lt"/>
                <a:ea typeface="+mn-ea"/>
                <a:cs typeface="+mn-cs"/>
                <a:hlinkClick r:id="rId6" tooltip="Test automation"/>
              </a:rPr>
              <a:t>automation of tests</a:t>
            </a:r>
            <a:r>
              <a:rPr lang="en-US" sz="1200" b="0" i="0" kern="1200" dirty="0" smtClean="0">
                <a:solidFill>
                  <a:schemeClr val="tx1"/>
                </a:solidFill>
                <a:effectLst/>
                <a:latin typeface="+mn-lt"/>
                <a:ea typeface="+mn-ea"/>
                <a:cs typeface="+mn-cs"/>
              </a:rPr>
              <a:t>.  It has two main parts: the </a:t>
            </a:r>
            <a:r>
              <a:rPr lang="en-US" sz="1200" b="0" i="0" u="none" strike="noStrike" kern="1200" dirty="0" smtClean="0">
                <a:solidFill>
                  <a:schemeClr val="tx1"/>
                </a:solidFill>
                <a:effectLst/>
                <a:latin typeface="+mn-lt"/>
                <a:ea typeface="+mn-ea"/>
                <a:cs typeface="+mn-cs"/>
                <a:hlinkClick r:id="rId7" tooltip="Test execution engine"/>
              </a:rPr>
              <a:t>test execution engine</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8" tooltip="Test script"/>
              </a:rPr>
              <a:t>test script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Software repository"/>
              </a:rPr>
              <a:t>repository</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Globals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Mocha, Jasmine, and several other alternatives </a:t>
            </a:r>
            <a:r>
              <a:rPr lang="en-US" sz="1200" b="1" i="0" kern="1200" dirty="0" smtClean="0">
                <a:solidFill>
                  <a:schemeClr val="tx1"/>
                </a:solidFill>
                <a:effectLst/>
                <a:latin typeface="+mn-lt"/>
                <a:ea typeface="+mn-ea"/>
                <a:cs typeface="+mn-cs"/>
              </a:rPr>
              <a:t>pollute</a:t>
            </a:r>
            <a:r>
              <a:rPr lang="en-US" sz="1200" b="0" i="0" kern="1200" dirty="0" smtClean="0">
                <a:solidFill>
                  <a:schemeClr val="tx1"/>
                </a:solidFill>
                <a:effectLst/>
                <a:latin typeface="+mn-lt"/>
                <a:ea typeface="+mn-ea"/>
                <a:cs typeface="+mn-cs"/>
              </a:rPr>
              <a:t> the global environment with functions like </a:t>
            </a:r>
            <a:r>
              <a:rPr lang="en-US" sz="1200" b="0" i="1" kern="1200" dirty="0" smtClean="0">
                <a:solidFill>
                  <a:schemeClr val="tx1"/>
                </a:solidFill>
                <a:effectLst/>
                <a:latin typeface="+mn-lt"/>
                <a:ea typeface="+mn-ea"/>
                <a:cs typeface="+mn-cs"/>
              </a:rPr>
              <a:t>`describe`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`it`</a:t>
            </a:r>
            <a:r>
              <a:rPr lang="en-US" sz="1200" b="0" i="0" kern="1200" dirty="0" smtClean="0">
                <a:solidFill>
                  <a:schemeClr val="tx1"/>
                </a:solidFill>
                <a:effectLst/>
                <a:latin typeface="+mn-lt"/>
                <a:ea typeface="+mn-ea"/>
                <a:cs typeface="+mn-cs"/>
              </a:rPr>
              <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AA"/>
              </a:solidFill>
              <a:latin typeface="Helvetica" panose="020B0604020202020204" pitchFamily="34" charset="0"/>
              <a:hlinkClick r:id="rId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00AA"/>
                </a:solidFill>
                <a:latin typeface="Helvetica" panose="020B0604020202020204" pitchFamily="34" charset="0"/>
                <a:hlinkClick r:id="rId10"/>
              </a:rPr>
              <a:t>https://medium.com/javascript-scene/mocking-is-a-code-smell-944a70c90a6a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AA"/>
              </a:solidFill>
              <a:latin typeface="Helvetica" panose="020B0604020202020204" pitchFamily="34" charset="0"/>
              <a:hlinkClick r:id="rId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solidFill>
                  <a:srgbClr val="0000AA"/>
                </a:solidFill>
                <a:latin typeface="Helvetica" panose="020B0604020202020204" pitchFamily="34" charset="0"/>
                <a:hlinkClick r:id="rId10"/>
              </a:rPr>
              <a:t>JTap</a:t>
            </a:r>
            <a:r>
              <a:rPr lang="en-US" dirty="0" smtClean="0">
                <a:solidFill>
                  <a:srgbClr val="000000"/>
                </a:solidFill>
                <a:latin typeface="Helvetica" panose="020B0604020202020204" pitchFamily="34" charset="0"/>
              </a:rPr>
              <a:t> is a TAP library that implements most of the </a:t>
            </a:r>
            <a:r>
              <a:rPr lang="en-US" dirty="0" smtClean="0">
                <a:solidFill>
                  <a:srgbClr val="0000AA"/>
                </a:solidFill>
                <a:latin typeface="Helvetica" panose="020B0604020202020204" pitchFamily="34" charset="0"/>
                <a:hlinkClick r:id="rId11"/>
              </a:rPr>
              <a:t>Test::More</a:t>
            </a:r>
            <a:r>
              <a:rPr lang="en-US" dirty="0" smtClean="0">
                <a:solidFill>
                  <a:srgbClr val="000000"/>
                </a:solidFill>
                <a:latin typeface="Helvetica" panose="020B0604020202020204" pitchFamily="34" charset="0"/>
              </a:rPr>
              <a:t> API.</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1D2951"/>
                </a:solidFill>
                <a:latin typeface="Quicksand"/>
              </a:rPr>
              <a:t>Code smells</a:t>
            </a:r>
            <a:r>
              <a:rPr lang="en-US" sz="1200" dirty="0" smtClean="0">
                <a:solidFill>
                  <a:srgbClr val="1D2951"/>
                </a:solidFill>
                <a:latin typeface="Quicksand"/>
              </a:rPr>
              <a:t> are not bugs or errors. Instead, these are absolute </a:t>
            </a:r>
            <a:r>
              <a:rPr lang="en-US" sz="1200" b="1" dirty="0" smtClean="0">
                <a:solidFill>
                  <a:srgbClr val="1D2951"/>
                </a:solidFill>
                <a:latin typeface="Quicksand"/>
              </a:rPr>
              <a:t>violations</a:t>
            </a:r>
            <a:r>
              <a:rPr lang="en-US" sz="1200" dirty="0" smtClean="0">
                <a:solidFill>
                  <a:srgbClr val="1D2951"/>
                </a:solidFill>
                <a:latin typeface="Quicksand"/>
              </a:rPr>
              <a:t> of the </a:t>
            </a:r>
            <a:r>
              <a:rPr lang="en-US" sz="1200" b="1" dirty="0" smtClean="0">
                <a:solidFill>
                  <a:srgbClr val="1D2951"/>
                </a:solidFill>
                <a:latin typeface="Quicksand"/>
              </a:rPr>
              <a:t>fundamentals of developing</a:t>
            </a:r>
            <a:r>
              <a:rPr lang="en-US" sz="1200" dirty="0" smtClean="0">
                <a:solidFill>
                  <a:srgbClr val="1D2951"/>
                </a:solidFill>
                <a:latin typeface="Quicksand"/>
              </a:rPr>
              <a:t> </a:t>
            </a:r>
            <a:r>
              <a:rPr lang="en-US" sz="1200" b="1" dirty="0" smtClean="0">
                <a:solidFill>
                  <a:srgbClr val="1D2951"/>
                </a:solidFill>
                <a:latin typeface="Quicksand"/>
              </a:rPr>
              <a:t>software</a:t>
            </a:r>
            <a:r>
              <a:rPr lang="en-US" sz="1200" dirty="0" smtClean="0">
                <a:solidFill>
                  <a:srgbClr val="1D2951"/>
                </a:solidFill>
                <a:latin typeface="Quicksand"/>
              </a:rPr>
              <a:t> that decrease the quality of code.</a:t>
            </a:r>
            <a:endParaRPr lang="en-US" sz="1200" dirty="0" smtClean="0"/>
          </a:p>
          <a:p>
            <a:r>
              <a:rPr lang="en-US" b="1" dirty="0" smtClean="0">
                <a:solidFill>
                  <a:srgbClr val="757575"/>
                </a:solidFill>
                <a:latin typeface="fell"/>
              </a:rPr>
              <a:t> </a:t>
            </a:r>
          </a:p>
          <a:p>
            <a:r>
              <a:rPr lang="en-US" sz="1200" b="0" i="0" kern="1200" dirty="0" smtClean="0">
                <a:solidFill>
                  <a:schemeClr val="tx1"/>
                </a:solidFill>
                <a:effectLst/>
                <a:latin typeface="+mn-lt"/>
                <a:ea typeface="+mn-ea"/>
                <a:cs typeface="+mn-cs"/>
              </a:rPr>
              <a:t>generic protocol for reporting (TAP) and it’s quite small </a:t>
            </a:r>
          </a:p>
          <a:p>
            <a:endParaRPr lang="en-US" b="1" dirty="0" smtClean="0">
              <a:solidFill>
                <a:srgbClr val="757575"/>
              </a:solidFill>
              <a:latin typeface="fell"/>
            </a:endParaRPr>
          </a:p>
          <a:p>
            <a:pPr algn="just"/>
            <a:r>
              <a:rPr lang="en-US" b="1" dirty="0" smtClean="0">
                <a:solidFill>
                  <a:srgbClr val="000000"/>
                </a:solidFill>
                <a:latin typeface="Helvetica" panose="020B0604020202020204" pitchFamily="34" charset="0"/>
              </a:rPr>
              <a:t>Test Anything Protocol (TAP)</a:t>
            </a:r>
          </a:p>
          <a:p>
            <a:pPr algn="just"/>
            <a:r>
              <a:rPr lang="en-US" dirty="0" smtClean="0">
                <a:solidFill>
                  <a:srgbClr val="000000"/>
                </a:solidFill>
                <a:latin typeface="Helvetica" panose="020B0604020202020204" pitchFamily="34" charset="0"/>
              </a:rPr>
              <a:t>TAP, the Test Anything Protocol, is a simple text-based interface between testing modules in a test harness. It decouples the reporting of errors from the presentation of the reports.</a:t>
            </a:r>
            <a:endParaRPr lang="en-US" b="0" i="0" dirty="0" smtClean="0">
              <a:solidFill>
                <a:srgbClr val="000000"/>
              </a:solidFill>
              <a:effectLst/>
              <a:latin typeface="Helvetica" panose="020B0604020202020204" pitchFamily="34" charset="0"/>
            </a:endParaRPr>
          </a:p>
          <a:p>
            <a:endParaRPr lang="en-US" b="1" dirty="0" smtClean="0">
              <a:solidFill>
                <a:srgbClr val="757575"/>
              </a:solidFill>
              <a:latin typeface="fell"/>
            </a:endParaRPr>
          </a:p>
          <a:p>
            <a:endParaRPr lang="en-US" b="1" dirty="0" smtClean="0">
              <a:solidFill>
                <a:srgbClr val="757575"/>
              </a:solidFill>
              <a:latin typeface="fell"/>
            </a:endParaRPr>
          </a:p>
          <a:p>
            <a:r>
              <a:rPr lang="en-US" b="1" dirty="0" smtClean="0">
                <a:solidFill>
                  <a:srgbClr val="757575"/>
                </a:solidFill>
                <a:latin typeface="fell"/>
              </a:rPr>
              <a:t>Mocking is a code smell </a:t>
            </a:r>
            <a:r>
              <a:rPr lang="en-US" dirty="0" smtClean="0">
                <a:solidFill>
                  <a:srgbClr val="757575"/>
                </a:solidFill>
                <a:latin typeface="fell"/>
              </a:rPr>
              <a:t>- </a:t>
            </a:r>
            <a:r>
              <a:rPr lang="en-US" dirty="0" smtClean="0"/>
              <a:t>few simple mocks are OK, but over-complicated not-needed mocks.</a:t>
            </a:r>
          </a:p>
          <a:p>
            <a:r>
              <a:rPr lang="en-US" dirty="0" smtClean="0"/>
              <a:t>The more you break your problems down into simple, </a:t>
            </a:r>
            <a:r>
              <a:rPr lang="en-US" u="sng" dirty="0" smtClean="0">
                <a:hlinkClick r:id="rId12"/>
              </a:rPr>
              <a:t>pure</a:t>
            </a:r>
            <a:r>
              <a:rPr lang="en-US" dirty="0" smtClean="0"/>
              <a:t> </a:t>
            </a:r>
            <a:r>
              <a:rPr lang="en-US" u="sng" dirty="0" smtClean="0">
                <a:hlinkClick r:id="rId13"/>
              </a:rPr>
              <a:t>functions</a:t>
            </a:r>
            <a:r>
              <a:rPr lang="en-US" dirty="0" smtClean="0"/>
              <a:t>, the easier it will be to test your code </a:t>
            </a:r>
            <a:r>
              <a:rPr lang="en-US" i="1" dirty="0" smtClean="0"/>
              <a:t>without mocks.</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292929"/>
              </a:solidFill>
              <a:latin typeface="charter"/>
            </a:endParaRPr>
          </a:p>
          <a:p>
            <a:r>
              <a:rPr lang="en-US" b="1" dirty="0" smtClean="0">
                <a:solidFill>
                  <a:srgbClr val="757575"/>
                </a:solidFill>
                <a:latin typeface="fell"/>
              </a:rPr>
              <a:t>Testing tools should be modular </a:t>
            </a:r>
            <a:r>
              <a:rPr lang="en-US" dirty="0" smtClean="0">
                <a:solidFill>
                  <a:srgbClr val="292929"/>
                </a:solidFill>
                <a:latin typeface="sohne"/>
              </a:rPr>
              <a:t>- </a:t>
            </a:r>
            <a:r>
              <a:rPr lang="en-US" dirty="0" smtClean="0"/>
              <a:t>Mocha and Jasmine solutions are harder to fit into your continuous integration </a:t>
            </a:r>
          </a:p>
          <a:p>
            <a:r>
              <a:rPr lang="en-US" dirty="0" smtClean="0"/>
              <a:t>pipeline than </a:t>
            </a:r>
            <a:r>
              <a:rPr lang="en-US" b="1" dirty="0" smtClean="0"/>
              <a:t>tape</a:t>
            </a:r>
            <a:r>
              <a:rPr lang="en-US" dirty="0" smtClean="0"/>
              <a:t>. Provide more services (end-to-end solution) than a simple test runner.</a:t>
            </a:r>
            <a:r>
              <a:rPr lang="en-US" dirty="0" smtClean="0">
                <a:solidFill>
                  <a:srgbClr val="292929"/>
                </a:solidFill>
                <a:latin typeface="sohne"/>
              </a:rPr>
              <a:t> </a:t>
            </a:r>
            <a:endParaRPr lang="en-US" b="0" i="0" dirty="0" smtClean="0">
              <a:solidFill>
                <a:srgbClr val="292929"/>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292929"/>
              </a:solidFill>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292929"/>
              </a:solidFill>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292929"/>
              </a:solidFill>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292929"/>
                </a:solidFill>
                <a:latin typeface="charter"/>
              </a:rPr>
              <a:t>Automated Acceptance Testing Frameworks (other </a:t>
            </a:r>
            <a:r>
              <a:rPr lang="en-US" dirty="0" err="1" smtClean="0">
                <a:solidFill>
                  <a:srgbClr val="292929"/>
                </a:solidFill>
                <a:latin typeface="charter"/>
              </a:rPr>
              <a:t>Langs</a:t>
            </a:r>
            <a:r>
              <a:rPr lang="en-US" dirty="0" smtClean="0">
                <a:solidFill>
                  <a:srgbClr val="292929"/>
                </a:solidFill>
                <a:latin typeface="charter"/>
              </a:rPr>
              <a:t>): </a:t>
            </a:r>
            <a:r>
              <a:rPr lang="en-US" dirty="0" err="1" smtClean="0">
                <a:solidFill>
                  <a:srgbClr val="292929"/>
                </a:solidFill>
                <a:latin typeface="charter"/>
                <a:hlinkClick r:id="rId14"/>
              </a:rPr>
              <a:t>FitNess</a:t>
            </a:r>
            <a:r>
              <a:rPr lang="en-US" u="sng" dirty="0" err="1" smtClean="0">
                <a:solidFill>
                  <a:srgbClr val="292929"/>
                </a:solidFill>
                <a:latin typeface="charter"/>
                <a:hlinkClick r:id="rId14"/>
              </a:rPr>
              <a:t>e</a:t>
            </a:r>
            <a:r>
              <a:rPr lang="en-US" u="sng" dirty="0" smtClean="0">
                <a:solidFill>
                  <a:srgbClr val="292929"/>
                </a:solidFill>
                <a:latin typeface="charter"/>
              </a:rPr>
              <a:t> &amp; </a:t>
            </a:r>
            <a:r>
              <a:rPr lang="en-US" u="sng" dirty="0" err="1" smtClean="0">
                <a:solidFill>
                  <a:srgbClr val="292929"/>
                </a:solidFill>
                <a:latin typeface="charter"/>
              </a:rPr>
              <a:t>Xebium</a:t>
            </a:r>
            <a:r>
              <a:rPr lang="en-US" dirty="0" smtClean="0">
                <a:solidFill>
                  <a:srgbClr val="292929"/>
                </a:solidFill>
                <a:latin typeface="charter"/>
              </a:rPr>
              <a:t> (Java), Robot (Python),  Postman,  … </a:t>
            </a:r>
            <a:endParaRPr lang="en-US" i="1" dirty="0" smtClean="0">
              <a:solidFill>
                <a:srgbClr val="292929"/>
              </a:solidFill>
              <a:latin typeface="charter"/>
            </a:endParaRPr>
          </a:p>
          <a:p>
            <a:endParaRPr lang="en-US" dirty="0" smtClean="0"/>
          </a:p>
          <a:p>
            <a:r>
              <a:rPr lang="en-US" sz="1200" b="0" i="0" kern="1200" dirty="0" smtClean="0">
                <a:solidFill>
                  <a:schemeClr val="tx1"/>
                </a:solidFill>
                <a:effectLst/>
                <a:latin typeface="+mn-lt"/>
                <a:ea typeface="+mn-ea"/>
                <a:cs typeface="+mn-cs"/>
              </a:rPr>
              <a:t>I recommend </a:t>
            </a:r>
            <a:r>
              <a:rPr lang="en-US" sz="1200" b="0" i="0" u="sng" kern="1200" dirty="0" smtClean="0">
                <a:solidFill>
                  <a:schemeClr val="tx1"/>
                </a:solidFill>
                <a:effectLst/>
                <a:latin typeface="+mn-lt"/>
                <a:ea typeface="+mn-ea"/>
                <a:cs typeface="+mn-cs"/>
                <a:hlinkClick r:id="rId15"/>
              </a:rPr>
              <a:t>Selenium</a:t>
            </a:r>
            <a:r>
              <a:rPr lang="en-US" sz="1200" b="0" i="0" kern="1200" dirty="0" smtClean="0">
                <a:solidFill>
                  <a:schemeClr val="tx1"/>
                </a:solidFill>
                <a:effectLst/>
                <a:latin typeface="+mn-lt"/>
                <a:ea typeface="+mn-ea"/>
                <a:cs typeface="+mn-cs"/>
              </a:rPr>
              <a:t> to automate a Web-based user interface, such as Google Chrome, and </a:t>
            </a:r>
            <a:r>
              <a:rPr lang="en-US" sz="1200" b="0" i="0" u="sng" kern="1200" dirty="0" err="1" smtClean="0">
                <a:solidFill>
                  <a:schemeClr val="tx1"/>
                </a:solidFill>
                <a:effectLst/>
                <a:latin typeface="+mn-lt"/>
                <a:ea typeface="+mn-ea"/>
                <a:cs typeface="+mn-cs"/>
                <a:hlinkClick r:id="rId16"/>
              </a:rPr>
              <a:t>FitNesse</a:t>
            </a:r>
            <a:r>
              <a:rPr lang="en-US" sz="1200" b="0" i="0" kern="1200" dirty="0" smtClean="0">
                <a:solidFill>
                  <a:schemeClr val="tx1"/>
                </a:solidFill>
                <a:effectLst/>
                <a:latin typeface="+mn-lt"/>
                <a:ea typeface="+mn-ea"/>
                <a:cs typeface="+mn-cs"/>
              </a:rPr>
              <a:t> to define business logic tests in a table so that customers can understand them. Sometimes it is possible to combine the two, expressing the tests in a table, then having </a:t>
            </a:r>
            <a:r>
              <a:rPr lang="en-US" sz="1200" b="0" i="0" kern="1200" dirty="0" err="1" smtClean="0">
                <a:solidFill>
                  <a:schemeClr val="tx1"/>
                </a:solidFill>
                <a:effectLst/>
                <a:latin typeface="+mn-lt"/>
                <a:ea typeface="+mn-ea"/>
                <a:cs typeface="+mn-cs"/>
              </a:rPr>
              <a:t>FitNesse</a:t>
            </a:r>
            <a:r>
              <a:rPr lang="en-US" sz="1200" b="0" i="0" kern="1200" dirty="0" smtClean="0">
                <a:solidFill>
                  <a:schemeClr val="tx1"/>
                </a:solidFill>
                <a:effectLst/>
                <a:latin typeface="+mn-lt"/>
                <a:ea typeface="+mn-ea"/>
                <a:cs typeface="+mn-cs"/>
              </a:rPr>
              <a:t> connect to Selenium over a piece of "bridge" technology called </a:t>
            </a:r>
            <a:r>
              <a:rPr lang="en-US" sz="1200" b="0" i="0" u="sng" kern="1200" dirty="0" err="1" smtClean="0">
                <a:solidFill>
                  <a:schemeClr val="tx1"/>
                </a:solidFill>
                <a:effectLst/>
                <a:latin typeface="+mn-lt"/>
                <a:ea typeface="+mn-ea"/>
                <a:cs typeface="+mn-cs"/>
                <a:hlinkClick r:id="rId17"/>
              </a:rPr>
              <a:t>Selenesse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think of Selenium as an essential code library, or </a:t>
            </a:r>
            <a:r>
              <a:rPr lang="en-US" sz="1200" b="0" i="0" u="sng" kern="1200" dirty="0" smtClean="0">
                <a:solidFill>
                  <a:schemeClr val="tx1"/>
                </a:solidFill>
                <a:effectLst/>
                <a:latin typeface="+mn-lt"/>
                <a:ea typeface="+mn-ea"/>
                <a:cs typeface="+mn-cs"/>
                <a:hlinkClick r:id="rId18"/>
              </a:rPr>
              <a:t>application programming interface</a:t>
            </a:r>
            <a:r>
              <a:rPr lang="en-US" sz="1200" b="0" i="0" kern="1200" dirty="0" smtClean="0">
                <a:solidFill>
                  <a:schemeClr val="tx1"/>
                </a:solidFill>
                <a:effectLst/>
                <a:latin typeface="+mn-lt"/>
                <a:ea typeface="+mn-ea"/>
                <a:cs typeface="+mn-cs"/>
              </a:rPr>
              <a:t>, to drive the browser. That code library plugs into many languages, from </a:t>
            </a:r>
            <a:r>
              <a:rPr lang="en-US" sz="1200" b="0" i="0" u="sng" kern="1200" dirty="0" smtClean="0">
                <a:solidFill>
                  <a:schemeClr val="tx1"/>
                </a:solidFill>
                <a:effectLst/>
                <a:latin typeface="+mn-lt"/>
                <a:ea typeface="+mn-ea"/>
                <a:cs typeface="+mn-cs"/>
                <a:hlinkClick r:id="rId19"/>
              </a:rPr>
              <a:t>Ruby</a:t>
            </a:r>
            <a:r>
              <a:rPr lang="en-US" sz="1200" b="0" i="0" kern="1200" dirty="0" smtClean="0">
                <a:solidFill>
                  <a:schemeClr val="tx1"/>
                </a:solidFill>
                <a:effectLst/>
                <a:latin typeface="+mn-lt"/>
                <a:ea typeface="+mn-ea"/>
                <a:cs typeface="+mn-cs"/>
              </a:rPr>
              <a:t> to </a:t>
            </a:r>
            <a:r>
              <a:rPr lang="en-US" sz="1200" b="0" i="0" u="sng" kern="1200" dirty="0" smtClean="0">
                <a:solidFill>
                  <a:schemeClr val="tx1"/>
                </a:solidFill>
                <a:effectLst/>
                <a:latin typeface="+mn-lt"/>
                <a:ea typeface="+mn-ea"/>
                <a:cs typeface="+mn-cs"/>
                <a:hlinkClick r:id="rId20"/>
              </a:rPr>
              <a:t>Python</a:t>
            </a:r>
            <a:r>
              <a:rPr lang="en-US" sz="1200" b="0" i="0" kern="1200" dirty="0" smtClean="0">
                <a:solidFill>
                  <a:schemeClr val="tx1"/>
                </a:solidFill>
                <a:effectLst/>
                <a:latin typeface="+mn-lt"/>
                <a:ea typeface="+mn-ea"/>
                <a:cs typeface="+mn-cs"/>
              </a:rPr>
              <a:t> to </a:t>
            </a:r>
            <a:r>
              <a:rPr lang="en-US" sz="1200" b="0" i="0" u="sng" kern="1200" dirty="0" smtClean="0">
                <a:solidFill>
                  <a:schemeClr val="tx1"/>
                </a:solidFill>
                <a:effectLst/>
                <a:latin typeface="+mn-lt"/>
                <a:ea typeface="+mn-ea"/>
                <a:cs typeface="+mn-cs"/>
                <a:hlinkClick r:id="rId21"/>
              </a:rPr>
              <a:t>Java</a:t>
            </a:r>
            <a:r>
              <a:rPr lang="en-US" sz="1200" b="0" i="0" kern="1200" dirty="0" smtClean="0">
                <a:solidFill>
                  <a:schemeClr val="tx1"/>
                </a:solidFill>
                <a:effectLst/>
                <a:latin typeface="+mn-lt"/>
                <a:ea typeface="+mn-ea"/>
                <a:cs typeface="+mn-cs"/>
              </a:rPr>
              <a:t>, even </a:t>
            </a:r>
            <a:r>
              <a:rPr lang="en-US" sz="1200" b="0" i="0" u="sng" kern="1200" dirty="0" err="1" smtClean="0">
                <a:solidFill>
                  <a:schemeClr val="tx1"/>
                </a:solidFill>
                <a:effectLst/>
                <a:latin typeface="+mn-lt"/>
                <a:ea typeface="+mn-ea"/>
                <a:cs typeface="+mn-cs"/>
                <a:hlinkClick r:id="rId22"/>
              </a:rPr>
              <a:t>.Net</a:t>
            </a:r>
            <a:r>
              <a:rPr lang="en-US" sz="1200" b="0" i="0" kern="1200" dirty="0" smtClean="0">
                <a:solidFill>
                  <a:schemeClr val="tx1"/>
                </a:solidFill>
                <a:effectLst/>
                <a:latin typeface="+mn-lt"/>
                <a:ea typeface="+mn-ea"/>
                <a:cs typeface="+mn-cs"/>
              </a:rPr>
              <a:t>. That means your programmers can probably write Selenium tests in whatever language they write production code in, which can be incredibly powerful. You can write code in Selenium, for example, to take in a specific username, password and expected text, then click-type-click very specific fields. Once the programmers create the function, you can reuse it like so:</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FitNesse</a:t>
            </a:r>
            <a:r>
              <a:rPr lang="en-US" sz="1200" b="1" i="0" kern="1200" dirty="0" smtClean="0">
                <a:solidFill>
                  <a:schemeClr val="tx1"/>
                </a:solidFill>
                <a:effectLst/>
                <a:latin typeface="+mn-lt"/>
                <a:ea typeface="+mn-ea"/>
                <a:cs typeface="+mn-cs"/>
              </a:rPr>
              <a:t> has several fixtures out-of-the-box</a:t>
            </a:r>
            <a:r>
              <a:rPr lang="en-US" sz="1200" b="0" i="0" kern="1200" dirty="0" smtClean="0">
                <a:solidFill>
                  <a:schemeClr val="tx1"/>
                </a:solidFill>
                <a:effectLst/>
                <a:latin typeface="+mn-lt"/>
                <a:ea typeface="+mn-ea"/>
                <a:cs typeface="+mn-cs"/>
              </a:rPr>
              <a:t>: One for </a:t>
            </a:r>
            <a:r>
              <a:rPr lang="en-US" sz="1200" b="1" i="0" kern="1200" dirty="0" smtClean="0">
                <a:solidFill>
                  <a:schemeClr val="tx1"/>
                </a:solidFill>
                <a:effectLst/>
                <a:latin typeface="+mn-lt"/>
                <a:ea typeface="+mn-ea"/>
                <a:cs typeface="+mn-cs"/>
              </a:rPr>
              <a:t>database access, for calling </a:t>
            </a:r>
            <a:r>
              <a:rPr lang="en-US" sz="1200" b="1" i="0" kern="1200" dirty="0" err="1" smtClean="0">
                <a:solidFill>
                  <a:schemeClr val="tx1"/>
                </a:solidFill>
                <a:effectLst/>
                <a:latin typeface="+mn-lt"/>
                <a:ea typeface="+mn-ea"/>
                <a:cs typeface="+mn-cs"/>
              </a:rPr>
              <a:t>webservices</a:t>
            </a:r>
            <a:r>
              <a:rPr lang="en-US" sz="1200" b="1" i="0" kern="1200" dirty="0" smtClean="0">
                <a:solidFill>
                  <a:schemeClr val="tx1"/>
                </a:solidFill>
                <a:effectLst/>
                <a:latin typeface="+mn-lt"/>
                <a:ea typeface="+mn-ea"/>
                <a:cs typeface="+mn-cs"/>
              </a:rPr>
              <a:t>, for Java Swing GUIs </a:t>
            </a:r>
            <a:r>
              <a:rPr lang="en-US" sz="1200" b="0" i="0" kern="1200" dirty="0" smtClean="0">
                <a:solidFill>
                  <a:schemeClr val="tx1"/>
                </a:solidFill>
                <a:effectLst/>
                <a:latin typeface="+mn-lt"/>
                <a:ea typeface="+mn-ea"/>
                <a:cs typeface="+mn-cs"/>
              </a:rPr>
              <a:t>and a command line fixture to run tests against a command line.</a:t>
            </a:r>
          </a:p>
          <a:p>
            <a:r>
              <a:rPr lang="en-US" sz="1200" b="0" i="0" kern="1200" dirty="0" err="1" smtClean="0">
                <a:solidFill>
                  <a:schemeClr val="tx1"/>
                </a:solidFill>
                <a:effectLst/>
                <a:latin typeface="+mn-lt"/>
                <a:ea typeface="+mn-ea"/>
                <a:cs typeface="+mn-cs"/>
              </a:rPr>
              <a:t>FitNesse</a:t>
            </a:r>
            <a:r>
              <a:rPr lang="en-US" sz="1200" b="0" i="0" kern="1200" dirty="0" smtClean="0">
                <a:solidFill>
                  <a:schemeClr val="tx1"/>
                </a:solidFill>
                <a:effectLst/>
                <a:latin typeface="+mn-lt"/>
                <a:ea typeface="+mn-ea"/>
                <a:cs typeface="+mn-cs"/>
              </a:rPr>
              <a:t> is developed in Java, which is more familiar to Info Support than Robot Framework´s Python.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What’s Wrong with Mocha, Jasmine, etc…?</a:t>
            </a:r>
          </a:p>
          <a:p>
            <a:r>
              <a:rPr lang="en-US" sz="1200" b="1" i="0" kern="1200" dirty="0" smtClean="0">
                <a:solidFill>
                  <a:schemeClr val="tx1"/>
                </a:solidFill>
                <a:effectLst/>
                <a:latin typeface="+mn-lt"/>
                <a:ea typeface="+mn-ea"/>
                <a:cs typeface="+mn-cs"/>
              </a:rPr>
              <a:t>Too much configuration:</a:t>
            </a:r>
            <a:r>
              <a:rPr lang="en-US" sz="1200" b="0" i="0" kern="1200" dirty="0" smtClean="0">
                <a:solidFill>
                  <a:schemeClr val="tx1"/>
                </a:solidFill>
                <a:effectLst/>
                <a:latin typeface="+mn-lt"/>
                <a:ea typeface="+mn-ea"/>
                <a:cs typeface="+mn-cs"/>
              </a:rPr>
              <a:t> Choose an assertion library, chose a reporting library, chose a task runner (Grunt, Gulp, etc…) Then figure out how to translate the documentation examples to the reporting library / task runner you chose. All of this is too much cognitive load. </a:t>
            </a:r>
            <a:r>
              <a:rPr lang="en-US" sz="1200" b="0" i="1" kern="1200" dirty="0" smtClean="0">
                <a:solidFill>
                  <a:schemeClr val="tx1"/>
                </a:solidFill>
                <a:effectLst/>
                <a:latin typeface="+mn-lt"/>
                <a:ea typeface="+mn-ea"/>
                <a:cs typeface="+mn-cs"/>
              </a:rPr>
              <a:t>Vs: Choose Tape. Done.</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Globals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Mocha, Jasmine, and several other alternatives pollute the global environment with functions like </a:t>
            </a:r>
            <a:r>
              <a:rPr lang="en-US" sz="1200" b="0" i="1" kern="1200" dirty="0" smtClean="0">
                <a:solidFill>
                  <a:schemeClr val="tx1"/>
                </a:solidFill>
                <a:effectLst/>
                <a:latin typeface="+mn-lt"/>
                <a:ea typeface="+mn-ea"/>
                <a:cs typeface="+mn-cs"/>
              </a:rPr>
              <a:t>`describe`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`it`</a:t>
            </a:r>
            <a:r>
              <a:rPr lang="en-US" sz="1200" b="0" i="0" kern="1200" dirty="0" smtClean="0">
                <a:solidFill>
                  <a:schemeClr val="tx1"/>
                </a:solidFill>
                <a:effectLst/>
                <a:latin typeface="+mn-lt"/>
                <a:ea typeface="+mn-ea"/>
                <a:cs typeface="+mn-cs"/>
              </a:rPr>
              <a:t>, etc… Some assertion libraries extend built-in prototypes. Aside from removing the self-documenting nature of simple module exports, those decisions could potentially conflict with the code you’re trying to test. </a:t>
            </a:r>
            <a:r>
              <a:rPr lang="en-US" sz="1200" b="0" i="1" kern="1200" dirty="0" smtClean="0">
                <a:solidFill>
                  <a:schemeClr val="tx1"/>
                </a:solidFill>
                <a:effectLst/>
                <a:latin typeface="+mn-lt"/>
                <a:ea typeface="+mn-ea"/>
                <a:cs typeface="+mn-cs"/>
              </a:rPr>
              <a:t>Vs: Tape’s simple module export.</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Shared State:</a:t>
            </a:r>
            <a:r>
              <a:rPr lang="en-US" sz="1200" b="0" i="0" kern="1200" dirty="0" smtClean="0">
                <a:solidFill>
                  <a:schemeClr val="tx1"/>
                </a:solidFill>
                <a:effectLst/>
                <a:latin typeface="+mn-lt"/>
                <a:ea typeface="+mn-ea"/>
                <a:cs typeface="+mn-cs"/>
              </a:rPr>
              <a:t> Functions like </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beforeEach</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afterEach</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actively encourage you to do something you </a:t>
            </a:r>
            <a:r>
              <a:rPr lang="en-US" sz="1200" b="1" i="0" kern="1200" dirty="0" smtClean="0">
                <a:solidFill>
                  <a:schemeClr val="tx1"/>
                </a:solidFill>
                <a:effectLst/>
                <a:latin typeface="+mn-lt"/>
                <a:ea typeface="+mn-ea"/>
                <a:cs typeface="+mn-cs"/>
              </a:rPr>
              <a:t>definitely should not do</a:t>
            </a:r>
            <a:r>
              <a:rPr lang="en-US" sz="1200" b="0" i="0" kern="1200" dirty="0" smtClean="0">
                <a:solidFill>
                  <a:schemeClr val="tx1"/>
                </a:solidFill>
                <a:effectLst/>
                <a:latin typeface="+mn-lt"/>
                <a:ea typeface="+mn-ea"/>
                <a:cs typeface="+mn-cs"/>
              </a:rPr>
              <a:t>: Share state between tests. </a:t>
            </a:r>
            <a:r>
              <a:rPr lang="en-US" sz="1200" b="0" i="1" kern="1200" dirty="0" smtClean="0">
                <a:solidFill>
                  <a:schemeClr val="tx1"/>
                </a:solidFill>
                <a:effectLst/>
                <a:latin typeface="+mn-lt"/>
                <a:ea typeface="+mn-ea"/>
                <a:cs typeface="+mn-cs"/>
              </a:rPr>
              <a:t>Vs. Tape: No such functions for global state sharing. Instead, call setup and teardown routines from individual tests, and </a:t>
            </a:r>
            <a:r>
              <a:rPr lang="en-US" sz="1200" b="1" i="1" kern="1200" dirty="0" smtClean="0">
                <a:solidFill>
                  <a:schemeClr val="tx1"/>
                </a:solidFill>
                <a:effectLst/>
                <a:latin typeface="+mn-lt"/>
                <a:ea typeface="+mn-ea"/>
                <a:cs typeface="+mn-cs"/>
              </a:rPr>
              <a:t>contain all state to local test variables.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10</a:t>
            </a:fld>
            <a:endParaRPr lang="en-US"/>
          </a:p>
        </p:txBody>
      </p:sp>
    </p:spTree>
    <p:extLst>
      <p:ext uri="{BB962C8B-B14F-4D97-AF65-F5344CB8AC3E}">
        <p14:creationId xmlns:p14="http://schemas.microsoft.com/office/powerpoint/2010/main" val="759835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292929"/>
                </a:solidFill>
                <a:latin typeface="charter"/>
              </a:rPr>
              <a:t>Automated Acceptance Testing Frameworks (other </a:t>
            </a:r>
            <a:r>
              <a:rPr lang="en-US" dirty="0" err="1" smtClean="0">
                <a:solidFill>
                  <a:srgbClr val="292929"/>
                </a:solidFill>
                <a:latin typeface="charter"/>
              </a:rPr>
              <a:t>Langs</a:t>
            </a:r>
            <a:r>
              <a:rPr lang="en-US" dirty="0" smtClean="0">
                <a:solidFill>
                  <a:srgbClr val="292929"/>
                </a:solidFill>
                <a:latin typeface="charter"/>
              </a:rPr>
              <a:t>): </a:t>
            </a:r>
            <a:r>
              <a:rPr lang="en-US" dirty="0" err="1" smtClean="0">
                <a:solidFill>
                  <a:srgbClr val="292929"/>
                </a:solidFill>
                <a:latin typeface="charter"/>
                <a:hlinkClick r:id="rId3"/>
              </a:rPr>
              <a:t>FitNess</a:t>
            </a:r>
            <a:r>
              <a:rPr lang="en-US" u="sng" dirty="0" err="1" smtClean="0">
                <a:solidFill>
                  <a:srgbClr val="292929"/>
                </a:solidFill>
                <a:latin typeface="charter"/>
                <a:hlinkClick r:id="rId3"/>
              </a:rPr>
              <a:t>e</a:t>
            </a:r>
            <a:r>
              <a:rPr lang="en-US" u="sng" dirty="0" smtClean="0">
                <a:solidFill>
                  <a:srgbClr val="292929"/>
                </a:solidFill>
                <a:latin typeface="charter"/>
              </a:rPr>
              <a:t> &amp; </a:t>
            </a:r>
            <a:r>
              <a:rPr lang="en-US" u="sng" dirty="0" err="1" smtClean="0">
                <a:solidFill>
                  <a:srgbClr val="292929"/>
                </a:solidFill>
                <a:latin typeface="charter"/>
              </a:rPr>
              <a:t>Xebium</a:t>
            </a:r>
            <a:r>
              <a:rPr lang="en-US" dirty="0" smtClean="0">
                <a:solidFill>
                  <a:srgbClr val="292929"/>
                </a:solidFill>
                <a:latin typeface="charter"/>
              </a:rPr>
              <a:t> (Java), Robot (Python),  Postman,  … </a:t>
            </a:r>
            <a:endParaRPr lang="en-US" i="1" dirty="0" smtClean="0">
              <a:solidFill>
                <a:srgbClr val="292929"/>
              </a:solidFill>
              <a:latin typeface="charter"/>
            </a:endParaRPr>
          </a:p>
          <a:p>
            <a:endParaRPr lang="en-US" dirty="0" smtClean="0"/>
          </a:p>
          <a:p>
            <a:r>
              <a:rPr lang="en-US" sz="1200" b="0" i="0" kern="1200" dirty="0" smtClean="0">
                <a:solidFill>
                  <a:schemeClr val="tx1"/>
                </a:solidFill>
                <a:effectLst/>
                <a:latin typeface="+mn-lt"/>
                <a:ea typeface="+mn-ea"/>
                <a:cs typeface="+mn-cs"/>
              </a:rPr>
              <a:t>I recommend </a:t>
            </a:r>
            <a:r>
              <a:rPr lang="en-US" sz="1200" b="0" i="0" u="sng" kern="1200" dirty="0" smtClean="0">
                <a:solidFill>
                  <a:schemeClr val="tx1"/>
                </a:solidFill>
                <a:effectLst/>
                <a:latin typeface="+mn-lt"/>
                <a:ea typeface="+mn-ea"/>
                <a:cs typeface="+mn-cs"/>
                <a:hlinkClick r:id="rId4"/>
              </a:rPr>
              <a:t>Selenium</a:t>
            </a:r>
            <a:r>
              <a:rPr lang="en-US" sz="1200" b="0" i="0" kern="1200" dirty="0" smtClean="0">
                <a:solidFill>
                  <a:schemeClr val="tx1"/>
                </a:solidFill>
                <a:effectLst/>
                <a:latin typeface="+mn-lt"/>
                <a:ea typeface="+mn-ea"/>
                <a:cs typeface="+mn-cs"/>
              </a:rPr>
              <a:t> to automate a Web-based user interface, such as Google Chrome, and </a:t>
            </a:r>
            <a:r>
              <a:rPr lang="en-US" sz="1200" b="0" i="0" u="sng" kern="1200" dirty="0" err="1" smtClean="0">
                <a:solidFill>
                  <a:schemeClr val="tx1"/>
                </a:solidFill>
                <a:effectLst/>
                <a:latin typeface="+mn-lt"/>
                <a:ea typeface="+mn-ea"/>
                <a:cs typeface="+mn-cs"/>
                <a:hlinkClick r:id="rId5"/>
              </a:rPr>
              <a:t>FitNesse</a:t>
            </a:r>
            <a:r>
              <a:rPr lang="en-US" sz="1200" b="0" i="0" kern="1200" dirty="0" smtClean="0">
                <a:solidFill>
                  <a:schemeClr val="tx1"/>
                </a:solidFill>
                <a:effectLst/>
                <a:latin typeface="+mn-lt"/>
                <a:ea typeface="+mn-ea"/>
                <a:cs typeface="+mn-cs"/>
              </a:rPr>
              <a:t> to define business logic tests in a table so that customers can understand them. Sometimes it is possible to combine the two, expressing the tests in a table, then having </a:t>
            </a:r>
            <a:r>
              <a:rPr lang="en-US" sz="1200" b="0" i="0" kern="1200" dirty="0" err="1" smtClean="0">
                <a:solidFill>
                  <a:schemeClr val="tx1"/>
                </a:solidFill>
                <a:effectLst/>
                <a:latin typeface="+mn-lt"/>
                <a:ea typeface="+mn-ea"/>
                <a:cs typeface="+mn-cs"/>
              </a:rPr>
              <a:t>FitNesse</a:t>
            </a:r>
            <a:r>
              <a:rPr lang="en-US" sz="1200" b="0" i="0" kern="1200" dirty="0" smtClean="0">
                <a:solidFill>
                  <a:schemeClr val="tx1"/>
                </a:solidFill>
                <a:effectLst/>
                <a:latin typeface="+mn-lt"/>
                <a:ea typeface="+mn-ea"/>
                <a:cs typeface="+mn-cs"/>
              </a:rPr>
              <a:t> connect to Selenium over a piece of "bridge" technology called </a:t>
            </a:r>
            <a:r>
              <a:rPr lang="en-US" sz="1200" b="0" i="0" u="sng" kern="1200" dirty="0" err="1" smtClean="0">
                <a:solidFill>
                  <a:schemeClr val="tx1"/>
                </a:solidFill>
                <a:effectLst/>
                <a:latin typeface="+mn-lt"/>
                <a:ea typeface="+mn-ea"/>
                <a:cs typeface="+mn-cs"/>
                <a:hlinkClick r:id="rId6"/>
              </a:rPr>
              <a:t>Selenesse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think of Selenium as an essential code library, or </a:t>
            </a:r>
            <a:r>
              <a:rPr lang="en-US" sz="1200" b="0" i="0" u="sng" kern="1200" dirty="0" smtClean="0">
                <a:solidFill>
                  <a:schemeClr val="tx1"/>
                </a:solidFill>
                <a:effectLst/>
                <a:latin typeface="+mn-lt"/>
                <a:ea typeface="+mn-ea"/>
                <a:cs typeface="+mn-cs"/>
                <a:hlinkClick r:id="rId7"/>
              </a:rPr>
              <a:t>application programming interface</a:t>
            </a:r>
            <a:r>
              <a:rPr lang="en-US" sz="1200" b="0" i="0" kern="1200" dirty="0" smtClean="0">
                <a:solidFill>
                  <a:schemeClr val="tx1"/>
                </a:solidFill>
                <a:effectLst/>
                <a:latin typeface="+mn-lt"/>
                <a:ea typeface="+mn-ea"/>
                <a:cs typeface="+mn-cs"/>
              </a:rPr>
              <a:t>, to drive the browser. That code library plugs into many languages, from </a:t>
            </a:r>
            <a:r>
              <a:rPr lang="en-US" sz="1200" b="0" i="0" u="sng" kern="1200" dirty="0" smtClean="0">
                <a:solidFill>
                  <a:schemeClr val="tx1"/>
                </a:solidFill>
                <a:effectLst/>
                <a:latin typeface="+mn-lt"/>
                <a:ea typeface="+mn-ea"/>
                <a:cs typeface="+mn-cs"/>
                <a:hlinkClick r:id="rId8"/>
              </a:rPr>
              <a:t>Ruby</a:t>
            </a:r>
            <a:r>
              <a:rPr lang="en-US" sz="1200" b="0" i="0" kern="1200" dirty="0" smtClean="0">
                <a:solidFill>
                  <a:schemeClr val="tx1"/>
                </a:solidFill>
                <a:effectLst/>
                <a:latin typeface="+mn-lt"/>
                <a:ea typeface="+mn-ea"/>
                <a:cs typeface="+mn-cs"/>
              </a:rPr>
              <a:t> to </a:t>
            </a:r>
            <a:r>
              <a:rPr lang="en-US" sz="1200" b="0" i="0" u="sng" kern="1200" dirty="0" smtClean="0">
                <a:solidFill>
                  <a:schemeClr val="tx1"/>
                </a:solidFill>
                <a:effectLst/>
                <a:latin typeface="+mn-lt"/>
                <a:ea typeface="+mn-ea"/>
                <a:cs typeface="+mn-cs"/>
                <a:hlinkClick r:id="rId9"/>
              </a:rPr>
              <a:t>Python</a:t>
            </a:r>
            <a:r>
              <a:rPr lang="en-US" sz="1200" b="0" i="0" kern="1200" dirty="0" smtClean="0">
                <a:solidFill>
                  <a:schemeClr val="tx1"/>
                </a:solidFill>
                <a:effectLst/>
                <a:latin typeface="+mn-lt"/>
                <a:ea typeface="+mn-ea"/>
                <a:cs typeface="+mn-cs"/>
              </a:rPr>
              <a:t> to </a:t>
            </a:r>
            <a:r>
              <a:rPr lang="en-US" sz="1200" b="0" i="0" u="sng" kern="1200" dirty="0" smtClean="0">
                <a:solidFill>
                  <a:schemeClr val="tx1"/>
                </a:solidFill>
                <a:effectLst/>
                <a:latin typeface="+mn-lt"/>
                <a:ea typeface="+mn-ea"/>
                <a:cs typeface="+mn-cs"/>
                <a:hlinkClick r:id="rId10"/>
              </a:rPr>
              <a:t>Java</a:t>
            </a:r>
            <a:r>
              <a:rPr lang="en-US" sz="1200" b="0" i="0" kern="1200" dirty="0" smtClean="0">
                <a:solidFill>
                  <a:schemeClr val="tx1"/>
                </a:solidFill>
                <a:effectLst/>
                <a:latin typeface="+mn-lt"/>
                <a:ea typeface="+mn-ea"/>
                <a:cs typeface="+mn-cs"/>
              </a:rPr>
              <a:t>, even </a:t>
            </a:r>
            <a:r>
              <a:rPr lang="en-US" sz="1200" b="0" i="0" u="sng" kern="1200" dirty="0" err="1" smtClean="0">
                <a:solidFill>
                  <a:schemeClr val="tx1"/>
                </a:solidFill>
                <a:effectLst/>
                <a:latin typeface="+mn-lt"/>
                <a:ea typeface="+mn-ea"/>
                <a:cs typeface="+mn-cs"/>
                <a:hlinkClick r:id="rId11"/>
              </a:rPr>
              <a:t>.Net</a:t>
            </a:r>
            <a:r>
              <a:rPr lang="en-US" sz="1200" b="0" i="0" kern="1200" dirty="0" smtClean="0">
                <a:solidFill>
                  <a:schemeClr val="tx1"/>
                </a:solidFill>
                <a:effectLst/>
                <a:latin typeface="+mn-lt"/>
                <a:ea typeface="+mn-ea"/>
                <a:cs typeface="+mn-cs"/>
              </a:rPr>
              <a:t>. That means your programmers can probably write Selenium tests in whatever language they write production code in, which can be incredibly powerful. You can write code in Selenium, for example, to take in a specific username, password and expected text, then click-type-click very specific fields. Once the programmers create the function, you can reuse it like so:</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FitNesse</a:t>
            </a:r>
            <a:r>
              <a:rPr lang="en-US" sz="1200" b="1" i="0" kern="1200" dirty="0" smtClean="0">
                <a:solidFill>
                  <a:schemeClr val="tx1"/>
                </a:solidFill>
                <a:effectLst/>
                <a:latin typeface="+mn-lt"/>
                <a:ea typeface="+mn-ea"/>
                <a:cs typeface="+mn-cs"/>
              </a:rPr>
              <a:t> has several fixtures out-of-the-box</a:t>
            </a:r>
            <a:r>
              <a:rPr lang="en-US" sz="1200" b="0" i="0" kern="1200" dirty="0" smtClean="0">
                <a:solidFill>
                  <a:schemeClr val="tx1"/>
                </a:solidFill>
                <a:effectLst/>
                <a:latin typeface="+mn-lt"/>
                <a:ea typeface="+mn-ea"/>
                <a:cs typeface="+mn-cs"/>
              </a:rPr>
              <a:t>: One for </a:t>
            </a:r>
            <a:r>
              <a:rPr lang="en-US" sz="1200" b="1" i="0" kern="1200" dirty="0" smtClean="0">
                <a:solidFill>
                  <a:schemeClr val="tx1"/>
                </a:solidFill>
                <a:effectLst/>
                <a:latin typeface="+mn-lt"/>
                <a:ea typeface="+mn-ea"/>
                <a:cs typeface="+mn-cs"/>
              </a:rPr>
              <a:t>database access, for calling </a:t>
            </a:r>
            <a:r>
              <a:rPr lang="en-US" sz="1200" b="1" i="0" kern="1200" dirty="0" err="1" smtClean="0">
                <a:solidFill>
                  <a:schemeClr val="tx1"/>
                </a:solidFill>
                <a:effectLst/>
                <a:latin typeface="+mn-lt"/>
                <a:ea typeface="+mn-ea"/>
                <a:cs typeface="+mn-cs"/>
              </a:rPr>
              <a:t>webservices</a:t>
            </a:r>
            <a:r>
              <a:rPr lang="en-US" sz="1200" b="1" i="0" kern="1200" dirty="0" smtClean="0">
                <a:solidFill>
                  <a:schemeClr val="tx1"/>
                </a:solidFill>
                <a:effectLst/>
                <a:latin typeface="+mn-lt"/>
                <a:ea typeface="+mn-ea"/>
                <a:cs typeface="+mn-cs"/>
              </a:rPr>
              <a:t>, for Java Swing GUIs </a:t>
            </a:r>
            <a:r>
              <a:rPr lang="en-US" sz="1200" b="0" i="0" kern="1200" dirty="0" smtClean="0">
                <a:solidFill>
                  <a:schemeClr val="tx1"/>
                </a:solidFill>
                <a:effectLst/>
                <a:latin typeface="+mn-lt"/>
                <a:ea typeface="+mn-ea"/>
                <a:cs typeface="+mn-cs"/>
              </a:rPr>
              <a:t>and a command line fixture to run tests against a command line.</a:t>
            </a:r>
          </a:p>
          <a:p>
            <a:r>
              <a:rPr lang="en-US" sz="1200" b="0" i="0" kern="1200" dirty="0" err="1" smtClean="0">
                <a:solidFill>
                  <a:schemeClr val="tx1"/>
                </a:solidFill>
                <a:effectLst/>
                <a:latin typeface="+mn-lt"/>
                <a:ea typeface="+mn-ea"/>
                <a:cs typeface="+mn-cs"/>
              </a:rPr>
              <a:t>FitNesse</a:t>
            </a:r>
            <a:r>
              <a:rPr lang="en-US" sz="1200" b="0" i="0" kern="1200" dirty="0" smtClean="0">
                <a:solidFill>
                  <a:schemeClr val="tx1"/>
                </a:solidFill>
                <a:effectLst/>
                <a:latin typeface="+mn-lt"/>
                <a:ea typeface="+mn-ea"/>
                <a:cs typeface="+mn-cs"/>
              </a:rPr>
              <a:t> is developed in Java, which is more familiar to Info Support than Robot Framework´s Python.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What’s Wrong with Mocha, Jasmine, etc…?</a:t>
            </a:r>
          </a:p>
          <a:p>
            <a:r>
              <a:rPr lang="en-US" sz="1200" b="1" i="0" kern="1200" dirty="0" smtClean="0">
                <a:solidFill>
                  <a:schemeClr val="tx1"/>
                </a:solidFill>
                <a:effectLst/>
                <a:latin typeface="+mn-lt"/>
                <a:ea typeface="+mn-ea"/>
                <a:cs typeface="+mn-cs"/>
              </a:rPr>
              <a:t>Too much configuration:</a:t>
            </a:r>
            <a:r>
              <a:rPr lang="en-US" sz="1200" b="0" i="0" kern="1200" dirty="0" smtClean="0">
                <a:solidFill>
                  <a:schemeClr val="tx1"/>
                </a:solidFill>
                <a:effectLst/>
                <a:latin typeface="+mn-lt"/>
                <a:ea typeface="+mn-ea"/>
                <a:cs typeface="+mn-cs"/>
              </a:rPr>
              <a:t> Choose an assertion library, chose a reporting library, chose a task runner (Grunt, Gulp, etc…) Then figure out how to translate the documentation examples to the reporting library / task runner you chose. All of this is too much cognitive load. </a:t>
            </a:r>
            <a:r>
              <a:rPr lang="en-US" sz="1200" b="0" i="1" kern="1200" dirty="0" smtClean="0">
                <a:solidFill>
                  <a:schemeClr val="tx1"/>
                </a:solidFill>
                <a:effectLst/>
                <a:latin typeface="+mn-lt"/>
                <a:ea typeface="+mn-ea"/>
                <a:cs typeface="+mn-cs"/>
              </a:rPr>
              <a:t>Vs: Choose Tape. Done.</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Globals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Mocha, Jasmine, and several other alternatives pollute the global environment with functions like </a:t>
            </a:r>
            <a:r>
              <a:rPr lang="en-US" sz="1200" b="0" i="1" kern="1200" dirty="0" smtClean="0">
                <a:solidFill>
                  <a:schemeClr val="tx1"/>
                </a:solidFill>
                <a:effectLst/>
                <a:latin typeface="+mn-lt"/>
                <a:ea typeface="+mn-ea"/>
                <a:cs typeface="+mn-cs"/>
              </a:rPr>
              <a:t>`describe`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`it`</a:t>
            </a:r>
            <a:r>
              <a:rPr lang="en-US" sz="1200" b="0" i="0" kern="1200" dirty="0" smtClean="0">
                <a:solidFill>
                  <a:schemeClr val="tx1"/>
                </a:solidFill>
                <a:effectLst/>
                <a:latin typeface="+mn-lt"/>
                <a:ea typeface="+mn-ea"/>
                <a:cs typeface="+mn-cs"/>
              </a:rPr>
              <a:t>, etc… Some assertion libraries extend built-in prototypes. Aside from removing the self-documenting nature of simple module exports, those decisions could potentially conflict with the code you’re trying to test. </a:t>
            </a:r>
            <a:r>
              <a:rPr lang="en-US" sz="1200" b="0" i="1" kern="1200" dirty="0" smtClean="0">
                <a:solidFill>
                  <a:schemeClr val="tx1"/>
                </a:solidFill>
                <a:effectLst/>
                <a:latin typeface="+mn-lt"/>
                <a:ea typeface="+mn-ea"/>
                <a:cs typeface="+mn-cs"/>
              </a:rPr>
              <a:t>Vs: Tape’s simple module export.</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Shared State:</a:t>
            </a:r>
            <a:r>
              <a:rPr lang="en-US" sz="1200" b="0" i="0" kern="1200" dirty="0" smtClean="0">
                <a:solidFill>
                  <a:schemeClr val="tx1"/>
                </a:solidFill>
                <a:effectLst/>
                <a:latin typeface="+mn-lt"/>
                <a:ea typeface="+mn-ea"/>
                <a:cs typeface="+mn-cs"/>
              </a:rPr>
              <a:t> Functions like </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beforeEach</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afterEach</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actively encourage you to do something you </a:t>
            </a:r>
            <a:r>
              <a:rPr lang="en-US" sz="1200" b="1" i="0" kern="1200" dirty="0" smtClean="0">
                <a:solidFill>
                  <a:schemeClr val="tx1"/>
                </a:solidFill>
                <a:effectLst/>
                <a:latin typeface="+mn-lt"/>
                <a:ea typeface="+mn-ea"/>
                <a:cs typeface="+mn-cs"/>
              </a:rPr>
              <a:t>definitely should not do</a:t>
            </a:r>
            <a:r>
              <a:rPr lang="en-US" sz="1200" b="0" i="0" kern="1200" dirty="0" smtClean="0">
                <a:solidFill>
                  <a:schemeClr val="tx1"/>
                </a:solidFill>
                <a:effectLst/>
                <a:latin typeface="+mn-lt"/>
                <a:ea typeface="+mn-ea"/>
                <a:cs typeface="+mn-cs"/>
              </a:rPr>
              <a:t>: Share state between tests. </a:t>
            </a:r>
            <a:r>
              <a:rPr lang="en-US" sz="1200" b="0" i="1" kern="1200" dirty="0" smtClean="0">
                <a:solidFill>
                  <a:schemeClr val="tx1"/>
                </a:solidFill>
                <a:effectLst/>
                <a:latin typeface="+mn-lt"/>
                <a:ea typeface="+mn-ea"/>
                <a:cs typeface="+mn-cs"/>
              </a:rPr>
              <a:t>Vs. Tape: No such functions for global state sharing. Instead, call setup and teardown routines from individual tests, and </a:t>
            </a:r>
            <a:r>
              <a:rPr lang="en-US" sz="1200" b="1" i="1" kern="1200" dirty="0" smtClean="0">
                <a:solidFill>
                  <a:schemeClr val="tx1"/>
                </a:solidFill>
                <a:effectLst/>
                <a:latin typeface="+mn-lt"/>
                <a:ea typeface="+mn-ea"/>
                <a:cs typeface="+mn-cs"/>
              </a:rPr>
              <a:t>contain all state to local test variables.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2491908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https://www.toolsqa.com/cypress-tutorial/</a:t>
            </a:r>
          </a:p>
          <a:p>
            <a:endParaRPr lang="en-US" dirty="0" smtClean="0"/>
          </a:p>
          <a:p>
            <a:r>
              <a:rPr lang="en-US" sz="1200" b="1" i="0" kern="1200" dirty="0" smtClean="0">
                <a:solidFill>
                  <a:schemeClr val="tx1"/>
                </a:solidFill>
                <a:effectLst/>
                <a:latin typeface="+mn-lt"/>
                <a:ea typeface="+mn-ea"/>
                <a:cs typeface="+mn-cs"/>
              </a:rPr>
              <a:t>Cypress</a:t>
            </a:r>
            <a:r>
              <a:rPr lang="en-US" sz="1200" b="0" i="0" kern="1200" dirty="0" smtClean="0">
                <a:solidFill>
                  <a:schemeClr val="tx1"/>
                </a:solidFill>
                <a:effectLst/>
                <a:latin typeface="+mn-lt"/>
                <a:ea typeface="+mn-ea"/>
                <a:cs typeface="+mn-cs"/>
              </a:rPr>
              <a:t> is a direct competitor of </a:t>
            </a:r>
            <a:r>
              <a:rPr lang="en-US" sz="1200" b="0" i="0" kern="1200" dirty="0" err="1" smtClean="0">
                <a:solidFill>
                  <a:schemeClr val="tx1"/>
                </a:solidFill>
                <a:effectLst/>
                <a:latin typeface="+mn-lt"/>
                <a:ea typeface="+mn-ea"/>
                <a:cs typeface="+mn-cs"/>
              </a:rPr>
              <a:t>TestCafe</a:t>
            </a:r>
            <a:r>
              <a:rPr lang="en-US" sz="1200" b="0" i="0" kern="1200" dirty="0" smtClean="0">
                <a:solidFill>
                  <a:schemeClr val="tx1"/>
                </a:solidFill>
                <a:effectLst/>
                <a:latin typeface="+mn-lt"/>
                <a:ea typeface="+mn-ea"/>
                <a:cs typeface="+mn-cs"/>
              </a:rPr>
              <a:t>. They are doing relatively the same, which is injecting tests into a website, but they try to do it in a more modern, flexible and convenient way.</a:t>
            </a:r>
          </a:p>
          <a:p>
            <a:endParaRPr lang="en-US" dirty="0" smtClean="0"/>
          </a:p>
          <a:p>
            <a:r>
              <a:rPr lang="en-US" sz="1200" b="0" i="0" u="sng" kern="1200" dirty="0" smtClean="0">
                <a:solidFill>
                  <a:schemeClr val="tx1"/>
                </a:solidFill>
                <a:effectLst/>
                <a:latin typeface="+mn-lt"/>
                <a:ea typeface="+mn-ea"/>
                <a:cs typeface="+mn-cs"/>
                <a:hlinkClick r:id="rId3"/>
              </a:rPr>
              <a:t>The difference between them</a:t>
            </a:r>
            <a:r>
              <a:rPr lang="en-US" sz="1200" b="0" i="0" kern="1200" dirty="0" smtClean="0">
                <a:solidFill>
                  <a:schemeClr val="tx1"/>
                </a:solidFill>
                <a:effectLst/>
                <a:latin typeface="+mn-lt"/>
                <a:ea typeface="+mn-ea"/>
                <a:cs typeface="+mn-cs"/>
              </a:rPr>
              <a:t> is that Cypress.io runs itself in the browser and controls your tests from there where </a:t>
            </a:r>
            <a:r>
              <a:rPr lang="en-US" sz="1200" b="0" i="0" kern="1200" dirty="0" err="1" smtClean="0">
                <a:solidFill>
                  <a:schemeClr val="tx1"/>
                </a:solidFill>
                <a:effectLst/>
                <a:latin typeface="+mn-lt"/>
                <a:ea typeface="+mn-ea"/>
                <a:cs typeface="+mn-cs"/>
              </a:rPr>
              <a:t>TestCafe</a:t>
            </a:r>
            <a:r>
              <a:rPr lang="en-US" sz="1200" b="0" i="0" kern="1200" dirty="0" smtClean="0">
                <a:solidFill>
                  <a:schemeClr val="tx1"/>
                </a:solidFill>
                <a:effectLst/>
                <a:latin typeface="+mn-lt"/>
                <a:ea typeface="+mn-ea"/>
                <a:cs typeface="+mn-cs"/>
              </a:rPr>
              <a:t> runs in Node.js and controls the tests through a serialized communication with its injected script in the browser.</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371510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13</a:t>
            </a:fld>
            <a:endParaRPr lang="en-US"/>
          </a:p>
        </p:txBody>
      </p:sp>
    </p:spTree>
    <p:extLst>
      <p:ext uri="{BB962C8B-B14F-4D97-AF65-F5344CB8AC3E}">
        <p14:creationId xmlns:p14="http://schemas.microsoft.com/office/powerpoint/2010/main" val="259650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JavaScript is widely considered the </a:t>
            </a:r>
            <a:r>
              <a:rPr lang="en-US" sz="1200" b="1" i="0" kern="1200" dirty="0" smtClean="0">
                <a:solidFill>
                  <a:schemeClr val="tx1"/>
                </a:solidFill>
                <a:effectLst/>
                <a:latin typeface="+mn-lt"/>
                <a:ea typeface="+mn-ea"/>
                <a:cs typeface="+mn-cs"/>
              </a:rPr>
              <a:t>“language of the web”</a:t>
            </a:r>
          </a:p>
          <a:p>
            <a:endParaRPr lang="en-US" sz="1200" b="0" i="0" kern="1200" dirty="0" smtClean="0">
              <a:solidFill>
                <a:schemeClr val="tx1"/>
              </a:solidFill>
              <a:effectLst/>
              <a:latin typeface="+mn-lt"/>
              <a:ea typeface="+mn-ea"/>
              <a:cs typeface="+mn-cs"/>
            </a:endParaRPr>
          </a:p>
          <a:p>
            <a:endParaRPr lang="en-US" dirty="0" smtClean="0"/>
          </a:p>
          <a:p>
            <a:r>
              <a:rPr lang="en-US" sz="1200" b="0" i="0" kern="1200" dirty="0" smtClean="0">
                <a:solidFill>
                  <a:schemeClr val="tx1"/>
                </a:solidFill>
                <a:effectLst/>
                <a:latin typeface="+mn-lt"/>
                <a:ea typeface="+mn-ea"/>
                <a:cs typeface="+mn-cs"/>
              </a:rPr>
              <a:t>Criteria for Selection</a:t>
            </a:r>
          </a:p>
          <a:p>
            <a:r>
              <a:rPr lang="en-US" sz="1200" b="0" i="0" kern="1200" dirty="0" smtClean="0">
                <a:solidFill>
                  <a:schemeClr val="tx1"/>
                </a:solidFill>
                <a:effectLst/>
                <a:latin typeface="+mn-lt"/>
                <a:ea typeface="+mn-ea"/>
                <a:cs typeface="+mn-cs"/>
              </a:rPr>
              <a:t>When choosing JavaScript testing frameworks, there are going to be many options and different factors to consider. The following criteria are going to most influential in your decision:</a:t>
            </a:r>
          </a:p>
          <a:p>
            <a:r>
              <a:rPr lang="en-US" sz="1200" b="1" i="0" kern="1200" dirty="0" smtClean="0">
                <a:solidFill>
                  <a:schemeClr val="tx1"/>
                </a:solidFill>
                <a:effectLst/>
                <a:latin typeface="+mn-lt"/>
                <a:ea typeface="+mn-ea"/>
                <a:cs typeface="+mn-cs"/>
              </a:rPr>
              <a:t>E2E or Unit</a:t>
            </a:r>
            <a:r>
              <a:rPr lang="en-US" sz="1200" b="0" i="0" kern="1200" dirty="0" smtClean="0">
                <a:solidFill>
                  <a:schemeClr val="tx1"/>
                </a:solidFill>
                <a:effectLst/>
                <a:latin typeface="+mn-lt"/>
                <a:ea typeface="+mn-ea"/>
                <a:cs typeface="+mn-cs"/>
              </a:rPr>
              <a:t> – An </a:t>
            </a:r>
            <a:r>
              <a:rPr lang="en-US" sz="1200" b="0" i="0" u="none" strike="noStrike" kern="1200" dirty="0" smtClean="0">
                <a:solidFill>
                  <a:schemeClr val="tx1"/>
                </a:solidFill>
                <a:effectLst/>
                <a:latin typeface="+mn-lt"/>
                <a:ea typeface="+mn-ea"/>
                <a:cs typeface="+mn-cs"/>
                <a:hlinkClick r:id="rId3"/>
              </a:rPr>
              <a:t>end-to-end framework</a:t>
            </a:r>
            <a:r>
              <a:rPr lang="en-US" sz="1200" b="0" i="0" kern="1200" dirty="0" smtClean="0">
                <a:solidFill>
                  <a:schemeClr val="tx1"/>
                </a:solidFill>
                <a:effectLst/>
                <a:latin typeface="+mn-lt"/>
                <a:ea typeface="+mn-ea"/>
                <a:cs typeface="+mn-cs"/>
              </a:rPr>
              <a:t> is specialized to run through an entire human interaction on a website. A </a:t>
            </a:r>
            <a:r>
              <a:rPr lang="en-US" sz="1200" b="0" i="0" u="none" strike="noStrike" kern="1200" dirty="0" smtClean="0">
                <a:solidFill>
                  <a:schemeClr val="tx1"/>
                </a:solidFill>
                <a:effectLst/>
                <a:latin typeface="+mn-lt"/>
                <a:ea typeface="+mn-ea"/>
                <a:cs typeface="+mn-cs"/>
                <a:hlinkClick r:id="rId4"/>
              </a:rPr>
              <a:t>unit testing</a:t>
            </a:r>
            <a:r>
              <a:rPr lang="en-US" sz="1200" b="0" i="0" kern="1200" dirty="0" smtClean="0">
                <a:solidFill>
                  <a:schemeClr val="tx1"/>
                </a:solidFill>
                <a:effectLst/>
                <a:latin typeface="+mn-lt"/>
                <a:ea typeface="+mn-ea"/>
                <a:cs typeface="+mn-cs"/>
              </a:rPr>
              <a:t> framework will give you different capabilities since it’s for testing single functions.</a:t>
            </a:r>
          </a:p>
          <a:p>
            <a:r>
              <a:rPr lang="en-US" sz="1200" b="1" i="0" kern="1200" dirty="0" smtClean="0">
                <a:solidFill>
                  <a:schemeClr val="tx1"/>
                </a:solidFill>
                <a:effectLst/>
                <a:latin typeface="+mn-lt"/>
                <a:ea typeface="+mn-ea"/>
                <a:cs typeface="+mn-cs"/>
              </a:rPr>
              <a:t>Assertions</a:t>
            </a:r>
            <a:r>
              <a:rPr lang="en-US" sz="1200" b="0" i="0" kern="1200" dirty="0" smtClean="0">
                <a:solidFill>
                  <a:schemeClr val="tx1"/>
                </a:solidFill>
                <a:effectLst/>
                <a:latin typeface="+mn-lt"/>
                <a:ea typeface="+mn-ea"/>
                <a:cs typeface="+mn-cs"/>
              </a:rPr>
              <a:t> – Every end-to-end testing framework needs an assertion library. Assertions make sure that our tests return expected results. When choosing a framework, you also need to have a reason for choosing which assertion library you’re going to use and why you’re going to use it.</a:t>
            </a:r>
          </a:p>
          <a:p>
            <a:r>
              <a:rPr lang="en-US" sz="1200" b="1" i="0" kern="1200" dirty="0" smtClean="0">
                <a:solidFill>
                  <a:schemeClr val="tx1"/>
                </a:solidFill>
                <a:effectLst/>
                <a:latin typeface="+mn-lt"/>
                <a:ea typeface="+mn-ea"/>
                <a:cs typeface="+mn-cs"/>
              </a:rPr>
              <a:t>BDD/TDD Friendly</a:t>
            </a:r>
            <a:r>
              <a:rPr lang="en-US" sz="1200" b="0" i="0" kern="1200" dirty="0" smtClean="0">
                <a:solidFill>
                  <a:schemeClr val="tx1"/>
                </a:solidFill>
                <a:effectLst/>
                <a:latin typeface="+mn-lt"/>
                <a:ea typeface="+mn-ea"/>
                <a:cs typeface="+mn-cs"/>
              </a:rPr>
              <a:t> – Some frameworks are not as easy to use with a BDD </a:t>
            </a:r>
            <a:r>
              <a:rPr lang="en-US" sz="1200" b="0" i="0" kern="1200" dirty="0" err="1" smtClean="0">
                <a:solidFill>
                  <a:schemeClr val="tx1"/>
                </a:solidFill>
                <a:effectLst/>
                <a:latin typeface="+mn-lt"/>
                <a:ea typeface="+mn-ea"/>
                <a:cs typeface="+mn-cs"/>
              </a:rPr>
              <a:t>Girken</a:t>
            </a:r>
            <a:r>
              <a:rPr lang="en-US" sz="1200" b="0" i="0" kern="1200" dirty="0" smtClean="0">
                <a:solidFill>
                  <a:schemeClr val="tx1"/>
                </a:solidFill>
                <a:effectLst/>
                <a:latin typeface="+mn-lt"/>
                <a:ea typeface="+mn-ea"/>
                <a:cs typeface="+mn-cs"/>
              </a:rPr>
              <a:t> style language as others, and you will want to stay away from those if your organization is following a certain style. Choose BDD or TDD and pick a framework that makes sense for your team and fits your organizational flow.</a:t>
            </a:r>
          </a:p>
          <a:p>
            <a:r>
              <a:rPr lang="en-US" sz="1200" b="1" i="0" kern="1200" dirty="0" smtClean="0">
                <a:solidFill>
                  <a:schemeClr val="tx1"/>
                </a:solidFill>
                <a:effectLst/>
                <a:latin typeface="+mn-lt"/>
                <a:ea typeface="+mn-ea"/>
                <a:cs typeface="+mn-cs"/>
              </a:rPr>
              <a:t>Asynchronous testing</a:t>
            </a:r>
            <a:r>
              <a:rPr lang="en-US" sz="1200" b="0" i="0" kern="1200" dirty="0" smtClean="0">
                <a:solidFill>
                  <a:schemeClr val="tx1"/>
                </a:solidFill>
                <a:effectLst/>
                <a:latin typeface="+mn-lt"/>
                <a:ea typeface="+mn-ea"/>
                <a:cs typeface="+mn-cs"/>
              </a:rPr>
              <a:t> – When testing JavaScript, it’s important to worry about asynchronous testing and promises. Some frameworks will do this better out of the box than others, which will take longer to grab a promise.</a:t>
            </a:r>
          </a:p>
          <a:p>
            <a:r>
              <a:rPr lang="en-US" sz="1200" b="1" i="0" kern="1200" dirty="0" smtClean="0">
                <a:solidFill>
                  <a:schemeClr val="tx1"/>
                </a:solidFill>
                <a:effectLst/>
                <a:latin typeface="+mn-lt"/>
                <a:ea typeface="+mn-ea"/>
                <a:cs typeface="+mn-cs"/>
              </a:rPr>
              <a:t>Visual Testing</a:t>
            </a:r>
            <a:r>
              <a:rPr lang="en-US" sz="1200" b="0" i="0" kern="1200" dirty="0" smtClean="0">
                <a:solidFill>
                  <a:schemeClr val="tx1"/>
                </a:solidFill>
                <a:effectLst/>
                <a:latin typeface="+mn-lt"/>
                <a:ea typeface="+mn-ea"/>
                <a:cs typeface="+mn-cs"/>
              </a:rPr>
              <a:t> – Some frameworks are better suited for visual testing and </a:t>
            </a:r>
            <a:r>
              <a:rPr lang="en-US" sz="1200" b="0" i="0" u="none" strike="noStrike" kern="1200" dirty="0" smtClean="0">
                <a:solidFill>
                  <a:schemeClr val="tx1"/>
                </a:solidFill>
                <a:effectLst/>
                <a:latin typeface="+mn-lt"/>
                <a:ea typeface="+mn-ea"/>
                <a:cs typeface="+mn-cs"/>
                <a:hlinkClick r:id="rId5"/>
              </a:rPr>
              <a:t>capturing browser screenshots</a:t>
            </a:r>
            <a:r>
              <a:rPr lang="en-US" sz="1200" b="0" i="0" kern="1200" dirty="0" smtClean="0">
                <a:solidFill>
                  <a:schemeClr val="tx1"/>
                </a:solidFill>
                <a:effectLst/>
                <a:latin typeface="+mn-lt"/>
                <a:ea typeface="+mn-ea"/>
                <a:cs typeface="+mn-cs"/>
              </a:rPr>
              <a:t> than others, and some actually come out of the box with it. This will give you the ability to look at visual differences in your regression suite.</a:t>
            </a:r>
          </a:p>
          <a:p>
            <a:r>
              <a:rPr lang="en-US" sz="1200" b="1" i="0" kern="1200" dirty="0" smtClean="0">
                <a:solidFill>
                  <a:schemeClr val="tx1"/>
                </a:solidFill>
                <a:effectLst/>
                <a:latin typeface="+mn-lt"/>
                <a:ea typeface="+mn-ea"/>
                <a:cs typeface="+mn-cs"/>
              </a:rPr>
              <a:t>CI Integrations</a:t>
            </a:r>
            <a:r>
              <a:rPr lang="en-US" sz="1200" b="0" i="0" kern="1200" dirty="0" smtClean="0">
                <a:solidFill>
                  <a:schemeClr val="tx1"/>
                </a:solidFill>
                <a:effectLst/>
                <a:latin typeface="+mn-lt"/>
                <a:ea typeface="+mn-ea"/>
                <a:cs typeface="+mn-cs"/>
              </a:rPr>
              <a:t> – If your team is following Continuous Integration and Delivery practices, it’s no surprise that you’ll also probably want a framework that integrates with </a:t>
            </a:r>
            <a:r>
              <a:rPr lang="en-US" sz="1200" b="0" i="0" u="none" strike="noStrike" kern="1200" dirty="0" smtClean="0">
                <a:solidFill>
                  <a:schemeClr val="tx1"/>
                </a:solidFill>
                <a:effectLst/>
                <a:latin typeface="+mn-lt"/>
                <a:ea typeface="+mn-ea"/>
                <a:cs typeface="+mn-cs"/>
                <a:hlinkClick r:id="rId6"/>
              </a:rPr>
              <a:t>Jenkins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Team City</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8"/>
              </a:rPr>
              <a:t>Bamboo</a:t>
            </a:r>
            <a:r>
              <a:rPr lang="en-US" sz="1200" b="0" i="0" kern="1200" dirty="0" smtClean="0">
                <a:solidFill>
                  <a:schemeClr val="tx1"/>
                </a:solidFill>
                <a:effectLst/>
                <a:latin typeface="+mn-lt"/>
                <a:ea typeface="+mn-ea"/>
                <a:cs typeface="+mn-cs"/>
              </a:rPr>
              <a:t>. Most of the CI systems run on a standard runner, so they work hand in hand with many of the larger JavaScript frameworks to make sure that they work together as well as possible, but it’s still something you want to double-check when choosing.</a:t>
            </a:r>
          </a:p>
          <a:p>
            <a:r>
              <a:rPr lang="en-US" sz="1200" b="1" i="0" kern="1200" dirty="0" smtClean="0">
                <a:solidFill>
                  <a:schemeClr val="tx1"/>
                </a:solidFill>
                <a:effectLst/>
                <a:latin typeface="+mn-lt"/>
                <a:ea typeface="+mn-ea"/>
                <a:cs typeface="+mn-cs"/>
              </a:rPr>
              <a:t>App Language</a:t>
            </a:r>
            <a:r>
              <a:rPr lang="en-US" sz="1200" b="0" i="0" kern="1200" dirty="0" smtClean="0">
                <a:solidFill>
                  <a:schemeClr val="tx1"/>
                </a:solidFill>
                <a:effectLst/>
                <a:latin typeface="+mn-lt"/>
                <a:ea typeface="+mn-ea"/>
                <a:cs typeface="+mn-cs"/>
              </a:rPr>
              <a:t> – The app language criteria has risen recently with the dynamic nature of JavaScript. Previously it was fine to have test code and production code not be the same language. Now, with the way app languages are going in frameworks, we want to pick a framework that is best suited for the actual language that our application is written in.</a:t>
            </a:r>
          </a:p>
          <a:p>
            <a:r>
              <a:rPr lang="en-US" sz="1200" b="1" i="0" kern="1200" dirty="0" err="1" smtClean="0">
                <a:solidFill>
                  <a:schemeClr val="tx1"/>
                </a:solidFill>
                <a:effectLst/>
                <a:latin typeface="+mn-lt"/>
                <a:ea typeface="+mn-ea"/>
                <a:cs typeface="+mn-cs"/>
              </a:rPr>
              <a:t>Speciality</a:t>
            </a:r>
            <a:r>
              <a:rPr lang="en-US" sz="1200" b="0" i="0" kern="1200" dirty="0" smtClean="0">
                <a:solidFill>
                  <a:schemeClr val="tx1"/>
                </a:solidFill>
                <a:effectLst/>
                <a:latin typeface="+mn-lt"/>
                <a:ea typeface="+mn-ea"/>
                <a:cs typeface="+mn-cs"/>
              </a:rPr>
              <a:t> – You may be searching for a framework with a certain specialty. Is it easy to set up and get running out of the box? Is there a clean and simple syntax? Is it compatible with Angular testing or a Selenium binding? Does it have good customization? Is it flexible, and can it fit into other assertion libraries, code coverage tools, and frameworks? These are all considerations you’ll want to assess with your team.</a:t>
            </a:r>
          </a:p>
          <a:p>
            <a:r>
              <a:rPr lang="en-US" sz="1200" b="1" i="0" kern="1200" dirty="0" smtClean="0">
                <a:solidFill>
                  <a:schemeClr val="tx1"/>
                </a:solidFill>
                <a:effectLst/>
                <a:latin typeface="+mn-lt"/>
                <a:ea typeface="+mn-ea"/>
                <a:cs typeface="+mn-cs"/>
              </a:rPr>
              <a:t>Cloud Support</a:t>
            </a:r>
            <a:r>
              <a:rPr lang="en-US" sz="1200" b="0" i="0" kern="1200" dirty="0" smtClean="0">
                <a:solidFill>
                  <a:schemeClr val="tx1"/>
                </a:solidFill>
                <a:effectLst/>
                <a:latin typeface="+mn-lt"/>
                <a:ea typeface="+mn-ea"/>
                <a:cs typeface="+mn-cs"/>
              </a:rPr>
              <a:t> – Pay attention to which frameworks work with cloud providers because not every framework will out of the box. </a:t>
            </a:r>
            <a:r>
              <a:rPr lang="en-US" sz="1200" b="0" i="0" u="none" strike="noStrike" kern="1200" dirty="0" smtClean="0">
                <a:solidFill>
                  <a:schemeClr val="tx1"/>
                </a:solidFill>
                <a:effectLst/>
                <a:latin typeface="+mn-lt"/>
                <a:ea typeface="+mn-ea"/>
                <a:cs typeface="+mn-cs"/>
                <a:hlinkClick r:id="rId9"/>
              </a:rPr>
              <a:t>Running tests in the cloud</a:t>
            </a:r>
            <a:r>
              <a:rPr lang="en-US" sz="1200" b="0" i="0" kern="1200" dirty="0" smtClean="0">
                <a:solidFill>
                  <a:schemeClr val="tx1"/>
                </a:solidFill>
                <a:effectLst/>
                <a:latin typeface="+mn-lt"/>
                <a:ea typeface="+mn-ea"/>
                <a:cs typeface="+mn-cs"/>
              </a:rPr>
              <a:t> will allow you to increase test coverage and speed while eliminating hassle, cost, and maintenance, so compatibility should be part of your consideration.</a:t>
            </a:r>
          </a:p>
          <a:p>
            <a:r>
              <a:rPr lang="en-US" sz="1200" b="1" i="0" kern="1200" dirty="0" smtClean="0">
                <a:solidFill>
                  <a:schemeClr val="tx1"/>
                </a:solidFill>
                <a:effectLst/>
                <a:latin typeface="+mn-lt"/>
                <a:ea typeface="+mn-ea"/>
                <a:cs typeface="+mn-cs"/>
              </a:rPr>
              <a:t>Size of the Community</a:t>
            </a:r>
            <a:r>
              <a:rPr lang="en-US" sz="1200" b="0" i="0" kern="1200" dirty="0" smtClean="0">
                <a:solidFill>
                  <a:schemeClr val="tx1"/>
                </a:solidFill>
                <a:effectLst/>
                <a:latin typeface="+mn-lt"/>
                <a:ea typeface="+mn-ea"/>
                <a:cs typeface="+mn-cs"/>
              </a:rPr>
              <a:t> – The size of the community matters because it’s where you look for answers and find tutorials and documentation, but this also depends on personal preference. For example, one framework may be good because it’s newer so more people are talking about it, but some might prefer a more mature framework that already has a good community base and documentation.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a:t>
            </a:fld>
            <a:endParaRPr lang="en-US"/>
          </a:p>
        </p:txBody>
      </p:sp>
    </p:spTree>
    <p:extLst>
      <p:ext uri="{BB962C8B-B14F-4D97-AF65-F5344CB8AC3E}">
        <p14:creationId xmlns:p14="http://schemas.microsoft.com/office/powerpoint/2010/main" val="47362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talk about </a:t>
            </a:r>
            <a:r>
              <a:rPr lang="en-US" sz="1200" b="1" i="0" kern="1200" dirty="0" smtClean="0">
                <a:solidFill>
                  <a:schemeClr val="tx1"/>
                </a:solidFill>
                <a:effectLst/>
                <a:latin typeface="+mn-lt"/>
                <a:ea typeface="+mn-ea"/>
                <a:cs typeface="+mn-cs"/>
              </a:rPr>
              <a:t>visual regression testing</a:t>
            </a:r>
            <a:r>
              <a:rPr lang="en-US" sz="1200" b="0" i="0" kern="1200" dirty="0" smtClean="0">
                <a:solidFill>
                  <a:schemeClr val="tx1"/>
                </a:solidFill>
                <a:effectLst/>
                <a:latin typeface="+mn-lt"/>
                <a:ea typeface="+mn-ea"/>
                <a:cs typeface="+mn-cs"/>
              </a:rPr>
              <a:t>, we are concerned with preventing unintentional changes to our application’s visuals. If we change the styles of a Button component, how can we be sure that we haven’t messed up the styles of our </a:t>
            </a:r>
            <a:r>
              <a:rPr lang="en-US" sz="1200" b="0" i="0" kern="1200" dirty="0" err="1" smtClean="0">
                <a:solidFill>
                  <a:schemeClr val="tx1"/>
                </a:solidFill>
                <a:effectLst/>
                <a:latin typeface="+mn-lt"/>
                <a:ea typeface="+mn-ea"/>
                <a:cs typeface="+mn-cs"/>
              </a:rPr>
              <a:t>ButtonGroup</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Regression testing</a:t>
            </a:r>
            <a:r>
              <a:rPr lang="en-US" sz="1200" b="0" i="0" kern="1200" dirty="0" smtClean="0">
                <a:solidFill>
                  <a:schemeClr val="tx1"/>
                </a:solidFill>
                <a:effectLst/>
                <a:latin typeface="+mn-lt"/>
                <a:ea typeface="+mn-ea"/>
                <a:cs typeface="+mn-cs"/>
              </a:rPr>
              <a:t>, in general, is validating that the changes we introduce to our source code do not have an unexpected impact on our system. With </a:t>
            </a:r>
            <a:r>
              <a:rPr lang="en-US" sz="1200" b="1" i="0" kern="1200" dirty="0" smtClean="0">
                <a:solidFill>
                  <a:schemeClr val="tx1"/>
                </a:solidFill>
                <a:effectLst/>
                <a:latin typeface="+mn-lt"/>
                <a:ea typeface="+mn-ea"/>
                <a:cs typeface="+mn-cs"/>
              </a:rPr>
              <a:t>visual regression tests </a:t>
            </a:r>
            <a:r>
              <a:rPr lang="en-US" sz="1200" b="0" i="0" kern="1200" dirty="0" smtClean="0">
                <a:solidFill>
                  <a:schemeClr val="tx1"/>
                </a:solidFill>
                <a:effectLst/>
                <a:latin typeface="+mn-lt"/>
                <a:ea typeface="+mn-ea"/>
                <a:cs typeface="+mn-cs"/>
              </a:rPr>
              <a:t>we are aiming for the same goal, but we are more concerned about the </a:t>
            </a:r>
            <a:r>
              <a:rPr lang="en-US" sz="1200" b="1" i="0" kern="1200" dirty="0" smtClean="0">
                <a:solidFill>
                  <a:schemeClr val="tx1"/>
                </a:solidFill>
                <a:effectLst/>
                <a:latin typeface="+mn-lt"/>
                <a:ea typeface="+mn-ea"/>
                <a:cs typeface="+mn-cs"/>
              </a:rPr>
              <a:t>interface</a:t>
            </a:r>
            <a:r>
              <a:rPr lang="en-US" sz="1200" b="0" i="0" kern="1200" dirty="0" smtClean="0">
                <a:solidFill>
                  <a:schemeClr val="tx1"/>
                </a:solidFill>
                <a:effectLst/>
                <a:latin typeface="+mn-lt"/>
                <a:ea typeface="+mn-ea"/>
                <a:cs typeface="+mn-cs"/>
              </a:rPr>
              <a:t> that is being </a:t>
            </a:r>
            <a:r>
              <a:rPr lang="en-US" sz="1200" b="1" i="0" kern="1200" dirty="0" smtClean="0">
                <a:solidFill>
                  <a:schemeClr val="tx1"/>
                </a:solidFill>
                <a:effectLst/>
                <a:latin typeface="+mn-lt"/>
                <a:ea typeface="+mn-ea"/>
                <a:cs typeface="+mn-cs"/>
              </a:rPr>
              <a:t>presented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to our</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final user</a:t>
            </a:r>
            <a:r>
              <a:rPr lang="en-US" sz="1200" b="0" i="0" kern="1200" dirty="0" smtClean="0">
                <a:solidFill>
                  <a:schemeClr val="tx1"/>
                </a:solidFill>
                <a:effectLst/>
                <a:latin typeface="+mn-lt"/>
                <a:ea typeface="+mn-ea"/>
                <a:cs typeface="+mn-cs"/>
              </a:rPr>
              <a:t> rather than how functional our system is.</a:t>
            </a:r>
          </a:p>
          <a:p>
            <a:endParaRPr lang="en-US" sz="1200" u="sng" dirty="0" smtClean="0">
              <a:solidFill>
                <a:srgbClr val="292929"/>
              </a:solidFill>
              <a:latin typeface="charter"/>
              <a:hlinkClick r:id="rId3"/>
            </a:endParaRPr>
          </a:p>
          <a:p>
            <a:r>
              <a:rPr lang="en-US" sz="1200" u="sng" dirty="0" err="1" smtClean="0">
                <a:solidFill>
                  <a:srgbClr val="292929"/>
                </a:solidFill>
                <a:latin typeface="charter"/>
                <a:hlinkClick r:id="rId3"/>
              </a:rPr>
              <a:t>WebdriverCSS</a:t>
            </a:r>
            <a:r>
              <a:rPr lang="en-US" sz="1200" u="sng" dirty="0" smtClean="0">
                <a:solidFill>
                  <a:srgbClr val="292929"/>
                </a:solidFill>
                <a:latin typeface="charter"/>
              </a:rPr>
              <a:t> - </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Ghost Inspector </a:t>
            </a:r>
            <a:r>
              <a:rPr lang="en-US" sz="1200" b="0" i="0" kern="1200" dirty="0" smtClean="0">
                <a:solidFill>
                  <a:schemeClr val="tx1"/>
                </a:solidFill>
                <a:effectLst/>
                <a:latin typeface="+mn-lt"/>
                <a:ea typeface="+mn-ea"/>
                <a:cs typeface="+mn-cs"/>
              </a:rPr>
              <a:t>is an automated website testing and monitoring service that checks for problems with your website or application.  It carries out operations in a browser, the same way a user would, to ensure that everything is working properly.</a:t>
            </a:r>
          </a:p>
          <a:p>
            <a:r>
              <a:rPr lang="en-US" sz="1200" b="0" i="0" kern="1200" dirty="0" smtClean="0">
                <a:solidFill>
                  <a:schemeClr val="tx1"/>
                </a:solidFill>
                <a:effectLst/>
                <a:latin typeface="+mn-lt"/>
                <a:ea typeface="+mn-ea"/>
                <a:cs typeface="+mn-cs"/>
              </a:rPr>
              <a:t>Record and code your test using the </a:t>
            </a:r>
            <a:r>
              <a:rPr lang="en-US" sz="1200" b="0" i="0" kern="1200" dirty="0" err="1" smtClean="0">
                <a:solidFill>
                  <a:schemeClr val="tx1"/>
                </a:solidFill>
                <a:effectLst/>
                <a:latin typeface="+mn-lt"/>
                <a:ea typeface="+mn-ea"/>
                <a:cs typeface="+mn-cs"/>
              </a:rPr>
              <a:t>Testim</a:t>
            </a:r>
            <a:r>
              <a:rPr lang="en-US" sz="1200" b="0" i="0" kern="1200" dirty="0" smtClean="0">
                <a:solidFill>
                  <a:schemeClr val="tx1"/>
                </a:solidFill>
                <a:effectLst/>
                <a:latin typeface="+mn-lt"/>
                <a:ea typeface="+mn-ea"/>
                <a:cs typeface="+mn-cs"/>
              </a:rPr>
              <a:t> Development Kit (TDK)</a:t>
            </a: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WebdriverIO</a:t>
            </a:r>
            <a:r>
              <a:rPr lang="en-US" sz="1200" b="0" i="0" kern="1200" dirty="0" smtClean="0">
                <a:solidFill>
                  <a:schemeClr val="tx1"/>
                </a:solidFill>
                <a:effectLst/>
                <a:latin typeface="+mn-lt"/>
                <a:ea typeface="+mn-ea"/>
                <a:cs typeface="+mn-cs"/>
              </a:rPr>
              <a:t> is Javascript based test automation framework built over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Which makes </a:t>
            </a:r>
            <a:r>
              <a:rPr lang="en-US" sz="1200" b="0" i="0" kern="1200" dirty="0" err="1" smtClean="0">
                <a:solidFill>
                  <a:schemeClr val="tx1"/>
                </a:solidFill>
                <a:effectLst/>
                <a:latin typeface="+mn-lt"/>
                <a:ea typeface="+mn-ea"/>
                <a:cs typeface="+mn-cs"/>
              </a:rPr>
              <a:t>WebDriverIO</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favourable</a:t>
            </a:r>
            <a:r>
              <a:rPr lang="en-US" sz="1200" b="0" i="0" kern="1200" dirty="0" smtClean="0">
                <a:solidFill>
                  <a:schemeClr val="tx1"/>
                </a:solidFill>
                <a:effectLst/>
                <a:latin typeface="+mn-lt"/>
                <a:ea typeface="+mn-ea"/>
                <a:cs typeface="+mn-cs"/>
              </a:rPr>
              <a:t> option for </a:t>
            </a:r>
            <a:r>
              <a:rPr lang="en-US" sz="1200" b="0" i="0" u="none" strike="noStrike" kern="1200" dirty="0" smtClean="0">
                <a:solidFill>
                  <a:schemeClr val="tx1"/>
                </a:solidFill>
                <a:effectLst/>
                <a:latin typeface="+mn-lt"/>
                <a:ea typeface="+mn-ea"/>
                <a:cs typeface="+mn-cs"/>
                <a:hlinkClick r:id="rId4"/>
              </a:rPr>
              <a:t>Selenium automation testing</a:t>
            </a:r>
            <a:r>
              <a:rPr lang="en-US" sz="1200" b="0" i="0" kern="1200" dirty="0" smtClean="0">
                <a:solidFill>
                  <a:schemeClr val="tx1"/>
                </a:solidFill>
                <a:effectLst/>
                <a:latin typeface="+mn-lt"/>
                <a:ea typeface="+mn-ea"/>
                <a:cs typeface="+mn-cs"/>
              </a:rPr>
              <a:t>. It supports BDD and TDD test framework. </a:t>
            </a:r>
          </a:p>
          <a:p>
            <a:r>
              <a:rPr lang="en-US" sz="1200" b="1"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https://medium.com/welldone-software/an-overview-of-javascript-testing-7ce7298b9870</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Functional testing </a:t>
            </a:r>
            <a:r>
              <a:rPr lang="en-US" sz="1200" b="0" i="0" kern="1200" dirty="0" smtClean="0">
                <a:solidFill>
                  <a:schemeClr val="tx1"/>
                </a:solidFill>
                <a:effectLst/>
                <a:latin typeface="+mn-lt"/>
                <a:ea typeface="+mn-ea"/>
                <a:cs typeface="+mn-cs"/>
              </a:rPr>
              <a:t>is also sometimes called E2E testing, or browser testing. They all refer to the same thing.</a:t>
            </a:r>
          </a:p>
          <a:p>
            <a:r>
              <a:rPr lang="en-US" sz="1200" b="0" i="0" kern="1200" dirty="0" smtClean="0">
                <a:solidFill>
                  <a:schemeClr val="tx1"/>
                </a:solidFill>
                <a:effectLst/>
                <a:latin typeface="+mn-lt"/>
                <a:ea typeface="+mn-ea"/>
                <a:cs typeface="+mn-cs"/>
              </a:rPr>
              <a:t>Acceptance Testing is a subtype of Functional Testing.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E2E - </a:t>
            </a:r>
            <a:r>
              <a:rPr lang="en-US" dirty="0" smtClean="0"/>
              <a:t>(including AT,  sub. of Functional T.)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testing</a:t>
            </a:r>
          </a:p>
          <a:p>
            <a:r>
              <a:rPr lang="en-US" sz="1200" b="0" i="0" kern="1200" dirty="0" smtClean="0">
                <a:solidFill>
                  <a:schemeClr val="tx1"/>
                </a:solidFill>
                <a:effectLst/>
                <a:latin typeface="+mn-lt"/>
                <a:ea typeface="+mn-ea"/>
                <a:cs typeface="+mn-cs"/>
              </a:rPr>
              <a:t>This type of testing is done to determine if a feature or system meets the customer expectations and requirements. This type of testing generally involves the customer’s cooperation or feedback, being a validation activity that answers the question: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Functional testing</a:t>
            </a:r>
          </a:p>
          <a:p>
            <a:r>
              <a:rPr lang="en-US" sz="1200" b="0" i="0" kern="1200" dirty="0" smtClean="0">
                <a:solidFill>
                  <a:schemeClr val="tx1"/>
                </a:solidFill>
                <a:effectLst/>
                <a:latin typeface="+mn-lt"/>
                <a:ea typeface="+mn-ea"/>
                <a:cs typeface="+mn-cs"/>
              </a:rPr>
              <a:t>This type of testing is done to determine if a feature or system functions properly without issues.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Non functional testing  - </a:t>
            </a:r>
            <a:r>
              <a:rPr lang="en-US" sz="1200" b="0" i="0" kern="1200" dirty="0" smtClean="0">
                <a:solidFill>
                  <a:schemeClr val="tx1"/>
                </a:solidFill>
                <a:effectLst/>
                <a:latin typeface="+mn-lt"/>
                <a:ea typeface="+mn-ea"/>
                <a:cs typeface="+mn-cs"/>
              </a:rPr>
              <a:t>Performance testing, Security, Load, … Stress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JMeter</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TDD </a:t>
            </a:r>
            <a:r>
              <a:rPr lang="en-US" sz="1200" b="0" i="0" kern="1200" dirty="0" smtClean="0">
                <a:solidFill>
                  <a:schemeClr val="tx1"/>
                </a:solidFill>
                <a:effectLst/>
                <a:latin typeface="+mn-lt"/>
                <a:ea typeface="+mn-ea"/>
                <a:cs typeface="+mn-cs"/>
              </a:rPr>
              <a:t>is an iterative development methodology in which tests drive the design of a feature</a:t>
            </a:r>
          </a:p>
          <a:p>
            <a:r>
              <a:rPr lang="en-US" sz="1200" b="1" i="0" kern="1200" dirty="0" smtClean="0">
                <a:solidFill>
                  <a:schemeClr val="tx1"/>
                </a:solidFill>
                <a:effectLst/>
                <a:latin typeface="+mn-lt"/>
                <a:ea typeface="+mn-ea"/>
                <a:cs typeface="+mn-cs"/>
              </a:rPr>
              <a:t>BDD</a:t>
            </a:r>
            <a:r>
              <a:rPr lang="en-US" sz="1200" b="0" i="0" kern="1200" dirty="0" smtClean="0">
                <a:solidFill>
                  <a:schemeClr val="tx1"/>
                </a:solidFill>
                <a:effectLst/>
                <a:latin typeface="+mn-lt"/>
                <a:ea typeface="+mn-ea"/>
                <a:cs typeface="+mn-cs"/>
              </a:rPr>
              <a:t> is also an iterative development methodology</a:t>
            </a:r>
            <a:r>
              <a:rPr lang="en-US" sz="1200" b="1" i="0" kern="1200" dirty="0" smtClean="0">
                <a:solidFill>
                  <a:schemeClr val="tx1"/>
                </a:solidFill>
                <a:effectLst/>
                <a:latin typeface="+mn-lt"/>
                <a:ea typeface="+mn-ea"/>
                <a:cs typeface="+mn-cs"/>
              </a:rPr>
              <a:t> based on the above TDD</a:t>
            </a:r>
            <a:r>
              <a:rPr lang="en-US" sz="1200" b="0" i="0" kern="1200" dirty="0" smtClean="0">
                <a:solidFill>
                  <a:schemeClr val="tx1"/>
                </a:solidFill>
                <a:effectLst/>
                <a:latin typeface="+mn-lt"/>
                <a:ea typeface="+mn-ea"/>
                <a:cs typeface="+mn-cs"/>
              </a:rPr>
              <a:t>, in which the goal is </a:t>
            </a:r>
            <a:r>
              <a:rPr lang="en-US" sz="1200" b="1" i="0" kern="1200" dirty="0" smtClean="0">
                <a:solidFill>
                  <a:schemeClr val="tx1"/>
                </a:solidFill>
                <a:effectLst/>
                <a:latin typeface="+mn-lt"/>
                <a:ea typeface="+mn-ea"/>
                <a:cs typeface="+mn-cs"/>
              </a:rPr>
              <a:t>to involve all the parties </a:t>
            </a:r>
            <a:r>
              <a:rPr lang="en-US" sz="1200" b="0" i="0" kern="1200" dirty="0" smtClean="0">
                <a:solidFill>
                  <a:schemeClr val="tx1"/>
                </a:solidFill>
                <a:effectLst/>
                <a:latin typeface="+mn-lt"/>
                <a:ea typeface="+mn-ea"/>
                <a:cs typeface="+mn-cs"/>
              </a:rPr>
              <a:t>in the development of an application. Most tools use </a:t>
            </a:r>
            <a:r>
              <a:rPr lang="en-US" sz="1200" b="1" i="1" kern="1200" dirty="0" smtClean="0">
                <a:solidFill>
                  <a:schemeClr val="tx1"/>
                </a:solidFill>
                <a:effectLst/>
                <a:latin typeface="+mn-lt"/>
                <a:ea typeface="+mn-ea"/>
                <a:cs typeface="+mn-cs"/>
              </a:rPr>
              <a:t>Gherkin</a:t>
            </a:r>
            <a:r>
              <a:rPr lang="en-US" sz="1200" b="0" i="0" kern="1200" dirty="0" smtClean="0">
                <a:solidFill>
                  <a:schemeClr val="tx1"/>
                </a:solidFill>
                <a:effectLst/>
                <a:latin typeface="+mn-lt"/>
                <a:ea typeface="+mn-ea"/>
                <a:cs typeface="+mn-cs"/>
              </a:rPr>
              <a:t> as this language</a:t>
            </a:r>
          </a:p>
          <a:p>
            <a:r>
              <a:rPr lang="en-US" sz="1200" b="0" i="0" kern="1200" dirty="0" smtClean="0">
                <a:solidFill>
                  <a:schemeClr val="tx1"/>
                </a:solidFill>
                <a:effectLst/>
                <a:latin typeface="+mn-lt"/>
                <a:ea typeface="+mn-ea"/>
                <a:cs typeface="+mn-cs"/>
              </a:rPr>
              <a:t>A set of tools are currently available to </a:t>
            </a:r>
            <a:r>
              <a:rPr lang="en-US" sz="1200" b="1" i="0" kern="1200" dirty="0" smtClean="0">
                <a:solidFill>
                  <a:schemeClr val="tx1"/>
                </a:solidFill>
                <a:effectLst/>
                <a:latin typeface="+mn-lt"/>
                <a:ea typeface="+mn-ea"/>
                <a:cs typeface="+mn-cs"/>
              </a:rPr>
              <a:t>write the specifications </a:t>
            </a:r>
            <a:r>
              <a:rPr lang="en-US" sz="1200" b="0" i="0" kern="1200" dirty="0" smtClean="0">
                <a:solidFill>
                  <a:schemeClr val="tx1"/>
                </a:solidFill>
                <a:effectLst/>
                <a:latin typeface="+mn-lt"/>
                <a:ea typeface="+mn-ea"/>
                <a:cs typeface="+mn-cs"/>
              </a:rPr>
              <a:t>and match them with code functions, such as </a:t>
            </a:r>
            <a:r>
              <a:rPr lang="en-US" sz="1200" b="1" i="1" kern="1200" dirty="0" smtClean="0">
                <a:solidFill>
                  <a:schemeClr val="tx1"/>
                </a:solidFill>
                <a:effectLst/>
                <a:latin typeface="+mn-lt"/>
                <a:ea typeface="+mn-ea"/>
                <a:cs typeface="+mn-cs"/>
              </a:rPr>
              <a:t>Cucumber</a:t>
            </a:r>
            <a:r>
              <a:rPr lang="en-US" sz="1200" b="0" i="0" kern="1200" dirty="0" smtClean="0">
                <a:solidFill>
                  <a:schemeClr val="tx1"/>
                </a:solidFill>
                <a:effectLst/>
                <a:latin typeface="+mn-lt"/>
                <a:ea typeface="+mn-ea"/>
                <a:cs typeface="+mn-cs"/>
              </a:rPr>
              <a:t> or </a:t>
            </a:r>
            <a:r>
              <a:rPr lang="en-US" sz="1200" b="1" i="1" kern="1200" dirty="0" err="1" smtClean="0">
                <a:solidFill>
                  <a:schemeClr val="tx1"/>
                </a:solidFill>
                <a:effectLst/>
                <a:latin typeface="+mn-lt"/>
                <a:ea typeface="+mn-ea"/>
                <a:cs typeface="+mn-cs"/>
              </a:rPr>
              <a:t>SpecFlow</a:t>
            </a:r>
            <a:r>
              <a:rPr lang="en-US" sz="1200" b="1" i="1"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BDD – Given, When,</a:t>
            </a:r>
            <a:r>
              <a:rPr lang="en-US" sz="1200" b="1" i="0" kern="1200" baseline="0" dirty="0" smtClean="0">
                <a:solidFill>
                  <a:schemeClr val="tx1"/>
                </a:solidFill>
                <a:effectLst/>
                <a:latin typeface="+mn-lt"/>
                <a:ea typeface="+mn-ea"/>
                <a:cs typeface="+mn-cs"/>
              </a:rPr>
              <a:t> Then </a:t>
            </a:r>
          </a:p>
          <a:p>
            <a:r>
              <a:rPr lang="en-US" sz="1200" b="0" i="0" kern="1200" dirty="0" smtClean="0">
                <a:solidFill>
                  <a:schemeClr val="tx1"/>
                </a:solidFill>
                <a:effectLst/>
                <a:latin typeface="+mn-lt"/>
                <a:ea typeface="+mn-ea"/>
                <a:cs typeface="+mn-cs"/>
              </a:rPr>
              <a:t>Behavior-driven development combines the </a:t>
            </a:r>
            <a:r>
              <a:rPr lang="en-US" sz="1200" b="1" i="0" kern="1200" dirty="0" smtClean="0">
                <a:solidFill>
                  <a:schemeClr val="tx1"/>
                </a:solidFill>
                <a:effectLst/>
                <a:latin typeface="+mn-lt"/>
                <a:ea typeface="+mn-ea"/>
                <a:cs typeface="+mn-cs"/>
              </a:rPr>
              <a:t>general techniques and principles of TDD </a:t>
            </a:r>
            <a:r>
              <a:rPr lang="en-US" sz="1200" b="0" i="0" kern="1200" dirty="0" smtClean="0">
                <a:solidFill>
                  <a:schemeClr val="tx1"/>
                </a:solidFill>
                <a:effectLst/>
                <a:latin typeface="+mn-lt"/>
                <a:ea typeface="+mn-ea"/>
                <a:cs typeface="+mn-cs"/>
              </a:rPr>
              <a:t>with ideas </a:t>
            </a:r>
          </a:p>
          <a:p>
            <a:r>
              <a:rPr lang="en-US" sz="1200" b="0" i="0" kern="1200" dirty="0" smtClean="0">
                <a:solidFill>
                  <a:schemeClr val="tx1"/>
                </a:solidFill>
                <a:effectLst/>
                <a:latin typeface="+mn-lt"/>
                <a:ea typeface="+mn-ea"/>
                <a:cs typeface="+mn-cs"/>
              </a:rPr>
              <a:t>from </a:t>
            </a:r>
            <a:r>
              <a:rPr lang="en-US" sz="1200" b="0" i="0" u="none" strike="noStrike" kern="1200" dirty="0" smtClean="0">
                <a:solidFill>
                  <a:schemeClr val="tx1"/>
                </a:solidFill>
                <a:effectLst/>
                <a:latin typeface="+mn-lt"/>
                <a:ea typeface="+mn-ea"/>
                <a:cs typeface="+mn-cs"/>
                <a:hlinkClick r:id="rId5" tooltip="Domain-driven design"/>
              </a:rPr>
              <a:t>domain-driven design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tooltip="Object-oriented analysis and design"/>
              </a:rPr>
              <a:t>object-oriented analysis and design</a:t>
            </a:r>
            <a:r>
              <a:rPr lang="en-US" sz="1200" b="0" i="0" kern="1200" dirty="0" smtClean="0">
                <a:solidFill>
                  <a:schemeClr val="tx1"/>
                </a:solidFill>
                <a:effectLst/>
                <a:latin typeface="+mn-lt"/>
                <a:ea typeface="+mn-ea"/>
                <a:cs typeface="+mn-cs"/>
              </a:rPr>
              <a:t> to provide software development and management teams with shared tools and a shared process to collaborate on software development</a:t>
            </a:r>
          </a:p>
          <a:p>
            <a:r>
              <a:rPr lang="en-US" sz="1200" b="1" i="0" kern="1200" dirty="0" smtClean="0">
                <a:solidFill>
                  <a:schemeClr val="tx1"/>
                </a:solidFill>
                <a:effectLst/>
                <a:latin typeface="+mn-lt"/>
                <a:ea typeface="+mn-ea"/>
                <a:cs typeface="+mn-cs"/>
              </a:rPr>
              <a:t>Although BDD </a:t>
            </a:r>
            <a:r>
              <a:rPr lang="en-US" sz="1200" b="0" i="0" kern="1200" dirty="0" smtClean="0">
                <a:solidFill>
                  <a:schemeClr val="tx1"/>
                </a:solidFill>
                <a:effectLst/>
                <a:latin typeface="+mn-lt"/>
                <a:ea typeface="+mn-ea"/>
                <a:cs typeface="+mn-cs"/>
              </a:rPr>
              <a:t>is principally an idea about </a:t>
            </a:r>
            <a:r>
              <a:rPr lang="en-US" sz="1200" b="1" i="0" kern="1200" dirty="0" smtClean="0">
                <a:solidFill>
                  <a:schemeClr val="tx1"/>
                </a:solidFill>
                <a:effectLst/>
                <a:latin typeface="+mn-lt"/>
                <a:ea typeface="+mn-ea"/>
                <a:cs typeface="+mn-cs"/>
              </a:rPr>
              <a:t>how software development should be managed</a:t>
            </a:r>
            <a:r>
              <a:rPr lang="en-US" sz="1200" b="0" i="0" kern="1200" dirty="0" smtClean="0">
                <a:solidFill>
                  <a:schemeClr val="tx1"/>
                </a:solidFill>
                <a:effectLst/>
                <a:latin typeface="+mn-lt"/>
                <a:ea typeface="+mn-ea"/>
                <a:cs typeface="+mn-cs"/>
              </a:rPr>
              <a:t> by </a:t>
            </a:r>
            <a:r>
              <a:rPr lang="en-US" sz="1200" b="1" i="0" kern="1200" dirty="0" smtClean="0">
                <a:solidFill>
                  <a:schemeClr val="tx1"/>
                </a:solidFill>
                <a:effectLst/>
                <a:latin typeface="+mn-lt"/>
                <a:ea typeface="+mn-ea"/>
                <a:cs typeface="+mn-cs"/>
              </a:rPr>
              <a:t>both</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business interests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technical insight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the practice of BDD does assume the use of specialized software tools to support the development process.</a:t>
            </a:r>
          </a:p>
          <a:p>
            <a:r>
              <a:rPr lang="en-US" sz="1200" b="0" i="0" kern="1200" dirty="0" smtClean="0">
                <a:solidFill>
                  <a:schemeClr val="tx1"/>
                </a:solidFill>
                <a:effectLst/>
                <a:latin typeface="+mn-lt"/>
                <a:ea typeface="+mn-ea"/>
                <a:cs typeface="+mn-cs"/>
              </a:rPr>
              <a:t>Although these tools are often developed specifically for use in BDD projects, they can be seen as specialized forms of the tooling that supports test-driven development.   </a:t>
            </a:r>
          </a:p>
          <a:p>
            <a:r>
              <a:rPr lang="en-US" sz="1200" b="0" i="0" kern="1200" dirty="0" smtClean="0">
                <a:solidFill>
                  <a:schemeClr val="tx1"/>
                </a:solidFill>
                <a:effectLst/>
                <a:latin typeface="+mn-lt"/>
                <a:ea typeface="+mn-ea"/>
                <a:cs typeface="+mn-cs"/>
              </a:rPr>
              <a:t>Most tools use </a:t>
            </a:r>
            <a:r>
              <a:rPr lang="en-US" sz="1200" b="1" i="1" kern="1200" dirty="0" smtClean="0">
                <a:solidFill>
                  <a:schemeClr val="tx1"/>
                </a:solidFill>
                <a:effectLst/>
                <a:latin typeface="+mn-lt"/>
                <a:ea typeface="+mn-ea"/>
                <a:cs typeface="+mn-cs"/>
              </a:rPr>
              <a:t>Gherkin</a:t>
            </a:r>
            <a:r>
              <a:rPr lang="en-US" sz="1200" b="0" i="0" kern="1200" dirty="0" smtClean="0">
                <a:solidFill>
                  <a:schemeClr val="tx1"/>
                </a:solidFill>
                <a:effectLst/>
                <a:latin typeface="+mn-lt"/>
                <a:ea typeface="+mn-ea"/>
                <a:cs typeface="+mn-cs"/>
              </a:rPr>
              <a:t> as this language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BDD focuses on:</a:t>
            </a:r>
          </a:p>
          <a:p>
            <a:r>
              <a:rPr lang="en-US" sz="1200" b="0" i="0" kern="1200" dirty="0" smtClean="0">
                <a:solidFill>
                  <a:schemeClr val="tx1"/>
                </a:solidFill>
                <a:effectLst/>
                <a:latin typeface="+mn-lt"/>
                <a:ea typeface="+mn-ea"/>
                <a:cs typeface="+mn-cs"/>
              </a:rPr>
              <a:t>Where to start in the process</a:t>
            </a:r>
          </a:p>
          <a:p>
            <a:r>
              <a:rPr lang="en-US" sz="1200" b="0" i="0" kern="1200" dirty="0" smtClean="0">
                <a:solidFill>
                  <a:schemeClr val="tx1"/>
                </a:solidFill>
                <a:effectLst/>
                <a:latin typeface="+mn-lt"/>
                <a:ea typeface="+mn-ea"/>
                <a:cs typeface="+mn-cs"/>
              </a:rPr>
              <a:t>What to test and what not to test</a:t>
            </a:r>
          </a:p>
          <a:p>
            <a:r>
              <a:rPr lang="en-US" sz="1200" b="0" i="0" kern="1200" dirty="0" smtClean="0">
                <a:solidFill>
                  <a:schemeClr val="tx1"/>
                </a:solidFill>
                <a:effectLst/>
                <a:latin typeface="+mn-lt"/>
                <a:ea typeface="+mn-ea"/>
                <a:cs typeface="+mn-cs"/>
              </a:rPr>
              <a:t>How much to test in one go</a:t>
            </a:r>
          </a:p>
          <a:p>
            <a:r>
              <a:rPr lang="en-US" sz="1200" b="0" i="0" kern="1200" dirty="0" smtClean="0">
                <a:solidFill>
                  <a:schemeClr val="tx1"/>
                </a:solidFill>
                <a:effectLst/>
                <a:latin typeface="+mn-lt"/>
                <a:ea typeface="+mn-ea"/>
                <a:cs typeface="+mn-cs"/>
              </a:rPr>
              <a:t>What to call the tests</a:t>
            </a:r>
          </a:p>
          <a:p>
            <a:r>
              <a:rPr lang="en-US" sz="1200" b="0" i="0" kern="1200" dirty="0" smtClean="0">
                <a:solidFill>
                  <a:schemeClr val="tx1"/>
                </a:solidFill>
                <a:effectLst/>
                <a:latin typeface="+mn-lt"/>
                <a:ea typeface="+mn-ea"/>
                <a:cs typeface="+mn-cs"/>
              </a:rPr>
              <a:t>How to understand why a test fails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BDD specifies that business analysts and developers should collaborate in this area and should specify behavior in terms of </a:t>
            </a:r>
            <a:r>
              <a:rPr lang="en-US" sz="1200" b="0" i="0" u="none" strike="noStrike" kern="1200" dirty="0" smtClean="0">
                <a:solidFill>
                  <a:schemeClr val="tx1"/>
                </a:solidFill>
                <a:effectLst/>
                <a:latin typeface="+mn-lt"/>
                <a:ea typeface="+mn-ea"/>
                <a:cs typeface="+mn-cs"/>
                <a:hlinkClick r:id="rId7" tooltip="User story"/>
              </a:rPr>
              <a:t>user stories</a:t>
            </a:r>
            <a:r>
              <a:rPr lang="en-US" sz="1200" b="0" i="0" kern="1200" dirty="0" smtClean="0">
                <a:solidFill>
                  <a:schemeClr val="tx1"/>
                </a:solidFill>
                <a:effectLst/>
                <a:latin typeface="+mn-lt"/>
                <a:ea typeface="+mn-ea"/>
                <a:cs typeface="+mn-cs"/>
              </a:rPr>
              <a:t>, which are each explicitly written down in a dedicated document.</a:t>
            </a:r>
            <a:r>
              <a:rPr lang="en-US" sz="1200" b="0" i="0" u="none" strike="noStrike" kern="1200" baseline="30000" dirty="0" smtClean="0">
                <a:solidFill>
                  <a:schemeClr val="tx1"/>
                </a:solidFill>
                <a:effectLst/>
                <a:latin typeface="+mn-lt"/>
                <a:ea typeface="+mn-ea"/>
                <a:cs typeface="+mn-cs"/>
                <a:hlinkClick r:id="rId8"/>
              </a:rPr>
              <a:t>[1]</a:t>
            </a:r>
            <a:r>
              <a:rPr lang="en-US" sz="1200" b="0" i="0" u="none" strike="noStrike" kern="1200" baseline="30000" dirty="0" smtClean="0">
                <a:solidFill>
                  <a:schemeClr val="tx1"/>
                </a:solidFill>
                <a:effectLst/>
                <a:latin typeface="+mn-lt"/>
                <a:ea typeface="+mn-ea"/>
                <a:cs typeface="+mn-cs"/>
                <a:hlinkClick r:id="rId9"/>
              </a:rPr>
              <a:t>[16]</a:t>
            </a:r>
            <a:r>
              <a:rPr lang="en-US" sz="1200" b="0" i="0" kern="1200" dirty="0" smtClean="0">
                <a:solidFill>
                  <a:schemeClr val="tx1"/>
                </a:solidFill>
                <a:effectLst/>
                <a:latin typeface="+mn-lt"/>
                <a:ea typeface="+mn-ea"/>
                <a:cs typeface="+mn-cs"/>
              </a:rPr>
              <a:t> Each </a:t>
            </a:r>
            <a:r>
              <a:rPr lang="en-US" sz="1200" b="0" i="0" u="none" strike="noStrike" kern="1200" dirty="0" smtClean="0">
                <a:solidFill>
                  <a:schemeClr val="tx1"/>
                </a:solidFill>
                <a:effectLst/>
                <a:latin typeface="+mn-lt"/>
                <a:ea typeface="+mn-ea"/>
                <a:cs typeface="+mn-cs"/>
                <a:hlinkClick r:id="rId7" tooltip="User story"/>
              </a:rPr>
              <a:t>User Story</a:t>
            </a:r>
            <a:r>
              <a:rPr lang="en-US" sz="1200" b="0" i="0" kern="1200" dirty="0" smtClean="0">
                <a:solidFill>
                  <a:schemeClr val="tx1"/>
                </a:solidFill>
                <a:effectLst/>
                <a:latin typeface="+mn-lt"/>
                <a:ea typeface="+mn-ea"/>
                <a:cs typeface="+mn-cs"/>
              </a:rPr>
              <a:t> should, in some way, follow the following structure:</a:t>
            </a:r>
            <a:r>
              <a:rPr lang="en-US" sz="1200" b="0" i="0" u="none" strike="noStrike" kern="1200" baseline="30000" dirty="0" smtClean="0">
                <a:solidFill>
                  <a:schemeClr val="tx1"/>
                </a:solidFill>
                <a:effectLst/>
                <a:latin typeface="+mn-lt"/>
                <a:ea typeface="+mn-ea"/>
                <a:cs typeface="+mn-cs"/>
                <a:hlinkClick r:id="rId10"/>
              </a:rPr>
              <a:t>[5]</a:t>
            </a:r>
            <a:r>
              <a:rPr lang="en-US" sz="1200" b="0" i="0" u="none" strike="noStrike" kern="1200" baseline="30000" dirty="0" smtClean="0">
                <a:solidFill>
                  <a:schemeClr val="tx1"/>
                </a:solidFill>
                <a:effectLst/>
                <a:latin typeface="+mn-lt"/>
                <a:ea typeface="+mn-ea"/>
                <a:cs typeface="+mn-cs"/>
                <a:hlinkClick r:id="rId9"/>
              </a:rPr>
              <a:t>[16]</a:t>
            </a:r>
            <a:endParaRPr lang="en-US" sz="1200" b="0" i="0" kern="1200" dirty="0" smtClean="0">
              <a:solidFill>
                <a:schemeClr val="tx1"/>
              </a:solidFill>
              <a:effectLst/>
              <a:latin typeface="+mn-lt"/>
              <a:ea typeface="+mn-ea"/>
              <a:cs typeface="+mn-cs"/>
            </a:endParaRPr>
          </a:p>
          <a:p>
            <a:r>
              <a:rPr lang="en-US" dirty="0" err="1" smtClean="0"/>
              <a:t>TitleAn</a:t>
            </a:r>
            <a:r>
              <a:rPr lang="en-US" dirty="0" smtClean="0"/>
              <a:t> explicit </a:t>
            </a:r>
            <a:r>
              <a:rPr lang="en-US" dirty="0" err="1" smtClean="0"/>
              <a:t>title.NarrativeA</a:t>
            </a:r>
            <a:r>
              <a:rPr lang="en-US" dirty="0" smtClean="0"/>
              <a:t> short introductory section with the following </a:t>
            </a:r>
            <a:r>
              <a:rPr lang="en-US" dirty="0" err="1" smtClean="0"/>
              <a:t>structure:</a:t>
            </a:r>
            <a:r>
              <a:rPr lang="en-US" b="1" dirty="0" err="1" smtClean="0">
                <a:effectLst/>
              </a:rPr>
              <a:t>As</a:t>
            </a:r>
            <a:r>
              <a:rPr lang="en-US" b="1" dirty="0" smtClean="0">
                <a:effectLst/>
              </a:rPr>
              <a:t> a</a:t>
            </a:r>
            <a:r>
              <a:rPr lang="en-US" dirty="0" smtClean="0">
                <a:effectLst/>
              </a:rPr>
              <a:t>: the person or role who will benefit from the feature;</a:t>
            </a:r>
          </a:p>
          <a:p>
            <a:r>
              <a:rPr lang="en-US" b="1" dirty="0" smtClean="0">
                <a:effectLst/>
              </a:rPr>
              <a:t>I want</a:t>
            </a:r>
            <a:r>
              <a:rPr lang="en-US" dirty="0" smtClean="0">
                <a:effectLst/>
              </a:rPr>
              <a:t>: the feature;</a:t>
            </a:r>
          </a:p>
          <a:p>
            <a:r>
              <a:rPr lang="en-US" b="1" dirty="0" smtClean="0">
                <a:effectLst/>
              </a:rPr>
              <a:t>so that</a:t>
            </a:r>
            <a:r>
              <a:rPr lang="en-US" dirty="0" smtClean="0">
                <a:effectLst/>
              </a:rPr>
              <a:t>: the benefit or value of the feature.</a:t>
            </a:r>
          </a:p>
          <a:p>
            <a:r>
              <a:rPr lang="en-US" u="sng" dirty="0" smtClean="0"/>
              <a:t>Acceptance criteria</a:t>
            </a:r>
            <a:r>
              <a:rPr lang="en-US" dirty="0" smtClean="0"/>
              <a:t> A description of each specific </a:t>
            </a:r>
            <a:r>
              <a:rPr lang="en-US" sz="1200" u="none" strike="noStrike" kern="1200" dirty="0" smtClean="0">
                <a:solidFill>
                  <a:schemeClr val="tx1"/>
                </a:solidFill>
                <a:effectLst/>
                <a:latin typeface="+mn-lt"/>
                <a:ea typeface="+mn-ea"/>
                <a:cs typeface="+mn-cs"/>
                <a:hlinkClick r:id="rId11" tooltip="Scenario (computing)"/>
              </a:rPr>
              <a:t>scenario</a:t>
            </a:r>
            <a:r>
              <a:rPr lang="en-US" dirty="0" smtClean="0"/>
              <a:t> of the narrative with the following structure:</a:t>
            </a:r>
          </a:p>
          <a:p>
            <a:r>
              <a:rPr lang="en-US" b="1" dirty="0" smtClean="0">
                <a:effectLst/>
              </a:rPr>
              <a:t>Given</a:t>
            </a:r>
            <a:r>
              <a:rPr lang="en-US" dirty="0" smtClean="0">
                <a:effectLst/>
              </a:rPr>
              <a:t>: the initial context at the beginning of the scenario, in one or more clauses;</a:t>
            </a:r>
          </a:p>
          <a:p>
            <a:r>
              <a:rPr lang="en-US" b="1" dirty="0" smtClean="0">
                <a:effectLst/>
              </a:rPr>
              <a:t>When</a:t>
            </a:r>
            <a:r>
              <a:rPr lang="en-US" dirty="0" smtClean="0">
                <a:effectLst/>
              </a:rPr>
              <a:t>: the event that triggers the scenario;</a:t>
            </a:r>
          </a:p>
          <a:p>
            <a:r>
              <a:rPr lang="en-US" b="1" dirty="0" smtClean="0">
                <a:effectLst/>
              </a:rPr>
              <a:t>Then</a:t>
            </a:r>
            <a:r>
              <a:rPr lang="en-US" dirty="0" smtClean="0">
                <a:effectLst/>
              </a:rPr>
              <a:t>: the expected outcome, in one or more clauses.</a:t>
            </a:r>
          </a:p>
          <a:p>
            <a:endParaRPr lang="en-US" dirty="0" smtClean="0">
              <a:effectLst/>
            </a:endParaRPr>
          </a:p>
          <a:p>
            <a:r>
              <a:rPr lang="en-US" sz="1200" b="1" kern="1200" dirty="0" smtClean="0">
                <a:solidFill>
                  <a:schemeClr val="tx1"/>
                </a:solidFill>
                <a:effectLst/>
                <a:latin typeface="+mn-lt"/>
                <a:ea typeface="+mn-ea"/>
                <a:cs typeface="+mn-cs"/>
              </a:rPr>
              <a:t>@Given</a:t>
            </a:r>
            <a:r>
              <a:rPr lang="en-US" dirty="0" smtClean="0"/>
              <a:t>(</a:t>
            </a:r>
            <a:r>
              <a:rPr lang="en-US" sz="1200" kern="1200" dirty="0" smtClean="0">
                <a:solidFill>
                  <a:schemeClr val="tx1"/>
                </a:solidFill>
                <a:effectLst/>
                <a:latin typeface="+mn-lt"/>
                <a:ea typeface="+mn-ea"/>
                <a:cs typeface="+mn-cs"/>
              </a:rPr>
              <a:t>"a $width by $height game"</a:t>
            </a:r>
            <a:r>
              <a:rPr lang="en-US" dirty="0" smtClean="0"/>
              <a:t>) </a:t>
            </a:r>
            <a:r>
              <a:rPr lang="en-US" sz="1200" b="1"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theGameIsRunning</a:t>
            </a:r>
            <a:r>
              <a:rPr lang="en-US" dirty="0" smtClean="0"/>
              <a:t>(</a:t>
            </a:r>
            <a:r>
              <a:rPr lang="en-US" sz="1200" kern="1200" dirty="0" err="1" smtClean="0">
                <a:solidFill>
                  <a:schemeClr val="tx1"/>
                </a:solidFill>
                <a:effectLst/>
                <a:latin typeface="+mn-lt"/>
                <a:ea typeface="+mn-ea"/>
                <a:cs typeface="+mn-cs"/>
              </a:rPr>
              <a:t>int</a:t>
            </a:r>
            <a:r>
              <a:rPr lang="en-US" dirty="0" smtClean="0"/>
              <a:t> width, </a:t>
            </a:r>
            <a:r>
              <a:rPr lang="en-US" sz="1200" kern="1200" dirty="0" err="1" smtClean="0">
                <a:solidFill>
                  <a:schemeClr val="tx1"/>
                </a:solidFill>
                <a:effectLst/>
                <a:latin typeface="+mn-lt"/>
                <a:ea typeface="+mn-ea"/>
                <a:cs typeface="+mn-cs"/>
              </a:rPr>
              <a:t>int</a:t>
            </a:r>
            <a:r>
              <a:rPr lang="en-US" dirty="0" smtClean="0"/>
              <a:t> height) { game </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new</a:t>
            </a:r>
            <a:r>
              <a:rPr lang="en-US" dirty="0" smtClean="0"/>
              <a:t> Game(width, height); renderer </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new</a:t>
            </a:r>
            <a:r>
              <a:rPr lang="en-US" dirty="0" smtClean="0"/>
              <a:t> </a:t>
            </a:r>
            <a:r>
              <a:rPr lang="en-US" dirty="0" err="1" smtClean="0"/>
              <a:t>StringRenderer</a:t>
            </a:r>
            <a:r>
              <a:rPr lang="en-US" dirty="0" smtClean="0"/>
              <a:t>(); </a:t>
            </a:r>
            <a:r>
              <a:rPr lang="en-US" dirty="0" err="1" smtClean="0"/>
              <a:t>game.</a:t>
            </a:r>
            <a:r>
              <a:rPr lang="en-US" sz="1200" kern="1200" dirty="0" err="1" smtClean="0">
                <a:solidFill>
                  <a:schemeClr val="tx1"/>
                </a:solidFill>
                <a:effectLst/>
                <a:latin typeface="+mn-lt"/>
                <a:ea typeface="+mn-ea"/>
                <a:cs typeface="+mn-cs"/>
              </a:rPr>
              <a:t>setObserver</a:t>
            </a:r>
            <a:r>
              <a:rPr lang="en-US" dirty="0" smtClean="0"/>
              <a:t>(renderer); } </a:t>
            </a:r>
          </a:p>
          <a:p>
            <a:r>
              <a:rPr lang="en-US" sz="1200" b="1" kern="1200" dirty="0" smtClean="0">
                <a:solidFill>
                  <a:schemeClr val="tx1"/>
                </a:solidFill>
                <a:effectLst/>
                <a:latin typeface="+mn-lt"/>
                <a:ea typeface="+mn-ea"/>
                <a:cs typeface="+mn-cs"/>
              </a:rPr>
              <a:t>@When</a:t>
            </a:r>
            <a:r>
              <a:rPr lang="en-US" dirty="0" smtClean="0"/>
              <a:t>(</a:t>
            </a:r>
            <a:r>
              <a:rPr lang="en-US" sz="1200" kern="1200" dirty="0" smtClean="0">
                <a:solidFill>
                  <a:schemeClr val="tx1"/>
                </a:solidFill>
                <a:effectLst/>
                <a:latin typeface="+mn-lt"/>
                <a:ea typeface="+mn-ea"/>
                <a:cs typeface="+mn-cs"/>
              </a:rPr>
              <a:t>"I toggle the cell at ($column, $row)"</a:t>
            </a:r>
            <a:r>
              <a:rPr lang="en-US" dirty="0" smtClean="0"/>
              <a:t>) </a:t>
            </a:r>
            <a:r>
              <a:rPr lang="en-US" sz="1200" b="1"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iToggleTheCellAt</a:t>
            </a:r>
            <a:r>
              <a:rPr lang="en-US" dirty="0" smtClean="0"/>
              <a:t>(</a:t>
            </a:r>
            <a:r>
              <a:rPr lang="en-US" sz="1200" kern="1200" dirty="0" err="1" smtClean="0">
                <a:solidFill>
                  <a:schemeClr val="tx1"/>
                </a:solidFill>
                <a:effectLst/>
                <a:latin typeface="+mn-lt"/>
                <a:ea typeface="+mn-ea"/>
                <a:cs typeface="+mn-cs"/>
              </a:rPr>
              <a:t>int</a:t>
            </a:r>
            <a:r>
              <a:rPr lang="en-US" dirty="0" smtClean="0"/>
              <a:t> column, </a:t>
            </a:r>
            <a:r>
              <a:rPr lang="en-US" sz="1200" kern="1200" dirty="0" err="1" smtClean="0">
                <a:solidFill>
                  <a:schemeClr val="tx1"/>
                </a:solidFill>
                <a:effectLst/>
                <a:latin typeface="+mn-lt"/>
                <a:ea typeface="+mn-ea"/>
                <a:cs typeface="+mn-cs"/>
              </a:rPr>
              <a:t>int</a:t>
            </a:r>
            <a:r>
              <a:rPr lang="en-US" dirty="0" smtClean="0"/>
              <a:t> row) { </a:t>
            </a:r>
            <a:r>
              <a:rPr lang="en-US" dirty="0" err="1" smtClean="0"/>
              <a:t>game.</a:t>
            </a:r>
            <a:r>
              <a:rPr lang="en-US" sz="1200" kern="1200" dirty="0" err="1" smtClean="0">
                <a:solidFill>
                  <a:schemeClr val="tx1"/>
                </a:solidFill>
                <a:effectLst/>
                <a:latin typeface="+mn-lt"/>
                <a:ea typeface="+mn-ea"/>
                <a:cs typeface="+mn-cs"/>
              </a:rPr>
              <a:t>toggleCellAt</a:t>
            </a:r>
            <a:r>
              <a:rPr lang="en-US" dirty="0" smtClean="0"/>
              <a:t>(column, row); } </a:t>
            </a:r>
          </a:p>
          <a:p>
            <a:r>
              <a:rPr lang="en-US" sz="1200" b="1" kern="1200" dirty="0" smtClean="0">
                <a:solidFill>
                  <a:schemeClr val="tx1"/>
                </a:solidFill>
                <a:effectLst/>
                <a:latin typeface="+mn-lt"/>
                <a:ea typeface="+mn-ea"/>
                <a:cs typeface="+mn-cs"/>
              </a:rPr>
              <a:t>@Then</a:t>
            </a:r>
            <a:r>
              <a:rPr lang="en-US" dirty="0" smtClean="0"/>
              <a:t>(</a:t>
            </a:r>
            <a:r>
              <a:rPr lang="en-US" sz="1200" kern="1200" dirty="0" smtClean="0">
                <a:solidFill>
                  <a:schemeClr val="tx1"/>
                </a:solidFill>
                <a:effectLst/>
                <a:latin typeface="+mn-lt"/>
                <a:ea typeface="+mn-ea"/>
                <a:cs typeface="+mn-cs"/>
              </a:rPr>
              <a:t>"the grid should look like $grid"</a:t>
            </a:r>
            <a:r>
              <a:rPr lang="en-US" dirty="0" smtClean="0"/>
              <a:t>) </a:t>
            </a:r>
            <a:r>
              <a:rPr lang="en-US" sz="1200" b="1"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theGridShouldLookLike</a:t>
            </a:r>
            <a:r>
              <a:rPr lang="en-US" dirty="0" smtClean="0"/>
              <a:t>(String grid) { </a:t>
            </a:r>
            <a:r>
              <a:rPr lang="en-US" dirty="0" err="1" smtClean="0"/>
              <a:t>assertThat</a:t>
            </a:r>
            <a:r>
              <a:rPr lang="en-US" dirty="0" smtClean="0"/>
              <a:t>(</a:t>
            </a:r>
            <a:r>
              <a:rPr lang="en-US" dirty="0" err="1" smtClean="0"/>
              <a:t>renderer.</a:t>
            </a:r>
            <a:r>
              <a:rPr lang="en-US" sz="1200" kern="1200" dirty="0" err="1" smtClean="0">
                <a:solidFill>
                  <a:schemeClr val="tx1"/>
                </a:solidFill>
                <a:effectLst/>
                <a:latin typeface="+mn-lt"/>
                <a:ea typeface="+mn-ea"/>
                <a:cs typeface="+mn-cs"/>
              </a:rPr>
              <a:t>asString</a:t>
            </a:r>
            <a:r>
              <a:rPr lang="en-US" dirty="0" smtClean="0"/>
              <a:t>(), </a:t>
            </a:r>
            <a:r>
              <a:rPr lang="en-US" dirty="0" err="1" smtClean="0"/>
              <a:t>equalTo</a:t>
            </a:r>
            <a:r>
              <a:rPr lang="en-US" dirty="0" smtClean="0"/>
              <a:t>(grid)); }</a:t>
            </a:r>
          </a:p>
          <a:p>
            <a:endParaRPr lang="en-US" dirty="0" smtClean="0">
              <a:effectLst/>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Unit test</a:t>
            </a:r>
            <a:r>
              <a:rPr lang="en-US" sz="1200" b="0" i="0" kern="1200" dirty="0" smtClean="0">
                <a:solidFill>
                  <a:schemeClr val="tx1"/>
                </a:solidFill>
                <a:effectLst/>
                <a:latin typeface="+mn-lt"/>
                <a:ea typeface="+mn-ea"/>
                <a:cs typeface="+mn-cs"/>
              </a:rPr>
              <a:t>: Specify and test one point of the contract of single method of a class. This should have a very narrow and well defined scope. Complex dependencies and interactions to the outside world are </a:t>
            </a:r>
            <a:r>
              <a:rPr lang="en-US" sz="1200" b="0" i="0" u="sng" kern="1200" dirty="0" smtClean="0">
                <a:solidFill>
                  <a:schemeClr val="tx1"/>
                </a:solidFill>
                <a:effectLst/>
                <a:latin typeface="+mn-lt"/>
                <a:ea typeface="+mn-ea"/>
                <a:cs typeface="+mn-cs"/>
                <a:hlinkClick r:id="rId12"/>
              </a:rPr>
              <a:t>stubbed or mocked</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Integration test</a:t>
            </a:r>
            <a:r>
              <a:rPr lang="en-US" sz="1200" b="0" i="0" kern="1200" dirty="0" smtClean="0">
                <a:solidFill>
                  <a:schemeClr val="tx1"/>
                </a:solidFill>
                <a:effectLst/>
                <a:latin typeface="+mn-lt"/>
                <a:ea typeface="+mn-ea"/>
                <a:cs typeface="+mn-cs"/>
              </a:rPr>
              <a:t>: Test the correct inter-operation of multiple subsystems. There is whole spectrum there, from testing integration between two classes, to testing integration with the production environment.</a:t>
            </a:r>
          </a:p>
          <a:p>
            <a:pPr fontAlgn="base"/>
            <a:r>
              <a:rPr lang="en-US" sz="1200" b="1" i="0" kern="1200" dirty="0" smtClean="0">
                <a:solidFill>
                  <a:schemeClr val="tx1"/>
                </a:solidFill>
                <a:effectLst/>
                <a:latin typeface="+mn-lt"/>
                <a:ea typeface="+mn-ea"/>
                <a:cs typeface="+mn-cs"/>
              </a:rPr>
              <a:t>Smoke test (aka</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sanity</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check)</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a:t>
            </a:r>
          </a:p>
          <a:p>
            <a:pPr lvl="1" fontAlgn="base"/>
            <a:r>
              <a:rPr lang="en-US" sz="1200" b="0" i="0" kern="1200" dirty="0" smtClean="0">
                <a:solidFill>
                  <a:schemeClr val="tx1"/>
                </a:solidFill>
                <a:effectLst/>
                <a:latin typeface="+mn-lt"/>
                <a:ea typeface="+mn-ea"/>
                <a:cs typeface="+mn-cs"/>
              </a:rPr>
              <a:t>Smoke testing is both an analogy with electronics, where the first test occurs when powering up a circuit (if it smokes, it's bad!)...</a:t>
            </a:r>
          </a:p>
          <a:p>
            <a:pPr lvl="1" fontAlgn="base"/>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13"/>
              </a:rPr>
              <a:t>apparently</a:t>
            </a:r>
            <a:r>
              <a:rPr lang="en-US" sz="1200" b="0" i="0" kern="1200" dirty="0" smtClean="0">
                <a:solidFill>
                  <a:schemeClr val="tx1"/>
                </a:solidFill>
                <a:effectLst/>
                <a:latin typeface="+mn-lt"/>
                <a:ea typeface="+mn-ea"/>
                <a:cs typeface="+mn-cs"/>
              </a:rPr>
              <a:t>, with </a:t>
            </a:r>
            <a:r>
              <a:rPr lang="en-US" sz="1200" b="0" i="0" u="sng" kern="1200" dirty="0" smtClean="0">
                <a:solidFill>
                  <a:schemeClr val="tx1"/>
                </a:solidFill>
                <a:effectLst/>
                <a:latin typeface="+mn-lt"/>
                <a:ea typeface="+mn-ea"/>
                <a:cs typeface="+mn-cs"/>
                <a:hlinkClick r:id="rId14"/>
              </a:rPr>
              <a:t>plumbing</a:t>
            </a:r>
            <a:r>
              <a:rPr lang="en-US" sz="1200" b="0" i="0" kern="1200" dirty="0" smtClean="0">
                <a:solidFill>
                  <a:schemeClr val="tx1"/>
                </a:solidFill>
                <a:effectLst/>
                <a:latin typeface="+mn-lt"/>
                <a:ea typeface="+mn-ea"/>
                <a:cs typeface="+mn-cs"/>
              </a:rPr>
              <a:t>, where a system of pipes is literally filled by smoke and then checked visually. If anything smokes, the system is leaky.</a:t>
            </a:r>
          </a:p>
          <a:p>
            <a:pPr fontAlgn="base"/>
            <a:r>
              <a:rPr lang="en-US" sz="1200" b="1" i="0" kern="1200" dirty="0" smtClean="0">
                <a:solidFill>
                  <a:schemeClr val="tx1"/>
                </a:solidFill>
                <a:effectLst/>
                <a:latin typeface="+mn-lt"/>
                <a:ea typeface="+mn-ea"/>
                <a:cs typeface="+mn-cs"/>
              </a:rPr>
              <a:t>Regression test</a:t>
            </a:r>
            <a:r>
              <a:rPr lang="en-US" sz="1200" b="0" i="0" kern="1200" dirty="0" smtClean="0">
                <a:solidFill>
                  <a:schemeClr val="tx1"/>
                </a:solidFill>
                <a:effectLst/>
                <a:latin typeface="+mn-lt"/>
                <a:ea typeface="+mn-ea"/>
                <a:cs typeface="+mn-cs"/>
              </a:rPr>
              <a:t>: A test that was written when a bug was fixed. It ensures that this specific bug will not occur again. The full name is "non-regression test". It can also be a test made prior to changing an application to make sure the application provides the same outcome.</a:t>
            </a:r>
          </a:p>
          <a:p>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It is similar to an integration test, but with a focus on the use case to provide rather than on the components involved.</a:t>
            </a:r>
          </a:p>
          <a:p>
            <a:pPr fontAlgn="base"/>
            <a:r>
              <a:rPr lang="en-US" sz="1200" b="1" i="0" kern="1200" dirty="0" smtClean="0">
                <a:solidFill>
                  <a:schemeClr val="tx1"/>
                </a:solidFill>
                <a:effectLst/>
                <a:latin typeface="+mn-lt"/>
                <a:ea typeface="+mn-ea"/>
                <a:cs typeface="+mn-cs"/>
              </a:rPr>
              <a:t>System test</a:t>
            </a:r>
            <a:r>
              <a:rPr lang="en-US" sz="1200" b="0" i="0" kern="1200" dirty="0" smtClean="0">
                <a:solidFill>
                  <a:schemeClr val="tx1"/>
                </a:solidFill>
                <a:effectLst/>
                <a:latin typeface="+mn-lt"/>
                <a:ea typeface="+mn-ea"/>
                <a:cs typeface="+mn-cs"/>
              </a:rPr>
              <a:t>: Tests a system as a black box. Dependencies on other systems are often mocked or stubbed during the test (otherwise it would be more of an integration test).</a:t>
            </a:r>
          </a:p>
          <a:p>
            <a:pPr fontAlgn="base"/>
            <a:r>
              <a:rPr lang="en-US" sz="1200" b="1" i="0" kern="1200" dirty="0" smtClean="0">
                <a:solidFill>
                  <a:schemeClr val="tx1"/>
                </a:solidFill>
                <a:effectLst/>
                <a:latin typeface="+mn-lt"/>
                <a:ea typeface="+mn-ea"/>
                <a:cs typeface="+mn-cs"/>
              </a:rPr>
              <a:t>Pre-flight check</a:t>
            </a:r>
            <a:r>
              <a:rPr lang="en-US" sz="1200" b="0" i="0" kern="1200" dirty="0" smtClean="0">
                <a:solidFill>
                  <a:schemeClr val="tx1"/>
                </a:solidFill>
                <a:effectLst/>
                <a:latin typeface="+mn-lt"/>
                <a:ea typeface="+mn-ea"/>
                <a:cs typeface="+mn-cs"/>
              </a:rPr>
              <a:t>: Tests that are repeated in a production-like environment, to alleviate the 'builds on my machine' syndrome. Often this is realized by doing an acceptance or smoke test in a production like environment.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Cucumber</a:t>
            </a:r>
          </a:p>
          <a:p>
            <a:r>
              <a:rPr lang="en-US" sz="1200" b="0" i="0" kern="1200" dirty="0" smtClean="0">
                <a:solidFill>
                  <a:schemeClr val="tx1"/>
                </a:solidFill>
                <a:effectLst/>
                <a:latin typeface="+mn-lt"/>
                <a:ea typeface="+mn-ea"/>
                <a:cs typeface="+mn-cs"/>
              </a:rPr>
              <a:t>Cucumber is a tool that supports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-Driven Development (BDD) - a software development process that aims </a:t>
            </a:r>
            <a:r>
              <a:rPr lang="en-US" sz="1200" b="1" i="0" kern="1200" dirty="0" smtClean="0">
                <a:solidFill>
                  <a:schemeClr val="tx1"/>
                </a:solidFill>
                <a:effectLst/>
                <a:latin typeface="+mn-lt"/>
                <a:ea typeface="+mn-ea"/>
                <a:cs typeface="+mn-cs"/>
              </a:rPr>
              <a:t>to enhance software quality and reduce maintenance costs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5"/>
              </a:rPr>
              <a:t>Puppeteer</a:t>
            </a:r>
            <a:r>
              <a:rPr lang="en-US" sz="1200" b="0" i="0" kern="1200" dirty="0" smtClean="0">
                <a:solidFill>
                  <a:schemeClr val="tx1"/>
                </a:solidFill>
                <a:effectLst/>
                <a:latin typeface="+mn-lt"/>
                <a:ea typeface="+mn-ea"/>
                <a:cs typeface="+mn-cs"/>
              </a:rPr>
              <a:t> is a Node library developed by Chrome’s Development Team. It is a framework for test execution, that enables users to control a headless Chrome.</a:t>
            </a:r>
          </a:p>
          <a:p>
            <a:r>
              <a:rPr lang="en-US" sz="1200" b="0" i="0" kern="1200" dirty="0" smtClean="0">
                <a:solidFill>
                  <a:schemeClr val="tx1"/>
                </a:solidFill>
                <a:effectLst/>
                <a:latin typeface="+mn-lt"/>
                <a:ea typeface="+mn-ea"/>
                <a:cs typeface="+mn-cs"/>
              </a:rPr>
              <a:t>use Puppeteer to </a:t>
            </a:r>
            <a:r>
              <a:rPr lang="en-US" sz="1200" b="1" i="0" kern="1200" dirty="0" smtClean="0">
                <a:solidFill>
                  <a:schemeClr val="tx1"/>
                </a:solidFill>
                <a:effectLst/>
                <a:latin typeface="+mn-lt"/>
                <a:ea typeface="+mn-ea"/>
                <a:cs typeface="+mn-cs"/>
              </a:rPr>
              <a:t>perform several different tests on web applications. </a:t>
            </a:r>
            <a:r>
              <a:rPr lang="en-US" sz="1200" b="0" i="0" kern="1200" dirty="0" smtClean="0">
                <a:solidFill>
                  <a:schemeClr val="tx1"/>
                </a:solidFill>
                <a:effectLst/>
                <a:latin typeface="+mn-lt"/>
                <a:ea typeface="+mn-ea"/>
                <a:cs typeface="+mn-cs"/>
              </a:rPr>
              <a:t>These tests may include page structure test, crawl test, and even the capture of screenshots. </a:t>
            </a:r>
          </a:p>
          <a:p>
            <a:r>
              <a:rPr lang="en-US" sz="1200" b="0" i="0" kern="1200" dirty="0" smtClean="0">
                <a:solidFill>
                  <a:schemeClr val="tx1"/>
                </a:solidFill>
                <a:effectLst/>
                <a:latin typeface="+mn-lt"/>
                <a:ea typeface="+mn-ea"/>
                <a:cs typeface="+mn-cs"/>
              </a:rPr>
              <a:t>Puppeteer has gained some traction. However, the </a:t>
            </a:r>
            <a:r>
              <a:rPr lang="en-US" sz="1200" b="0" i="0" kern="1200" dirty="0" err="1" smtClean="0">
                <a:solidFill>
                  <a:schemeClr val="tx1"/>
                </a:solidFill>
                <a:effectLst/>
                <a:latin typeface="+mn-lt"/>
                <a:ea typeface="+mn-ea"/>
                <a:cs typeface="+mn-cs"/>
              </a:rPr>
              <a:t>userbase</a:t>
            </a:r>
            <a:r>
              <a:rPr lang="en-US" sz="1200" b="0" i="0" kern="1200" dirty="0" smtClean="0">
                <a:solidFill>
                  <a:schemeClr val="tx1"/>
                </a:solidFill>
                <a:effectLst/>
                <a:latin typeface="+mn-lt"/>
                <a:ea typeface="+mn-ea"/>
                <a:cs typeface="+mn-cs"/>
              </a:rPr>
              <a:t> is still small compared to tools like Selenium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Originally, Rhino compiled all JavaScript code to </a:t>
            </a:r>
            <a:r>
              <a:rPr lang="en-US" sz="1200" b="0" i="0" u="none" strike="noStrike" kern="1200" dirty="0" smtClean="0">
                <a:solidFill>
                  <a:schemeClr val="tx1"/>
                </a:solidFill>
                <a:effectLst/>
                <a:latin typeface="+mn-lt"/>
                <a:ea typeface="+mn-ea"/>
                <a:cs typeface="+mn-cs"/>
                <a:hlinkClick r:id="rId16" tooltip="Java bytecode"/>
              </a:rPr>
              <a:t>Java bytecode</a:t>
            </a:r>
            <a:r>
              <a:rPr lang="en-US" sz="1200" b="0" i="0" kern="1200" dirty="0" smtClean="0">
                <a:solidFill>
                  <a:schemeClr val="tx1"/>
                </a:solidFill>
                <a:effectLst/>
                <a:latin typeface="+mn-lt"/>
                <a:ea typeface="+mn-ea"/>
                <a:cs typeface="+mn-cs"/>
              </a:rPr>
              <a:t> in generated </a:t>
            </a:r>
            <a:r>
              <a:rPr lang="en-US" sz="1200" b="0" i="0" u="none" strike="noStrike" kern="1200" dirty="0" smtClean="0">
                <a:solidFill>
                  <a:schemeClr val="tx1"/>
                </a:solidFill>
                <a:effectLst/>
                <a:latin typeface="+mn-lt"/>
                <a:ea typeface="+mn-ea"/>
                <a:cs typeface="+mn-cs"/>
                <a:hlinkClick r:id="rId17" tooltip="Java class file"/>
              </a:rPr>
              <a:t>Java class files</a:t>
            </a:r>
            <a:r>
              <a:rPr lang="en-US" sz="1200" b="0" i="0" kern="1200" dirty="0" smtClean="0">
                <a:solidFill>
                  <a:schemeClr val="tx1"/>
                </a:solidFill>
                <a:effectLst/>
                <a:latin typeface="+mn-lt"/>
                <a:ea typeface="+mn-ea"/>
                <a:cs typeface="+mn-cs"/>
              </a:rPr>
              <a:t>. This produced the best performance, often beating the C++ implementation of JavaScript run with </a:t>
            </a:r>
            <a:r>
              <a:rPr lang="en-US" sz="1200" b="0" i="0" u="none" strike="noStrike" kern="1200" dirty="0" smtClean="0">
                <a:solidFill>
                  <a:schemeClr val="tx1"/>
                </a:solidFill>
                <a:effectLst/>
                <a:latin typeface="+mn-lt"/>
                <a:ea typeface="+mn-ea"/>
                <a:cs typeface="+mn-cs"/>
                <a:hlinkClick r:id="rId18" tooltip="Just-in-time compilation"/>
              </a:rPr>
              <a:t>just-in-time compilation</a:t>
            </a:r>
            <a:r>
              <a:rPr lang="en-US" sz="1200" b="0" i="0" kern="1200" dirty="0" smtClean="0">
                <a:solidFill>
                  <a:schemeClr val="tx1"/>
                </a:solidFill>
                <a:effectLst/>
                <a:latin typeface="+mn-lt"/>
                <a:ea typeface="+mn-ea"/>
                <a:cs typeface="+mn-cs"/>
              </a:rPr>
              <a:t> (JIT), but suffered from two faults. First, compiling time was long since generating bytecode and loading the generated classes was a resource-intensive process. Also, the implementation effectively </a:t>
            </a:r>
            <a:r>
              <a:rPr lang="en-US" sz="1200" b="0" i="0" u="none" strike="noStrike" kern="1200" dirty="0" smtClean="0">
                <a:solidFill>
                  <a:schemeClr val="tx1"/>
                </a:solidFill>
                <a:effectLst/>
                <a:latin typeface="+mn-lt"/>
                <a:ea typeface="+mn-ea"/>
                <a:cs typeface="+mn-cs"/>
                <a:hlinkClick r:id="rId19" tooltip="Memory leak"/>
              </a:rPr>
              <a:t>leaked memory</a:t>
            </a:r>
            <a:r>
              <a:rPr lang="en-US" sz="1200" b="0" i="0" kern="1200" dirty="0" smtClean="0">
                <a:solidFill>
                  <a:schemeClr val="tx1"/>
                </a:solidFill>
                <a:effectLst/>
                <a:latin typeface="+mn-lt"/>
                <a:ea typeface="+mn-ea"/>
                <a:cs typeface="+mn-cs"/>
              </a:rPr>
              <a:t> since most </a:t>
            </a:r>
            <a:r>
              <a:rPr lang="en-US" sz="1200" b="0" i="0" u="none" strike="noStrike" kern="1200" dirty="0" smtClean="0">
                <a:solidFill>
                  <a:schemeClr val="tx1"/>
                </a:solidFill>
                <a:effectLst/>
                <a:latin typeface="+mn-lt"/>
                <a:ea typeface="+mn-ea"/>
                <a:cs typeface="+mn-cs"/>
                <a:hlinkClick r:id="rId20" tooltip="Java Virtual Machine"/>
              </a:rPr>
              <a:t>Java Virtual Machines</a:t>
            </a:r>
            <a:r>
              <a:rPr lang="en-US" sz="1200" b="0" i="0" kern="1200" dirty="0" smtClean="0">
                <a:solidFill>
                  <a:schemeClr val="tx1"/>
                </a:solidFill>
                <a:effectLst/>
                <a:latin typeface="+mn-lt"/>
                <a:ea typeface="+mn-ea"/>
                <a:cs typeface="+mn-cs"/>
              </a:rPr>
              <a:t> (JVM) didn't </a:t>
            </a:r>
            <a:r>
              <a:rPr lang="en-US" sz="1200" b="0" i="0" u="none" strike="noStrike" kern="1200" dirty="0" smtClean="0">
                <a:solidFill>
                  <a:schemeClr val="tx1"/>
                </a:solidFill>
                <a:effectLst/>
                <a:latin typeface="+mn-lt"/>
                <a:ea typeface="+mn-ea"/>
                <a:cs typeface="+mn-cs"/>
                <a:hlinkClick r:id="rId21" tooltip="Garbage collection (computer science)"/>
              </a:rPr>
              <a:t>collect</a:t>
            </a:r>
            <a:r>
              <a:rPr lang="en-US" sz="1200" b="0" i="0" kern="1200" dirty="0" smtClean="0">
                <a:solidFill>
                  <a:schemeClr val="tx1"/>
                </a:solidFill>
                <a:effectLst/>
                <a:latin typeface="+mn-lt"/>
                <a:ea typeface="+mn-ea"/>
                <a:cs typeface="+mn-cs"/>
              </a:rPr>
              <a:t> unused classes or the </a:t>
            </a:r>
            <a:r>
              <a:rPr lang="en-US" sz="1200" b="0" i="0" u="none" strike="noStrike" kern="1200" dirty="0" smtClean="0">
                <a:solidFill>
                  <a:schemeClr val="tx1"/>
                </a:solidFill>
                <a:effectLst/>
                <a:latin typeface="+mn-lt"/>
                <a:ea typeface="+mn-ea"/>
                <a:cs typeface="+mn-cs"/>
                <a:hlinkClick r:id="rId22" tooltip="String (computer science)"/>
              </a:rPr>
              <a:t>strings</a:t>
            </a:r>
            <a:r>
              <a:rPr lang="en-US" sz="1200" b="0" i="0" kern="1200" dirty="0" smtClean="0">
                <a:solidFill>
                  <a:schemeClr val="tx1"/>
                </a:solidFill>
                <a:effectLst/>
                <a:latin typeface="+mn-lt"/>
                <a:ea typeface="+mn-ea"/>
                <a:cs typeface="+mn-cs"/>
              </a:rPr>
              <a:t> that are </a:t>
            </a:r>
            <a:r>
              <a:rPr lang="en-US" sz="1200" b="0" i="0" u="none" strike="noStrike" kern="1200" dirty="0" smtClean="0">
                <a:solidFill>
                  <a:schemeClr val="tx1"/>
                </a:solidFill>
                <a:effectLst/>
                <a:latin typeface="+mn-lt"/>
                <a:ea typeface="+mn-ea"/>
                <a:cs typeface="+mn-cs"/>
                <a:hlinkClick r:id="rId23" tooltip="String interning"/>
              </a:rPr>
              <a:t>interned</a:t>
            </a:r>
            <a:r>
              <a:rPr lang="en-US" sz="1200" b="0" i="0" kern="1200" dirty="0" smtClean="0">
                <a:solidFill>
                  <a:schemeClr val="tx1"/>
                </a:solidFill>
                <a:effectLst/>
                <a:latin typeface="+mn-lt"/>
                <a:ea typeface="+mn-ea"/>
                <a:cs typeface="+mn-cs"/>
              </a:rPr>
              <a:t> as a result of loading a class file.</a:t>
            </a:r>
            <a:r>
              <a:rPr lang="en-US" sz="1200" b="0" i="0" kern="1200" baseline="30000" dirty="0" smtClean="0">
                <a:solidFill>
                  <a:schemeClr val="tx1"/>
                </a:solidFill>
                <a:effectLst/>
                <a:latin typeface="+mn-lt"/>
                <a:ea typeface="+mn-ea"/>
                <a:cs typeface="+mn-cs"/>
              </a:rPr>
              <a:t>[</a:t>
            </a:r>
            <a:r>
              <a:rPr lang="en-US" sz="1200" b="0" i="1" u="none" strike="noStrike" kern="1200" baseline="30000" dirty="0" smtClean="0">
                <a:solidFill>
                  <a:schemeClr val="tx1"/>
                </a:solidFill>
                <a:effectLst/>
                <a:latin typeface="+mn-lt"/>
                <a:ea typeface="+mn-ea"/>
                <a:cs typeface="+mn-cs"/>
                <a:hlinkClick r:id="rId24" tooltip="Wikipedia:Citation needed"/>
              </a:rPr>
              <a:t>citation needed</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(This has changed in later versions of Java.)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provides a 100% support of ECMAScript 5.1</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2018 With the release of Java 11, </a:t>
            </a:r>
            <a:r>
              <a:rPr lang="en-US" dirty="0" err="1" smtClean="0"/>
              <a:t>Nashorn</a:t>
            </a:r>
            <a:r>
              <a:rPr lang="en-US" dirty="0" smtClean="0"/>
              <a:t> is deprecated, and has been removed from JDK 15 onwards</a:t>
            </a:r>
          </a:p>
          <a:p>
            <a:r>
              <a:rPr lang="en-US" dirty="0" smtClean="0"/>
              <a:t> </a:t>
            </a:r>
          </a:p>
          <a:p>
            <a:r>
              <a:rPr lang="en-US" b="1" dirty="0" smtClean="0"/>
              <a:t>Rhino</a:t>
            </a:r>
            <a:r>
              <a:rPr lang="en-US" dirty="0" smtClean="0"/>
              <a:t> is a </a:t>
            </a:r>
            <a:r>
              <a:rPr lang="en-US" dirty="0" smtClean="0">
                <a:hlinkClick r:id="rId25" tooltip="JavaScript engine"/>
              </a:rPr>
              <a:t>JavaScript engine</a:t>
            </a:r>
            <a:r>
              <a:rPr lang="en-US" dirty="0" smtClean="0"/>
              <a:t> written fully in </a:t>
            </a:r>
            <a:r>
              <a:rPr lang="en-US" dirty="0" smtClean="0">
                <a:hlinkClick r:id="rId26" tooltip="Java (programming language)"/>
              </a:rPr>
              <a:t>Java</a:t>
            </a:r>
            <a:r>
              <a:rPr lang="en-US" dirty="0" smtClean="0"/>
              <a:t> and managed by the </a:t>
            </a:r>
            <a:r>
              <a:rPr lang="en-US" dirty="0" smtClean="0">
                <a:hlinkClick r:id="rId27" tooltip="Mozilla Foundation"/>
              </a:rPr>
              <a:t>Mozilla Foundation</a:t>
            </a:r>
            <a:r>
              <a:rPr lang="en-US" dirty="0" smtClean="0"/>
              <a:t>,  started at </a:t>
            </a:r>
            <a:r>
              <a:rPr lang="en-US" dirty="0" smtClean="0">
                <a:hlinkClick r:id="rId28" tooltip="Netscape Communications Corporation"/>
              </a:rPr>
              <a:t>Netscape</a:t>
            </a:r>
            <a:r>
              <a:rPr lang="en-US" dirty="0" smtClean="0"/>
              <a:t> in 1997 </a:t>
            </a:r>
          </a:p>
          <a:p>
            <a:r>
              <a:rPr lang="en-US" b="1" dirty="0" err="1" smtClean="0"/>
              <a:t>Nashorn</a:t>
            </a:r>
            <a:r>
              <a:rPr lang="en-US" dirty="0" smtClean="0"/>
              <a:t> is a </a:t>
            </a:r>
            <a:r>
              <a:rPr lang="en-US" dirty="0" smtClean="0">
                <a:hlinkClick r:id="rId25" tooltip="JavaScript engine"/>
              </a:rPr>
              <a:t>JavaScript engine</a:t>
            </a:r>
            <a:r>
              <a:rPr lang="en-US" dirty="0" smtClean="0"/>
              <a:t> developed in the </a:t>
            </a:r>
            <a:r>
              <a:rPr lang="en-US" dirty="0" smtClean="0">
                <a:hlinkClick r:id="rId26" tooltip="Java (programming language)"/>
              </a:rPr>
              <a:t>Java</a:t>
            </a:r>
            <a:r>
              <a:rPr lang="en-US" dirty="0" smtClean="0"/>
              <a:t> programming language by </a:t>
            </a:r>
            <a:r>
              <a:rPr lang="en-US" dirty="0" smtClean="0">
                <a:hlinkClick r:id="rId29" tooltip="Oracle Corporation"/>
              </a:rPr>
              <a:t>Oracle</a:t>
            </a:r>
            <a:r>
              <a:rPr lang="en-US" dirty="0" smtClean="0"/>
              <a:t>. 2014 Java 8 </a:t>
            </a:r>
            <a:r>
              <a:rPr lang="en-US" dirty="0" err="1" smtClean="0"/>
              <a:t>Nashorn</a:t>
            </a:r>
            <a:r>
              <a:rPr lang="en-US" dirty="0" smtClean="0"/>
              <a:t> (Rhino in Java7 replaced) Java-based engine </a:t>
            </a:r>
          </a:p>
          <a:p>
            <a:endParaRPr lang="en-US" dirty="0" smtClean="0"/>
          </a:p>
          <a:p>
            <a:pPr>
              <a:buFont typeface="+mj-lt"/>
              <a:buAutoNum type="arabicPeriod"/>
            </a:pPr>
            <a:r>
              <a:rPr lang="en-US" sz="1200" b="1" dirty="0" smtClean="0">
                <a:solidFill>
                  <a:srgbClr val="292929"/>
                </a:solidFill>
                <a:latin typeface="charter"/>
              </a:rPr>
              <a:t>Test launchers</a:t>
            </a:r>
            <a:r>
              <a:rPr lang="en-US" sz="1200" dirty="0" smtClean="0">
                <a:solidFill>
                  <a:srgbClr val="292929"/>
                </a:solidFill>
                <a:latin typeface="charter"/>
              </a:rPr>
              <a:t> runs your tests in the browser | Node.js via </a:t>
            </a:r>
            <a:r>
              <a:rPr lang="en-US" sz="1200" dirty="0" err="1" smtClean="0">
                <a:solidFill>
                  <a:srgbClr val="292929"/>
                </a:solidFill>
                <a:latin typeface="charter"/>
              </a:rPr>
              <a:t>config</a:t>
            </a:r>
            <a:r>
              <a:rPr lang="en-US" sz="1200" dirty="0" smtClean="0">
                <a:solidFill>
                  <a:srgbClr val="292929"/>
                </a:solidFill>
                <a:latin typeface="charter"/>
              </a:rPr>
              <a:t>. (</a:t>
            </a:r>
            <a:r>
              <a:rPr lang="en-US" sz="1200" u="sng" dirty="0" smtClean="0">
                <a:solidFill>
                  <a:srgbClr val="292929"/>
                </a:solidFill>
                <a:latin typeface="charter"/>
                <a:hlinkClick r:id="rId30"/>
              </a:rPr>
              <a:t>Karma</a:t>
            </a:r>
            <a:r>
              <a:rPr lang="en-US" sz="1200" dirty="0" smtClean="0">
                <a:solidFill>
                  <a:srgbClr val="292929"/>
                </a:solidFill>
                <a:latin typeface="charter"/>
              </a:rPr>
              <a:t>, </a:t>
            </a:r>
            <a:r>
              <a:rPr lang="en-US" sz="1200" b="1" u="sng" dirty="0" smtClean="0">
                <a:solidFill>
                  <a:srgbClr val="00B050"/>
                </a:solidFill>
                <a:latin typeface="charter"/>
                <a:hlinkClick r:id="rId31"/>
              </a:rPr>
              <a:t>Jasmine</a:t>
            </a:r>
            <a:r>
              <a:rPr lang="en-US" sz="1200" b="1" dirty="0" smtClean="0">
                <a:solidFill>
                  <a:srgbClr val="00B050"/>
                </a:solidFill>
                <a:latin typeface="charter"/>
              </a:rPr>
              <a:t>, </a:t>
            </a:r>
            <a:r>
              <a:rPr lang="en-US" sz="1200" b="1" u="sng" dirty="0" smtClean="0">
                <a:solidFill>
                  <a:srgbClr val="00B050"/>
                </a:solidFill>
                <a:latin typeface="charter"/>
                <a:hlinkClick r:id="rId32"/>
              </a:rPr>
              <a:t>Jest</a:t>
            </a:r>
            <a:r>
              <a:rPr lang="en-US" sz="1200" dirty="0" smtClean="0">
                <a:solidFill>
                  <a:srgbClr val="292929"/>
                </a:solidFill>
                <a:latin typeface="charter"/>
              </a:rPr>
              <a:t>, </a:t>
            </a:r>
            <a:r>
              <a:rPr lang="en-US" sz="1200" u="sng" dirty="0" err="1" smtClean="0">
                <a:solidFill>
                  <a:srgbClr val="292929"/>
                </a:solidFill>
                <a:latin typeface="charter"/>
                <a:hlinkClick r:id="rId33"/>
              </a:rPr>
              <a:t>TestCafe</a:t>
            </a:r>
            <a:r>
              <a:rPr lang="en-US" sz="1200" dirty="0" smtClean="0">
                <a:solidFill>
                  <a:srgbClr val="292929"/>
                </a:solidFill>
                <a:latin typeface="charter"/>
              </a:rPr>
              <a:t>, </a:t>
            </a:r>
            <a:r>
              <a:rPr lang="en-US" sz="1200" u="sng" dirty="0" smtClean="0">
                <a:solidFill>
                  <a:srgbClr val="292929"/>
                </a:solidFill>
                <a:latin typeface="charter"/>
                <a:hlinkClick r:id="rId34"/>
              </a:rPr>
              <a:t>Cypress</a:t>
            </a:r>
            <a:r>
              <a:rPr lang="en-US" sz="1200" dirty="0" smtClean="0">
                <a:solidFill>
                  <a:srgbClr val="292929"/>
                </a:solidFill>
                <a:latin typeface="charter"/>
              </a:rPr>
              <a:t>, </a:t>
            </a:r>
            <a:r>
              <a:rPr lang="en-US" sz="1200" u="sng" dirty="0" err="1" smtClean="0">
                <a:solidFill>
                  <a:srgbClr val="292929"/>
                </a:solidFill>
                <a:latin typeface="charter"/>
                <a:hlinkClick r:id="rId35"/>
              </a:rPr>
              <a:t>webdriverio</a:t>
            </a:r>
            <a:r>
              <a:rPr lang="en-US" sz="1200" dirty="0" smtClean="0">
                <a:solidFill>
                  <a:srgbClr val="292929"/>
                </a:solidFill>
                <a:latin typeface="charter"/>
              </a:rPr>
              <a:t>)</a:t>
            </a:r>
          </a:p>
          <a:p>
            <a:pPr>
              <a:buFont typeface="+mj-lt"/>
              <a:buAutoNum type="arabicPeriod"/>
            </a:pPr>
            <a:r>
              <a:rPr lang="en-US" sz="1200" b="1" dirty="0" smtClean="0">
                <a:solidFill>
                  <a:srgbClr val="292929"/>
                </a:solidFill>
                <a:latin typeface="charter"/>
              </a:rPr>
              <a:t> Testing structure</a:t>
            </a:r>
            <a:r>
              <a:rPr lang="en-US" sz="1200" dirty="0" smtClean="0">
                <a:solidFill>
                  <a:srgbClr val="292929"/>
                </a:solidFill>
                <a:latin typeface="charter"/>
              </a:rPr>
              <a:t> </a:t>
            </a:r>
            <a:r>
              <a:rPr lang="en-US" sz="1200" b="1" dirty="0" smtClean="0">
                <a:solidFill>
                  <a:srgbClr val="292929"/>
                </a:solidFill>
                <a:latin typeface="charter"/>
              </a:rPr>
              <a:t>providers - </a:t>
            </a:r>
            <a:r>
              <a:rPr lang="en-US" sz="1200" dirty="0" smtClean="0">
                <a:solidFill>
                  <a:srgbClr val="292929"/>
                </a:solidFill>
                <a:latin typeface="charter"/>
              </a:rPr>
              <a:t>t. arranged in readable &amp; scalable way: </a:t>
            </a:r>
            <a:r>
              <a:rPr lang="en-US" sz="1200" b="1" u="sng" dirty="0" smtClean="0">
                <a:solidFill>
                  <a:srgbClr val="292929"/>
                </a:solidFill>
                <a:latin typeface="charter"/>
                <a:hlinkClick r:id="rId36"/>
              </a:rPr>
              <a:t>Mocha</a:t>
            </a:r>
            <a:r>
              <a:rPr lang="en-US" sz="1200" b="1" dirty="0" smtClean="0">
                <a:solidFill>
                  <a:srgbClr val="292929"/>
                </a:solidFill>
                <a:latin typeface="charter"/>
              </a:rPr>
              <a:t>, </a:t>
            </a:r>
            <a:r>
              <a:rPr lang="en-US" sz="1200" b="1" u="sng" dirty="0" smtClean="0">
                <a:solidFill>
                  <a:srgbClr val="292929"/>
                </a:solidFill>
                <a:latin typeface="charter"/>
                <a:hlinkClick r:id="rId31"/>
              </a:rPr>
              <a:t>Jasmine</a:t>
            </a:r>
            <a:r>
              <a:rPr lang="en-US" sz="1200" b="1" dirty="0" smtClean="0">
                <a:solidFill>
                  <a:srgbClr val="292929"/>
                </a:solidFill>
                <a:latin typeface="charter"/>
              </a:rPr>
              <a:t>, </a:t>
            </a:r>
            <a:r>
              <a:rPr lang="en-US" sz="1200" b="1" u="sng" dirty="0" smtClean="0">
                <a:solidFill>
                  <a:srgbClr val="292929"/>
                </a:solidFill>
                <a:latin typeface="charter"/>
                <a:hlinkClick r:id="rId32"/>
              </a:rPr>
              <a:t>Jest</a:t>
            </a:r>
            <a:r>
              <a:rPr lang="en-US" sz="1200" dirty="0" smtClean="0">
                <a:solidFill>
                  <a:srgbClr val="292929"/>
                </a:solidFill>
                <a:latin typeface="charter"/>
              </a:rPr>
              <a:t>, </a:t>
            </a:r>
            <a:r>
              <a:rPr lang="en-US" sz="1200" u="sng" dirty="0" smtClean="0">
                <a:solidFill>
                  <a:srgbClr val="292929"/>
                </a:solidFill>
                <a:latin typeface="charter"/>
                <a:hlinkClick r:id="rId37"/>
              </a:rPr>
              <a:t>Cucumber</a:t>
            </a:r>
            <a:r>
              <a:rPr lang="en-US" sz="1200" dirty="0" smtClean="0">
                <a:solidFill>
                  <a:srgbClr val="292929"/>
                </a:solidFill>
                <a:latin typeface="charter"/>
              </a:rPr>
              <a:t>, </a:t>
            </a:r>
            <a:r>
              <a:rPr lang="en-US" sz="1200" u="sng" dirty="0" err="1" smtClean="0">
                <a:solidFill>
                  <a:srgbClr val="292929"/>
                </a:solidFill>
                <a:latin typeface="charter"/>
                <a:hlinkClick r:id="rId33"/>
              </a:rPr>
              <a:t>TestCafe</a:t>
            </a:r>
            <a:r>
              <a:rPr lang="en-US" sz="1200" dirty="0" smtClean="0">
                <a:solidFill>
                  <a:srgbClr val="292929"/>
                </a:solidFill>
                <a:latin typeface="charter"/>
              </a:rPr>
              <a:t>, </a:t>
            </a:r>
            <a:r>
              <a:rPr lang="en-US" sz="1200" u="sng" dirty="0" smtClean="0">
                <a:solidFill>
                  <a:srgbClr val="292929"/>
                </a:solidFill>
                <a:latin typeface="charter"/>
                <a:hlinkClick r:id="rId34"/>
              </a:rPr>
              <a:t>Cypress</a:t>
            </a:r>
            <a:endParaRPr lang="en-US" sz="1200" dirty="0" smtClean="0">
              <a:solidFill>
                <a:srgbClr val="292929"/>
              </a:solidFill>
              <a:latin typeface="charter"/>
            </a:endParaRPr>
          </a:p>
          <a:p>
            <a:pPr>
              <a:buFont typeface="+mj-lt"/>
              <a:buAutoNum type="arabicPeriod"/>
            </a:pPr>
            <a:r>
              <a:rPr lang="en-US" sz="1200" b="1" dirty="0" smtClean="0">
                <a:solidFill>
                  <a:srgbClr val="292929"/>
                </a:solidFill>
                <a:latin typeface="charter"/>
              </a:rPr>
              <a:t> Assertion functions </a:t>
            </a:r>
            <a:r>
              <a:rPr lang="en-US" sz="1200" dirty="0" smtClean="0">
                <a:solidFill>
                  <a:srgbClr val="292929"/>
                </a:solidFill>
                <a:latin typeface="charter"/>
              </a:rPr>
              <a:t>(</a:t>
            </a:r>
            <a:r>
              <a:rPr lang="en-US" sz="1200" u="sng" dirty="0" smtClean="0">
                <a:solidFill>
                  <a:srgbClr val="292929"/>
                </a:solidFill>
                <a:latin typeface="charter"/>
                <a:hlinkClick r:id="rId38"/>
              </a:rPr>
              <a:t>Chai</a:t>
            </a:r>
            <a:r>
              <a:rPr lang="en-US" sz="1200" dirty="0" smtClean="0">
                <a:solidFill>
                  <a:srgbClr val="292929"/>
                </a:solidFill>
                <a:latin typeface="charter"/>
              </a:rPr>
              <a:t>, </a:t>
            </a:r>
            <a:r>
              <a:rPr lang="en-US" sz="1200" b="1" u="sng" dirty="0" smtClean="0">
                <a:solidFill>
                  <a:srgbClr val="292929"/>
                </a:solidFill>
                <a:latin typeface="charter"/>
                <a:hlinkClick r:id="rId31"/>
              </a:rPr>
              <a:t>Jasmine</a:t>
            </a:r>
            <a:r>
              <a:rPr lang="en-US" sz="1200" b="1" dirty="0" smtClean="0">
                <a:solidFill>
                  <a:srgbClr val="292929"/>
                </a:solidFill>
                <a:latin typeface="charter"/>
              </a:rPr>
              <a:t>, </a:t>
            </a:r>
            <a:r>
              <a:rPr lang="en-US" sz="1200" b="1" u="sng" dirty="0" smtClean="0">
                <a:solidFill>
                  <a:srgbClr val="292929"/>
                </a:solidFill>
                <a:latin typeface="charter"/>
                <a:hlinkClick r:id="rId32"/>
              </a:rPr>
              <a:t>Jest</a:t>
            </a:r>
            <a:r>
              <a:rPr lang="en-US" sz="1200" dirty="0" smtClean="0">
                <a:solidFill>
                  <a:srgbClr val="292929"/>
                </a:solidFill>
                <a:latin typeface="charter"/>
              </a:rPr>
              <a:t>, </a:t>
            </a:r>
            <a:r>
              <a:rPr lang="en-US" sz="1200" u="sng" dirty="0" smtClean="0">
                <a:solidFill>
                  <a:srgbClr val="292929"/>
                </a:solidFill>
                <a:latin typeface="charter"/>
                <a:hlinkClick r:id="rId39"/>
              </a:rPr>
              <a:t>Unexpected</a:t>
            </a:r>
            <a:r>
              <a:rPr lang="en-US" sz="1200" dirty="0" smtClean="0">
                <a:solidFill>
                  <a:srgbClr val="292929"/>
                </a:solidFill>
                <a:latin typeface="charter"/>
              </a:rPr>
              <a:t>, </a:t>
            </a:r>
            <a:r>
              <a:rPr lang="en-US" sz="1200" u="sng" dirty="0" err="1" smtClean="0">
                <a:solidFill>
                  <a:srgbClr val="292929"/>
                </a:solidFill>
                <a:latin typeface="charter"/>
                <a:hlinkClick r:id="rId33"/>
              </a:rPr>
              <a:t>TestCafe</a:t>
            </a:r>
            <a:r>
              <a:rPr lang="en-US" sz="1200" dirty="0" smtClean="0">
                <a:solidFill>
                  <a:srgbClr val="292929"/>
                </a:solidFill>
                <a:latin typeface="charter"/>
              </a:rPr>
              <a:t>, </a:t>
            </a:r>
            <a:r>
              <a:rPr lang="en-US" sz="1200" u="sng" dirty="0" smtClean="0">
                <a:solidFill>
                  <a:srgbClr val="292929"/>
                </a:solidFill>
                <a:latin typeface="charter"/>
                <a:hlinkClick r:id="rId34"/>
              </a:rPr>
              <a:t>Cypress</a:t>
            </a:r>
            <a:r>
              <a:rPr lang="en-US" sz="1200" dirty="0" smtClean="0">
                <a:solidFill>
                  <a:srgbClr val="292929"/>
                </a:solidFill>
                <a:latin typeface="charter"/>
              </a:rPr>
              <a:t>)</a:t>
            </a:r>
          </a:p>
          <a:p>
            <a:pPr>
              <a:buFont typeface="+mj-lt"/>
              <a:buAutoNum type="arabicPeriod"/>
            </a:pPr>
            <a:r>
              <a:rPr lang="en-US" sz="1200" b="1" dirty="0" smtClean="0">
                <a:solidFill>
                  <a:srgbClr val="292929"/>
                </a:solidFill>
                <a:latin typeface="charter"/>
              </a:rPr>
              <a:t> Generate and display test progress and summary.</a:t>
            </a:r>
            <a:r>
              <a:rPr lang="en-US" sz="1200" dirty="0" smtClean="0">
                <a:solidFill>
                  <a:srgbClr val="292929"/>
                </a:solidFill>
                <a:latin typeface="charter"/>
              </a:rPr>
              <a:t> (</a:t>
            </a:r>
            <a:r>
              <a:rPr lang="en-US" sz="1200" b="1" u="sng" dirty="0" smtClean="0">
                <a:solidFill>
                  <a:srgbClr val="292929"/>
                </a:solidFill>
                <a:latin typeface="charter"/>
                <a:hlinkClick r:id="rId36"/>
              </a:rPr>
              <a:t>Mocha</a:t>
            </a:r>
            <a:r>
              <a:rPr lang="en-US" sz="1200" b="1" dirty="0" smtClean="0">
                <a:solidFill>
                  <a:srgbClr val="292929"/>
                </a:solidFill>
                <a:latin typeface="charter"/>
              </a:rPr>
              <a:t>, </a:t>
            </a:r>
            <a:r>
              <a:rPr lang="en-US" sz="1200" b="1" u="sng" dirty="0" smtClean="0">
                <a:solidFill>
                  <a:srgbClr val="292929"/>
                </a:solidFill>
                <a:latin typeface="charter"/>
                <a:hlinkClick r:id="rId31"/>
              </a:rPr>
              <a:t>Jasmine</a:t>
            </a:r>
            <a:r>
              <a:rPr lang="en-US" sz="1200" b="1" dirty="0" smtClean="0">
                <a:solidFill>
                  <a:srgbClr val="292929"/>
                </a:solidFill>
                <a:latin typeface="charter"/>
              </a:rPr>
              <a:t>, </a:t>
            </a:r>
            <a:r>
              <a:rPr lang="en-US" sz="1200" b="1" u="sng" dirty="0" smtClean="0">
                <a:solidFill>
                  <a:srgbClr val="292929"/>
                </a:solidFill>
                <a:latin typeface="charter"/>
                <a:hlinkClick r:id="rId32"/>
              </a:rPr>
              <a:t>Jest</a:t>
            </a:r>
            <a:r>
              <a:rPr lang="en-US" sz="1200" b="1" dirty="0" smtClean="0">
                <a:solidFill>
                  <a:srgbClr val="292929"/>
                </a:solidFill>
                <a:latin typeface="charter"/>
              </a:rPr>
              <a:t>,</a:t>
            </a:r>
            <a:r>
              <a:rPr lang="en-US" sz="1200" dirty="0" smtClean="0">
                <a:solidFill>
                  <a:srgbClr val="292929"/>
                </a:solidFill>
                <a:latin typeface="charter"/>
              </a:rPr>
              <a:t> </a:t>
            </a:r>
            <a:r>
              <a:rPr lang="en-US" sz="1200" u="sng" dirty="0" smtClean="0">
                <a:solidFill>
                  <a:srgbClr val="292929"/>
                </a:solidFill>
                <a:latin typeface="charter"/>
                <a:hlinkClick r:id="rId30"/>
              </a:rPr>
              <a:t>Karma</a:t>
            </a:r>
            <a:r>
              <a:rPr lang="en-US" sz="1200" dirty="0" smtClean="0">
                <a:solidFill>
                  <a:srgbClr val="292929"/>
                </a:solidFill>
                <a:latin typeface="charter"/>
              </a:rPr>
              <a:t>, </a:t>
            </a:r>
            <a:r>
              <a:rPr lang="en-US" sz="1200" u="sng" dirty="0" err="1" smtClean="0">
                <a:solidFill>
                  <a:srgbClr val="292929"/>
                </a:solidFill>
                <a:latin typeface="charter"/>
                <a:hlinkClick r:id="rId33"/>
              </a:rPr>
              <a:t>TestCafe</a:t>
            </a:r>
            <a:r>
              <a:rPr lang="en-US" sz="1200" dirty="0" smtClean="0">
                <a:solidFill>
                  <a:srgbClr val="292929"/>
                </a:solidFill>
                <a:latin typeface="charter"/>
              </a:rPr>
              <a:t>, </a:t>
            </a:r>
            <a:r>
              <a:rPr lang="en-US" sz="1200" u="sng" dirty="0" smtClean="0">
                <a:solidFill>
                  <a:srgbClr val="292929"/>
                </a:solidFill>
                <a:latin typeface="charter"/>
                <a:hlinkClick r:id="rId34"/>
              </a:rPr>
              <a:t>Cypress</a:t>
            </a:r>
            <a:r>
              <a:rPr lang="en-US" sz="1200" dirty="0" smtClean="0">
                <a:solidFill>
                  <a:srgbClr val="292929"/>
                </a:solidFill>
                <a:latin typeface="charter"/>
              </a:rPr>
              <a:t>)</a:t>
            </a:r>
          </a:p>
          <a:p>
            <a:pPr>
              <a:buFont typeface="+mj-lt"/>
              <a:buAutoNum type="arabicPeriod"/>
            </a:pPr>
            <a:r>
              <a:rPr lang="en-US" sz="1200" b="1" dirty="0" smtClean="0">
                <a:solidFill>
                  <a:srgbClr val="292929"/>
                </a:solidFill>
                <a:latin typeface="charter"/>
              </a:rPr>
              <a:t> Mocks, spies, and stubs</a:t>
            </a:r>
            <a:r>
              <a:rPr lang="en-US" sz="1200" dirty="0" smtClean="0">
                <a:solidFill>
                  <a:srgbClr val="292929"/>
                </a:solidFill>
                <a:latin typeface="charter"/>
              </a:rPr>
              <a:t> to simulate tests scenarios, isolate the tested part of the software from other parts, and attach to processes to see they work as expected. (</a:t>
            </a:r>
            <a:r>
              <a:rPr lang="en-US" sz="1200" u="sng" dirty="0" smtClean="0">
                <a:solidFill>
                  <a:srgbClr val="292929"/>
                </a:solidFill>
                <a:latin typeface="charter"/>
                <a:hlinkClick r:id="rId40"/>
              </a:rPr>
              <a:t>Sinon</a:t>
            </a:r>
            <a:r>
              <a:rPr lang="en-US" sz="1200" dirty="0" smtClean="0">
                <a:solidFill>
                  <a:srgbClr val="292929"/>
                </a:solidFill>
                <a:latin typeface="charter"/>
              </a:rPr>
              <a:t>, </a:t>
            </a:r>
            <a:r>
              <a:rPr lang="en-US" sz="1200" b="1" u="sng" dirty="0" smtClean="0">
                <a:solidFill>
                  <a:srgbClr val="292929"/>
                </a:solidFill>
                <a:latin typeface="charter"/>
                <a:hlinkClick r:id="rId31"/>
              </a:rPr>
              <a:t>Jasmine</a:t>
            </a:r>
            <a:r>
              <a:rPr lang="en-US" sz="1200" dirty="0" smtClean="0">
                <a:solidFill>
                  <a:srgbClr val="292929"/>
                </a:solidFill>
                <a:latin typeface="charter"/>
              </a:rPr>
              <a:t>, </a:t>
            </a:r>
            <a:r>
              <a:rPr lang="en-US" sz="1200" u="sng" dirty="0" smtClean="0">
                <a:solidFill>
                  <a:srgbClr val="292929"/>
                </a:solidFill>
                <a:latin typeface="charter"/>
                <a:hlinkClick r:id="rId41"/>
              </a:rPr>
              <a:t>enzyme</a:t>
            </a:r>
            <a:r>
              <a:rPr lang="en-US" sz="1200" dirty="0" smtClean="0">
                <a:solidFill>
                  <a:srgbClr val="292929"/>
                </a:solidFill>
                <a:latin typeface="charter"/>
              </a:rPr>
              <a:t>, </a:t>
            </a:r>
            <a:r>
              <a:rPr lang="en-US" sz="1200" b="1" u="sng" dirty="0" smtClean="0">
                <a:solidFill>
                  <a:srgbClr val="292929"/>
                </a:solidFill>
                <a:latin typeface="charter"/>
                <a:hlinkClick r:id="rId32"/>
              </a:rPr>
              <a:t>Jest</a:t>
            </a:r>
            <a:r>
              <a:rPr lang="en-US" sz="1200" dirty="0" smtClean="0">
                <a:solidFill>
                  <a:srgbClr val="292929"/>
                </a:solidFill>
                <a:latin typeface="charter"/>
              </a:rPr>
              <a:t>, </a:t>
            </a:r>
            <a:r>
              <a:rPr lang="en-US" sz="1200" u="sng" dirty="0" err="1" smtClean="0">
                <a:solidFill>
                  <a:srgbClr val="292929"/>
                </a:solidFill>
                <a:latin typeface="charter"/>
                <a:hlinkClick r:id="rId42"/>
              </a:rPr>
              <a:t>testdouble</a:t>
            </a:r>
            <a:r>
              <a:rPr lang="en-US" sz="1200" dirty="0" smtClean="0">
                <a:solidFill>
                  <a:srgbClr val="292929"/>
                </a:solidFill>
                <a:latin typeface="charter"/>
              </a:rPr>
              <a:t>)</a:t>
            </a:r>
          </a:p>
          <a:p>
            <a:pPr>
              <a:buFont typeface="+mj-lt"/>
              <a:buAutoNum type="arabicPeriod"/>
            </a:pPr>
            <a:r>
              <a:rPr lang="en-US" sz="1200" b="1" dirty="0" smtClean="0">
                <a:solidFill>
                  <a:srgbClr val="292929"/>
                </a:solidFill>
                <a:latin typeface="charter"/>
              </a:rPr>
              <a:t> Generate and compare snapshots </a:t>
            </a:r>
            <a:r>
              <a:rPr lang="en-US" sz="1200" dirty="0" smtClean="0">
                <a:solidFill>
                  <a:srgbClr val="292929"/>
                </a:solidFill>
                <a:latin typeface="charter"/>
              </a:rPr>
              <a:t>to make sure changes to data structures from previous test runs are intended in code changes. (</a:t>
            </a:r>
            <a:r>
              <a:rPr lang="en-US" sz="1200" b="1" u="sng" dirty="0" smtClean="0">
                <a:solidFill>
                  <a:srgbClr val="292929"/>
                </a:solidFill>
                <a:latin typeface="charter"/>
                <a:hlinkClick r:id="rId32"/>
              </a:rPr>
              <a:t>Jest</a:t>
            </a:r>
            <a:r>
              <a:rPr lang="en-US" sz="1200" dirty="0" smtClean="0">
                <a:solidFill>
                  <a:srgbClr val="292929"/>
                </a:solidFill>
                <a:latin typeface="charter"/>
              </a:rPr>
              <a:t>, </a:t>
            </a:r>
            <a:r>
              <a:rPr lang="en-US" sz="1200" u="sng" dirty="0" smtClean="0">
                <a:solidFill>
                  <a:srgbClr val="292929"/>
                </a:solidFill>
                <a:latin typeface="charter"/>
                <a:hlinkClick r:id="rId43"/>
              </a:rPr>
              <a:t>Ava</a:t>
            </a:r>
            <a:r>
              <a:rPr lang="en-US" sz="1200" dirty="0" smtClean="0">
                <a:solidFill>
                  <a:srgbClr val="292929"/>
                </a:solidFill>
                <a:latin typeface="charter"/>
              </a:rPr>
              <a:t>)</a:t>
            </a:r>
          </a:p>
          <a:p>
            <a:pPr>
              <a:buFont typeface="+mj-lt"/>
              <a:buAutoNum type="arabicPeriod"/>
            </a:pPr>
            <a:r>
              <a:rPr lang="en-US" sz="1200" b="1" dirty="0" smtClean="0">
                <a:solidFill>
                  <a:srgbClr val="292929"/>
                </a:solidFill>
                <a:latin typeface="charter"/>
              </a:rPr>
              <a:t> Generate code coverage</a:t>
            </a:r>
            <a:r>
              <a:rPr lang="en-US" sz="1200" dirty="0" smtClean="0">
                <a:solidFill>
                  <a:srgbClr val="292929"/>
                </a:solidFill>
                <a:latin typeface="charter"/>
              </a:rPr>
              <a:t> reports of how much of your code is covered by tests. (</a:t>
            </a:r>
            <a:r>
              <a:rPr lang="en-US" sz="1200" u="sng" dirty="0" smtClean="0">
                <a:solidFill>
                  <a:srgbClr val="292929"/>
                </a:solidFill>
                <a:latin typeface="charter"/>
                <a:hlinkClick r:id="rId44"/>
              </a:rPr>
              <a:t>Istanbul</a:t>
            </a:r>
            <a:r>
              <a:rPr lang="en-US" sz="1200" dirty="0" smtClean="0">
                <a:solidFill>
                  <a:srgbClr val="292929"/>
                </a:solidFill>
                <a:latin typeface="charter"/>
              </a:rPr>
              <a:t>, </a:t>
            </a:r>
            <a:r>
              <a:rPr lang="en-US" sz="1200" b="1" u="sng" dirty="0" smtClean="0">
                <a:solidFill>
                  <a:srgbClr val="292929"/>
                </a:solidFill>
                <a:latin typeface="charter"/>
                <a:hlinkClick r:id="rId32"/>
              </a:rPr>
              <a:t>Jest</a:t>
            </a:r>
            <a:r>
              <a:rPr lang="en-US" sz="1200" dirty="0" smtClean="0">
                <a:solidFill>
                  <a:srgbClr val="292929"/>
                </a:solidFill>
                <a:latin typeface="charter"/>
              </a:rPr>
              <a:t>, </a:t>
            </a:r>
            <a:r>
              <a:rPr lang="en-US" sz="1200" b="1" dirty="0" smtClean="0">
                <a:solidFill>
                  <a:srgbClr val="292929"/>
                </a:solidFill>
                <a:latin typeface="charter"/>
              </a:rPr>
              <a:t>Jasmine?</a:t>
            </a:r>
            <a:r>
              <a:rPr lang="en-US" sz="1200" dirty="0" smtClean="0">
                <a:solidFill>
                  <a:srgbClr val="292929"/>
                </a:solidFill>
                <a:latin typeface="charter"/>
              </a:rPr>
              <a:t>,  </a:t>
            </a:r>
            <a:r>
              <a:rPr lang="en-US" sz="1200" u="sng" dirty="0" smtClean="0">
                <a:solidFill>
                  <a:srgbClr val="292929"/>
                </a:solidFill>
                <a:latin typeface="charter"/>
                <a:hlinkClick r:id="rId45"/>
              </a:rPr>
              <a:t>Blanket</a:t>
            </a:r>
            <a:r>
              <a:rPr lang="en-US" sz="1200" dirty="0" smtClean="0">
                <a:solidFill>
                  <a:srgbClr val="292929"/>
                </a:solidFill>
                <a:latin typeface="charter"/>
              </a:rPr>
              <a:t>)</a:t>
            </a:r>
          </a:p>
          <a:p>
            <a:pPr>
              <a:buFont typeface="+mj-lt"/>
              <a:buAutoNum type="arabicPeriod"/>
            </a:pPr>
            <a:r>
              <a:rPr lang="en-US" sz="1200" b="1" dirty="0" smtClean="0">
                <a:solidFill>
                  <a:srgbClr val="292929"/>
                </a:solidFill>
                <a:latin typeface="charter"/>
              </a:rPr>
              <a:t> Browser Controllers </a:t>
            </a:r>
            <a:r>
              <a:rPr lang="en-US" sz="1200" dirty="0" smtClean="0">
                <a:solidFill>
                  <a:srgbClr val="292929"/>
                </a:solidFill>
                <a:latin typeface="charter"/>
              </a:rPr>
              <a:t>simulate user actions for Functional Tests.  (</a:t>
            </a:r>
            <a:r>
              <a:rPr lang="en-US" sz="1200" u="sng" dirty="0" err="1" smtClean="0">
                <a:solidFill>
                  <a:srgbClr val="292929"/>
                </a:solidFill>
                <a:latin typeface="charter"/>
                <a:hlinkClick r:id="rId46"/>
              </a:rPr>
              <a:t>Nightwatch</a:t>
            </a:r>
            <a:r>
              <a:rPr lang="en-US" sz="1200" dirty="0" smtClean="0">
                <a:solidFill>
                  <a:srgbClr val="292929"/>
                </a:solidFill>
                <a:latin typeface="charter"/>
              </a:rPr>
              <a:t>, </a:t>
            </a:r>
            <a:r>
              <a:rPr lang="en-US" sz="1200" u="sng" dirty="0" smtClean="0">
                <a:solidFill>
                  <a:srgbClr val="292929"/>
                </a:solidFill>
                <a:latin typeface="charter"/>
                <a:hlinkClick r:id="rId47"/>
              </a:rPr>
              <a:t>Nightmare</a:t>
            </a:r>
            <a:r>
              <a:rPr lang="en-US" sz="1200" dirty="0" smtClean="0">
                <a:solidFill>
                  <a:srgbClr val="292929"/>
                </a:solidFill>
                <a:latin typeface="charter"/>
              </a:rPr>
              <a:t>, </a:t>
            </a:r>
            <a:r>
              <a:rPr lang="en-US" sz="1200" u="sng" dirty="0" smtClean="0">
                <a:solidFill>
                  <a:srgbClr val="292929"/>
                </a:solidFill>
                <a:latin typeface="charter"/>
                <a:hlinkClick r:id="rId48"/>
              </a:rPr>
              <a:t>Phantom</a:t>
            </a:r>
            <a:r>
              <a:rPr lang="en-US" sz="1200" b="1" dirty="0" smtClean="0">
                <a:solidFill>
                  <a:srgbClr val="292929"/>
                </a:solidFill>
                <a:latin typeface="charter"/>
              </a:rPr>
              <a:t>, </a:t>
            </a:r>
            <a:r>
              <a:rPr lang="en-US" sz="1200" u="sng" dirty="0" smtClean="0">
                <a:solidFill>
                  <a:srgbClr val="292929"/>
                </a:solidFill>
                <a:latin typeface="charter"/>
                <a:hlinkClick r:id="rId15"/>
              </a:rPr>
              <a:t>Puppeteer</a:t>
            </a:r>
            <a:r>
              <a:rPr lang="en-US" sz="1200" dirty="0" smtClean="0">
                <a:solidFill>
                  <a:srgbClr val="292929"/>
                </a:solidFill>
                <a:latin typeface="charter"/>
              </a:rPr>
              <a:t>, </a:t>
            </a:r>
            <a:r>
              <a:rPr lang="en-US" sz="1200" u="sng" dirty="0" err="1" smtClean="0">
                <a:solidFill>
                  <a:srgbClr val="292929"/>
                </a:solidFill>
                <a:latin typeface="charter"/>
                <a:hlinkClick r:id="rId33"/>
              </a:rPr>
              <a:t>TestCafe</a:t>
            </a:r>
            <a:r>
              <a:rPr lang="en-US" sz="1200" dirty="0" smtClean="0">
                <a:solidFill>
                  <a:srgbClr val="292929"/>
                </a:solidFill>
                <a:latin typeface="charter"/>
              </a:rPr>
              <a:t>, </a:t>
            </a:r>
            <a:r>
              <a:rPr lang="en-US" sz="1200" u="sng" dirty="0" smtClean="0">
                <a:solidFill>
                  <a:srgbClr val="292929"/>
                </a:solidFill>
                <a:latin typeface="charter"/>
                <a:hlinkClick r:id="rId34"/>
              </a:rPr>
              <a:t>Cypress</a:t>
            </a:r>
            <a:r>
              <a:rPr lang="en-US" sz="1200" dirty="0" smtClean="0">
                <a:solidFill>
                  <a:srgbClr val="292929"/>
                </a:solidFill>
                <a:latin typeface="charter"/>
              </a:rPr>
              <a:t>)</a:t>
            </a:r>
          </a:p>
          <a:p>
            <a:pPr>
              <a:buFont typeface="+mj-lt"/>
              <a:buAutoNum type="arabicPeriod"/>
            </a:pPr>
            <a:r>
              <a:rPr lang="en-US" sz="1200" b="1" dirty="0" smtClean="0">
                <a:solidFill>
                  <a:srgbClr val="292929"/>
                </a:solidFill>
                <a:latin typeface="charter"/>
              </a:rPr>
              <a:t>Visual Regression</a:t>
            </a:r>
            <a:r>
              <a:rPr lang="en-US" sz="1200" dirty="0" smtClean="0">
                <a:solidFill>
                  <a:srgbClr val="292929"/>
                </a:solidFill>
                <a:latin typeface="charter"/>
              </a:rPr>
              <a:t> </a:t>
            </a:r>
            <a:r>
              <a:rPr lang="en-US" sz="1200" b="1" dirty="0" smtClean="0">
                <a:solidFill>
                  <a:srgbClr val="292929"/>
                </a:solidFill>
                <a:latin typeface="charter"/>
              </a:rPr>
              <a:t>Tools </a:t>
            </a:r>
            <a:r>
              <a:rPr lang="en-US" sz="1200" dirty="0" smtClean="0">
                <a:solidFill>
                  <a:srgbClr val="292929"/>
                </a:solidFill>
                <a:latin typeface="charter"/>
              </a:rPr>
              <a:t>are used to compare your site to its previous versions visually by using image comparison techniques. (</a:t>
            </a:r>
            <a:r>
              <a:rPr lang="en-US" sz="1200" u="sng" dirty="0" err="1" smtClean="0">
                <a:solidFill>
                  <a:srgbClr val="292929"/>
                </a:solidFill>
                <a:latin typeface="charter"/>
                <a:hlinkClick r:id="rId49"/>
              </a:rPr>
              <a:t>Applitools</a:t>
            </a:r>
            <a:r>
              <a:rPr lang="en-US" sz="1200" dirty="0" smtClean="0">
                <a:solidFill>
                  <a:srgbClr val="292929"/>
                </a:solidFill>
                <a:latin typeface="charter"/>
              </a:rPr>
              <a:t>, </a:t>
            </a:r>
            <a:r>
              <a:rPr lang="en-US" sz="1200" u="sng" dirty="0" smtClean="0">
                <a:solidFill>
                  <a:srgbClr val="292929"/>
                </a:solidFill>
                <a:latin typeface="charter"/>
                <a:hlinkClick r:id="rId50"/>
              </a:rPr>
              <a:t>Percy</a:t>
            </a:r>
            <a:r>
              <a:rPr lang="en-US" sz="1200" dirty="0" smtClean="0">
                <a:solidFill>
                  <a:srgbClr val="292929"/>
                </a:solidFill>
                <a:latin typeface="charter"/>
              </a:rPr>
              <a:t>, </a:t>
            </a:r>
            <a:r>
              <a:rPr lang="en-US" sz="1200" u="sng" dirty="0" smtClean="0">
                <a:solidFill>
                  <a:srgbClr val="292929"/>
                </a:solidFill>
                <a:latin typeface="charter"/>
                <a:hlinkClick r:id="rId51"/>
              </a:rPr>
              <a:t>Wraith</a:t>
            </a:r>
            <a:r>
              <a:rPr lang="en-US" sz="1200" dirty="0" smtClean="0">
                <a:solidFill>
                  <a:srgbClr val="292929"/>
                </a:solidFill>
                <a:latin typeface="charter"/>
              </a:rPr>
              <a:t>, </a:t>
            </a:r>
            <a:r>
              <a:rPr lang="en-US" sz="1200" u="sng" dirty="0" err="1" smtClean="0">
                <a:solidFill>
                  <a:srgbClr val="292929"/>
                </a:solidFill>
                <a:latin typeface="charter"/>
                <a:hlinkClick r:id="rId3"/>
              </a:rPr>
              <a:t>WebdriverCSS</a:t>
            </a:r>
            <a:r>
              <a:rPr lang="en-US" sz="1200" dirty="0" smtClean="0">
                <a:solidFill>
                  <a:srgbClr val="292929"/>
                </a:solidFill>
                <a:latin typeface="charter"/>
              </a:rPr>
              <a:t>)</a:t>
            </a:r>
          </a:p>
          <a:p>
            <a:pPr>
              <a:buFont typeface="+mj-lt"/>
              <a:buAutoNum type="arabicPeriod"/>
            </a:pPr>
            <a:endParaRPr lang="en-US" sz="1200" b="0" i="0" dirty="0" smtClean="0">
              <a:solidFill>
                <a:srgbClr val="292929"/>
              </a:solidFill>
              <a:effectLst/>
              <a:latin typeface="charter"/>
            </a:endParaRPr>
          </a:p>
          <a:p>
            <a:r>
              <a:rPr lang="en-US" sz="1200" b="1" i="0" kern="1200" dirty="0" smtClean="0">
                <a:solidFill>
                  <a:schemeClr val="tx1"/>
                </a:solidFill>
                <a:effectLst/>
                <a:latin typeface="+mn-lt"/>
                <a:ea typeface="+mn-ea"/>
                <a:cs typeface="+mn-cs"/>
              </a:rPr>
              <a:t>Testing Structure: </a:t>
            </a:r>
            <a:r>
              <a:rPr lang="en-US" sz="1200" b="0" i="0" kern="1200" dirty="0" smtClean="0">
                <a:solidFill>
                  <a:schemeClr val="tx1"/>
                </a:solidFill>
                <a:effectLst/>
                <a:latin typeface="+mn-lt"/>
                <a:ea typeface="+mn-ea"/>
                <a:cs typeface="+mn-cs"/>
              </a:rPr>
              <a:t>Refers to the organization of your tests. Nowadays, tests are usually organized in a </a:t>
            </a:r>
            <a:r>
              <a:rPr lang="en-US" sz="1200" b="1" i="0" kern="1200" dirty="0" smtClean="0">
                <a:solidFill>
                  <a:schemeClr val="tx1"/>
                </a:solidFill>
                <a:effectLst/>
                <a:latin typeface="+mn-lt"/>
                <a:ea typeface="+mn-ea"/>
                <a:cs typeface="+mn-cs"/>
              </a:rPr>
              <a:t>BDD structure </a:t>
            </a:r>
            <a:r>
              <a:rPr lang="en-US" sz="1200" b="0" i="0" kern="1200" dirty="0" smtClean="0">
                <a:solidFill>
                  <a:schemeClr val="tx1"/>
                </a:solidFill>
                <a:effectLst/>
                <a:latin typeface="+mn-lt"/>
                <a:ea typeface="+mn-ea"/>
                <a:cs typeface="+mn-cs"/>
              </a:rPr>
              <a:t>that supports </a:t>
            </a:r>
            <a:r>
              <a:rPr lang="en-US" sz="1200" b="0" i="0" u="sng" kern="1200" dirty="0" smtClean="0">
                <a:solidFill>
                  <a:schemeClr val="tx1"/>
                </a:solidFill>
                <a:effectLst/>
                <a:latin typeface="+mn-lt"/>
                <a:ea typeface="+mn-ea"/>
                <a:cs typeface="+mn-cs"/>
                <a:hlinkClick r:id="rId52"/>
              </a:rPr>
              <a:t>behavior-driven development</a:t>
            </a:r>
            <a:r>
              <a:rPr lang="en-US" sz="1200" b="0" i="0" kern="1200" dirty="0" smtClean="0">
                <a:solidFill>
                  <a:schemeClr val="tx1"/>
                </a:solidFill>
                <a:effectLst/>
                <a:latin typeface="+mn-lt"/>
                <a:ea typeface="+mn-ea"/>
                <a:cs typeface="+mn-cs"/>
              </a:rPr>
              <a:t> (BDD). It often looks like this:</a:t>
            </a:r>
          </a:p>
          <a:p>
            <a:endParaRPr lang="en-US" sz="1200" b="0" i="0" kern="1200" dirty="0" smtClean="0">
              <a:solidFill>
                <a:schemeClr val="tx1"/>
              </a:solidFill>
              <a:effectLst/>
              <a:latin typeface="+mn-lt"/>
              <a:ea typeface="+mn-ea"/>
              <a:cs typeface="+mn-cs"/>
            </a:endParaRPr>
          </a:p>
          <a:p>
            <a:pPr>
              <a:buFont typeface="+mj-lt"/>
              <a:buAutoNum type="arabicPeriod"/>
            </a:pPr>
            <a:r>
              <a:rPr lang="en-US" sz="1200" b="1" i="0" kern="1200" dirty="0" smtClean="0">
                <a:solidFill>
                  <a:schemeClr val="tx1"/>
                </a:solidFill>
                <a:effectLst/>
                <a:latin typeface="+mn-lt"/>
                <a:ea typeface="+mn-ea"/>
                <a:cs typeface="+mn-cs"/>
              </a:rPr>
              <a:t>Unit and integration tests</a:t>
            </a:r>
            <a:r>
              <a:rPr lang="en-US" sz="1200" b="0" i="0" kern="1200" dirty="0" smtClean="0">
                <a:solidFill>
                  <a:schemeClr val="tx1"/>
                </a:solidFill>
                <a:effectLst/>
                <a:latin typeface="+mn-lt"/>
                <a:ea typeface="+mn-ea"/>
                <a:cs typeface="+mn-cs"/>
              </a:rPr>
              <a:t> can run on the fly, as you code, by using a “</a:t>
            </a:r>
            <a:r>
              <a:rPr lang="en-US" sz="1200" b="1" i="0" kern="1200" dirty="0" smtClean="0">
                <a:solidFill>
                  <a:schemeClr val="tx1"/>
                </a:solidFill>
                <a:effectLst/>
                <a:latin typeface="+mn-lt"/>
                <a:ea typeface="+mn-ea"/>
                <a:cs typeface="+mn-cs"/>
              </a:rPr>
              <a:t>watch mode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E2E tests</a:t>
            </a:r>
            <a:r>
              <a:rPr lang="en-US" sz="1200" b="0" i="0" kern="1200" dirty="0" smtClean="0">
                <a:solidFill>
                  <a:schemeClr val="tx1"/>
                </a:solidFill>
                <a:effectLst/>
                <a:latin typeface="+mn-lt"/>
                <a:ea typeface="+mn-ea"/>
                <a:cs typeface="+mn-cs"/>
              </a:rPr>
              <a:t>, usually need much more time and are usually launched before merges and releases.</a:t>
            </a:r>
            <a:endParaRPr lang="en-US" sz="1200" b="0" i="0" dirty="0" smtClean="0">
              <a:solidFill>
                <a:srgbClr val="292929"/>
              </a:solidFill>
              <a:effectLst/>
              <a:latin typeface="charter"/>
            </a:endParaRPr>
          </a:p>
          <a:p>
            <a:endParaRPr lang="en-US" dirty="0" smtClean="0"/>
          </a:p>
          <a:p>
            <a:r>
              <a:rPr lang="en-US" sz="1200" b="1" i="0" kern="1200" dirty="0" smtClean="0">
                <a:solidFill>
                  <a:schemeClr val="tx1"/>
                </a:solidFill>
                <a:effectLst/>
                <a:latin typeface="+mn-lt"/>
                <a:ea typeface="+mn-ea"/>
                <a:cs typeface="+mn-cs"/>
              </a:rPr>
              <a:t>karma</a:t>
            </a:r>
            <a:r>
              <a:rPr lang="en-US" sz="1200" b="0" i="0" kern="1200" dirty="0" smtClean="0">
                <a:solidFill>
                  <a:schemeClr val="tx1"/>
                </a:solidFill>
                <a:effectLst/>
                <a:latin typeface="+mn-lt"/>
                <a:ea typeface="+mn-ea"/>
                <a:cs typeface="+mn-cs"/>
              </a:rPr>
              <a:t> is a test runner that generates a code coverage report using </a:t>
            </a:r>
            <a:r>
              <a:rPr lang="en-US" sz="1200" b="1" i="0" kern="1200" dirty="0" err="1" smtClean="0">
                <a:solidFill>
                  <a:schemeClr val="tx1"/>
                </a:solidFill>
                <a:effectLst/>
                <a:latin typeface="+mn-lt"/>
                <a:ea typeface="+mn-ea"/>
                <a:cs typeface="+mn-cs"/>
              </a:rPr>
              <a:t>istanbul</a:t>
            </a:r>
            <a:r>
              <a:rPr lang="en-US" sz="1200" b="0" i="0" kern="1200" dirty="0" smtClean="0">
                <a:solidFill>
                  <a:schemeClr val="tx1"/>
                </a:solidFill>
                <a:effectLst/>
                <a:latin typeface="+mn-lt"/>
                <a:ea typeface="+mn-ea"/>
                <a:cs typeface="+mn-cs"/>
              </a:rPr>
              <a:t>. For more details, you can visit the following website:</a:t>
            </a:r>
          </a:p>
          <a:p>
            <a:endParaRPr lang="en-US" dirty="0" smtClean="0"/>
          </a:p>
          <a:p>
            <a:endParaRPr lang="en-US" dirty="0" smtClean="0"/>
          </a:p>
          <a:p>
            <a:r>
              <a:rPr lang="en-US" sz="1200" b="1" i="0" kern="1200" dirty="0" smtClean="0">
                <a:solidFill>
                  <a:schemeClr val="tx1"/>
                </a:solidFill>
                <a:effectLst/>
                <a:latin typeface="+mn-lt"/>
                <a:ea typeface="+mn-ea"/>
                <a:cs typeface="+mn-cs"/>
              </a:rPr>
              <a:t>Jargon</a:t>
            </a:r>
          </a:p>
          <a:p>
            <a:r>
              <a:rPr lang="en-US" sz="1200" b="0" i="0" kern="1200" dirty="0" smtClean="0">
                <a:solidFill>
                  <a:schemeClr val="tx1"/>
                </a:solidFill>
                <a:effectLst/>
                <a:latin typeface="+mn-lt"/>
                <a:ea typeface="+mn-ea"/>
                <a:cs typeface="+mn-cs"/>
              </a:rPr>
              <a:t>Some of the terms that you usually see associated with tests are:</a:t>
            </a:r>
          </a:p>
          <a:p>
            <a:r>
              <a:rPr lang="en-US" sz="1200" b="0" i="0" kern="1200" dirty="0" smtClean="0">
                <a:solidFill>
                  <a:schemeClr val="tx1"/>
                </a:solidFill>
                <a:effectLst/>
                <a:latin typeface="+mn-lt"/>
                <a:ea typeface="+mn-ea"/>
                <a:cs typeface="+mn-cs"/>
              </a:rPr>
              <a:t>Assertions — This is what you are trying to prove in your test, if you are testing for equality and for the type of a returned value one would say that for that test you have two assertions. Each test can have as many assertions as you like but try to keep each test with few assertions for simplicity and readability;</a:t>
            </a:r>
          </a:p>
          <a:p>
            <a:r>
              <a:rPr lang="en-US" sz="1200" b="0" i="0" kern="1200" dirty="0" smtClean="0">
                <a:solidFill>
                  <a:schemeClr val="tx1"/>
                </a:solidFill>
                <a:effectLst/>
                <a:latin typeface="+mn-lt"/>
                <a:ea typeface="+mn-ea"/>
                <a:cs typeface="+mn-cs"/>
              </a:rPr>
              <a:t>Spy — A spy is when you are using a real method that your code being tested depends to work;</a:t>
            </a:r>
          </a:p>
          <a:p>
            <a:r>
              <a:rPr lang="en-US" sz="1200" b="0" i="0" kern="1200" dirty="0" smtClean="0">
                <a:solidFill>
                  <a:schemeClr val="tx1"/>
                </a:solidFill>
                <a:effectLst/>
                <a:latin typeface="+mn-lt"/>
                <a:ea typeface="+mn-ea"/>
                <a:cs typeface="+mn-cs"/>
              </a:rPr>
              <a:t>Fixtures —Code or files that simulate a certain state of your application so that you always have a fixed environment to repeat your tests whenever you want to evaluate certain states;</a:t>
            </a:r>
          </a:p>
          <a:p>
            <a:r>
              <a:rPr lang="en-US" sz="1200" b="0" i="0" kern="1200" dirty="0" smtClean="0">
                <a:solidFill>
                  <a:schemeClr val="tx1"/>
                </a:solidFill>
                <a:effectLst/>
                <a:latin typeface="+mn-lt"/>
                <a:ea typeface="+mn-ea"/>
                <a:cs typeface="+mn-cs"/>
              </a:rPr>
              <a:t>Stubs — You want to mitigate the amount of external influence in your test (like spies) so to have more control over the test we simulate a method that is require for our code being tested to work instead of using the original one. For example, let us say we are using a third party library to concatenate, we would replace the original method of that library with one of ours;</a:t>
            </a:r>
          </a:p>
          <a:p>
            <a:r>
              <a:rPr lang="en-US" sz="1200" b="0" i="0" kern="1200" dirty="0" smtClean="0">
                <a:solidFill>
                  <a:schemeClr val="tx1"/>
                </a:solidFill>
                <a:effectLst/>
                <a:latin typeface="+mn-lt"/>
                <a:ea typeface="+mn-ea"/>
                <a:cs typeface="+mn-cs"/>
              </a:rPr>
              <a:t>Mocks — These are the hardcoded values you create yourself for the test to work, one example of it would be a sample of a server response to be used by the test.</a:t>
            </a: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a:t>
            </a:fld>
            <a:endParaRPr lang="en-US"/>
          </a:p>
        </p:txBody>
      </p:sp>
    </p:spTree>
    <p:extLst>
      <p:ext uri="{BB962C8B-B14F-4D97-AF65-F5344CB8AC3E}">
        <p14:creationId xmlns:p14="http://schemas.microsoft.com/office/powerpoint/2010/main" val="2976175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jsdom</a:t>
            </a:r>
            <a:r>
              <a:rPr lang="en-US" sz="1200" b="0" i="0" kern="1200" dirty="0" smtClean="0">
                <a:solidFill>
                  <a:schemeClr val="tx1"/>
                </a:solidFill>
                <a:effectLst/>
                <a:latin typeface="+mn-lt"/>
                <a:ea typeface="+mn-ea"/>
                <a:cs typeface="+mn-cs"/>
              </a:rPr>
              <a:t> is a pure-JavaScript implementation of many web standards, notably the WHATWG </a:t>
            </a:r>
            <a:r>
              <a:rPr lang="en-US" sz="1200" b="0" i="0" u="none" strike="noStrike" kern="1200" dirty="0" smtClean="0">
                <a:solidFill>
                  <a:schemeClr val="tx1"/>
                </a:solidFill>
                <a:effectLst/>
                <a:latin typeface="+mn-lt"/>
                <a:ea typeface="+mn-ea"/>
                <a:cs typeface="+mn-cs"/>
                <a:hlinkClick r:id="rId3"/>
              </a:rPr>
              <a:t>DOM</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HTML</a:t>
            </a:r>
            <a:r>
              <a:rPr lang="en-US" sz="1200" b="0" i="0" kern="1200" dirty="0" smtClean="0">
                <a:solidFill>
                  <a:schemeClr val="tx1"/>
                </a:solidFill>
                <a:effectLst/>
                <a:latin typeface="+mn-lt"/>
                <a:ea typeface="+mn-ea"/>
                <a:cs typeface="+mn-cs"/>
              </a:rPr>
              <a:t> Standards, for use with Node.js. In general, the goal of the project is to emulate enough of a subset of a web browser to be useful for testing and scraping real-world web applications.</a:t>
            </a:r>
          </a:p>
          <a:p>
            <a:pPr marL="285750" indent="-285750">
              <a:buFont typeface="Wingdings" panose="05000000000000000000" pitchFamily="2" charset="2"/>
              <a:buChar char="§"/>
            </a:pPr>
            <a:endParaRPr lang="en-US" dirty="0" smtClean="0">
              <a:solidFill>
                <a:srgbClr val="333333"/>
              </a:solidFill>
              <a:latin typeface="Nunito San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1" dirty="0" smtClean="0">
                <a:solidFill>
                  <a:srgbClr val="00B050"/>
                </a:solidFill>
                <a:latin typeface="Nunito Sans"/>
              </a:rPr>
              <a:t> Storybook</a:t>
            </a:r>
            <a:r>
              <a:rPr lang="en-US" dirty="0" smtClean="0">
                <a:solidFill>
                  <a:srgbClr val="333333"/>
                </a:solidFill>
                <a:latin typeface="Nunito Sans"/>
              </a:rPr>
              <a:t> is an open source tool for developing UI components in isolation for React, </a:t>
            </a:r>
            <a:r>
              <a:rPr lang="en-US" dirty="0" err="1" smtClean="0">
                <a:solidFill>
                  <a:srgbClr val="333333"/>
                </a:solidFill>
                <a:latin typeface="Nunito Sans"/>
              </a:rPr>
              <a:t>Vue</a:t>
            </a:r>
            <a:r>
              <a:rPr lang="en-US" dirty="0" smtClean="0">
                <a:solidFill>
                  <a:srgbClr val="333333"/>
                </a:solidFill>
                <a:latin typeface="Nunito Sans"/>
              </a:rPr>
              <a:t>, Angular, and more.</a:t>
            </a:r>
          </a:p>
          <a:p>
            <a:pPr marL="285750" indent="-285750">
              <a:buFont typeface="Wingdings" panose="05000000000000000000" pitchFamily="2" charset="2"/>
              <a:buChar char="§"/>
            </a:pPr>
            <a:endParaRPr lang="en-US" b="1" dirty="0" smtClean="0">
              <a:solidFill>
                <a:srgbClr val="00B050"/>
              </a:solidFill>
              <a:latin typeface="Nunito Sans"/>
            </a:endParaRPr>
          </a:p>
          <a:p>
            <a:pPr marL="285750" indent="-285750">
              <a:buFont typeface="Wingdings" panose="05000000000000000000" pitchFamily="2" charset="2"/>
              <a:buChar char="§"/>
            </a:pPr>
            <a:r>
              <a:rPr lang="en-US" b="1" dirty="0" smtClean="0">
                <a:solidFill>
                  <a:srgbClr val="00B050"/>
                </a:solidFill>
                <a:latin typeface="Nunito Sans"/>
              </a:rPr>
              <a:t>Electron </a:t>
            </a:r>
            <a:r>
              <a:rPr lang="en-US" dirty="0" smtClean="0"/>
              <a:t>is a framework to write cross-platform desktop apps (Slack,..) using JS, HTML and CSS. It also has a headless mode. Testing tools like </a:t>
            </a:r>
            <a:r>
              <a:rPr lang="en-US" u="sng" dirty="0" smtClean="0">
                <a:hlinkClick r:id="rId5"/>
              </a:rPr>
              <a:t>Cypress.io</a:t>
            </a:r>
            <a:r>
              <a:rPr lang="en-US" dirty="0" smtClean="0"/>
              <a:t> use Electron to launch tests with maximum control of the browser.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What are the differences between </a:t>
            </a:r>
            <a:r>
              <a:rPr lang="en-US" sz="1200" b="1" i="0" kern="1200" dirty="0" smtClean="0">
                <a:solidFill>
                  <a:schemeClr val="tx1"/>
                </a:solidFill>
                <a:effectLst/>
                <a:latin typeface="+mn-lt"/>
                <a:ea typeface="+mn-ea"/>
                <a:cs typeface="+mn-cs"/>
              </a:rPr>
              <a:t>Chai and unexpected</a:t>
            </a:r>
            <a:r>
              <a:rPr lang="en-US" sz="1200" b="0" i="0" kern="1200" dirty="0" smtClean="0">
                <a:solidFill>
                  <a:schemeClr val="tx1"/>
                </a:solidFill>
                <a:effectLst/>
                <a:latin typeface="+mn-lt"/>
                <a:ea typeface="+mn-ea"/>
                <a:cs typeface="+mn-cs"/>
              </a:rPr>
              <a:t>? Chai supports </a:t>
            </a:r>
            <a:r>
              <a:rPr lang="en-US" sz="1200" b="1" i="0" kern="1200" dirty="0" smtClean="0">
                <a:solidFill>
                  <a:schemeClr val="tx1"/>
                </a:solidFill>
                <a:effectLst/>
                <a:latin typeface="+mn-lt"/>
                <a:ea typeface="+mn-ea"/>
                <a:cs typeface="+mn-cs"/>
              </a:rPr>
              <a:t>Mocks and Generators</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where </a:t>
            </a:r>
            <a:r>
              <a:rPr lang="en-US" sz="1200" b="0" i="0" kern="1200" dirty="0" smtClean="0">
                <a:solidFill>
                  <a:schemeClr val="tx1"/>
                </a:solidFill>
                <a:effectLst/>
                <a:latin typeface="+mn-lt"/>
                <a:ea typeface="+mn-ea"/>
                <a:cs typeface="+mn-cs"/>
              </a:rPr>
              <a:t>unexpected does not support.  All other features are almost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Mocks are objects that simulate the behavior of real objects. Supports data generators for tests. Data generators generate input data for test. </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are the differences between </a:t>
            </a:r>
            <a:r>
              <a:rPr lang="en-US" sz="1200" b="1" i="0" kern="1200" dirty="0" err="1" smtClean="0">
                <a:solidFill>
                  <a:schemeClr val="tx1"/>
                </a:solidFill>
                <a:effectLst/>
                <a:latin typeface="+mn-lt"/>
                <a:ea typeface="+mn-ea"/>
                <a:cs typeface="+mn-cs"/>
              </a:rPr>
              <a:t>sinon</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testdouble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https://blog.testdouble.com/posts/2016-03-13-testdouble-vs-sinon/</a:t>
            </a:r>
          </a:p>
          <a:p>
            <a:r>
              <a:rPr lang="en-US" sz="1200" b="0" i="0" kern="1200" dirty="0" smtClean="0">
                <a:solidFill>
                  <a:schemeClr val="tx1"/>
                </a:solidFill>
                <a:effectLst/>
                <a:latin typeface="+mn-lt"/>
                <a:ea typeface="+mn-ea"/>
                <a:cs typeface="+mn-cs"/>
              </a:rPr>
              <a:t>Sinon.js, by offering a broad API with multiple overlapping types of test doubles, redundant ways to accomplish the same thing, and scant few opinions on proper use can leave non-expert users feeling confused and overwhelmed.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testdouble.js is OO, while sinon.js is function-based</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Cucumber</a:t>
            </a:r>
            <a:r>
              <a:rPr lang="en-US" sz="1200" b="0" i="0" kern="1200" dirty="0" smtClean="0">
                <a:solidFill>
                  <a:schemeClr val="tx1"/>
                </a:solidFill>
                <a:effectLst/>
                <a:latin typeface="+mn-lt"/>
                <a:ea typeface="+mn-ea"/>
                <a:cs typeface="+mn-cs"/>
              </a:rPr>
              <a:t> is a testing tool that supports Behavior Driven Development (</a:t>
            </a:r>
            <a:r>
              <a:rPr lang="en-US" sz="1200" b="1" i="0" kern="1200" dirty="0" smtClean="0">
                <a:solidFill>
                  <a:schemeClr val="tx1"/>
                </a:solidFill>
                <a:effectLst/>
                <a:latin typeface="+mn-lt"/>
                <a:ea typeface="+mn-ea"/>
                <a:cs typeface="+mn-cs"/>
              </a:rPr>
              <a:t>BDD</a:t>
            </a:r>
            <a:r>
              <a:rPr lang="en-US" sz="1200" b="0" i="0" kern="1200" dirty="0" smtClean="0">
                <a:solidFill>
                  <a:schemeClr val="tx1"/>
                </a:solidFill>
                <a:effectLst/>
                <a:latin typeface="+mn-lt"/>
                <a:ea typeface="+mn-ea"/>
                <a:cs typeface="+mn-cs"/>
              </a:rPr>
              <a:t>) framework. It defines application behavior using simple English text, defined by a language called </a:t>
            </a:r>
            <a:r>
              <a:rPr lang="en-US" sz="1200" b="1" i="0" kern="1200" dirty="0" smtClean="0">
                <a:solidFill>
                  <a:schemeClr val="tx1"/>
                </a:solidFill>
                <a:effectLst/>
                <a:latin typeface="+mn-lt"/>
                <a:ea typeface="+mn-ea"/>
                <a:cs typeface="+mn-cs"/>
              </a:rPr>
              <a:t>Gherkin</a:t>
            </a:r>
            <a:r>
              <a:rPr lang="en-US" sz="1200" b="0" i="0" kern="1200" dirty="0" smtClean="0">
                <a:solidFill>
                  <a:schemeClr val="tx1"/>
                </a:solidFill>
                <a:effectLst/>
                <a:latin typeface="+mn-lt"/>
                <a:ea typeface="+mn-ea"/>
                <a:cs typeface="+mn-cs"/>
              </a:rPr>
              <a:t>.   It defines application behavior using simple English text, defined by a language called Gherkin.</a:t>
            </a:r>
          </a:p>
          <a:p>
            <a:r>
              <a:rPr lang="en-US" sz="1200" b="1" kern="1200" dirty="0" err="1" smtClean="0">
                <a:solidFill>
                  <a:schemeClr val="tx1"/>
                </a:solidFill>
                <a:effectLst/>
                <a:latin typeface="+mn-lt"/>
                <a:ea typeface="+mn-ea"/>
                <a:cs typeface="+mn-cs"/>
              </a:rPr>
              <a:t>cucumber.annotation.en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@Given, @When, @Then </a:t>
            </a:r>
          </a:p>
          <a:p>
            <a:r>
              <a:rPr lang="en-US" sz="1200" b="0" i="0" kern="1200" dirty="0" smtClean="0">
                <a:solidFill>
                  <a:schemeClr val="tx1"/>
                </a:solidFill>
                <a:effectLst/>
                <a:latin typeface="+mn-lt"/>
                <a:ea typeface="+mn-ea"/>
                <a:cs typeface="+mn-cs"/>
              </a:rPr>
              <a:t>Cucumber </a:t>
            </a:r>
            <a:r>
              <a:rPr lang="en-US" sz="1200" b="1" i="0" kern="1200" dirty="0" smtClean="0">
                <a:solidFill>
                  <a:schemeClr val="tx1"/>
                </a:solidFill>
                <a:effectLst/>
                <a:latin typeface="+mn-lt"/>
                <a:ea typeface="+mn-ea"/>
                <a:cs typeface="+mn-cs"/>
              </a:rPr>
              <a:t>hook</a:t>
            </a:r>
            <a:r>
              <a:rPr lang="en-US" sz="1200" b="0" i="0" kern="1200" dirty="0" smtClean="0">
                <a:solidFill>
                  <a:schemeClr val="tx1"/>
                </a:solidFill>
                <a:effectLst/>
                <a:latin typeface="+mn-lt"/>
                <a:ea typeface="+mn-ea"/>
                <a:cs typeface="+mn-cs"/>
              </a:rPr>
              <a:t> allows us to better manage the code workflow and helps us to reduce the code redundancy.</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TDD </a:t>
            </a:r>
            <a:r>
              <a:rPr lang="en-US" sz="1200" b="0" i="0" kern="1200" dirty="0" smtClean="0">
                <a:solidFill>
                  <a:schemeClr val="tx1"/>
                </a:solidFill>
                <a:effectLst/>
                <a:latin typeface="+mn-lt"/>
                <a:ea typeface="+mn-ea"/>
                <a:cs typeface="+mn-cs"/>
              </a:rPr>
              <a:t>is an iterative development methodology in which tests drive the design of a feature</a:t>
            </a:r>
          </a:p>
          <a:p>
            <a:r>
              <a:rPr lang="en-US" sz="1200" b="1" i="0" kern="1200" dirty="0" smtClean="0">
                <a:solidFill>
                  <a:schemeClr val="tx1"/>
                </a:solidFill>
                <a:effectLst/>
                <a:latin typeface="+mn-lt"/>
                <a:ea typeface="+mn-ea"/>
                <a:cs typeface="+mn-cs"/>
              </a:rPr>
              <a:t>BDD</a:t>
            </a:r>
            <a:r>
              <a:rPr lang="en-US" sz="1200" b="0" i="0" kern="1200" dirty="0" smtClean="0">
                <a:solidFill>
                  <a:schemeClr val="tx1"/>
                </a:solidFill>
                <a:effectLst/>
                <a:latin typeface="+mn-lt"/>
                <a:ea typeface="+mn-ea"/>
                <a:cs typeface="+mn-cs"/>
              </a:rPr>
              <a:t> is also an iterative development methodology</a:t>
            </a:r>
            <a:r>
              <a:rPr lang="en-US" sz="1200" b="1" i="0" kern="1200" dirty="0" smtClean="0">
                <a:solidFill>
                  <a:schemeClr val="tx1"/>
                </a:solidFill>
                <a:effectLst/>
                <a:latin typeface="+mn-lt"/>
                <a:ea typeface="+mn-ea"/>
                <a:cs typeface="+mn-cs"/>
              </a:rPr>
              <a:t> based on the above TDD</a:t>
            </a:r>
            <a:r>
              <a:rPr lang="en-US" sz="1200" b="0" i="0" kern="1200" dirty="0" smtClean="0">
                <a:solidFill>
                  <a:schemeClr val="tx1"/>
                </a:solidFill>
                <a:effectLst/>
                <a:latin typeface="+mn-lt"/>
                <a:ea typeface="+mn-ea"/>
                <a:cs typeface="+mn-cs"/>
              </a:rPr>
              <a:t>, in which the goal is </a:t>
            </a:r>
            <a:r>
              <a:rPr lang="en-US" sz="1200" b="1" i="0" kern="1200" dirty="0" smtClean="0">
                <a:solidFill>
                  <a:schemeClr val="tx1"/>
                </a:solidFill>
                <a:effectLst/>
                <a:latin typeface="+mn-lt"/>
                <a:ea typeface="+mn-ea"/>
                <a:cs typeface="+mn-cs"/>
              </a:rPr>
              <a:t>to involve all the parties </a:t>
            </a:r>
            <a:r>
              <a:rPr lang="en-US" sz="1200" b="0" i="0" kern="1200" dirty="0" smtClean="0">
                <a:solidFill>
                  <a:schemeClr val="tx1"/>
                </a:solidFill>
                <a:effectLst/>
                <a:latin typeface="+mn-lt"/>
                <a:ea typeface="+mn-ea"/>
                <a:cs typeface="+mn-cs"/>
              </a:rPr>
              <a:t>in the development of an application. Most tools use </a:t>
            </a:r>
            <a:r>
              <a:rPr lang="en-US" sz="1200" b="1" i="1" kern="1200" dirty="0" smtClean="0">
                <a:solidFill>
                  <a:schemeClr val="tx1"/>
                </a:solidFill>
                <a:effectLst/>
                <a:latin typeface="+mn-lt"/>
                <a:ea typeface="+mn-ea"/>
                <a:cs typeface="+mn-cs"/>
              </a:rPr>
              <a:t>Gherkin</a:t>
            </a:r>
            <a:r>
              <a:rPr lang="en-US" sz="1200" b="0" i="0" kern="1200" dirty="0" smtClean="0">
                <a:solidFill>
                  <a:schemeClr val="tx1"/>
                </a:solidFill>
                <a:effectLst/>
                <a:latin typeface="+mn-lt"/>
                <a:ea typeface="+mn-ea"/>
                <a:cs typeface="+mn-cs"/>
              </a:rPr>
              <a:t> as this language</a:t>
            </a:r>
          </a:p>
          <a:p>
            <a:r>
              <a:rPr lang="en-US" sz="1200" b="0" i="0" kern="1200" dirty="0" smtClean="0">
                <a:solidFill>
                  <a:schemeClr val="tx1"/>
                </a:solidFill>
                <a:effectLst/>
                <a:latin typeface="+mn-lt"/>
                <a:ea typeface="+mn-ea"/>
                <a:cs typeface="+mn-cs"/>
              </a:rPr>
              <a:t>A set of tools are currently available to </a:t>
            </a:r>
            <a:r>
              <a:rPr lang="en-US" sz="1200" b="1" i="0" kern="1200" dirty="0" smtClean="0">
                <a:solidFill>
                  <a:schemeClr val="tx1"/>
                </a:solidFill>
                <a:effectLst/>
                <a:latin typeface="+mn-lt"/>
                <a:ea typeface="+mn-ea"/>
                <a:cs typeface="+mn-cs"/>
              </a:rPr>
              <a:t>write the specifications </a:t>
            </a:r>
            <a:r>
              <a:rPr lang="en-US" sz="1200" b="0" i="0" kern="1200" dirty="0" smtClean="0">
                <a:solidFill>
                  <a:schemeClr val="tx1"/>
                </a:solidFill>
                <a:effectLst/>
                <a:latin typeface="+mn-lt"/>
                <a:ea typeface="+mn-ea"/>
                <a:cs typeface="+mn-cs"/>
              </a:rPr>
              <a:t>and match them with code functions, such as </a:t>
            </a:r>
            <a:r>
              <a:rPr lang="en-US" sz="1200" b="1" i="1" kern="1200" dirty="0" smtClean="0">
                <a:solidFill>
                  <a:schemeClr val="tx1"/>
                </a:solidFill>
                <a:effectLst/>
                <a:latin typeface="+mn-lt"/>
                <a:ea typeface="+mn-ea"/>
                <a:cs typeface="+mn-cs"/>
              </a:rPr>
              <a:t>Cucumber</a:t>
            </a:r>
            <a:r>
              <a:rPr lang="en-US" sz="1200" b="0" i="0" kern="1200" dirty="0" smtClean="0">
                <a:solidFill>
                  <a:schemeClr val="tx1"/>
                </a:solidFill>
                <a:effectLst/>
                <a:latin typeface="+mn-lt"/>
                <a:ea typeface="+mn-ea"/>
                <a:cs typeface="+mn-cs"/>
              </a:rPr>
              <a:t> or </a:t>
            </a:r>
            <a:r>
              <a:rPr lang="en-US" sz="1200" b="1" i="1" kern="1200" dirty="0" err="1" smtClean="0">
                <a:solidFill>
                  <a:schemeClr val="tx1"/>
                </a:solidFill>
                <a:effectLst/>
                <a:latin typeface="+mn-lt"/>
                <a:ea typeface="+mn-ea"/>
                <a:cs typeface="+mn-cs"/>
              </a:rPr>
              <a:t>SpecFlow</a:t>
            </a:r>
            <a:r>
              <a:rPr lang="en-US" sz="1200" b="1" i="1"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coverage</a:t>
            </a:r>
          </a:p>
          <a:p>
            <a:r>
              <a:rPr lang="en-US" sz="1200" b="0" i="0" kern="1200" dirty="0" smtClean="0">
                <a:solidFill>
                  <a:schemeClr val="tx1"/>
                </a:solidFill>
                <a:effectLst/>
                <a:latin typeface="+mn-lt"/>
                <a:ea typeface="+mn-ea"/>
                <a:cs typeface="+mn-cs"/>
              </a:rPr>
              <a:t>This module uses </a:t>
            </a:r>
            <a:r>
              <a:rPr lang="en-US" sz="1200" b="1" i="0" kern="1200" dirty="0" err="1" smtClean="0">
                <a:solidFill>
                  <a:schemeClr val="tx1"/>
                </a:solidFill>
                <a:effectLst/>
                <a:latin typeface="+mn-lt"/>
                <a:ea typeface="+mn-ea"/>
                <a:cs typeface="+mn-cs"/>
                <a:hlinkClick r:id="rId6"/>
              </a:rPr>
              <a:t>nyc</a:t>
            </a:r>
            <a:r>
              <a:rPr lang="en-US" sz="1200" b="0" i="0" kern="1200" dirty="0" smtClean="0">
                <a:solidFill>
                  <a:schemeClr val="tx1"/>
                </a:solidFill>
                <a:effectLst/>
                <a:latin typeface="+mn-lt"/>
                <a:ea typeface="+mn-ea"/>
                <a:cs typeface="+mn-cs"/>
              </a:rPr>
              <a:t> to track code coverage, even across </a:t>
            </a:r>
            <a:r>
              <a:rPr lang="en-US" sz="1200" b="0" i="0" kern="1200" dirty="0" err="1" smtClean="0">
                <a:solidFill>
                  <a:schemeClr val="tx1"/>
                </a:solidFill>
                <a:effectLst/>
                <a:latin typeface="+mn-lt"/>
                <a:ea typeface="+mn-ea"/>
                <a:cs typeface="+mn-cs"/>
              </a:rPr>
              <a:t>subprocess</a:t>
            </a:r>
            <a:r>
              <a:rPr lang="en-US" sz="1200" b="0" i="0" kern="1200" dirty="0" smtClean="0">
                <a:solidFill>
                  <a:schemeClr val="tx1"/>
                </a:solidFill>
                <a:effectLst/>
                <a:latin typeface="+mn-lt"/>
                <a:ea typeface="+mn-ea"/>
                <a:cs typeface="+mn-cs"/>
              </a:rPr>
              <a:t> boundaries. It is enabled by default, and there's nothing extra you need to do to use it.</a:t>
            </a:r>
          </a:p>
          <a:p>
            <a:r>
              <a:rPr lang="en-US" sz="1200" b="0" i="0" kern="1200" dirty="0" err="1" smtClean="0">
                <a:solidFill>
                  <a:schemeClr val="tx1"/>
                </a:solidFill>
                <a:effectLst/>
                <a:latin typeface="+mn-lt"/>
                <a:ea typeface="+mn-ea"/>
                <a:cs typeface="+mn-cs"/>
              </a:rPr>
              <a:t>Nyc</a:t>
            </a:r>
            <a:r>
              <a:rPr lang="en-US" sz="1200" b="0" i="0" kern="1200" dirty="0" smtClean="0">
                <a:solidFill>
                  <a:schemeClr val="tx1"/>
                </a:solidFill>
                <a:effectLst/>
                <a:latin typeface="+mn-lt"/>
                <a:ea typeface="+mn-ea"/>
                <a:cs typeface="+mn-cs"/>
              </a:rPr>
              <a:t> in turn uses </a:t>
            </a:r>
            <a:r>
              <a:rPr lang="en-US" sz="1200" b="1" i="0" kern="1200" dirty="0" err="1" smtClean="0">
                <a:solidFill>
                  <a:schemeClr val="tx1"/>
                </a:solidFill>
                <a:effectLst/>
                <a:latin typeface="+mn-lt"/>
                <a:ea typeface="+mn-ea"/>
                <a:cs typeface="+mn-cs"/>
                <a:hlinkClick r:id="rId7"/>
              </a:rPr>
              <a:t>istanbul</a:t>
            </a:r>
            <a:r>
              <a:rPr lang="en-US" sz="1200" b="0" i="0" kern="1200" dirty="0" smtClean="0">
                <a:solidFill>
                  <a:schemeClr val="tx1"/>
                </a:solidFill>
                <a:effectLst/>
                <a:latin typeface="+mn-lt"/>
                <a:ea typeface="+mn-ea"/>
                <a:cs typeface="+mn-cs"/>
              </a:rPr>
              <a:t> to do the actual coverage code transformation and reporting.</a:t>
            </a:r>
          </a:p>
          <a:p>
            <a:r>
              <a:rPr lang="en-US" sz="1200" b="0" i="0" kern="1200" dirty="0" smtClean="0">
                <a:solidFill>
                  <a:schemeClr val="tx1"/>
                </a:solidFill>
                <a:effectLst/>
                <a:latin typeface="+mn-lt"/>
                <a:ea typeface="+mn-ea"/>
                <a:cs typeface="+mn-cs"/>
              </a:rPr>
              <a:t>To disable coverage, run your tests with the --no-coverage argument. To re-enable, add the --coverage argument.</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jsdom</a:t>
            </a:r>
            <a:r>
              <a:rPr lang="en-US" sz="1200" b="0" i="0" kern="1200" dirty="0" smtClean="0">
                <a:solidFill>
                  <a:schemeClr val="tx1"/>
                </a:solidFill>
                <a:effectLst/>
                <a:latin typeface="+mn-lt"/>
                <a:ea typeface="+mn-ea"/>
                <a:cs typeface="+mn-cs"/>
              </a:rPr>
              <a:t> is a JavaScript implementation of the WHATWG DOM and HTML standards. In other words, </a:t>
            </a:r>
            <a:r>
              <a:rPr lang="en-US" sz="1200" b="0" i="0" kern="1200" dirty="0" err="1" smtClean="0">
                <a:solidFill>
                  <a:schemeClr val="tx1"/>
                </a:solidFill>
                <a:effectLst/>
                <a:latin typeface="+mn-lt"/>
                <a:ea typeface="+mn-ea"/>
                <a:cs typeface="+mn-cs"/>
              </a:rPr>
              <a:t>jsdom</a:t>
            </a:r>
            <a:r>
              <a:rPr lang="en-US" sz="1200" b="0" i="0" kern="1200" dirty="0" smtClean="0">
                <a:solidFill>
                  <a:schemeClr val="tx1"/>
                </a:solidFill>
                <a:effectLst/>
                <a:latin typeface="+mn-lt"/>
                <a:ea typeface="+mn-ea"/>
                <a:cs typeface="+mn-cs"/>
              </a:rPr>
              <a:t> simulates a browser’s environment without running anything but plain JS.</a:t>
            </a:r>
          </a:p>
          <a:p>
            <a:r>
              <a:rPr lang="en-US" sz="1200" b="0" i="0" kern="1200" dirty="0" smtClean="0">
                <a:solidFill>
                  <a:schemeClr val="tx1"/>
                </a:solidFill>
                <a:effectLst/>
                <a:latin typeface="+mn-lt"/>
                <a:ea typeface="+mn-ea"/>
                <a:cs typeface="+mn-cs"/>
              </a:rPr>
              <a:t>As mentioned before, in this simulated browser environment, tests would run really fast. The drawback of </a:t>
            </a:r>
            <a:r>
              <a:rPr lang="en-US" sz="1200" b="0" i="0" kern="1200" dirty="0" err="1" smtClean="0">
                <a:solidFill>
                  <a:schemeClr val="tx1"/>
                </a:solidFill>
                <a:effectLst/>
                <a:latin typeface="+mn-lt"/>
                <a:ea typeface="+mn-ea"/>
                <a:cs typeface="+mn-cs"/>
              </a:rPr>
              <a:t>jsdom</a:t>
            </a:r>
            <a:r>
              <a:rPr lang="en-US" sz="1200" b="0" i="0" kern="1200" dirty="0" smtClean="0">
                <a:solidFill>
                  <a:schemeClr val="tx1"/>
                </a:solidFill>
                <a:effectLst/>
                <a:latin typeface="+mn-lt"/>
                <a:ea typeface="+mn-ea"/>
                <a:cs typeface="+mn-cs"/>
              </a:rPr>
              <a:t> is that not everything can be simulated outside a real browser (you can’t take a screenshot for example) so using it will limit your test’s reach.</a:t>
            </a:r>
          </a:p>
          <a:p>
            <a:r>
              <a:rPr lang="en-US" sz="1200" b="0" i="0" kern="1200" dirty="0" smtClean="0">
                <a:solidFill>
                  <a:schemeClr val="tx1"/>
                </a:solidFill>
                <a:effectLst/>
                <a:latin typeface="+mn-lt"/>
                <a:ea typeface="+mn-ea"/>
                <a:cs typeface="+mn-cs"/>
              </a:rPr>
              <a:t>It’s worth mentioning that the JS community rapidly improves </a:t>
            </a:r>
            <a:r>
              <a:rPr lang="en-US" sz="1200" b="0" i="0" kern="1200" dirty="0" err="1" smtClean="0">
                <a:solidFill>
                  <a:schemeClr val="tx1"/>
                </a:solidFill>
                <a:effectLst/>
                <a:latin typeface="+mn-lt"/>
                <a:ea typeface="+mn-ea"/>
                <a:cs typeface="+mn-cs"/>
              </a:rPr>
              <a:t>jsdom</a:t>
            </a:r>
            <a:r>
              <a:rPr lang="en-US" sz="1200" b="0" i="0" kern="1200" dirty="0" smtClean="0">
                <a:solidFill>
                  <a:schemeClr val="tx1"/>
                </a:solidFill>
                <a:effectLst/>
                <a:latin typeface="+mn-lt"/>
                <a:ea typeface="+mn-ea"/>
                <a:cs typeface="+mn-cs"/>
              </a:rPr>
              <a:t> and the current version is very close to support whatever exists on a real browser.</a:t>
            </a:r>
          </a:p>
          <a:p>
            <a:endParaRPr lang="en-US" dirty="0" smtClean="0"/>
          </a:p>
          <a:p>
            <a:r>
              <a:rPr lang="en-US" sz="1200" b="1" i="0" kern="1200" dirty="0" smtClean="0">
                <a:solidFill>
                  <a:schemeClr val="tx1"/>
                </a:solidFill>
                <a:effectLst/>
                <a:latin typeface="+mn-lt"/>
                <a:ea typeface="+mn-ea"/>
                <a:cs typeface="+mn-cs"/>
              </a:rPr>
              <a:t>Storybook</a:t>
            </a:r>
            <a:r>
              <a:rPr lang="en-US" sz="1200" b="0" i="0" kern="1200" dirty="0" smtClean="0">
                <a:solidFill>
                  <a:schemeClr val="tx1"/>
                </a:solidFill>
                <a:effectLst/>
                <a:latin typeface="+mn-lt"/>
                <a:ea typeface="+mn-ea"/>
                <a:cs typeface="+mn-cs"/>
              </a:rPr>
              <a:t> - While not, strictly speaking, a testing tool, Storybook lets you write components in special “stories” which enable developing and interacting with components in isolation.</a:t>
            </a:r>
          </a:p>
          <a:p>
            <a:r>
              <a:rPr lang="en-US" sz="1200" b="0" i="0" kern="1200" dirty="0" smtClean="0">
                <a:solidFill>
                  <a:schemeClr val="tx1"/>
                </a:solidFill>
                <a:effectLst/>
                <a:latin typeface="+mn-lt"/>
                <a:ea typeface="+mn-ea"/>
                <a:cs typeface="+mn-cs"/>
              </a:rPr>
              <a:t>Not only it encourages you to write your components in a more “testable” fashion, you can actually </a:t>
            </a:r>
            <a:r>
              <a:rPr lang="en-US" sz="1200" b="0" i="0" u="sng" kern="1200" dirty="0" smtClean="0">
                <a:solidFill>
                  <a:schemeClr val="tx1"/>
                </a:solidFill>
                <a:effectLst/>
                <a:latin typeface="+mn-lt"/>
                <a:ea typeface="+mn-ea"/>
                <a:cs typeface="+mn-cs"/>
                <a:hlinkClick r:id="rId8"/>
              </a:rPr>
              <a:t>test the components in storybook</a:t>
            </a:r>
            <a:r>
              <a:rPr lang="en-US" sz="1200" b="0" i="0" kern="1200" dirty="0" smtClean="0">
                <a:solidFill>
                  <a:schemeClr val="tx1"/>
                </a:solidFill>
                <a:effectLst/>
                <a:latin typeface="+mn-lt"/>
                <a:ea typeface="+mn-ea"/>
                <a:cs typeface="+mn-cs"/>
              </a:rPr>
              <a:t>, using </a:t>
            </a:r>
            <a:r>
              <a:rPr lang="en-US" sz="1200" b="0" i="0" u="sng" kern="1200" dirty="0" smtClean="0">
                <a:solidFill>
                  <a:schemeClr val="tx1"/>
                </a:solidFill>
                <a:effectLst/>
                <a:latin typeface="+mn-lt"/>
                <a:ea typeface="+mn-ea"/>
                <a:cs typeface="+mn-cs"/>
                <a:hlinkClick r:id="rId9"/>
              </a:rPr>
              <a:t>Chromatic</a:t>
            </a:r>
            <a:r>
              <a:rPr lang="en-US" sz="1200" b="0" i="0" kern="1200" dirty="0" smtClean="0">
                <a:solidFill>
                  <a:schemeClr val="tx1"/>
                </a:solidFill>
                <a:effectLst/>
                <a:latin typeface="+mn-lt"/>
                <a:ea typeface="+mn-ea"/>
                <a:cs typeface="+mn-cs"/>
              </a:rPr>
              <a:t> that we would discuss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b="1" dirty="0" smtClean="0"/>
              <a:t> </a:t>
            </a:r>
            <a:r>
              <a:rPr lang="en-US" sz="1200" b="1" i="0" kern="1200" dirty="0" smtClean="0">
                <a:solidFill>
                  <a:schemeClr val="tx1"/>
                </a:solidFill>
                <a:effectLst/>
                <a:latin typeface="+mn-lt"/>
                <a:ea typeface="+mn-ea"/>
                <a:cs typeface="+mn-cs"/>
              </a:rPr>
              <a:t>Testing Library </a:t>
            </a:r>
            <a:r>
              <a:rPr lang="en-US" sz="1200" b="0" i="0" kern="1200" dirty="0" smtClean="0">
                <a:solidFill>
                  <a:schemeClr val="tx1"/>
                </a:solidFill>
                <a:effectLst/>
                <a:latin typeface="+mn-lt"/>
                <a:ea typeface="+mn-ea"/>
                <a:cs typeface="+mn-cs"/>
              </a:rPr>
              <a:t>- The library provides special tools for different frameworks like React, </a:t>
            </a:r>
            <a:r>
              <a:rPr lang="en-US" sz="1200" b="0" i="0" kern="1200" dirty="0" err="1" smtClean="0">
                <a:solidFill>
                  <a:schemeClr val="tx1"/>
                </a:solidFill>
                <a:effectLst/>
                <a:latin typeface="+mn-lt"/>
                <a:ea typeface="+mn-ea"/>
                <a:cs typeface="+mn-cs"/>
              </a:rPr>
              <a:t>Preact</a:t>
            </a:r>
            <a:r>
              <a:rPr lang="en-US" sz="1200" b="0" i="0" kern="1200" dirty="0" smtClean="0">
                <a:solidFill>
                  <a:schemeClr val="tx1"/>
                </a:solidFill>
                <a:effectLst/>
                <a:latin typeface="+mn-lt"/>
                <a:ea typeface="+mn-ea"/>
                <a:cs typeface="+mn-cs"/>
              </a:rPr>
              <a:t>, React Native, Marko, Angular, </a:t>
            </a:r>
            <a:r>
              <a:rPr lang="en-US" sz="1200" b="0" i="0" kern="1200" dirty="0" err="1" smtClean="0">
                <a:solidFill>
                  <a:schemeClr val="tx1"/>
                </a:solidFill>
                <a:effectLst/>
                <a:latin typeface="+mn-lt"/>
                <a:ea typeface="+mn-ea"/>
                <a:cs typeface="+mn-cs"/>
              </a:rPr>
              <a:t>Vue</a:t>
            </a:r>
            <a:r>
              <a:rPr lang="en-US" sz="1200" b="0" i="0" kern="1200" dirty="0" smtClean="0">
                <a:solidFill>
                  <a:schemeClr val="tx1"/>
                </a:solidFill>
                <a:effectLst/>
                <a:latin typeface="+mn-lt"/>
                <a:ea typeface="+mn-ea"/>
                <a:cs typeface="+mn-cs"/>
              </a:rPr>
              <a:t>, and Svelte. The most famous of them is </a:t>
            </a:r>
            <a:r>
              <a:rPr lang="en-US" sz="1200" b="0" i="0" u="sng" kern="1200" dirty="0" smtClean="0">
                <a:solidFill>
                  <a:schemeClr val="tx1"/>
                </a:solidFill>
                <a:effectLst/>
                <a:latin typeface="+mn-lt"/>
                <a:ea typeface="+mn-ea"/>
                <a:cs typeface="+mn-cs"/>
                <a:hlinkClick r:id="rId10"/>
              </a:rPr>
              <a:t>React Testing Library</a:t>
            </a:r>
            <a:r>
              <a:rPr lang="en-US" sz="1200" b="0" i="0" kern="1200" dirty="0" smtClean="0">
                <a:solidFill>
                  <a:schemeClr val="tx1"/>
                </a:solidFill>
                <a:effectLst/>
                <a:latin typeface="+mn-lt"/>
                <a:ea typeface="+mn-ea"/>
                <a:cs typeface="+mn-cs"/>
              </a:rPr>
              <a:t> which is very widely adopted.</a:t>
            </a:r>
          </a:p>
          <a:p>
            <a:r>
              <a:rPr lang="en-US" sz="1200" b="0" i="0" kern="1200" dirty="0" smtClean="0">
                <a:solidFill>
                  <a:schemeClr val="tx1"/>
                </a:solidFill>
                <a:effectLst/>
                <a:latin typeface="+mn-lt"/>
                <a:ea typeface="+mn-ea"/>
                <a:cs typeface="+mn-cs"/>
              </a:rPr>
              <a:t>It also helps with E2E testing tools like Cypress, Puppeteer, </a:t>
            </a:r>
            <a:r>
              <a:rPr lang="en-US" sz="1200" b="0" i="0" kern="1200" dirty="0" err="1" smtClean="0">
                <a:solidFill>
                  <a:schemeClr val="tx1"/>
                </a:solidFill>
                <a:effectLst/>
                <a:latin typeface="+mn-lt"/>
                <a:ea typeface="+mn-ea"/>
                <a:cs typeface="+mn-cs"/>
              </a:rPr>
              <a:t>Testcafe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Nightwatch</a:t>
            </a:r>
            <a:r>
              <a:rPr lang="en-US" sz="1200" b="0" i="0" kern="1200" dirty="0" smtClean="0">
                <a:solidFill>
                  <a:schemeClr val="tx1"/>
                </a:solidFill>
                <a:effectLst/>
                <a:latin typeface="+mn-lt"/>
                <a:ea typeface="+mn-ea"/>
                <a:cs typeface="+mn-cs"/>
              </a:rPr>
              <a:t> that would all be discussed next.</a:t>
            </a:r>
          </a:p>
          <a:p>
            <a:r>
              <a:rPr lang="en-US" sz="1200" b="0" i="0" kern="1200" dirty="0" smtClean="0">
                <a:solidFill>
                  <a:schemeClr val="tx1"/>
                </a:solidFill>
                <a:effectLst/>
                <a:latin typeface="+mn-lt"/>
                <a:ea typeface="+mn-ea"/>
                <a:cs typeface="+mn-cs"/>
              </a:rPr>
              <a:t>It helps with convenient selectors, firing events, configuration, dealing with asynchronous code, and many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Electronh</a:t>
            </a:r>
            <a:r>
              <a:rPr lang="en-US" sz="1200" b="1"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The Electron framework lets you write cross-platform desktop applications using JavaScript, HTML and CSS. It also has a headless mode.</a:t>
            </a:r>
          </a:p>
          <a:p>
            <a:r>
              <a:rPr lang="en-US" sz="1200" b="0" i="0" kern="1200" dirty="0" smtClean="0">
                <a:solidFill>
                  <a:schemeClr val="tx1"/>
                </a:solidFill>
                <a:effectLst/>
                <a:latin typeface="+mn-lt"/>
                <a:ea typeface="+mn-ea"/>
                <a:cs typeface="+mn-cs"/>
              </a:rPr>
              <a:t>It has a huge community and many important applications are built on top of it, so it is supposed to stay up to date:</a:t>
            </a:r>
            <a:br>
              <a:rPr lang="en-US" sz="1200" b="0" i="0" kern="1200" dirty="0" smtClean="0">
                <a:solidFill>
                  <a:schemeClr val="tx1"/>
                </a:solidFill>
                <a:effectLst/>
                <a:latin typeface="+mn-lt"/>
                <a:ea typeface="+mn-ea"/>
                <a:cs typeface="+mn-cs"/>
              </a:rPr>
            </a:br>
            <a:r>
              <a:rPr lang="en-US" sz="1200" b="0" i="0" u="sng" kern="1200" dirty="0" smtClean="0">
                <a:solidFill>
                  <a:schemeClr val="tx1"/>
                </a:solidFill>
                <a:effectLst/>
                <a:latin typeface="+mn-lt"/>
                <a:ea typeface="+mn-ea"/>
                <a:cs typeface="+mn-cs"/>
                <a:hlinkClick r:id="rId11"/>
              </a:rPr>
              <a:t>Atom</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12"/>
              </a:rPr>
              <a:t>Slack</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13"/>
              </a:rPr>
              <a:t>Skype</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14"/>
              </a:rPr>
              <a:t>GitHub Desktop</a:t>
            </a:r>
            <a:r>
              <a:rPr lang="en-US" sz="1200" b="0" i="0" kern="1200" dirty="0" smtClean="0">
                <a:solidFill>
                  <a:schemeClr val="tx1"/>
                </a:solidFill>
                <a:effectLst/>
                <a:latin typeface="+mn-lt"/>
                <a:ea typeface="+mn-ea"/>
                <a:cs typeface="+mn-cs"/>
              </a:rPr>
              <a:t> and many more.</a:t>
            </a:r>
          </a:p>
          <a:p>
            <a:r>
              <a:rPr lang="en-US" sz="1200" b="0" i="0" kern="1200" dirty="0" smtClean="0">
                <a:solidFill>
                  <a:schemeClr val="tx1"/>
                </a:solidFill>
                <a:effectLst/>
                <a:latin typeface="+mn-lt"/>
                <a:ea typeface="+mn-ea"/>
                <a:cs typeface="+mn-cs"/>
              </a:rPr>
              <a:t>Testing tools like </a:t>
            </a:r>
            <a:r>
              <a:rPr lang="en-US" sz="1200" b="0" i="0" u="sng" kern="1200" dirty="0" smtClean="0">
                <a:solidFill>
                  <a:schemeClr val="tx1"/>
                </a:solidFill>
                <a:effectLst/>
                <a:latin typeface="+mn-lt"/>
                <a:ea typeface="+mn-ea"/>
                <a:cs typeface="+mn-cs"/>
                <a:hlinkClick r:id="rId5"/>
              </a:rPr>
              <a:t>Cypress.io</a:t>
            </a:r>
            <a:r>
              <a:rPr lang="en-US" sz="1200" b="0" i="0" kern="1200" dirty="0" smtClean="0">
                <a:solidFill>
                  <a:schemeClr val="tx1"/>
                </a:solidFill>
                <a:effectLst/>
                <a:latin typeface="+mn-lt"/>
                <a:ea typeface="+mn-ea"/>
                <a:cs typeface="+mn-cs"/>
              </a:rPr>
              <a:t> use Electron to launch tests with maximum control of the browser. Testing tools like </a:t>
            </a:r>
            <a:r>
              <a:rPr lang="en-US" sz="1200" b="0" i="0" u="sng" kern="1200" dirty="0" smtClean="0">
                <a:solidFill>
                  <a:schemeClr val="tx1"/>
                </a:solidFill>
                <a:effectLst/>
                <a:latin typeface="+mn-lt"/>
                <a:ea typeface="+mn-ea"/>
                <a:cs typeface="+mn-cs"/>
                <a:hlinkClick r:id="rId5"/>
              </a:rPr>
              <a:t>Cypress.io</a:t>
            </a:r>
            <a:r>
              <a:rPr lang="en-US" sz="1200" b="0" i="0" kern="1200" dirty="0" smtClean="0">
                <a:solidFill>
                  <a:schemeClr val="tx1"/>
                </a:solidFill>
                <a:effectLst/>
                <a:latin typeface="+mn-lt"/>
                <a:ea typeface="+mn-ea"/>
                <a:cs typeface="+mn-cs"/>
              </a:rPr>
              <a:t> use Electron to launch tests with maximum control of the browser.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Istanbul </a:t>
            </a:r>
            <a:r>
              <a:rPr lang="en-US" sz="1200" b="0" i="0" kern="1200" dirty="0" smtClean="0">
                <a:solidFill>
                  <a:schemeClr val="tx1"/>
                </a:solidFill>
                <a:effectLst/>
                <a:latin typeface="+mn-lt"/>
                <a:ea typeface="+mn-ea"/>
                <a:cs typeface="+mn-cs"/>
              </a:rPr>
              <a:t>will tell you how much of your code is covered with unit tests. It will report on statement, line, function and branch coverage in percentages so you will understand better what is left to cover.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Karma</a:t>
            </a:r>
            <a:r>
              <a:rPr lang="en-US" sz="1200" b="0" i="0" kern="1200" dirty="0" smtClean="0">
                <a:solidFill>
                  <a:schemeClr val="tx1"/>
                </a:solidFill>
                <a:effectLst/>
                <a:latin typeface="+mn-lt"/>
                <a:ea typeface="+mn-ea"/>
                <a:cs typeface="+mn-cs"/>
              </a:rPr>
              <a:t> hosts a </a:t>
            </a:r>
            <a:r>
              <a:rPr lang="en-US" sz="1200" b="1" i="0" kern="1200" dirty="0" smtClean="0">
                <a:solidFill>
                  <a:schemeClr val="tx1"/>
                </a:solidFill>
                <a:effectLst/>
                <a:latin typeface="+mn-lt"/>
                <a:ea typeface="+mn-ea"/>
                <a:cs typeface="+mn-cs"/>
              </a:rPr>
              <a:t>test server with a special web page</a:t>
            </a:r>
            <a:r>
              <a:rPr lang="en-US" sz="1200" b="0" i="0" kern="1200" dirty="0" smtClean="0">
                <a:solidFill>
                  <a:schemeClr val="tx1"/>
                </a:solidFill>
                <a:effectLst/>
                <a:latin typeface="+mn-lt"/>
                <a:ea typeface="+mn-ea"/>
                <a:cs typeface="+mn-cs"/>
              </a:rPr>
              <a:t> to run your tests in the page’s environment. This page can be run across many browsers </a:t>
            </a:r>
            <a:r>
              <a:rPr lang="en-US" sz="1200" b="1" i="0" kern="1200" dirty="0" smtClean="0">
                <a:solidFill>
                  <a:schemeClr val="tx1"/>
                </a:solidFill>
                <a:effectLst/>
                <a:latin typeface="+mn-lt"/>
                <a:ea typeface="+mn-ea"/>
                <a:cs typeface="+mn-cs"/>
              </a:rPr>
              <a:t>and browser-like environments </a:t>
            </a:r>
            <a:r>
              <a:rPr lang="en-US" sz="1200" b="0" i="0" kern="1200" dirty="0" smtClean="0">
                <a:solidFill>
                  <a:schemeClr val="tx1"/>
                </a:solidFill>
                <a:effectLst/>
                <a:latin typeface="+mn-lt"/>
                <a:ea typeface="+mn-ea"/>
                <a:cs typeface="+mn-cs"/>
              </a:rPr>
              <a:t>including </a:t>
            </a:r>
            <a:r>
              <a:rPr lang="en-US" sz="1200" b="0" i="0" u="sng" kern="1200" dirty="0" err="1" smtClean="0">
                <a:solidFill>
                  <a:schemeClr val="tx1"/>
                </a:solidFill>
                <a:effectLst/>
                <a:latin typeface="+mn-lt"/>
                <a:ea typeface="+mn-ea"/>
                <a:cs typeface="+mn-cs"/>
                <a:hlinkClick r:id="rId15"/>
              </a:rPr>
              <a:t>jsdom</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Chai </a:t>
            </a:r>
            <a:r>
              <a:rPr lang="en-US" sz="1200" b="0" i="0" kern="1200" dirty="0" smtClean="0">
                <a:solidFill>
                  <a:schemeClr val="tx1"/>
                </a:solidFill>
                <a:effectLst/>
                <a:latin typeface="+mn-lt"/>
                <a:ea typeface="+mn-ea"/>
                <a:cs typeface="+mn-cs"/>
              </a:rPr>
              <a:t>is the most popular assertion library. It has many plugins and extensions.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Unexpected</a:t>
            </a:r>
            <a:r>
              <a:rPr lang="en-US" sz="1200" b="0" i="0" kern="1200" dirty="0" smtClean="0">
                <a:solidFill>
                  <a:schemeClr val="tx1"/>
                </a:solidFill>
                <a:effectLst/>
                <a:latin typeface="+mn-lt"/>
                <a:ea typeface="+mn-ea"/>
                <a:cs typeface="+mn-cs"/>
              </a:rPr>
              <a:t> is an assertion library with a slightly different syntax from Chai. It is also extensible so assertions can be more advanced with libraries that are based on it like </a:t>
            </a:r>
            <a:r>
              <a:rPr lang="en-US" sz="1200" b="0" i="0" u="sng" kern="1200" dirty="0" smtClean="0">
                <a:solidFill>
                  <a:schemeClr val="tx1"/>
                </a:solidFill>
                <a:effectLst/>
                <a:latin typeface="+mn-lt"/>
                <a:ea typeface="+mn-ea"/>
                <a:cs typeface="+mn-cs"/>
                <a:hlinkClick r:id="rId16"/>
              </a:rPr>
              <a:t>unexpected-react</a:t>
            </a:r>
            <a:r>
              <a:rPr lang="en-US" sz="1200" b="0" i="0" kern="1200" dirty="0" smtClean="0">
                <a:solidFill>
                  <a:schemeClr val="tx1"/>
                </a:solidFill>
                <a:effectLst/>
                <a:latin typeface="+mn-lt"/>
                <a:ea typeface="+mn-ea"/>
                <a:cs typeface="+mn-cs"/>
              </a:rPr>
              <a:t> that you can read about more in depth </a:t>
            </a:r>
            <a:r>
              <a:rPr lang="en-US" sz="1200" b="0" i="0" u="sng" kern="1200" dirty="0" smtClean="0">
                <a:solidFill>
                  <a:schemeClr val="tx1"/>
                </a:solidFill>
                <a:effectLst/>
                <a:latin typeface="+mn-lt"/>
                <a:ea typeface="+mn-ea"/>
                <a:cs typeface="+mn-cs"/>
                <a:hlinkClick r:id="rId17"/>
              </a:rPr>
              <a:t>here</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testdouble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 less popular library that does what Sinon does, and claims to do it better, with a few differences in design, philosophy, and features that could make it useful in many cases. You can read about it </a:t>
            </a:r>
            <a:r>
              <a:rPr lang="en-US" sz="1200" b="0" i="0" u="sng" kern="1200" dirty="0" smtClean="0">
                <a:solidFill>
                  <a:schemeClr val="tx1"/>
                </a:solidFill>
                <a:effectLst/>
                <a:latin typeface="+mn-lt"/>
                <a:ea typeface="+mn-ea"/>
                <a:cs typeface="+mn-cs"/>
                <a:hlinkClick r:id="rId18"/>
              </a:rPr>
              <a:t>here</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19"/>
              </a:rPr>
              <a:t>here </a:t>
            </a:r>
            <a:r>
              <a:rPr lang="en-US" sz="1200" b="0" i="0" kern="1200" dirty="0" smtClean="0">
                <a:solidFill>
                  <a:schemeClr val="tx1"/>
                </a:solidFill>
                <a:effectLst/>
                <a:latin typeface="+mn-lt"/>
                <a:ea typeface="+mn-ea"/>
                <a:cs typeface="+mn-cs"/>
              </a:rPr>
              <a:t>and </a:t>
            </a:r>
            <a:r>
              <a:rPr lang="en-US" sz="1200" b="0" i="0" u="sng" kern="1200" dirty="0" smtClean="0">
                <a:solidFill>
                  <a:schemeClr val="tx1"/>
                </a:solidFill>
                <a:effectLst/>
                <a:latin typeface="+mn-lt"/>
                <a:ea typeface="+mn-ea"/>
                <a:cs typeface="+mn-cs"/>
                <a:hlinkClick r:id="rId20"/>
              </a:rPr>
              <a:t>here</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Wallaby</a:t>
            </a:r>
            <a:r>
              <a:rPr lang="en-US" sz="1200" b="0" i="0" kern="1200" dirty="0" smtClean="0">
                <a:solidFill>
                  <a:schemeClr val="tx1"/>
                </a:solidFill>
                <a:effectLst/>
                <a:latin typeface="+mn-lt"/>
                <a:ea typeface="+mn-ea"/>
                <a:cs typeface="+mn-cs"/>
              </a:rPr>
              <a:t> is another tool worth mentioning. It is not free, but many users recommend buying it. It runs on your IDE (it supports all major ones) and runs tests that are relevant to your code changes and indicates if anything fails in real time alongside your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Cucumber </a:t>
            </a:r>
            <a:r>
              <a:rPr lang="en-US" sz="1200" b="0" i="0" kern="1200" dirty="0" smtClean="0">
                <a:solidFill>
                  <a:schemeClr val="tx1"/>
                </a:solidFill>
                <a:effectLst/>
                <a:latin typeface="+mn-lt"/>
                <a:ea typeface="+mn-ea"/>
                <a:cs typeface="+mn-cs"/>
              </a:rPr>
              <a:t>help with writing tests in BDD by dividing them between the acceptance criteria files using the </a:t>
            </a:r>
            <a:r>
              <a:rPr lang="en-US" sz="1200" b="1" i="0" kern="1200" dirty="0" smtClean="0">
                <a:solidFill>
                  <a:schemeClr val="tx1"/>
                </a:solidFill>
                <a:effectLst/>
                <a:latin typeface="+mn-lt"/>
                <a:ea typeface="+mn-ea"/>
                <a:cs typeface="+mn-cs"/>
              </a:rPr>
              <a:t>Gherkin </a:t>
            </a:r>
            <a:r>
              <a:rPr lang="en-US" sz="1200" b="0" i="0" kern="1200" dirty="0" smtClean="0">
                <a:solidFill>
                  <a:schemeClr val="tx1"/>
                </a:solidFill>
                <a:effectLst/>
                <a:latin typeface="+mn-lt"/>
                <a:ea typeface="+mn-ea"/>
                <a:cs typeface="+mn-cs"/>
              </a:rPr>
              <a:t>syntax and the tests that correspond to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a:t>
            </a:fld>
            <a:endParaRPr lang="en-US"/>
          </a:p>
        </p:txBody>
      </p:sp>
    </p:spTree>
    <p:extLst>
      <p:ext uri="{BB962C8B-B14F-4D97-AF65-F5344CB8AC3E}">
        <p14:creationId xmlns:p14="http://schemas.microsoft.com/office/powerpoint/2010/main" val="1332122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Selenium</a:t>
            </a:r>
            <a:r>
              <a:rPr lang="en-US" sz="1200" b="0" i="0" kern="1200" dirty="0" smtClean="0">
                <a:solidFill>
                  <a:schemeClr val="tx1"/>
                </a:solidFill>
                <a:effectLst/>
                <a:latin typeface="+mn-lt"/>
                <a:ea typeface="+mn-ea"/>
                <a:cs typeface="+mn-cs"/>
              </a:rPr>
              <a:t> - is a toolset for browser test automation</a:t>
            </a:r>
          </a:p>
          <a:p>
            <a:r>
              <a:rPr lang="en-US" sz="1200" b="1" i="0" kern="1200" dirty="0"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 a standard protocol for communicating between test framework and browsers</a:t>
            </a:r>
          </a:p>
          <a:p>
            <a:r>
              <a:rPr lang="en-US" sz="1200" b="1" i="0" kern="1200" dirty="0" smtClean="0">
                <a:solidFill>
                  <a:schemeClr val="tx1"/>
                </a:solidFill>
                <a:effectLst/>
                <a:latin typeface="+mn-lt"/>
                <a:ea typeface="+mn-ea"/>
                <a:cs typeface="+mn-cs"/>
              </a:rPr>
              <a:t>JSON Wire</a:t>
            </a:r>
            <a:r>
              <a:rPr lang="en-US" sz="1200" b="0" i="0" kern="1200" dirty="0" smtClean="0">
                <a:solidFill>
                  <a:schemeClr val="tx1"/>
                </a:solidFill>
                <a:effectLst/>
                <a:latin typeface="+mn-lt"/>
                <a:ea typeface="+mn-ea"/>
                <a:cs typeface="+mn-cs"/>
              </a:rPr>
              <a:t> - an older version of such protocol</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CodeceptJS</a:t>
            </a:r>
            <a:r>
              <a:rPr lang="en-US" sz="1200" b="0" i="0" kern="1200" dirty="0" smtClean="0">
                <a:solidFill>
                  <a:schemeClr val="tx1"/>
                </a:solidFill>
                <a:effectLst/>
                <a:latin typeface="+mn-lt"/>
                <a:ea typeface="+mn-ea"/>
                <a:cs typeface="+mn-cs"/>
              </a:rPr>
              <a:t> is an acceptance testing framework.</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Selenium</a:t>
            </a:r>
            <a:r>
              <a:rPr lang="en-US" sz="1200" b="0" i="0" kern="1200" dirty="0" smtClean="0">
                <a:solidFill>
                  <a:schemeClr val="tx1"/>
                </a:solidFill>
                <a:effectLst/>
                <a:latin typeface="+mn-lt"/>
                <a:ea typeface="+mn-ea"/>
                <a:cs typeface="+mn-cs"/>
              </a:rPr>
              <a:t> and tools that rely on it dominated the market of Functional Tests for years. It is not written specifically for testing and can control a browser for many purposes by exposing a driver that controls browsers using add-ins and browser extensions.</a:t>
            </a:r>
          </a:p>
          <a:p>
            <a:r>
              <a:rPr lang="en-US" sz="1200" b="1" i="0" kern="1200" dirty="0" smtClean="0">
                <a:solidFill>
                  <a:schemeClr val="tx1"/>
                </a:solidFill>
                <a:effectLst/>
                <a:latin typeface="+mn-lt"/>
                <a:ea typeface="+mn-ea"/>
                <a:cs typeface="+mn-cs"/>
              </a:rPr>
              <a:t>Node.js &lt;=&gt; WebDriver &lt;=&gt; FF/Chrome/IE/Safari drivers &lt;=&gt; browser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Selenium </a:t>
            </a:r>
            <a:r>
              <a:rPr lang="en-US" sz="1200" b="1" i="0" u="sng" kern="1200" dirty="0" smtClean="0">
                <a:solidFill>
                  <a:schemeClr val="tx1"/>
                </a:solidFill>
                <a:effectLst/>
                <a:latin typeface="+mn-lt"/>
                <a:ea typeface="+mn-ea"/>
                <a:cs typeface="+mn-cs"/>
                <a:hlinkClick r:id="rId3"/>
              </a:rPr>
              <a:t>WebDriver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be accessed in many different ways and using a variety of programming languages, and with some tools even without any real programming.</a:t>
            </a:r>
          </a:p>
          <a:p>
            <a:r>
              <a:rPr lang="en-US" sz="1200" b="0" i="0" kern="1200" dirty="0" smtClean="0">
                <a:solidFill>
                  <a:schemeClr val="tx1"/>
                </a:solidFill>
                <a:effectLst/>
                <a:latin typeface="+mn-lt"/>
                <a:ea typeface="+mn-ea"/>
                <a:cs typeface="+mn-cs"/>
              </a:rPr>
              <a:t>The WebDriver can be imported into your testing framework and tests can be written as part of it: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5</a:t>
            </a:fld>
            <a:endParaRPr lang="en-US"/>
          </a:p>
        </p:txBody>
      </p:sp>
    </p:spTree>
    <p:extLst>
      <p:ext uri="{BB962C8B-B14F-4D97-AF65-F5344CB8AC3E}">
        <p14:creationId xmlns:p14="http://schemas.microsoft.com/office/powerpoint/2010/main" val="41019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BDD – Given – When – Then </a:t>
            </a: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6</a:t>
            </a:fld>
            <a:endParaRPr lang="en-US"/>
          </a:p>
        </p:txBody>
      </p:sp>
    </p:spTree>
    <p:extLst>
      <p:ext uri="{BB962C8B-B14F-4D97-AF65-F5344CB8AC3E}">
        <p14:creationId xmlns:p14="http://schemas.microsoft.com/office/powerpoint/2010/main" val="211240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first methodology can be implemented by using </a:t>
            </a:r>
            <a:r>
              <a:rPr lang="en-US" sz="1200" b="1" i="0" kern="1200" dirty="0" err="1" smtClean="0">
                <a:solidFill>
                  <a:schemeClr val="tx1"/>
                </a:solidFill>
                <a:effectLst/>
                <a:latin typeface="+mn-lt"/>
                <a:ea typeface="+mn-ea"/>
                <a:cs typeface="+mn-cs"/>
              </a:rPr>
              <a:t>spyOn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the second methodology can be implemented using </a:t>
            </a:r>
            <a:r>
              <a:rPr lang="en-US" sz="1200" b="1" i="0" kern="1200" dirty="0" err="1" smtClean="0">
                <a:solidFill>
                  <a:schemeClr val="tx1"/>
                </a:solidFill>
                <a:effectLst/>
                <a:latin typeface="+mn-lt"/>
                <a:ea typeface="+mn-ea"/>
                <a:cs typeface="+mn-cs"/>
              </a:rPr>
              <a:t>createSpy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spyOn</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inbuilt into the Jasmine library which allows you to spy on a definite piece of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Another method of obtaining the spying functionality is using </a:t>
            </a:r>
            <a:r>
              <a:rPr lang="en-US" sz="1200" b="0" i="0" kern="1200" dirty="0" err="1" smtClean="0">
                <a:solidFill>
                  <a:schemeClr val="tx1"/>
                </a:solidFill>
                <a:effectLst/>
                <a:latin typeface="+mn-lt"/>
                <a:ea typeface="+mn-ea"/>
                <a:cs typeface="+mn-cs"/>
              </a:rPr>
              <a:t>createSpy</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panose="020B0604020202020204" pitchFamily="34" charset="0"/>
              </a:rPr>
              <a:t>Files given under </a:t>
            </a:r>
            <a:r>
              <a:rPr lang="en-US" b="1" dirty="0" smtClean="0">
                <a:solidFill>
                  <a:srgbClr val="000000"/>
                </a:solidFill>
                <a:latin typeface="Arial" panose="020B0604020202020204" pitchFamily="34" charset="0"/>
              </a:rPr>
              <a:t>spec </a:t>
            </a:r>
            <a:r>
              <a:rPr lang="en-US" dirty="0" smtClean="0">
                <a:solidFill>
                  <a:srgbClr val="000000"/>
                </a:solidFill>
                <a:latin typeface="Arial" panose="020B0604020202020204" pitchFamily="34" charset="0"/>
              </a:rPr>
              <a:t>or</a:t>
            </a:r>
            <a:r>
              <a:rPr lang="en-US" b="1" dirty="0" smtClean="0">
                <a:solidFill>
                  <a:srgbClr val="000000"/>
                </a:solidFill>
                <a:latin typeface="Arial" panose="020B0604020202020204" pitchFamily="34" charset="0"/>
              </a:rPr>
              <a:t> test</a:t>
            </a:r>
            <a:r>
              <a:rPr lang="en-US" dirty="0" smtClean="0">
                <a:solidFill>
                  <a:srgbClr val="000000"/>
                </a:solidFill>
                <a:latin typeface="Arial" panose="020B0604020202020204" pitchFamily="34" charset="0"/>
              </a:rPr>
              <a:t> and </a:t>
            </a:r>
            <a:r>
              <a:rPr lang="en-US" b="1" dirty="0" err="1" smtClean="0">
                <a:solidFill>
                  <a:srgbClr val="000000"/>
                </a:solidFill>
                <a:latin typeface="Arial" panose="020B0604020202020204" pitchFamily="34" charset="0"/>
              </a:rPr>
              <a:t>src</a:t>
            </a:r>
            <a:r>
              <a:rPr lang="en-US" dirty="0" smtClean="0">
                <a:solidFill>
                  <a:srgbClr val="000000"/>
                </a:solidFill>
                <a:latin typeface="Arial" panose="020B0604020202020204" pitchFamily="34" charset="0"/>
              </a:rPr>
              <a:t> folders are demo files provided by the Jasmine team.</a:t>
            </a: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Suites can be disabled with the </a:t>
            </a:r>
            <a:r>
              <a:rPr lang="en-US" dirty="0" err="1" smtClean="0"/>
              <a:t>xdescribe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functi</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Pending specs do not run, but their names will show up in the res</a:t>
            </a:r>
          </a:p>
          <a:p>
            <a:endParaRPr lang="en-US" sz="1200" b="0" i="0" kern="1200" dirty="0" smtClean="0">
              <a:solidFill>
                <a:schemeClr val="tx1"/>
              </a:solidFill>
              <a:effectLst/>
              <a:latin typeface="+mn-lt"/>
              <a:ea typeface="+mn-ea"/>
              <a:cs typeface="+mn-cs"/>
            </a:endParaRPr>
          </a:p>
          <a:p>
            <a:pPr fontAlgn="base"/>
            <a:r>
              <a:rPr lang="en-US" dirty="0" smtClean="0">
                <a:effectLst/>
              </a:rPr>
              <a:t>Jasmine has test double functions called </a:t>
            </a:r>
            <a:r>
              <a:rPr lang="en-US" sz="1200" kern="1200" dirty="0" smtClean="0">
                <a:solidFill>
                  <a:schemeClr val="tx1"/>
                </a:solidFill>
                <a:effectLst/>
                <a:latin typeface="+mn-lt"/>
                <a:ea typeface="+mn-ea"/>
                <a:cs typeface="+mn-cs"/>
                <a:hlinkClick r:id="rId3"/>
              </a:rPr>
              <a:t>spies</a:t>
            </a:r>
            <a:r>
              <a:rPr lang="en-US" dirty="0" smtClean="0">
                <a:effectLst/>
              </a:rPr>
              <a:t>. A spy can stub any function and tracks calls to it and all arguments. A spy only exists in the describe or it block in which it is defined, and will be removed after each spec. There are special matchers for interacting with spies.</a:t>
            </a:r>
          </a:p>
          <a:p>
            <a:pPr fontAlgn="base"/>
            <a:r>
              <a:rPr lang="en-US" sz="1200" kern="1200" dirty="0" smtClean="0">
                <a:solidFill>
                  <a:schemeClr val="tx1"/>
                </a:solidFill>
                <a:effectLst/>
                <a:latin typeface="+mn-lt"/>
                <a:ea typeface="+mn-ea"/>
                <a:cs typeface="+mn-cs"/>
              </a:rPr>
              <a:t>describe("A spy", </a:t>
            </a:r>
            <a:r>
              <a:rPr lang="en-US" sz="1200" b="1" kern="1200" dirty="0" smtClean="0">
                <a:solidFill>
                  <a:schemeClr val="tx1"/>
                </a:solidFill>
                <a:effectLst/>
                <a:latin typeface="+mn-lt"/>
                <a:ea typeface="+mn-ea"/>
                <a:cs typeface="+mn-cs"/>
              </a:rPr>
              <a:t>function</a:t>
            </a:r>
            <a:r>
              <a:rPr lang="en-US" sz="1200"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foo, bar </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null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beforeEach</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function</a:t>
            </a:r>
            <a:r>
              <a:rPr lang="en-US" sz="1200" kern="1200" dirty="0" smtClean="0">
                <a:solidFill>
                  <a:schemeClr val="tx1"/>
                </a:solidFill>
                <a:effectLst/>
                <a:latin typeface="+mn-lt"/>
                <a:ea typeface="+mn-ea"/>
                <a:cs typeface="+mn-cs"/>
              </a:rPr>
              <a:t>() { foo </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setBar</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function</a:t>
            </a:r>
            <a:r>
              <a:rPr lang="en-US" sz="1200" kern="1200" dirty="0" smtClean="0">
                <a:solidFill>
                  <a:schemeClr val="tx1"/>
                </a:solidFill>
                <a:effectLst/>
                <a:latin typeface="+mn-lt"/>
                <a:ea typeface="+mn-ea"/>
                <a:cs typeface="+mn-cs"/>
              </a:rPr>
              <a:t>(value) { bar </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value; } };</a:t>
            </a:r>
          </a:p>
          <a:p>
            <a:pPr fontAlgn="base"/>
            <a:r>
              <a:rPr lang="en-US" sz="1200" u="none" strike="noStrike" kern="1200" dirty="0" smtClean="0">
                <a:solidFill>
                  <a:schemeClr val="tx1"/>
                </a:solidFill>
                <a:effectLst/>
                <a:latin typeface="+mn-lt"/>
                <a:ea typeface="+mn-ea"/>
                <a:cs typeface="+mn-cs"/>
                <a:hlinkClick r:id="rId4"/>
              </a:rPr>
              <a:t>¶</a:t>
            </a:r>
            <a:endParaRPr lang="en-US" dirty="0" smtClean="0">
              <a:effectLst/>
            </a:endParaRPr>
          </a:p>
          <a:p>
            <a:pPr fontAlgn="base"/>
            <a:r>
              <a:rPr lang="en-US" dirty="0" smtClean="0">
                <a:effectLst/>
              </a:rPr>
              <a:t>You can define what the spy will do when invoked with </a:t>
            </a:r>
            <a:r>
              <a:rPr lang="en-US" sz="1200" kern="1200" dirty="0" smtClean="0">
                <a:solidFill>
                  <a:schemeClr val="tx1"/>
                </a:solidFill>
                <a:effectLst/>
                <a:latin typeface="+mn-lt"/>
                <a:ea typeface="+mn-ea"/>
                <a:cs typeface="+mn-cs"/>
                <a:hlinkClick r:id="rId5"/>
              </a:rPr>
              <a:t>and</a:t>
            </a:r>
            <a:r>
              <a:rPr lang="en-US" dirty="0" smtClean="0">
                <a:effectLst/>
              </a:rPr>
              <a:t>.</a:t>
            </a:r>
          </a:p>
          <a:p>
            <a:r>
              <a:rPr lang="en-US" sz="1200" b="0" i="0" kern="1200" dirty="0" err="1" smtClean="0">
                <a:solidFill>
                  <a:schemeClr val="tx1"/>
                </a:solidFill>
                <a:effectLst/>
                <a:latin typeface="+mn-lt"/>
                <a:ea typeface="+mn-ea"/>
                <a:cs typeface="+mn-cs"/>
              </a:rPr>
              <a:t>ults</a:t>
            </a:r>
            <a:r>
              <a:rPr lang="en-US" sz="1200" b="0" i="0" kern="1200" dirty="0" smtClean="0">
                <a:solidFill>
                  <a:schemeClr val="tx1"/>
                </a:solidFill>
                <a:effectLst/>
                <a:latin typeface="+mn-lt"/>
                <a:ea typeface="+mn-ea"/>
                <a:cs typeface="+mn-cs"/>
              </a:rPr>
              <a:t> as </a:t>
            </a:r>
            <a:r>
              <a:rPr lang="en-US" dirty="0" err="1" smtClean="0"/>
              <a:t>pending</a:t>
            </a:r>
            <a:r>
              <a:rPr lang="en-US" sz="1200" b="0" i="0" kern="1200" dirty="0" err="1" smtClean="0">
                <a:solidFill>
                  <a:schemeClr val="tx1"/>
                </a:solidFill>
                <a:effectLst/>
                <a:latin typeface="+mn-lt"/>
                <a:ea typeface="+mn-ea"/>
                <a:cs typeface="+mn-cs"/>
              </a:rPr>
              <a:t>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There are special matchers for interacting with spies. </a:t>
            </a:r>
            <a:r>
              <a:rPr lang="en-US" sz="1200" b="0" kern="1200" dirty="0" err="1" smtClean="0">
                <a:solidFill>
                  <a:schemeClr val="tx1"/>
                </a:solidFill>
                <a:effectLst/>
                <a:latin typeface="+mn-lt"/>
                <a:ea typeface="+mn-ea"/>
                <a:cs typeface="+mn-cs"/>
              </a:rPr>
              <a:t>toHaveBeenCalled</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toHaveBeenCalledTimes</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toHaveBeenCalledWith</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Spies: </a:t>
            </a:r>
            <a:r>
              <a:rPr lang="en-US" sz="1200" b="1" i="0" kern="1200" dirty="0" err="1" smtClean="0">
                <a:solidFill>
                  <a:schemeClr val="tx1"/>
                </a:solidFill>
                <a:effectLst/>
                <a:latin typeface="+mn-lt"/>
                <a:ea typeface="+mn-ea"/>
                <a:cs typeface="+mn-cs"/>
              </a:rPr>
              <a:t>createSpy</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When there is not a function to spy on, </a:t>
            </a:r>
            <a:r>
              <a:rPr lang="en-US" sz="1200" b="0" i="0" kern="1200" dirty="0" err="1" smtClean="0">
                <a:solidFill>
                  <a:schemeClr val="tx1"/>
                </a:solidFill>
                <a:effectLst/>
                <a:latin typeface="+mn-lt"/>
                <a:ea typeface="+mn-ea"/>
                <a:cs typeface="+mn-cs"/>
                <a:hlinkClick r:id="rId6"/>
              </a:rPr>
              <a:t>jasmine.createSpy</a:t>
            </a:r>
            <a:r>
              <a:rPr lang="en-US" sz="1200" b="0" i="0" kern="1200" dirty="0" smtClean="0">
                <a:solidFill>
                  <a:schemeClr val="tx1"/>
                </a:solidFill>
                <a:effectLst/>
                <a:latin typeface="+mn-lt"/>
                <a:ea typeface="+mn-ea"/>
                <a:cs typeface="+mn-cs"/>
              </a:rPr>
              <a:t> can create a "bare" spy. This spy acts as any other spy - tracking calls, arguments, etc. But there is no implementation behind it.</a:t>
            </a:r>
          </a:p>
          <a:p>
            <a:pPr fontAlgn="base"/>
            <a:r>
              <a:rPr lang="en-US" sz="1200" b="1" i="0" kern="1200" dirty="0" smtClean="0">
                <a:solidFill>
                  <a:schemeClr val="tx1"/>
                </a:solidFill>
                <a:effectLst/>
                <a:latin typeface="+mn-lt"/>
                <a:ea typeface="+mn-ea"/>
                <a:cs typeface="+mn-cs"/>
              </a:rPr>
              <a:t>Spies: </a:t>
            </a:r>
            <a:r>
              <a:rPr lang="en-US" sz="1200" b="1" i="0" kern="1200" dirty="0" err="1" smtClean="0">
                <a:solidFill>
                  <a:schemeClr val="tx1"/>
                </a:solidFill>
                <a:effectLst/>
                <a:latin typeface="+mn-lt"/>
                <a:ea typeface="+mn-ea"/>
                <a:cs typeface="+mn-cs"/>
              </a:rPr>
              <a:t>createSpyObj</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order to create a mock with multiple spies, use </a:t>
            </a:r>
            <a:r>
              <a:rPr lang="en-US" sz="1200" b="0" i="0" kern="1200" dirty="0" err="1" smtClean="0">
                <a:solidFill>
                  <a:schemeClr val="tx1"/>
                </a:solidFill>
                <a:effectLst/>
                <a:latin typeface="+mn-lt"/>
                <a:ea typeface="+mn-ea"/>
                <a:cs typeface="+mn-cs"/>
                <a:hlinkClick r:id="rId7"/>
              </a:rPr>
              <a:t>jasmine.createSpyObj</a:t>
            </a:r>
            <a:r>
              <a:rPr lang="en-US" sz="1200" b="0" i="0" kern="1200" dirty="0" smtClean="0">
                <a:solidFill>
                  <a:schemeClr val="tx1"/>
                </a:solidFill>
                <a:effectLst/>
                <a:latin typeface="+mn-lt"/>
                <a:ea typeface="+mn-ea"/>
                <a:cs typeface="+mn-cs"/>
              </a:rPr>
              <a:t> and pass an array of strings. It returns an object that has a property for each string that is a spy.</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hlinkClick r:id="rId8"/>
              </a:rPr>
              <a:t>jasmine.any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hlinkClick r:id="rId9"/>
              </a:rPr>
              <a:t>jasmine.anything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hlinkClick r:id="rId9"/>
              </a:rPr>
              <a:t>jasmine.anything</a:t>
            </a:r>
            <a:r>
              <a:rPr lang="en-US" sz="1200" b="0" i="0" kern="1200" dirty="0" smtClean="0">
                <a:solidFill>
                  <a:schemeClr val="tx1"/>
                </a:solidFill>
                <a:effectLst/>
                <a:latin typeface="+mn-lt"/>
                <a:ea typeface="+mn-ea"/>
                <a:cs typeface="+mn-cs"/>
              </a:rPr>
              <a:t> returns </a:t>
            </a:r>
            <a:r>
              <a:rPr lang="en-US" dirty="0" smtClean="0"/>
              <a:t>true</a:t>
            </a:r>
            <a:r>
              <a:rPr lang="en-US" sz="1200" b="0" i="0" kern="1200" dirty="0" smtClean="0">
                <a:solidFill>
                  <a:schemeClr val="tx1"/>
                </a:solidFill>
                <a:effectLst/>
                <a:latin typeface="+mn-lt"/>
                <a:ea typeface="+mn-ea"/>
                <a:cs typeface="+mn-cs"/>
              </a:rPr>
              <a:t> if the actual value is not </a:t>
            </a:r>
            <a:r>
              <a:rPr lang="en-US" dirty="0" smtClean="0"/>
              <a:t>null</a:t>
            </a:r>
            <a:r>
              <a:rPr lang="en-US" sz="1200" b="0" i="0" kern="1200" dirty="0" smtClean="0">
                <a:solidFill>
                  <a:schemeClr val="tx1"/>
                </a:solidFill>
                <a:effectLst/>
                <a:latin typeface="+mn-lt"/>
                <a:ea typeface="+mn-ea"/>
                <a:cs typeface="+mn-cs"/>
              </a:rPr>
              <a:t> or </a:t>
            </a:r>
            <a:r>
              <a:rPr lang="en-US" dirty="0" smtClean="0"/>
              <a:t>undefined</a:t>
            </a:r>
            <a:r>
              <a:rPr lang="en-US" sz="1200" b="0" i="0" kern="1200" dirty="0" smtClean="0">
                <a:solidFill>
                  <a:schemeClr val="tx1"/>
                </a:solidFill>
                <a:effectLst/>
                <a:latin typeface="+mn-lt"/>
                <a:ea typeface="+mn-ea"/>
                <a:cs typeface="+mn-cs"/>
              </a:rPr>
              <a:t>.</a:t>
            </a:r>
          </a:p>
          <a:p>
            <a:pPr fontAlgn="base"/>
            <a:r>
              <a:rPr lang="en-US" sz="1200" b="0" i="0" kern="1200" dirty="0" err="1" smtClean="0">
                <a:solidFill>
                  <a:schemeClr val="tx1"/>
                </a:solidFill>
                <a:effectLst/>
                <a:latin typeface="+mn-lt"/>
                <a:ea typeface="+mn-ea"/>
                <a:cs typeface="+mn-cs"/>
                <a:hlinkClick r:id="rId10"/>
              </a:rPr>
              <a:t>jasmine.objectContaining</a:t>
            </a:r>
            <a:r>
              <a:rPr lang="en-US" sz="1200" b="0" i="0" kern="1200" dirty="0" smtClean="0">
                <a:solidFill>
                  <a:schemeClr val="tx1"/>
                </a:solidFill>
                <a:effectLst/>
                <a:latin typeface="+mn-lt"/>
                <a:ea typeface="+mn-ea"/>
                <a:cs typeface="+mn-cs"/>
              </a:rPr>
              <a:t>  is for those times when an expectation only cares about certain key/value pairs in the actual.</a:t>
            </a:r>
          </a:p>
          <a:p>
            <a:pPr fontAlgn="base"/>
            <a:r>
              <a:rPr lang="en-US" sz="1200" b="0" i="0" kern="1200" dirty="0" err="1" smtClean="0">
                <a:solidFill>
                  <a:schemeClr val="tx1"/>
                </a:solidFill>
                <a:effectLst/>
                <a:latin typeface="+mn-lt"/>
                <a:ea typeface="+mn-ea"/>
                <a:cs typeface="+mn-cs"/>
                <a:hlinkClick r:id="rId11"/>
              </a:rPr>
              <a:t>jasmine.arrayContaining</a:t>
            </a:r>
            <a:r>
              <a:rPr lang="en-US" sz="1200" b="0" i="0" kern="1200" dirty="0" smtClean="0">
                <a:solidFill>
                  <a:schemeClr val="tx1"/>
                </a:solidFill>
                <a:effectLst/>
                <a:latin typeface="+mn-lt"/>
                <a:ea typeface="+mn-ea"/>
                <a:cs typeface="+mn-cs"/>
              </a:rPr>
              <a:t> is for those times when an expectation only cares about some of the values in an array.</a:t>
            </a:r>
          </a:p>
          <a:p>
            <a:pPr fontAlgn="base"/>
            <a:r>
              <a:rPr lang="en-US" sz="1200" b="0" i="0" kern="1200" dirty="0" err="1" smtClean="0">
                <a:solidFill>
                  <a:schemeClr val="tx1"/>
                </a:solidFill>
                <a:effectLst/>
                <a:latin typeface="+mn-lt"/>
                <a:ea typeface="+mn-ea"/>
                <a:cs typeface="+mn-cs"/>
                <a:hlinkClick r:id="rId12"/>
              </a:rPr>
              <a:t>jasmine.stringMatching</a:t>
            </a:r>
            <a:r>
              <a:rPr lang="en-US" sz="1200" b="0" i="0" kern="1200" dirty="0" smtClean="0">
                <a:solidFill>
                  <a:schemeClr val="tx1"/>
                </a:solidFill>
                <a:effectLst/>
                <a:latin typeface="+mn-lt"/>
                <a:ea typeface="+mn-ea"/>
                <a:cs typeface="+mn-cs"/>
              </a:rPr>
              <a:t> is for when you don't want to match a string in a larger object exactly, or match a portion of a string in a spy expectation.</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Jasmine Clock</a:t>
            </a: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hlinkClick r:id="rId13"/>
              </a:rPr>
              <a:t>Jasmine Clock</a:t>
            </a:r>
            <a:r>
              <a:rPr lang="en-US" sz="1200" b="0" i="0" kern="1200" dirty="0" smtClean="0">
                <a:solidFill>
                  <a:schemeClr val="tx1"/>
                </a:solidFill>
                <a:effectLst/>
                <a:latin typeface="+mn-lt"/>
                <a:ea typeface="+mn-ea"/>
                <a:cs typeface="+mn-cs"/>
              </a:rPr>
              <a:t> is available for testing time dependent code. It is installed with a call to </a:t>
            </a:r>
            <a:r>
              <a:rPr lang="en-US" dirty="0" err="1" smtClean="0"/>
              <a:t>jasmine.clock</a:t>
            </a:r>
            <a:r>
              <a:rPr lang="en-US" dirty="0" smtClean="0"/>
              <a:t>().install</a:t>
            </a:r>
            <a:r>
              <a:rPr lang="en-US" sz="1200" b="0" i="0" kern="1200" dirty="0" smtClean="0">
                <a:solidFill>
                  <a:schemeClr val="tx1"/>
                </a:solidFill>
                <a:effectLst/>
                <a:latin typeface="+mn-lt"/>
                <a:ea typeface="+mn-ea"/>
                <a:cs typeface="+mn-cs"/>
              </a:rPr>
              <a:t> in a spec or suite that needs to manipulate time.</a:t>
            </a:r>
          </a:p>
          <a:p>
            <a:pPr fontAlgn="base"/>
            <a:r>
              <a:rPr lang="en-US" sz="1200" b="0" i="0" kern="1200" dirty="0" smtClean="0">
                <a:solidFill>
                  <a:schemeClr val="tx1"/>
                </a:solidFill>
                <a:effectLst/>
                <a:latin typeface="+mn-lt"/>
                <a:ea typeface="+mn-ea"/>
                <a:cs typeface="+mn-cs"/>
              </a:rPr>
              <a:t>Be sure to uninstall the clock after you are done to restore the original functions.</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Asynchronous Support</a:t>
            </a:r>
          </a:p>
          <a:p>
            <a:pPr fontAlgn="base"/>
            <a:r>
              <a:rPr lang="en-US" sz="1200" b="0" i="0" kern="1200" dirty="0" smtClean="0">
                <a:solidFill>
                  <a:schemeClr val="tx1"/>
                </a:solidFill>
                <a:effectLst/>
                <a:latin typeface="+mn-lt"/>
                <a:ea typeface="+mn-ea"/>
                <a:cs typeface="+mn-cs"/>
              </a:rPr>
              <a:t>Jasmine also has support for running specs that require testing asynchronous operations. The functions that you pass to </a:t>
            </a:r>
            <a:r>
              <a:rPr lang="en-US" sz="1200" b="0" i="0" kern="1200" dirty="0" err="1" smtClean="0">
                <a:solidFill>
                  <a:schemeClr val="tx1"/>
                </a:solidFill>
                <a:effectLst/>
                <a:latin typeface="+mn-lt"/>
                <a:ea typeface="+mn-ea"/>
                <a:cs typeface="+mn-cs"/>
              </a:rPr>
              <a:t>beforeAll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afterAll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beforeEach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afterEach</a:t>
            </a:r>
            <a:r>
              <a:rPr lang="en-US" sz="1200" b="0" i="0" kern="1200" dirty="0" smtClean="0">
                <a:solidFill>
                  <a:schemeClr val="tx1"/>
                </a:solidFill>
                <a:effectLst/>
                <a:latin typeface="+mn-lt"/>
                <a:ea typeface="+mn-ea"/>
                <a:cs typeface="+mn-cs"/>
              </a:rPr>
              <a:t>, and it can be asynchronous. There are three different ways to indicate that a function is asynchronous: by taking an optional callback parameter, by returning a promise, or by using the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keyword in environments that support it</a:t>
            </a:r>
          </a:p>
          <a:p>
            <a:pPr fontAlgn="base"/>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Using callbacks</a:t>
            </a:r>
          </a:p>
          <a:p>
            <a:pPr fontAlgn="base"/>
            <a:r>
              <a:rPr lang="en-US" sz="1200" b="0" i="0" kern="1200" dirty="0" smtClean="0">
                <a:solidFill>
                  <a:schemeClr val="tx1"/>
                </a:solidFill>
                <a:effectLst/>
                <a:latin typeface="+mn-lt"/>
                <a:ea typeface="+mn-ea"/>
                <a:cs typeface="+mn-cs"/>
              </a:rPr>
              <a:t>Calls to </a:t>
            </a:r>
            <a:r>
              <a:rPr lang="en-US" dirty="0" err="1" smtClean="0"/>
              <a:t>beforeAll</a:t>
            </a:r>
            <a:r>
              <a:rPr lang="en-US" sz="1200" b="0" i="0" kern="1200" dirty="0" smtClean="0">
                <a:solidFill>
                  <a:schemeClr val="tx1"/>
                </a:solidFill>
                <a:effectLst/>
                <a:latin typeface="+mn-lt"/>
                <a:ea typeface="+mn-ea"/>
                <a:cs typeface="+mn-cs"/>
              </a:rPr>
              <a:t>, </a:t>
            </a:r>
            <a:r>
              <a:rPr lang="en-US" dirty="0" err="1" smtClean="0"/>
              <a:t>afterAll</a:t>
            </a:r>
            <a:r>
              <a:rPr lang="en-US" sz="1200" b="0" i="0" kern="1200" dirty="0" smtClean="0">
                <a:solidFill>
                  <a:schemeClr val="tx1"/>
                </a:solidFill>
                <a:effectLst/>
                <a:latin typeface="+mn-lt"/>
                <a:ea typeface="+mn-ea"/>
                <a:cs typeface="+mn-cs"/>
              </a:rPr>
              <a:t>, </a:t>
            </a:r>
            <a:r>
              <a:rPr lang="en-US" dirty="0" err="1" smtClean="0"/>
              <a:t>beforeEach</a:t>
            </a:r>
            <a:r>
              <a:rPr lang="en-US" sz="1200" b="0" i="0" kern="1200" dirty="0" smtClean="0">
                <a:solidFill>
                  <a:schemeClr val="tx1"/>
                </a:solidFill>
                <a:effectLst/>
                <a:latin typeface="+mn-lt"/>
                <a:ea typeface="+mn-ea"/>
                <a:cs typeface="+mn-cs"/>
              </a:rPr>
              <a:t>, </a:t>
            </a:r>
            <a:r>
              <a:rPr lang="en-US" dirty="0" err="1" smtClean="0"/>
              <a:t>afterEach</a:t>
            </a:r>
            <a:r>
              <a:rPr lang="en-US" sz="1200" b="0" i="0" kern="1200" dirty="0" smtClean="0">
                <a:solidFill>
                  <a:schemeClr val="tx1"/>
                </a:solidFill>
                <a:effectLst/>
                <a:latin typeface="+mn-lt"/>
                <a:ea typeface="+mn-ea"/>
                <a:cs typeface="+mn-cs"/>
              </a:rPr>
              <a:t>, and </a:t>
            </a:r>
            <a:r>
              <a:rPr lang="en-US" dirty="0" smtClean="0"/>
              <a:t>it</a:t>
            </a:r>
            <a:r>
              <a:rPr lang="en-US" sz="1200" b="0" i="0" kern="1200" dirty="0" smtClean="0">
                <a:solidFill>
                  <a:schemeClr val="tx1"/>
                </a:solidFill>
                <a:effectLst/>
                <a:latin typeface="+mn-lt"/>
                <a:ea typeface="+mn-ea"/>
                <a:cs typeface="+mn-cs"/>
              </a:rPr>
              <a:t> can take an optional single argument that should be called when the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work is complete.</a:t>
            </a:r>
          </a:p>
          <a:p>
            <a:pPr fontAlgn="base"/>
            <a:r>
              <a:rPr lang="en-US" sz="1200" b="0" i="0" kern="1200" dirty="0" smtClean="0">
                <a:solidFill>
                  <a:schemeClr val="tx1"/>
                </a:solidFill>
                <a:effectLst/>
                <a:latin typeface="+mn-lt"/>
                <a:ea typeface="+mn-ea"/>
                <a:cs typeface="+mn-cs"/>
              </a:rPr>
              <a:t>This spec will not start until the </a:t>
            </a:r>
            <a:r>
              <a:rPr lang="en-US" dirty="0" smtClean="0"/>
              <a:t>done</a:t>
            </a:r>
            <a:r>
              <a:rPr lang="en-US" sz="1200" b="0" i="0" kern="1200" dirty="0" smtClean="0">
                <a:solidFill>
                  <a:schemeClr val="tx1"/>
                </a:solidFill>
                <a:effectLst/>
                <a:latin typeface="+mn-lt"/>
                <a:ea typeface="+mn-ea"/>
                <a:cs typeface="+mn-cs"/>
              </a:rPr>
              <a:t> function is called in the call to </a:t>
            </a:r>
            <a:r>
              <a:rPr lang="en-US" dirty="0" err="1" smtClean="0"/>
              <a:t>beforeEach</a:t>
            </a:r>
            <a:r>
              <a:rPr lang="en-US" sz="1200" b="0" i="0" kern="1200" dirty="0" smtClean="0">
                <a:solidFill>
                  <a:schemeClr val="tx1"/>
                </a:solidFill>
                <a:effectLst/>
                <a:latin typeface="+mn-lt"/>
                <a:ea typeface="+mn-ea"/>
                <a:cs typeface="+mn-cs"/>
              </a:rPr>
              <a:t> above. And this spec will not complete until its </a:t>
            </a:r>
            <a:r>
              <a:rPr lang="en-US" dirty="0" smtClean="0"/>
              <a:t>done</a:t>
            </a:r>
            <a:r>
              <a:rPr lang="en-US" sz="1200" b="0" i="0" kern="1200" dirty="0" smtClean="0">
                <a:solidFill>
                  <a:schemeClr val="tx1"/>
                </a:solidFill>
                <a:effectLst/>
                <a:latin typeface="+mn-lt"/>
                <a:ea typeface="+mn-ea"/>
                <a:cs typeface="+mn-cs"/>
              </a:rPr>
              <a:t> is called.</a:t>
            </a:r>
          </a:p>
          <a:p>
            <a:pPr fontAlgn="base"/>
            <a:r>
              <a:rPr lang="en-US" sz="1200" b="0" i="0" kern="1200" dirty="0" smtClean="0">
                <a:solidFill>
                  <a:schemeClr val="tx1"/>
                </a:solidFill>
                <a:effectLst/>
                <a:latin typeface="+mn-lt"/>
                <a:ea typeface="+mn-ea"/>
                <a:cs typeface="+mn-cs"/>
              </a:rPr>
              <a:t>The </a:t>
            </a:r>
            <a:r>
              <a:rPr lang="en-US" dirty="0" err="1" smtClean="0"/>
              <a:t>done.fail</a:t>
            </a:r>
            <a:r>
              <a:rPr lang="en-US" sz="1200" b="0" i="0" kern="1200" dirty="0" smtClean="0">
                <a:solidFill>
                  <a:schemeClr val="tx1"/>
                </a:solidFill>
                <a:effectLst/>
                <a:latin typeface="+mn-lt"/>
                <a:ea typeface="+mn-ea"/>
                <a:cs typeface="+mn-cs"/>
              </a:rPr>
              <a:t> function fails the spec and indicates that it has completed.</a:t>
            </a:r>
          </a:p>
          <a:p>
            <a:pPr fontAlgn="base"/>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Using promises</a:t>
            </a:r>
          </a:p>
          <a:p>
            <a:pPr fontAlgn="base"/>
            <a:r>
              <a:rPr lang="en-US" sz="1200" b="0" i="0" kern="1200" dirty="0" smtClean="0">
                <a:solidFill>
                  <a:schemeClr val="tx1"/>
                </a:solidFill>
                <a:effectLst/>
                <a:latin typeface="+mn-lt"/>
                <a:ea typeface="+mn-ea"/>
                <a:cs typeface="+mn-cs"/>
              </a:rPr>
              <a:t>Functions passed to </a:t>
            </a:r>
            <a:r>
              <a:rPr lang="en-US" dirty="0" err="1" smtClean="0"/>
              <a:t>beforeAll</a:t>
            </a:r>
            <a:r>
              <a:rPr lang="en-US" sz="1200" b="0" i="0" kern="1200" dirty="0" smtClean="0">
                <a:solidFill>
                  <a:schemeClr val="tx1"/>
                </a:solidFill>
                <a:effectLst/>
                <a:latin typeface="+mn-lt"/>
                <a:ea typeface="+mn-ea"/>
                <a:cs typeface="+mn-cs"/>
              </a:rPr>
              <a:t>, </a:t>
            </a:r>
            <a:r>
              <a:rPr lang="en-US" dirty="0" err="1" smtClean="0"/>
              <a:t>afterAll</a:t>
            </a:r>
            <a:r>
              <a:rPr lang="en-US" sz="1200" b="0" i="0" kern="1200" dirty="0" smtClean="0">
                <a:solidFill>
                  <a:schemeClr val="tx1"/>
                </a:solidFill>
                <a:effectLst/>
                <a:latin typeface="+mn-lt"/>
                <a:ea typeface="+mn-ea"/>
                <a:cs typeface="+mn-cs"/>
              </a:rPr>
              <a:t>, </a:t>
            </a:r>
            <a:r>
              <a:rPr lang="en-US" dirty="0" err="1" smtClean="0"/>
              <a:t>beforeEach</a:t>
            </a:r>
            <a:r>
              <a:rPr lang="en-US" sz="1200" b="0" i="0" kern="1200" dirty="0" smtClean="0">
                <a:solidFill>
                  <a:schemeClr val="tx1"/>
                </a:solidFill>
                <a:effectLst/>
                <a:latin typeface="+mn-lt"/>
                <a:ea typeface="+mn-ea"/>
                <a:cs typeface="+mn-cs"/>
              </a:rPr>
              <a:t>, </a:t>
            </a:r>
            <a:r>
              <a:rPr lang="en-US" dirty="0" err="1" smtClean="0"/>
              <a:t>afterEach</a:t>
            </a:r>
            <a:r>
              <a:rPr lang="en-US" sz="1200" b="0" i="0" kern="1200" dirty="0" smtClean="0">
                <a:solidFill>
                  <a:schemeClr val="tx1"/>
                </a:solidFill>
                <a:effectLst/>
                <a:latin typeface="+mn-lt"/>
                <a:ea typeface="+mn-ea"/>
                <a:cs typeface="+mn-cs"/>
              </a:rPr>
              <a:t>, and </a:t>
            </a:r>
            <a:r>
              <a:rPr lang="en-US" dirty="0" smtClean="0"/>
              <a:t>it</a:t>
            </a:r>
            <a:r>
              <a:rPr lang="en-US" sz="1200" b="0" i="0" kern="1200" dirty="0" smtClean="0">
                <a:solidFill>
                  <a:schemeClr val="tx1"/>
                </a:solidFill>
                <a:effectLst/>
                <a:latin typeface="+mn-lt"/>
                <a:ea typeface="+mn-ea"/>
                <a:cs typeface="+mn-cs"/>
              </a:rPr>
              <a:t> can return a promise that should be resolved when the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work is complete. If the promise is rejected, all specs in the enclosing </a:t>
            </a:r>
            <a:r>
              <a:rPr lang="en-US" dirty="0" smtClean="0"/>
              <a:t>describe</a:t>
            </a:r>
            <a:r>
              <a:rPr lang="en-US" sz="1200" b="0" i="0" kern="1200" dirty="0" smtClean="0">
                <a:solidFill>
                  <a:schemeClr val="tx1"/>
                </a:solidFill>
                <a:effectLst/>
                <a:latin typeface="+mn-lt"/>
                <a:ea typeface="+mn-ea"/>
                <a:cs typeface="+mn-cs"/>
              </a:rPr>
              <a:t> will fail.</a:t>
            </a:r>
          </a:p>
          <a:p>
            <a:pPr fontAlgn="base"/>
            <a:r>
              <a:rPr lang="en-US" sz="1200" b="0" i="0" kern="1200" dirty="0" smtClean="0">
                <a:solidFill>
                  <a:schemeClr val="tx1"/>
                </a:solidFill>
                <a:effectLst/>
                <a:latin typeface="+mn-lt"/>
                <a:ea typeface="+mn-ea"/>
                <a:cs typeface="+mn-cs"/>
              </a:rPr>
              <a:t>This spec will not start until the promise returned from the call to </a:t>
            </a:r>
            <a:r>
              <a:rPr lang="en-US" dirty="0" err="1" smtClean="0"/>
              <a:t>beforeEach</a:t>
            </a:r>
            <a:r>
              <a:rPr lang="en-US" sz="1200" b="0" i="0" kern="1200" dirty="0" smtClean="0">
                <a:solidFill>
                  <a:schemeClr val="tx1"/>
                </a:solidFill>
                <a:effectLst/>
                <a:latin typeface="+mn-lt"/>
                <a:ea typeface="+mn-ea"/>
                <a:cs typeface="+mn-cs"/>
              </a:rPr>
              <a:t> above is settled. And this spec will not complete until the promise that it returns is settled. If the promise is rejected, the spec will fail.</a:t>
            </a:r>
          </a:p>
          <a:p>
            <a:pPr fontAlgn="base"/>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async</a:t>
            </a:r>
            <a:r>
              <a:rPr lang="en-US" sz="1200" b="1" i="0" kern="1200" dirty="0" smtClean="0">
                <a:solidFill>
                  <a:schemeClr val="tx1"/>
                </a:solidFill>
                <a:effectLst/>
                <a:latin typeface="+mn-lt"/>
                <a:ea typeface="+mn-ea"/>
                <a:cs typeface="+mn-cs"/>
              </a:rPr>
              <a:t>/await</a:t>
            </a:r>
          </a:p>
          <a:p>
            <a:pPr fontAlgn="base"/>
            <a:r>
              <a:rPr lang="en-US" sz="1200" b="0" i="0" kern="1200" dirty="0" smtClean="0">
                <a:solidFill>
                  <a:schemeClr val="tx1"/>
                </a:solidFill>
                <a:effectLst/>
                <a:latin typeface="+mn-lt"/>
                <a:ea typeface="+mn-ea"/>
                <a:cs typeface="+mn-cs"/>
              </a:rPr>
              <a:t>Functions passed to </a:t>
            </a:r>
            <a:r>
              <a:rPr lang="en-US" dirty="0" err="1" smtClean="0"/>
              <a:t>beforeAll</a:t>
            </a:r>
            <a:r>
              <a:rPr lang="en-US" sz="1200" b="0" i="0" kern="1200" dirty="0" smtClean="0">
                <a:solidFill>
                  <a:schemeClr val="tx1"/>
                </a:solidFill>
                <a:effectLst/>
                <a:latin typeface="+mn-lt"/>
                <a:ea typeface="+mn-ea"/>
                <a:cs typeface="+mn-cs"/>
              </a:rPr>
              <a:t>, </a:t>
            </a:r>
            <a:r>
              <a:rPr lang="en-US" dirty="0" err="1" smtClean="0"/>
              <a:t>afterAll</a:t>
            </a:r>
            <a:r>
              <a:rPr lang="en-US" sz="1200" b="0" i="0" kern="1200" dirty="0" smtClean="0">
                <a:solidFill>
                  <a:schemeClr val="tx1"/>
                </a:solidFill>
                <a:effectLst/>
                <a:latin typeface="+mn-lt"/>
                <a:ea typeface="+mn-ea"/>
                <a:cs typeface="+mn-cs"/>
              </a:rPr>
              <a:t>, </a:t>
            </a:r>
            <a:r>
              <a:rPr lang="en-US" dirty="0" err="1" smtClean="0"/>
              <a:t>beforeEach</a:t>
            </a:r>
            <a:r>
              <a:rPr lang="en-US" sz="1200" b="0" i="0" kern="1200" dirty="0" smtClean="0">
                <a:solidFill>
                  <a:schemeClr val="tx1"/>
                </a:solidFill>
                <a:effectLst/>
                <a:latin typeface="+mn-lt"/>
                <a:ea typeface="+mn-ea"/>
                <a:cs typeface="+mn-cs"/>
              </a:rPr>
              <a:t>, </a:t>
            </a:r>
            <a:r>
              <a:rPr lang="en-US" dirty="0" err="1" smtClean="0"/>
              <a:t>afterEach</a:t>
            </a:r>
            <a:r>
              <a:rPr lang="en-US" sz="1200" b="0" i="0" kern="1200" dirty="0" smtClean="0">
                <a:solidFill>
                  <a:schemeClr val="tx1"/>
                </a:solidFill>
                <a:effectLst/>
                <a:latin typeface="+mn-lt"/>
                <a:ea typeface="+mn-ea"/>
                <a:cs typeface="+mn-cs"/>
              </a:rPr>
              <a:t>, and </a:t>
            </a:r>
            <a:r>
              <a:rPr lang="en-US" dirty="0" smtClean="0"/>
              <a:t>it</a:t>
            </a:r>
            <a:r>
              <a:rPr lang="en-US" sz="1200" b="0" i="0" kern="1200" dirty="0" smtClean="0">
                <a:solidFill>
                  <a:schemeClr val="tx1"/>
                </a:solidFill>
                <a:effectLst/>
                <a:latin typeface="+mn-lt"/>
                <a:ea typeface="+mn-ea"/>
                <a:cs typeface="+mn-cs"/>
              </a:rPr>
              <a:t> can be declared </a:t>
            </a:r>
            <a:r>
              <a:rPr lang="en-US" dirty="0" err="1" smtClean="0"/>
              <a:t>async</a:t>
            </a:r>
            <a:r>
              <a:rPr lang="en-US" sz="1200" b="0" i="0" kern="1200" dirty="0" smtClean="0">
                <a:solidFill>
                  <a:schemeClr val="tx1"/>
                </a:solidFill>
                <a:effectLst/>
                <a:latin typeface="+mn-lt"/>
                <a:ea typeface="+mn-ea"/>
                <a:cs typeface="+mn-cs"/>
              </a:rPr>
              <a:t> in environments that support </a:t>
            </a:r>
            <a:r>
              <a:rPr lang="en-US" dirty="0" err="1" smtClean="0"/>
              <a:t>async</a:t>
            </a:r>
            <a:r>
              <a:rPr lang="en-US" sz="1200" b="0" i="0" kern="1200" dirty="0" smtClean="0">
                <a:solidFill>
                  <a:schemeClr val="tx1"/>
                </a:solidFill>
                <a:effectLst/>
                <a:latin typeface="+mn-lt"/>
                <a:ea typeface="+mn-ea"/>
                <a:cs typeface="+mn-cs"/>
              </a:rPr>
              <a:t>/</a:t>
            </a:r>
            <a:r>
              <a:rPr lang="en-US" dirty="0" smtClean="0"/>
              <a:t>await</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This spec will not start until the promise returned from the call to </a:t>
            </a:r>
            <a:r>
              <a:rPr lang="en-US" dirty="0" err="1" smtClean="0"/>
              <a:t>beforeEach</a:t>
            </a:r>
            <a:r>
              <a:rPr lang="en-US" sz="1200" b="0" i="0" kern="1200" dirty="0" smtClean="0">
                <a:solidFill>
                  <a:schemeClr val="tx1"/>
                </a:solidFill>
                <a:effectLst/>
                <a:latin typeface="+mn-lt"/>
                <a:ea typeface="+mn-ea"/>
                <a:cs typeface="+mn-cs"/>
              </a:rPr>
              <a:t> above is settled. And this spec will not complete until the promise that it returns is settled.</a:t>
            </a:r>
          </a:p>
          <a:p>
            <a:pPr fontAlgn="base"/>
            <a:r>
              <a:rPr lang="en-US" sz="1200" b="0" i="0" kern="1200" dirty="0" smtClean="0">
                <a:solidFill>
                  <a:schemeClr val="tx1"/>
                </a:solidFill>
                <a:effectLst/>
                <a:latin typeface="+mn-lt"/>
                <a:ea typeface="+mn-ea"/>
                <a:cs typeface="+mn-cs"/>
              </a:rPr>
              <a:t>By default jasmine will wait for 5 seconds for an asynchronous spec to finish before causing a timeout failure. If the timeout expires before </a:t>
            </a:r>
            <a:r>
              <a:rPr lang="en-US" dirty="0" smtClean="0"/>
              <a:t>done</a:t>
            </a:r>
            <a:r>
              <a:rPr lang="en-US" sz="1200" b="0" i="0" kern="1200" dirty="0" smtClean="0">
                <a:solidFill>
                  <a:schemeClr val="tx1"/>
                </a:solidFill>
                <a:effectLst/>
                <a:latin typeface="+mn-lt"/>
                <a:ea typeface="+mn-ea"/>
                <a:cs typeface="+mn-cs"/>
              </a:rPr>
              <a:t> is called, the current spec will be marked as failed and suite execution will continue as if </a:t>
            </a:r>
            <a:r>
              <a:rPr lang="en-US" dirty="0" smtClean="0"/>
              <a:t>done</a:t>
            </a:r>
            <a:r>
              <a:rPr lang="en-US" sz="1200" b="0" i="0" kern="1200" dirty="0" smtClean="0">
                <a:solidFill>
                  <a:schemeClr val="tx1"/>
                </a:solidFill>
                <a:effectLst/>
                <a:latin typeface="+mn-lt"/>
                <a:ea typeface="+mn-ea"/>
                <a:cs typeface="+mn-cs"/>
              </a:rPr>
              <a:t> was called.</a:t>
            </a:r>
          </a:p>
          <a:p>
            <a:pPr fontAlgn="base"/>
            <a:r>
              <a:rPr lang="en-US" sz="1200" b="0" i="0" kern="1200" dirty="0" smtClean="0">
                <a:solidFill>
                  <a:schemeClr val="tx1"/>
                </a:solidFill>
                <a:effectLst/>
                <a:latin typeface="+mn-lt"/>
                <a:ea typeface="+mn-ea"/>
                <a:cs typeface="+mn-cs"/>
              </a:rPr>
              <a:t>If specific specs should fail faster or need more time this can be adjusted by passing a timeout value to </a:t>
            </a:r>
            <a:r>
              <a:rPr lang="en-US" dirty="0" smtClean="0"/>
              <a:t>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the entire suite should have a different timeout, </a:t>
            </a:r>
            <a:r>
              <a:rPr lang="en-US" dirty="0" err="1" smtClean="0"/>
              <a:t>jasmine.DEFAULT_TIMEOUT_INTERVAL</a:t>
            </a:r>
            <a:r>
              <a:rPr lang="en-US" sz="1200" b="0" i="0" kern="1200" dirty="0" smtClean="0">
                <a:solidFill>
                  <a:schemeClr val="tx1"/>
                </a:solidFill>
                <a:effectLst/>
                <a:latin typeface="+mn-lt"/>
                <a:ea typeface="+mn-ea"/>
                <a:cs typeface="+mn-cs"/>
              </a:rPr>
              <a:t> can be set globally, outside of any given </a:t>
            </a:r>
            <a:r>
              <a:rPr lang="en-US" dirty="0" smtClean="0"/>
              <a:t>describe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By default  5 seconds wait for an </a:t>
            </a:r>
            <a:r>
              <a:rPr lang="en-US" sz="1200" dirty="0" err="1" smtClean="0"/>
              <a:t>async</a:t>
            </a:r>
            <a:r>
              <a:rPr lang="en-US" sz="1200" dirty="0" smtClean="0"/>
              <a:t> spec to finish before causing a timeout failure. Modify  </a:t>
            </a:r>
            <a:r>
              <a:rPr lang="en-US" dirty="0" err="1" smtClean="0"/>
              <a:t>jasmine.DEFAULT_TIMEOUT_INTERVAL</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7</a:t>
            </a:fld>
            <a:endParaRPr lang="en-US"/>
          </a:p>
        </p:txBody>
      </p:sp>
    </p:spTree>
    <p:extLst>
      <p:ext uri="{BB962C8B-B14F-4D97-AF65-F5344CB8AC3E}">
        <p14:creationId xmlns:p14="http://schemas.microsoft.com/office/powerpoint/2010/main" val="383129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Snapshot Testing</a:t>
            </a:r>
          </a:p>
          <a:p>
            <a:pPr fontAlgn="base"/>
            <a:r>
              <a:rPr lang="en-US" sz="1200" kern="1200" dirty="0" smtClean="0">
                <a:solidFill>
                  <a:schemeClr val="tx1"/>
                </a:solidFill>
                <a:effectLst/>
                <a:latin typeface="+mn-lt"/>
                <a:ea typeface="+mn-ea"/>
                <a:cs typeface="+mn-cs"/>
              </a:rPr>
              <a:t>Snapshot tests are a very useful tool whenever you want to make sure your </a:t>
            </a:r>
            <a:r>
              <a:rPr lang="en-US" sz="1200" b="1" kern="1200" dirty="0" smtClean="0">
                <a:solidFill>
                  <a:schemeClr val="tx1"/>
                </a:solidFill>
                <a:effectLst/>
                <a:latin typeface="+mn-lt"/>
                <a:ea typeface="+mn-ea"/>
                <a:cs typeface="+mn-cs"/>
              </a:rPr>
              <a:t>UI does not change unexpectedly.</a:t>
            </a:r>
          </a:p>
          <a:p>
            <a:pPr fontAlgn="base"/>
            <a:r>
              <a:rPr lang="en-US" sz="1200" kern="1200" dirty="0" smtClean="0">
                <a:solidFill>
                  <a:schemeClr val="tx1"/>
                </a:solidFill>
                <a:effectLst/>
                <a:latin typeface="+mn-lt"/>
                <a:ea typeface="+mn-ea"/>
                <a:cs typeface="+mn-cs"/>
              </a:rPr>
              <a:t>A typical snapshot test case renders a UI component, takes a snapshot, then compares it to a reference snapshot file stored alongside the test. </a:t>
            </a:r>
          </a:p>
          <a:p>
            <a:pPr fontAlgn="base"/>
            <a:r>
              <a:rPr lang="en-US" sz="1200" kern="1200" dirty="0" smtClean="0">
                <a:solidFill>
                  <a:schemeClr val="tx1"/>
                </a:solidFill>
                <a:effectLst/>
                <a:latin typeface="+mn-lt"/>
                <a:ea typeface="+mn-ea"/>
                <a:cs typeface="+mn-cs"/>
              </a:rPr>
              <a:t>The test will fail if the two snapshots do not match: either the change is unexpected, or the reference snapshot needs to be updated to the new version of the UI component.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8</a:t>
            </a:fld>
            <a:endParaRPr lang="en-US"/>
          </a:p>
        </p:txBody>
      </p:sp>
    </p:spTree>
    <p:extLst>
      <p:ext uri="{BB962C8B-B14F-4D97-AF65-F5344CB8AC3E}">
        <p14:creationId xmlns:p14="http://schemas.microsoft.com/office/powerpoint/2010/main" val="40461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Arguably the most used library, </a:t>
            </a:r>
            <a:r>
              <a:rPr lang="en-US" sz="1200" b="0" i="0" u="none" strike="noStrike" kern="1200" dirty="0" smtClean="0">
                <a:solidFill>
                  <a:schemeClr val="tx1"/>
                </a:solidFill>
                <a:effectLst/>
                <a:latin typeface="+mn-lt"/>
                <a:ea typeface="+mn-ea"/>
                <a:cs typeface="+mn-cs"/>
                <a:hlinkClick r:id="rId3"/>
              </a:rPr>
              <a:t>Mocha</a:t>
            </a:r>
            <a:r>
              <a:rPr lang="en-US" sz="1200" b="0" i="0" kern="1200" dirty="0" smtClean="0">
                <a:solidFill>
                  <a:schemeClr val="tx1"/>
                </a:solidFill>
                <a:effectLst/>
                <a:latin typeface="+mn-lt"/>
                <a:ea typeface="+mn-ea"/>
                <a:cs typeface="+mn-cs"/>
              </a:rPr>
              <a:t> is a flexible library providing developers with just the base test structure. Functionality for assertions, spies, mocks, and the like are then added via other libraries/plugins.</a:t>
            </a:r>
          </a:p>
          <a:p>
            <a:r>
              <a:rPr lang="en-US" sz="1200" b="0" i="0" kern="1200" dirty="0" smtClean="0">
                <a:solidFill>
                  <a:schemeClr val="tx1"/>
                </a:solidFill>
                <a:effectLst/>
                <a:latin typeface="+mn-lt"/>
                <a:ea typeface="+mn-ea"/>
                <a:cs typeface="+mn-cs"/>
              </a:rPr>
              <a:t>If you want a flexible configuration, including the libraries that you particularly need, then the additional set up and configuration required for Mocha is something you definitely need to check out</a:t>
            </a:r>
          </a:p>
          <a:p>
            <a:r>
              <a:rPr lang="en-US" sz="1200" b="0" i="0" kern="1200" dirty="0" smtClean="0">
                <a:solidFill>
                  <a:schemeClr val="tx1"/>
                </a:solidFill>
                <a:effectLst/>
                <a:latin typeface="+mn-lt"/>
                <a:ea typeface="+mn-ea"/>
                <a:cs typeface="+mn-cs"/>
              </a:rPr>
              <a:t>Unfortunately the above point does have a downside, which is having to include additional libraries for assertions. This does mean that it’s a little harder, if not longer, to set up than others. That said, setting up is generally a one-time deal, but I do like being able to go a “single source truth” (documentation) instead of jumping around the show</a:t>
            </a:r>
          </a:p>
          <a:p>
            <a:r>
              <a:rPr lang="en-US" sz="1200" b="0" i="0" kern="1200" dirty="0" smtClean="0">
                <a:solidFill>
                  <a:schemeClr val="tx1"/>
                </a:solidFill>
                <a:effectLst/>
                <a:latin typeface="+mn-lt"/>
                <a:ea typeface="+mn-ea"/>
                <a:cs typeface="+mn-cs"/>
              </a:rPr>
              <a:t>Mocha includes the test structure as </a:t>
            </a:r>
            <a:r>
              <a:rPr lang="en-US" sz="1200" b="0" i="0" kern="1200" dirty="0" err="1" smtClean="0">
                <a:solidFill>
                  <a:schemeClr val="tx1"/>
                </a:solidFill>
                <a:effectLst/>
                <a:latin typeface="+mn-lt"/>
                <a:ea typeface="+mn-ea"/>
                <a:cs typeface="+mn-cs"/>
              </a:rPr>
              <a:t>globals</a:t>
            </a:r>
            <a:r>
              <a:rPr lang="en-US" sz="1200" b="0" i="0" kern="1200" dirty="0" smtClean="0">
                <a:solidFill>
                  <a:schemeClr val="tx1"/>
                </a:solidFill>
                <a:effectLst/>
                <a:latin typeface="+mn-lt"/>
                <a:ea typeface="+mn-ea"/>
                <a:cs typeface="+mn-cs"/>
              </a:rPr>
              <a:t>, saving you time by not having to include or require it in every file. The downside is that plugins just might require you to include these anyway, leading to inconsistencies, and if you have a high attention to </a:t>
            </a:r>
            <a:r>
              <a:rPr lang="en-US" sz="1200" b="0" i="0" kern="1200" dirty="0" err="1" smtClean="0">
                <a:solidFill>
                  <a:schemeClr val="tx1"/>
                </a:solidFill>
                <a:effectLst/>
                <a:latin typeface="+mn-lt"/>
                <a:ea typeface="+mn-ea"/>
                <a:cs typeface="+mn-cs"/>
              </a:rPr>
              <a:t>detaill</a:t>
            </a:r>
            <a:r>
              <a:rPr lang="en-US" sz="1200" b="0" i="0" kern="1200" dirty="0" smtClean="0">
                <a:solidFill>
                  <a:schemeClr val="tx1"/>
                </a:solidFill>
                <a:effectLst/>
                <a:latin typeface="+mn-lt"/>
                <a:ea typeface="+mn-ea"/>
                <a:cs typeface="+mn-cs"/>
              </a:rPr>
              <a:t> like me it can be frustrating!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Mocha includes the test structure as </a:t>
            </a:r>
            <a:r>
              <a:rPr lang="en-US" sz="1200" b="0" i="0" kern="1200" dirty="0" err="1" smtClean="0">
                <a:solidFill>
                  <a:schemeClr val="tx1"/>
                </a:solidFill>
                <a:effectLst/>
                <a:latin typeface="+mn-lt"/>
                <a:ea typeface="+mn-ea"/>
                <a:cs typeface="+mn-cs"/>
              </a:rPr>
              <a:t>globals</a:t>
            </a:r>
            <a:r>
              <a:rPr lang="en-US" sz="1200" b="0" i="0" kern="1200" dirty="0" smtClean="0">
                <a:solidFill>
                  <a:schemeClr val="tx1"/>
                </a:solidFill>
                <a:effectLst/>
                <a:latin typeface="+mn-lt"/>
                <a:ea typeface="+mn-ea"/>
                <a:cs typeface="+mn-cs"/>
              </a:rPr>
              <a:t>, saving you time by not having to </a:t>
            </a:r>
            <a:r>
              <a:rPr lang="en-US" dirty="0" smtClean="0"/>
              <a:t>include</a:t>
            </a:r>
            <a:r>
              <a:rPr lang="en-US" sz="1200" b="0" i="0" kern="1200" dirty="0" smtClean="0">
                <a:solidFill>
                  <a:schemeClr val="tx1"/>
                </a:solidFill>
                <a:effectLst/>
                <a:latin typeface="+mn-lt"/>
                <a:ea typeface="+mn-ea"/>
                <a:cs typeface="+mn-cs"/>
              </a:rPr>
              <a:t> or </a:t>
            </a:r>
            <a:r>
              <a:rPr lang="en-US" dirty="0" smtClean="0"/>
              <a:t>require</a:t>
            </a:r>
            <a:r>
              <a:rPr lang="en-US" sz="1200" b="0" i="0" kern="1200" dirty="0" smtClean="0">
                <a:solidFill>
                  <a:schemeClr val="tx1"/>
                </a:solidFill>
                <a:effectLst/>
                <a:latin typeface="+mn-lt"/>
                <a:ea typeface="+mn-ea"/>
                <a:cs typeface="+mn-cs"/>
              </a:rPr>
              <a:t> it in every file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Spies:</a:t>
            </a:r>
            <a:r>
              <a:rPr lang="en-US" sz="1200" b="0" i="0" kern="1200" dirty="0" smtClean="0">
                <a:solidFill>
                  <a:schemeClr val="tx1"/>
                </a:solidFill>
                <a:effectLst/>
                <a:latin typeface="+mn-lt"/>
                <a:ea typeface="+mn-ea"/>
                <a:cs typeface="+mn-cs"/>
              </a:rPr>
              <a:t> Creates fake functions which we can use to track executions. This means we can tell/ find out whether the function has been executed/ how many times its been called etc. We can also use spies on existing functions and get the same capability, to track those functions executions. We'll see this in action a bit later.</a:t>
            </a:r>
          </a:p>
          <a:p>
            <a:r>
              <a:rPr lang="en-US" sz="1200" b="1" i="0" kern="1200" dirty="0" smtClean="0">
                <a:solidFill>
                  <a:schemeClr val="tx1"/>
                </a:solidFill>
                <a:effectLst/>
                <a:latin typeface="+mn-lt"/>
                <a:ea typeface="+mn-ea"/>
                <a:cs typeface="+mn-cs"/>
              </a:rPr>
              <a:t>Stubs:</a:t>
            </a:r>
            <a:r>
              <a:rPr lang="en-US" sz="1200" b="0" i="0" kern="1200" dirty="0" smtClean="0">
                <a:solidFill>
                  <a:schemeClr val="tx1"/>
                </a:solidFill>
                <a:effectLst/>
                <a:latin typeface="+mn-lt"/>
                <a:ea typeface="+mn-ea"/>
                <a:cs typeface="+mn-cs"/>
              </a:rPr>
              <a:t> Enables us to replace functions. This gives us more control. We can return whatever we want or have our functions work in a way that suites us to be able to test multiple scenarios.</a:t>
            </a:r>
          </a:p>
          <a:p>
            <a:r>
              <a:rPr lang="en-US" sz="1200" b="1" i="0" kern="1200" dirty="0" smtClean="0">
                <a:solidFill>
                  <a:schemeClr val="tx1"/>
                </a:solidFill>
                <a:effectLst/>
                <a:latin typeface="+mn-lt"/>
                <a:ea typeface="+mn-ea"/>
                <a:cs typeface="+mn-cs"/>
              </a:rPr>
              <a:t>Mocks:</a:t>
            </a:r>
            <a:r>
              <a:rPr lang="en-US" sz="1200" b="0" i="0" kern="1200" dirty="0" smtClean="0">
                <a:solidFill>
                  <a:schemeClr val="tx1"/>
                </a:solidFill>
                <a:effectLst/>
                <a:latin typeface="+mn-lt"/>
                <a:ea typeface="+mn-ea"/>
                <a:cs typeface="+mn-cs"/>
              </a:rPr>
              <a:t> They are fake methods, that have pre-programmed behavior and pre-programmed expectations.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4"/>
              </a:rPr>
              <a:t>stub</a:t>
            </a:r>
            <a:r>
              <a:rPr lang="en-US" sz="1200" b="0" i="0" kern="1200" dirty="0" smtClean="0">
                <a:solidFill>
                  <a:schemeClr val="tx1"/>
                </a:solidFill>
                <a:effectLst/>
                <a:latin typeface="+mn-lt"/>
                <a:ea typeface="+mn-ea"/>
                <a:cs typeface="+mn-cs"/>
              </a:rPr>
              <a:t> is a spy with predetermined behavior.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use a stub to:</a:t>
            </a:r>
          </a:p>
          <a:p>
            <a:r>
              <a:rPr lang="en-US" sz="1200" b="0" i="0" kern="1200" dirty="0" smtClean="0">
                <a:solidFill>
                  <a:schemeClr val="tx1"/>
                </a:solidFill>
                <a:effectLst/>
                <a:latin typeface="+mn-lt"/>
                <a:ea typeface="+mn-ea"/>
                <a:cs typeface="+mn-cs"/>
              </a:rPr>
              <a:t>Take a predetermined action, like throwing an exception</a:t>
            </a:r>
          </a:p>
          <a:p>
            <a:r>
              <a:rPr lang="en-US" sz="1200" b="0" i="0" kern="1200" dirty="0" smtClean="0">
                <a:solidFill>
                  <a:schemeClr val="tx1"/>
                </a:solidFill>
                <a:effectLst/>
                <a:latin typeface="+mn-lt"/>
                <a:ea typeface="+mn-ea"/>
                <a:cs typeface="+mn-cs"/>
              </a:rPr>
              <a:t>Provide a predetermined response</a:t>
            </a:r>
          </a:p>
          <a:p>
            <a:r>
              <a:rPr lang="en-US" sz="1200" b="0" i="0" kern="1200" dirty="0" smtClean="0">
                <a:solidFill>
                  <a:schemeClr val="tx1"/>
                </a:solidFill>
                <a:effectLst/>
                <a:latin typeface="+mn-lt"/>
                <a:ea typeface="+mn-ea"/>
                <a:cs typeface="+mn-cs"/>
              </a:rPr>
              <a:t>Prevent a specific method from being called directly (especially when it triggers undesired behaviors like HTTP requests)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Mock</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
              </a:rPr>
              <a:t>mock</a:t>
            </a:r>
            <a:r>
              <a:rPr lang="en-US" sz="1200" b="0" i="0" kern="1200" dirty="0" smtClean="0">
                <a:solidFill>
                  <a:schemeClr val="tx1"/>
                </a:solidFill>
                <a:effectLst/>
                <a:latin typeface="+mn-lt"/>
                <a:ea typeface="+mn-ea"/>
                <a:cs typeface="+mn-cs"/>
              </a:rPr>
              <a:t> is a fake function (like a spy) with pre-programmed behavior (like a stub) as well as pre-programmed expectations.</a:t>
            </a:r>
          </a:p>
          <a:p>
            <a:r>
              <a:rPr lang="en-US" sz="1200" b="0" i="0" kern="1200" dirty="0" smtClean="0">
                <a:solidFill>
                  <a:schemeClr val="tx1"/>
                </a:solidFill>
                <a:effectLst/>
                <a:latin typeface="+mn-lt"/>
                <a:ea typeface="+mn-ea"/>
                <a:cs typeface="+mn-cs"/>
              </a:rPr>
              <a:t>We can use a mock to:</a:t>
            </a:r>
          </a:p>
          <a:p>
            <a:r>
              <a:rPr lang="en-US" sz="1200" b="0" i="0" kern="1200" dirty="0" smtClean="0">
                <a:solidFill>
                  <a:schemeClr val="tx1"/>
                </a:solidFill>
                <a:effectLst/>
                <a:latin typeface="+mn-lt"/>
                <a:ea typeface="+mn-ea"/>
                <a:cs typeface="+mn-cs"/>
              </a:rPr>
              <a:t>Verify the contract between the code under test and the external methods that it calls</a:t>
            </a:r>
          </a:p>
          <a:p>
            <a:r>
              <a:rPr lang="en-US" sz="1200" b="0" i="0" kern="1200" dirty="0" smtClean="0">
                <a:solidFill>
                  <a:schemeClr val="tx1"/>
                </a:solidFill>
                <a:effectLst/>
                <a:latin typeface="+mn-lt"/>
                <a:ea typeface="+mn-ea"/>
                <a:cs typeface="+mn-cs"/>
              </a:rPr>
              <a:t>Verify that an external method is called the correct number of times</a:t>
            </a:r>
          </a:p>
          <a:p>
            <a:r>
              <a:rPr lang="en-US" sz="1200" b="0" i="0" kern="1200" dirty="0" smtClean="0">
                <a:solidFill>
                  <a:schemeClr val="tx1"/>
                </a:solidFill>
                <a:effectLst/>
                <a:latin typeface="+mn-lt"/>
                <a:ea typeface="+mn-ea"/>
                <a:cs typeface="+mn-cs"/>
              </a:rPr>
              <a:t>Verify an external method is called with the correct parameters</a:t>
            </a:r>
          </a:p>
          <a:p>
            <a:endParaRPr lang="en-US" sz="1200" b="0" i="0" kern="120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979B4A-50AD-4921-98D2-3767FE82802A}" type="slidenum">
              <a:rPr lang="en-US" smtClean="0"/>
              <a:t>9</a:t>
            </a:fld>
            <a:endParaRPr lang="en-US"/>
          </a:p>
        </p:txBody>
      </p:sp>
    </p:spTree>
    <p:extLst>
      <p:ext uri="{BB962C8B-B14F-4D97-AF65-F5344CB8AC3E}">
        <p14:creationId xmlns:p14="http://schemas.microsoft.com/office/powerpoint/2010/main" val="156441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zatsatklichov/java-and-ts-tests" TargetMode="External"/><Relationship Id="rId5" Type="http://schemas.openxmlformats.org/officeDocument/2006/relationships/hyperlink" Target="http://sahet.net/htm/java.html" TargetMode="External"/><Relationship Id="rId4" Type="http://schemas.openxmlformats.org/officeDocument/2006/relationships/hyperlink" Target="mailto:azats@seznam.cz"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Analysis_paralysis" TargetMode="External"/><Relationship Id="rId3" Type="http://schemas.openxmlformats.org/officeDocument/2006/relationships/hyperlink" Target="https://jasmine.github.io/2.0/introduction" TargetMode="External"/><Relationship Id="rId7" Type="http://schemas.openxmlformats.org/officeDocument/2006/relationships/hyperlink" Target="https://qunitjs.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avajs/ava" TargetMode="External"/><Relationship Id="rId11" Type="http://schemas.openxmlformats.org/officeDocument/2006/relationships/hyperlink" Target="http://testanything.org/" TargetMode="External"/><Relationship Id="rId5" Type="http://schemas.openxmlformats.org/officeDocument/2006/relationships/hyperlink" Target="https://mochajs.org/" TargetMode="External"/><Relationship Id="rId10" Type="http://schemas.openxmlformats.org/officeDocument/2006/relationships/hyperlink" Target="https://github.com/thlorenz/proxyquire" TargetMode="External"/><Relationship Id="rId4" Type="http://schemas.openxmlformats.org/officeDocument/2006/relationships/hyperlink" Target="https://jestjs.io/" TargetMode="External"/><Relationship Id="rId9" Type="http://schemas.openxmlformats.org/officeDocument/2006/relationships/hyperlink" Target="https://github.com/substack/tape"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microsoft/playwright" TargetMode="External"/><Relationship Id="rId3" Type="http://schemas.openxmlformats.org/officeDocument/2006/relationships/hyperlink" Target="https://devexpress.github.io/testcafe/" TargetMode="External"/><Relationship Id="rId7" Type="http://schemas.openxmlformats.org/officeDocument/2006/relationships/hyperlink" Target="https://github.com/angular/protrac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ebdriver.io/" TargetMode="External"/><Relationship Id="rId5" Type="http://schemas.openxmlformats.org/officeDocument/2006/relationships/hyperlink" Target="http://nightwatchjs.org/" TargetMode="External"/><Relationship Id="rId10" Type="http://schemas.openxmlformats.org/officeDocument/2006/relationships/hyperlink" Target="https://robotframework.org/" TargetMode="External"/><Relationship Id="rId4" Type="http://schemas.openxmlformats.org/officeDocument/2006/relationships/hyperlink" Target="https://www.cypress.io/" TargetMode="External"/><Relationship Id="rId9" Type="http://schemas.openxmlformats.org/officeDocument/2006/relationships/hyperlink" Target="http://fitnesse.org/FitNesse.UserGuide.AcceptanceTest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cypress.io/"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github.com/cypress-io/cypress/issues/857" TargetMode="External"/><Relationship Id="rId4" Type="http://schemas.openxmlformats.org/officeDocument/2006/relationships/hyperlink" Target="https://docs.cypress.io/guides/guides/parallelization.html#Parallelization-proce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odecept.io/basics/" TargetMode="External"/><Relationship Id="rId3" Type="http://schemas.openxmlformats.org/officeDocument/2006/relationships/image" Target="../media/image3.png"/><Relationship Id="rId7" Type="http://schemas.openxmlformats.org/officeDocument/2006/relationships/hyperlink" Target="https://ci.testling.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catonmat.net/writing-javascript-tests-with-tape" TargetMode="External"/><Relationship Id="rId5" Type="http://schemas.openxmlformats.org/officeDocument/2006/relationships/hyperlink" Target="https://medium.com/welldone-software/an-overview-of-javascript-testing-7ce7298b9870" TargetMode="External"/><Relationship Id="rId4" Type="http://schemas.openxmlformats.org/officeDocument/2006/relationships/hyperlink" Target="https://github.com/azatsatklichov/java-and-ts-tests" TargetMode="External"/><Relationship Id="rId9" Type="http://schemas.openxmlformats.org/officeDocument/2006/relationships/hyperlink" Target="https://blog.logrocket.com/unit-testing-node-js-applications-using-mocha-chai-and-sin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3" Type="http://schemas.openxmlformats.org/officeDocument/2006/relationships/hyperlink" Target="https://webdriver.io/" TargetMode="External"/><Relationship Id="rId18" Type="http://schemas.openxmlformats.org/officeDocument/2006/relationships/hyperlink" Target="http://sinonjs.org/" TargetMode="External"/><Relationship Id="rId26" Type="http://schemas.openxmlformats.org/officeDocument/2006/relationships/hyperlink" Target="http://phantomjs.org/" TargetMode="External"/><Relationship Id="rId39" Type="http://schemas.openxmlformats.org/officeDocument/2006/relationships/hyperlink" Target="https://github.com/angular/protractor" TargetMode="External"/><Relationship Id="rId21" Type="http://schemas.openxmlformats.org/officeDocument/2006/relationships/hyperlink" Target="https://github.com/avajs/ava" TargetMode="External"/><Relationship Id="rId34" Type="http://schemas.openxmlformats.org/officeDocument/2006/relationships/hyperlink" Target="https://github.com/garris/BackstopJS" TargetMode="External"/><Relationship Id="rId42" Type="http://schemas.openxmlformats.org/officeDocument/2006/relationships/hyperlink" Target="https://devexpress.github.io/testcafe/" TargetMode="External"/><Relationship Id="rId47" Type="http://schemas.openxmlformats.org/officeDocument/2006/relationships/hyperlink" Target="https://github.com/codeceptjs/CodeceptJS" TargetMode="External"/><Relationship Id="rId50" Type="http://schemas.openxmlformats.org/officeDocument/2006/relationships/hyperlink" Target="https://screener.io/" TargetMode="External"/><Relationship Id="rId55" Type="http://schemas.openxmlformats.org/officeDocument/2006/relationships/hyperlink" Target="https://sinonjs.org/" TargetMode="External"/><Relationship Id="rId7" Type="http://schemas.openxmlformats.org/officeDocument/2006/relationships/hyperlink" Target="https://en.wikipedia.org/wiki/Netscape_Communications_Corporation" TargetMode="External"/><Relationship Id="rId12" Type="http://schemas.openxmlformats.org/officeDocument/2006/relationships/hyperlink" Target="https://www.cypress.io/" TargetMode="External"/><Relationship Id="rId17" Type="http://schemas.openxmlformats.org/officeDocument/2006/relationships/hyperlink" Target="http://unexpected.js.org/" TargetMode="External"/><Relationship Id="rId25" Type="http://schemas.openxmlformats.org/officeDocument/2006/relationships/hyperlink" Target="http://www.nightmarejs.org/" TargetMode="External"/><Relationship Id="rId33" Type="http://schemas.openxmlformats.org/officeDocument/2006/relationships/hyperlink" Target="https://github.com/gemini-testing/looks-same" TargetMode="External"/><Relationship Id="rId38" Type="http://schemas.openxmlformats.org/officeDocument/2006/relationships/hyperlink" Target="https://www.selenium.dev/documentation/en/webdriver/" TargetMode="External"/><Relationship Id="rId46" Type="http://schemas.openxmlformats.org/officeDocument/2006/relationships/hyperlink" Target="https://github.com/segmentio/nightmare" TargetMode="External"/><Relationship Id="rId2" Type="http://schemas.openxmlformats.org/officeDocument/2006/relationships/notesSlide" Target="../notesSlides/notesSlide3.xml"/><Relationship Id="rId16" Type="http://schemas.openxmlformats.org/officeDocument/2006/relationships/hyperlink" Target="http://chaijs.com/" TargetMode="External"/><Relationship Id="rId20" Type="http://schemas.openxmlformats.org/officeDocument/2006/relationships/hyperlink" Target="https://testdouble.com/" TargetMode="External"/><Relationship Id="rId29" Type="http://schemas.openxmlformats.org/officeDocument/2006/relationships/hyperlink" Target="https://percy.io/" TargetMode="External"/><Relationship Id="rId41" Type="http://schemas.openxmlformats.org/officeDocument/2006/relationships/hyperlink" Target="https://github.com/appium/appium" TargetMode="External"/><Relationship Id="rId54" Type="http://schemas.openxmlformats.org/officeDocument/2006/relationships/hyperlink" Target="https://www.chaijs.com/" TargetMode="External"/><Relationship Id="rId1" Type="http://schemas.openxmlformats.org/officeDocument/2006/relationships/slideLayout" Target="../slideLayouts/slideLayout1.xml"/><Relationship Id="rId6" Type="http://schemas.openxmlformats.org/officeDocument/2006/relationships/hyperlink" Target="https://en.wikipedia.org/wiki/Mozilla_Foundation" TargetMode="External"/><Relationship Id="rId11" Type="http://schemas.openxmlformats.org/officeDocument/2006/relationships/hyperlink" Target="https://github.com/DevExpress/testcafe" TargetMode="External"/><Relationship Id="rId24" Type="http://schemas.openxmlformats.org/officeDocument/2006/relationships/hyperlink" Target="http://nightwatchjs.org/" TargetMode="External"/><Relationship Id="rId32" Type="http://schemas.openxmlformats.org/officeDocument/2006/relationships/hyperlink" Target="https://happo.io/" TargetMode="External"/><Relationship Id="rId37" Type="http://schemas.openxmlformats.org/officeDocument/2006/relationships/hyperlink" Target="https://github.com/NimaSoroush/differencify" TargetMode="External"/><Relationship Id="rId40" Type="http://schemas.openxmlformats.org/officeDocument/2006/relationships/hyperlink" Target="https://nightwatchjs.org/" TargetMode="External"/><Relationship Id="rId45" Type="http://schemas.openxmlformats.org/officeDocument/2006/relationships/hyperlink" Target="https://phantomjs.org/" TargetMode="External"/><Relationship Id="rId53" Type="http://schemas.openxmlformats.org/officeDocument/2006/relationships/hyperlink" Target="https://jasmine.github.io/" TargetMode="External"/><Relationship Id="rId5" Type="http://schemas.openxmlformats.org/officeDocument/2006/relationships/hyperlink" Target="https://en.wikipedia.org/wiki/Java_(programming_language)" TargetMode="External"/><Relationship Id="rId15" Type="http://schemas.openxmlformats.org/officeDocument/2006/relationships/hyperlink" Target="https://github.com/cucumber/cucumber-js" TargetMode="External"/><Relationship Id="rId23" Type="http://schemas.openxmlformats.org/officeDocument/2006/relationships/hyperlink" Target="http://blanketjs.org/" TargetMode="External"/><Relationship Id="rId28" Type="http://schemas.openxmlformats.org/officeDocument/2006/relationships/hyperlink" Target="https://applitools.com/" TargetMode="External"/><Relationship Id="rId36" Type="http://schemas.openxmlformats.org/officeDocument/2006/relationships/hyperlink" Target="https://github.com/reg-viz/reg-suit" TargetMode="External"/><Relationship Id="rId49" Type="http://schemas.openxmlformats.org/officeDocument/2006/relationships/hyperlink" Target="https://www.chromaticqa.com/" TargetMode="External"/><Relationship Id="rId10" Type="http://schemas.openxmlformats.org/officeDocument/2006/relationships/hyperlink" Target="https://facebook.github.io/jest/" TargetMode="External"/><Relationship Id="rId19" Type="http://schemas.openxmlformats.org/officeDocument/2006/relationships/hyperlink" Target="http://airbnb.io/enzyme/docs/api/" TargetMode="External"/><Relationship Id="rId31" Type="http://schemas.openxmlformats.org/officeDocument/2006/relationships/hyperlink" Target="https://github.com/webdriverio-boneyard/webdrivercss" TargetMode="External"/><Relationship Id="rId44" Type="http://schemas.openxmlformats.org/officeDocument/2006/relationships/hyperlink" Target="https://github.com/microsoft/playwright" TargetMode="External"/><Relationship Id="rId52" Type="http://schemas.openxmlformats.org/officeDocument/2006/relationships/hyperlink" Target="https://facebook.github.io/jest/docs/en/snapshot-testing.html" TargetMode="External"/><Relationship Id="rId4" Type="http://schemas.openxmlformats.org/officeDocument/2006/relationships/hyperlink" Target="https://en.wikipedia.org/wiki/JavaScript_engine" TargetMode="External"/><Relationship Id="rId9" Type="http://schemas.openxmlformats.org/officeDocument/2006/relationships/hyperlink" Target="http://jasmine.github.io/" TargetMode="External"/><Relationship Id="rId14" Type="http://schemas.openxmlformats.org/officeDocument/2006/relationships/hyperlink" Target="https://mochajs.org/" TargetMode="External"/><Relationship Id="rId22" Type="http://schemas.openxmlformats.org/officeDocument/2006/relationships/hyperlink" Target="https://gotwarlost.github.io/istanbul/" TargetMode="External"/><Relationship Id="rId27" Type="http://schemas.openxmlformats.org/officeDocument/2006/relationships/hyperlink" Target="https://github.com/GoogleChrome/puppeteer" TargetMode="External"/><Relationship Id="rId30" Type="http://schemas.openxmlformats.org/officeDocument/2006/relationships/hyperlink" Target="http://bbc-news.github.io/wraith/" TargetMode="External"/><Relationship Id="rId35" Type="http://schemas.openxmlformats.org/officeDocument/2006/relationships/hyperlink" Target="https://github.com/newsuk/AyeSpy" TargetMode="External"/><Relationship Id="rId43" Type="http://schemas.openxmlformats.org/officeDocument/2006/relationships/hyperlink" Target="https://github.com/puppeteer/puppeteer" TargetMode="External"/><Relationship Id="rId48" Type="http://schemas.openxmlformats.org/officeDocument/2006/relationships/hyperlink" Target="https://www.testim.io/home1/" TargetMode="External"/><Relationship Id="rId8" Type="http://schemas.openxmlformats.org/officeDocument/2006/relationships/hyperlink" Target="https://karma-runner.github.io/" TargetMode="External"/><Relationship Id="rId51" Type="http://schemas.openxmlformats.org/officeDocument/2006/relationships/hyperlink" Target="https://ghostinspector.com/" TargetMode="Externa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testing-library.com/docs/react-testing-library/intro/"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seleniumhq.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chromium.googlesource.com/chromium/src/+/lkgr/headless/README.m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guide/testin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jasmine.github.io/api/edge/jasmine.html#.any" TargetMode="External"/><Relationship Id="rId3" Type="http://schemas.openxmlformats.org/officeDocument/2006/relationships/hyperlink" Target="https://jasmine.github.io/api/edge/global.html#beforeEach" TargetMode="External"/><Relationship Id="rId7" Type="http://schemas.openxmlformats.org/officeDocument/2006/relationships/hyperlink" Target="https://jasmine.github.io/api/edge/Spy.html" TargetMode="External"/><Relationship Id="rId12" Type="http://schemas.openxmlformats.org/officeDocument/2006/relationships/hyperlink" Target="https://jasmine.github.io/api/edge/global.html#.stringMatchin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jasmine.github.io/api/edge/global.html#afterAll" TargetMode="External"/><Relationship Id="rId11" Type="http://schemas.openxmlformats.org/officeDocument/2006/relationships/hyperlink" Target="https://jasmine.github.io/api/edge/global.html#.arrayContaining" TargetMode="External"/><Relationship Id="rId5" Type="http://schemas.openxmlformats.org/officeDocument/2006/relationships/hyperlink" Target="https://jasmine.github.io/api/edge/global.html#beforeAll" TargetMode="External"/><Relationship Id="rId10" Type="http://schemas.openxmlformats.org/officeDocument/2006/relationships/hyperlink" Target="https://jasmine.github.io/api/edge/global.html#.objectContaining" TargetMode="External"/><Relationship Id="rId4" Type="http://schemas.openxmlformats.org/officeDocument/2006/relationships/hyperlink" Target="https://jasmine.github.io/api/edge/global.html#afterEach" TargetMode="External"/><Relationship Id="rId9" Type="http://schemas.openxmlformats.org/officeDocument/2006/relationships/hyperlink" Target="https://jasmine.github.io/api/edge/global.html#.anyth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facebook.github.io/jest/blog/2016/03/11/javascript-unit-testing-performance.html" TargetMode="External"/><Relationship Id="rId7" Type="http://schemas.openxmlformats.org/officeDocument/2006/relationships/hyperlink" Target="https://github.com/gotwarlost/istanbu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sinonjs.org/" TargetMode="External"/><Relationship Id="rId5" Type="http://schemas.openxmlformats.org/officeDocument/2006/relationships/hyperlink" Target="https://www.chaijs.com/" TargetMode="External"/><Relationship Id="rId4" Type="http://schemas.openxmlformats.org/officeDocument/2006/relationships/hyperlink" Target="https://mochajs.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inonjs.or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chaij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5" name="Picture 24"/>
          <p:cNvPicPr>
            <a:picLocks noChangeAspect="1"/>
          </p:cNvPicPr>
          <p:nvPr/>
        </p:nvPicPr>
        <p:blipFill>
          <a:blip r:embed="rId3"/>
          <a:stretch>
            <a:fillRect/>
          </a:stretch>
        </p:blipFill>
        <p:spPr>
          <a:xfrm>
            <a:off x="9723463" y="402884"/>
            <a:ext cx="2000250" cy="2000250"/>
          </a:xfrm>
          <a:prstGeom prst="rect">
            <a:avLst/>
          </a:prstGeom>
        </p:spPr>
      </p:pic>
      <p:sp>
        <p:nvSpPr>
          <p:cNvPr id="26" name="Google Shape;128;p1"/>
          <p:cNvSpPr txBox="1">
            <a:spLocks noGrp="1"/>
          </p:cNvSpPr>
          <p:nvPr>
            <p:ph type="subTitle" idx="4294967295"/>
          </p:nvPr>
        </p:nvSpPr>
        <p:spPr>
          <a:xfrm>
            <a:off x="385876" y="5332120"/>
            <a:ext cx="7452360" cy="11356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4"/>
              </a:rPr>
              <a:t>azats@seznam.cz</a:t>
            </a:r>
            <a:r>
              <a:rPr lang="en-US" sz="1800" dirty="0" smtClean="0"/>
              <a:t>,</a:t>
            </a:r>
          </a:p>
          <a:p>
            <a:pPr marL="0" lvl="0" indent="0">
              <a:spcBef>
                <a:spcPts val="0"/>
              </a:spcBef>
              <a:buSzPts val="2400"/>
              <a:buNone/>
            </a:pPr>
            <a:r>
              <a:rPr lang="en-US" sz="1800" dirty="0" smtClean="0">
                <a:hlinkClick r:id="rId5"/>
              </a:rPr>
              <a:t>http</a:t>
            </a:r>
            <a:r>
              <a:rPr lang="en-US" sz="1800" dirty="0">
                <a:hlinkClick r:id="rId5"/>
              </a:rPr>
              <a:t>://</a:t>
            </a:r>
            <a:r>
              <a:rPr lang="en-US" sz="1800" dirty="0" smtClean="0">
                <a:hlinkClick r:id="rId5"/>
              </a:rPr>
              <a:t>sahet.net/htm/java.html</a:t>
            </a:r>
            <a:r>
              <a:rPr lang="en-US" sz="1800" dirty="0" smtClean="0"/>
              <a:t>,</a:t>
            </a:r>
          </a:p>
          <a:p>
            <a:pPr marL="0" lvl="0" indent="0">
              <a:spcBef>
                <a:spcPts val="0"/>
              </a:spcBef>
              <a:buSzPts val="2400"/>
              <a:buNone/>
            </a:pPr>
            <a:r>
              <a:rPr lang="en-US" sz="1800" dirty="0">
                <a:hlinkClick r:id="rId6"/>
              </a:rPr>
              <a:t>https://</a:t>
            </a:r>
            <a:r>
              <a:rPr lang="en-US" sz="1800" dirty="0" smtClean="0">
                <a:hlinkClick r:id="rId6"/>
              </a:rPr>
              <a:t>github.com/azatsatklichov/java-and-ts-tests</a:t>
            </a:r>
            <a:r>
              <a:rPr lang="en-US" sz="1800" dirty="0" smtClean="0"/>
              <a:t> </a:t>
            </a:r>
            <a:endParaRPr sz="1800" dirty="0"/>
          </a:p>
        </p:txBody>
      </p:sp>
      <p:sp>
        <p:nvSpPr>
          <p:cNvPr id="24" name="Google Shape;126;p1"/>
          <p:cNvSpPr txBox="1">
            <a:spLocks/>
          </p:cNvSpPr>
          <p:nvPr/>
        </p:nvSpPr>
        <p:spPr>
          <a:xfrm>
            <a:off x="805249" y="2403134"/>
            <a:ext cx="9918339" cy="2437590"/>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4400" b="1" dirty="0">
                <a:solidFill>
                  <a:srgbClr val="00B050"/>
                </a:solidFill>
              </a:rPr>
              <a:t>Javascript Testing Frameworks and Tools (Jasmin, Jest,  Mocha, Tape, Cypress)</a:t>
            </a:r>
          </a:p>
          <a:p>
            <a:pPr>
              <a:spcBef>
                <a:spcPts val="0"/>
              </a:spcBef>
            </a:pPr>
            <a:endParaRPr lang="en-US" sz="4400" dirty="0">
              <a:latin typeface="Calibri" panose="020F0502020204030204" pitchFamily="34" charset="0"/>
              <a:cs typeface="Calibri" panose="020F0502020204030204" pitchFamily="34" charset="0"/>
            </a:endParaRPr>
          </a:p>
          <a:p>
            <a:pPr>
              <a:spcBef>
                <a:spcPts val="0"/>
              </a:spcBef>
            </a:pPr>
            <a:endParaRPr 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3122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7716471" cy="523220"/>
          </a:xfrm>
          <a:prstGeom prst="rect">
            <a:avLst/>
          </a:prstGeom>
        </p:spPr>
        <p:txBody>
          <a:bodyPr wrap="none">
            <a:spAutoFit/>
          </a:bodyPr>
          <a:lstStyle/>
          <a:p>
            <a:r>
              <a:rPr lang="en-US" sz="2800" b="1" i="1" dirty="0" smtClean="0">
                <a:solidFill>
                  <a:srgbClr val="00B050"/>
                </a:solidFill>
              </a:rPr>
              <a:t>Choose </a:t>
            </a:r>
            <a:r>
              <a:rPr lang="en-US" sz="2800" b="1" i="1" dirty="0">
                <a:solidFill>
                  <a:srgbClr val="00B050"/>
                </a:solidFill>
              </a:rPr>
              <a:t>Your Unit and Integration Tests </a:t>
            </a:r>
            <a:r>
              <a:rPr lang="en-US" sz="2800" b="1" i="1" dirty="0" smtClean="0">
                <a:solidFill>
                  <a:srgbClr val="00B050"/>
                </a:solidFill>
              </a:rPr>
              <a:t>Framework</a:t>
            </a:r>
            <a:endParaRPr lang="en-US" sz="2800" b="1" i="1" dirty="0">
              <a:solidFill>
                <a:srgbClr val="00B050"/>
              </a:solidFill>
            </a:endParaRPr>
          </a:p>
        </p:txBody>
      </p:sp>
      <p:sp>
        <p:nvSpPr>
          <p:cNvPr id="23" name="Rectangle 22"/>
          <p:cNvSpPr/>
          <p:nvPr/>
        </p:nvSpPr>
        <p:spPr>
          <a:xfrm>
            <a:off x="184731" y="1477135"/>
            <a:ext cx="11883091" cy="4955203"/>
          </a:xfrm>
          <a:prstGeom prst="rect">
            <a:avLst/>
          </a:prstGeom>
        </p:spPr>
        <p:txBody>
          <a:bodyPr wrap="square">
            <a:spAutoFit/>
          </a:bodyPr>
          <a:lstStyle/>
          <a:p>
            <a:pPr marL="285750" indent="-285750">
              <a:buFont typeface="Wingdings" panose="05000000000000000000" pitchFamily="2" charset="2"/>
              <a:buChar char="v"/>
            </a:pPr>
            <a:r>
              <a:rPr lang="en-US" i="1" dirty="0" smtClean="0">
                <a:solidFill>
                  <a:srgbClr val="292929"/>
                </a:solidFill>
                <a:latin typeface="charter"/>
              </a:rPr>
              <a:t>Angular apps first choice is </a:t>
            </a:r>
            <a:r>
              <a:rPr lang="en-US" b="1" i="1" dirty="0" smtClean="0">
                <a:solidFill>
                  <a:srgbClr val="292929"/>
                </a:solidFill>
                <a:latin typeface="charter"/>
                <a:hlinkClick r:id="rId3"/>
              </a:rPr>
              <a:t>Jasmin</a:t>
            </a:r>
            <a:r>
              <a:rPr lang="en-US" b="1" i="1" dirty="0" smtClean="0">
                <a:solidFill>
                  <a:srgbClr val="292929"/>
                </a:solidFill>
                <a:latin typeface="charter"/>
              </a:rPr>
              <a:t>. </a:t>
            </a:r>
            <a:r>
              <a:rPr lang="en-US" dirty="0" smtClean="0">
                <a:solidFill>
                  <a:srgbClr val="000000"/>
                </a:solidFill>
                <a:latin typeface="Arial" panose="020B0604020202020204" pitchFamily="34" charset="0"/>
              </a:rPr>
              <a:t>Clean and obvious so that you can easily write tests.</a:t>
            </a:r>
            <a:endParaRPr lang="en-US" dirty="0">
              <a:solidFill>
                <a:srgbClr val="000000"/>
              </a:solidFill>
              <a:latin typeface="Arial" panose="020B0604020202020204" pitchFamily="34" charset="0"/>
            </a:endParaRPr>
          </a:p>
          <a:p>
            <a:pPr marL="285750" indent="-285750">
              <a:buFont typeface="Wingdings" panose="05000000000000000000" pitchFamily="2" charset="2"/>
              <a:buChar char="v"/>
            </a:pPr>
            <a:r>
              <a:rPr lang="en-US" b="1" i="1" dirty="0" smtClean="0">
                <a:solidFill>
                  <a:srgbClr val="292929"/>
                </a:solidFill>
                <a:latin typeface="charter"/>
                <a:hlinkClick r:id="rId4"/>
              </a:rPr>
              <a:t>Jest</a:t>
            </a:r>
            <a:r>
              <a:rPr lang="en-US" b="1" i="1" dirty="0" smtClean="0">
                <a:solidFill>
                  <a:srgbClr val="292929"/>
                </a:solidFill>
                <a:latin typeface="charter"/>
              </a:rPr>
              <a:t> (</a:t>
            </a:r>
            <a:r>
              <a:rPr lang="en-US" i="1" dirty="0" smtClean="0">
                <a:solidFill>
                  <a:srgbClr val="292929"/>
                </a:solidFill>
                <a:latin typeface="charter"/>
              </a:rPr>
              <a:t>Jasmin based) is very fast, clear, has many features in case you need to cover complex scenarios.  </a:t>
            </a:r>
          </a:p>
          <a:p>
            <a:pPr marL="285750" indent="-285750">
              <a:buFont typeface="Wingdings" panose="05000000000000000000" pitchFamily="2" charset="2"/>
              <a:buChar char="v"/>
            </a:pPr>
            <a:r>
              <a:rPr lang="en-US" i="1" dirty="0" smtClean="0">
                <a:solidFill>
                  <a:srgbClr val="292929"/>
                </a:solidFill>
                <a:latin typeface="charter"/>
              </a:rPr>
              <a:t>If </a:t>
            </a:r>
            <a:r>
              <a:rPr lang="en-US" i="1" dirty="0">
                <a:solidFill>
                  <a:srgbClr val="292929"/>
                </a:solidFill>
                <a:latin typeface="charter"/>
              </a:rPr>
              <a:t>you want a very flexible and extendable configuration, go with </a:t>
            </a:r>
            <a:r>
              <a:rPr lang="en-US" b="1" i="1" dirty="0" smtClean="0">
                <a:solidFill>
                  <a:srgbClr val="292929"/>
                </a:solidFill>
                <a:latin typeface="charter"/>
                <a:hlinkClick r:id="rId5"/>
              </a:rPr>
              <a:t>Mocha</a:t>
            </a:r>
            <a:r>
              <a:rPr lang="en-US" b="1" i="1" dirty="0" smtClean="0">
                <a:solidFill>
                  <a:srgbClr val="292929"/>
                </a:solidFill>
                <a:latin typeface="charter"/>
              </a:rPr>
              <a:t>  (</a:t>
            </a:r>
            <a:r>
              <a:rPr lang="en-US" b="1" i="1" dirty="0" err="1" smtClean="0">
                <a:solidFill>
                  <a:srgbClr val="292929"/>
                </a:solidFill>
                <a:latin typeface="charter"/>
              </a:rPr>
              <a:t>Mocha+Chai+Sinon</a:t>
            </a:r>
            <a:r>
              <a:rPr lang="en-US" b="1" i="1" dirty="0" smtClean="0">
                <a:solidFill>
                  <a:srgbClr val="292929"/>
                </a:solidFill>
                <a:latin typeface="charter"/>
              </a:rPr>
              <a:t>)</a:t>
            </a:r>
            <a:r>
              <a:rPr lang="en-US" i="1" dirty="0" smtClean="0">
                <a:solidFill>
                  <a:srgbClr val="292929"/>
                </a:solidFill>
                <a:latin typeface="charter"/>
              </a:rPr>
              <a:t>.</a:t>
            </a:r>
          </a:p>
          <a:p>
            <a:pPr marL="285750" indent="-285750">
              <a:buFont typeface="Wingdings" panose="05000000000000000000" pitchFamily="2" charset="2"/>
              <a:buChar char="v"/>
            </a:pPr>
            <a:r>
              <a:rPr lang="en-US" i="1" dirty="0" smtClean="0">
                <a:solidFill>
                  <a:srgbClr val="292929"/>
                </a:solidFill>
                <a:latin typeface="charter"/>
              </a:rPr>
              <a:t>If </a:t>
            </a:r>
            <a:r>
              <a:rPr lang="en-US" i="1" dirty="0">
                <a:solidFill>
                  <a:srgbClr val="292929"/>
                </a:solidFill>
                <a:latin typeface="charter"/>
              </a:rPr>
              <a:t>you are </a:t>
            </a:r>
            <a:r>
              <a:rPr lang="en-US" b="1" i="1" dirty="0" smtClean="0">
                <a:solidFill>
                  <a:srgbClr val="292929"/>
                </a:solidFill>
                <a:latin typeface="charter"/>
              </a:rPr>
              <a:t>minimalist</a:t>
            </a:r>
            <a:r>
              <a:rPr lang="en-US" i="1" dirty="0" smtClean="0">
                <a:solidFill>
                  <a:srgbClr val="292929"/>
                </a:solidFill>
                <a:latin typeface="charter"/>
              </a:rPr>
              <a:t> </a:t>
            </a:r>
            <a:r>
              <a:rPr lang="en-US" i="1" dirty="0">
                <a:solidFill>
                  <a:srgbClr val="292929"/>
                </a:solidFill>
                <a:latin typeface="charter"/>
              </a:rPr>
              <a:t>go with </a:t>
            </a:r>
            <a:r>
              <a:rPr lang="en-US" b="1" i="1" dirty="0">
                <a:solidFill>
                  <a:srgbClr val="292929"/>
                </a:solidFill>
                <a:latin typeface="charter"/>
                <a:hlinkClick r:id="rId6"/>
              </a:rPr>
              <a:t>Ava</a:t>
            </a:r>
            <a:r>
              <a:rPr lang="en-US" i="1" dirty="0" smtClean="0">
                <a:solidFill>
                  <a:srgbClr val="292929"/>
                </a:solidFill>
                <a:latin typeface="charter"/>
              </a:rPr>
              <a:t>. (no </a:t>
            </a:r>
            <a:r>
              <a:rPr lang="en-US" i="1" dirty="0" err="1" smtClean="0">
                <a:solidFill>
                  <a:srgbClr val="292929"/>
                </a:solidFill>
                <a:latin typeface="charter"/>
              </a:rPr>
              <a:t>globals</a:t>
            </a:r>
            <a:r>
              <a:rPr lang="en-US" i="1" dirty="0" smtClean="0">
                <a:solidFill>
                  <a:srgbClr val="292929"/>
                </a:solidFill>
                <a:latin typeface="charter"/>
              </a:rPr>
              <a:t>, install libs for more: mock, snapshot, parallelism)</a:t>
            </a:r>
          </a:p>
          <a:p>
            <a:pPr marL="285750" indent="-285750">
              <a:buFont typeface="Wingdings" panose="05000000000000000000" pitchFamily="2" charset="2"/>
              <a:buChar char="v"/>
            </a:pPr>
            <a:r>
              <a:rPr lang="en-US" b="1" i="1" dirty="0" err="1">
                <a:solidFill>
                  <a:srgbClr val="292929"/>
                </a:solidFill>
                <a:latin typeface="charter"/>
                <a:hlinkClick r:id="rId7"/>
              </a:rPr>
              <a:t>QUnit</a:t>
            </a:r>
            <a:r>
              <a:rPr lang="en-US" dirty="0"/>
              <a:t> </a:t>
            </a:r>
            <a:r>
              <a:rPr lang="en-US" i="1" dirty="0">
                <a:solidFill>
                  <a:srgbClr val="292929"/>
                </a:solidFill>
                <a:latin typeface="charter"/>
              </a:rPr>
              <a:t>is mainly to test the jQuery (core, UI, and Mobile) JS libs but can be used to test other JS apps.</a:t>
            </a:r>
          </a:p>
          <a:p>
            <a:pPr marL="285750" indent="-285750">
              <a:buFont typeface="Wingdings" panose="05000000000000000000" pitchFamily="2" charset="2"/>
              <a:buChar char="v"/>
            </a:pPr>
            <a:endParaRPr lang="en-US" i="1" dirty="0" smtClean="0">
              <a:solidFill>
                <a:srgbClr val="292929"/>
              </a:solidFill>
              <a:latin typeface="charter"/>
            </a:endParaRPr>
          </a:p>
          <a:p>
            <a:r>
              <a:rPr lang="en-US" b="1" dirty="0" smtClean="0">
                <a:solidFill>
                  <a:srgbClr val="FF0000"/>
                </a:solidFill>
              </a:rPr>
              <a:t> What’s </a:t>
            </a:r>
            <a:r>
              <a:rPr lang="en-US" b="1" dirty="0">
                <a:solidFill>
                  <a:srgbClr val="FF0000"/>
                </a:solidFill>
              </a:rPr>
              <a:t>Wrong with Mocha, Jasmine, etc</a:t>
            </a:r>
            <a:r>
              <a:rPr lang="en-US" b="1" dirty="0" smtClean="0">
                <a:solidFill>
                  <a:srgbClr val="FF0000"/>
                </a:solidFill>
              </a:rPr>
              <a:t>…?</a:t>
            </a:r>
          </a:p>
          <a:p>
            <a:pPr marL="285750" indent="-285750">
              <a:buFont typeface="Wingdings" panose="05000000000000000000" pitchFamily="2" charset="2"/>
              <a:buChar char="v"/>
            </a:pPr>
            <a:r>
              <a:rPr lang="en-US" i="1" dirty="0" smtClean="0">
                <a:solidFill>
                  <a:srgbClr val="FF0000"/>
                </a:solidFill>
                <a:latin typeface="charter"/>
              </a:rPr>
              <a:t>1. </a:t>
            </a:r>
            <a:r>
              <a:rPr lang="en-US" i="1" dirty="0" smtClean="0">
                <a:solidFill>
                  <a:srgbClr val="292929"/>
                </a:solidFill>
                <a:latin typeface="charter"/>
              </a:rPr>
              <a:t>A lot </a:t>
            </a:r>
            <a:r>
              <a:rPr lang="en-US" i="1" dirty="0" err="1" smtClean="0">
                <a:solidFill>
                  <a:srgbClr val="292929"/>
                </a:solidFill>
                <a:latin typeface="charter"/>
              </a:rPr>
              <a:t>config</a:t>
            </a:r>
            <a:r>
              <a:rPr lang="en-US" i="1" dirty="0" smtClean="0">
                <a:solidFill>
                  <a:srgbClr val="292929"/>
                </a:solidFill>
                <a:latin typeface="charter"/>
              </a:rPr>
              <a:t>.(runner, assertion, report lib, ..). </a:t>
            </a:r>
            <a:r>
              <a:rPr lang="en-US" i="1" dirty="0" smtClean="0">
                <a:solidFill>
                  <a:srgbClr val="FF0000"/>
                </a:solidFill>
                <a:latin typeface="charter"/>
              </a:rPr>
              <a:t>2</a:t>
            </a:r>
            <a:r>
              <a:rPr lang="en-US" i="1" dirty="0" smtClean="0">
                <a:solidFill>
                  <a:srgbClr val="292929"/>
                </a:solidFill>
                <a:latin typeface="charter"/>
              </a:rPr>
              <a:t>. </a:t>
            </a:r>
            <a:r>
              <a:rPr lang="en-US" i="1" dirty="0" err="1" smtClean="0">
                <a:solidFill>
                  <a:srgbClr val="292929"/>
                </a:solidFill>
                <a:latin typeface="charter"/>
              </a:rPr>
              <a:t>Globals</a:t>
            </a:r>
            <a:r>
              <a:rPr lang="en-US" i="1" dirty="0" smtClean="0">
                <a:solidFill>
                  <a:srgbClr val="292929"/>
                </a:solidFill>
                <a:latin typeface="charter"/>
              </a:rPr>
              <a:t> (</a:t>
            </a:r>
            <a:r>
              <a:rPr lang="en-US" i="1" dirty="0"/>
              <a:t>`describe`</a:t>
            </a:r>
            <a:r>
              <a:rPr lang="en-US" dirty="0"/>
              <a:t>, </a:t>
            </a:r>
            <a:r>
              <a:rPr lang="en-US" i="1" dirty="0"/>
              <a:t>`it</a:t>
            </a:r>
            <a:r>
              <a:rPr lang="en-US" i="1" dirty="0" smtClean="0"/>
              <a:t>`, before ..</a:t>
            </a:r>
            <a:r>
              <a:rPr lang="en-US" i="1" dirty="0" smtClean="0">
                <a:solidFill>
                  <a:srgbClr val="292929"/>
                </a:solidFill>
                <a:latin typeface="charter"/>
              </a:rPr>
              <a:t>) </a:t>
            </a:r>
            <a:r>
              <a:rPr lang="en-US" i="1" dirty="0" smtClean="0">
                <a:solidFill>
                  <a:srgbClr val="FF0000"/>
                </a:solidFill>
                <a:latin typeface="charter"/>
              </a:rPr>
              <a:t>3. </a:t>
            </a:r>
            <a:r>
              <a:rPr lang="en-US" i="1" dirty="0" smtClean="0">
                <a:solidFill>
                  <a:srgbClr val="292929"/>
                </a:solidFill>
                <a:latin typeface="charter"/>
              </a:rPr>
              <a:t>Shared State(before.. )</a:t>
            </a:r>
          </a:p>
          <a:p>
            <a:r>
              <a:rPr lang="en-US" dirty="0" smtClean="0">
                <a:solidFill>
                  <a:srgbClr val="000000"/>
                </a:solidFill>
                <a:latin typeface="Helvetica" panose="020B0604020202020204" pitchFamily="34" charset="0"/>
              </a:rPr>
              <a:t>    Moreover: </a:t>
            </a:r>
            <a:r>
              <a:rPr lang="en-US" dirty="0"/>
              <a:t>Above </a:t>
            </a:r>
            <a:r>
              <a:rPr lang="en-US" dirty="0" smtClean="0"/>
              <a:t>tools leads to </a:t>
            </a:r>
            <a:r>
              <a:rPr lang="en-US" u="sng" dirty="0" smtClean="0">
                <a:hlinkClick r:id="rId8"/>
              </a:rPr>
              <a:t>analysis paralysis</a:t>
            </a:r>
            <a:r>
              <a:rPr lang="en-US" dirty="0">
                <a:solidFill>
                  <a:srgbClr val="000000"/>
                </a:solidFill>
                <a:latin typeface="Helvetica" panose="020B0604020202020204" pitchFamily="34" charset="0"/>
              </a:rPr>
              <a:t> </a:t>
            </a:r>
            <a:r>
              <a:rPr lang="en-US" dirty="0" smtClean="0"/>
              <a:t>(wide API tries </a:t>
            </a:r>
            <a:r>
              <a:rPr lang="en-US" dirty="0"/>
              <a:t>e2e solution, code smell  - non used </a:t>
            </a:r>
            <a:r>
              <a:rPr lang="en-US" dirty="0" smtClean="0"/>
              <a:t>mocks, … ) </a:t>
            </a:r>
          </a:p>
          <a:p>
            <a:endParaRPr lang="en-US" dirty="0"/>
          </a:p>
          <a:p>
            <a:r>
              <a:rPr lang="en-US" sz="2800" b="1" i="1" dirty="0" smtClean="0">
                <a:solidFill>
                  <a:srgbClr val="00B050"/>
                </a:solidFill>
              </a:rPr>
              <a:t>Tape</a:t>
            </a:r>
            <a:endParaRPr lang="en-US" sz="2800" i="1" dirty="0">
              <a:solidFill>
                <a:srgbClr val="292929"/>
              </a:solidFill>
              <a:latin typeface="charter"/>
            </a:endParaRPr>
          </a:p>
          <a:p>
            <a:pPr marL="285750" indent="-285750">
              <a:buFont typeface="Wingdings" panose="05000000000000000000" pitchFamily="2" charset="2"/>
              <a:buChar char="v"/>
            </a:pPr>
            <a:r>
              <a:rPr lang="en-US" dirty="0">
                <a:hlinkClick r:id="rId9"/>
              </a:rPr>
              <a:t>tape</a:t>
            </a:r>
            <a:r>
              <a:rPr lang="en-US" dirty="0">
                <a:solidFill>
                  <a:srgbClr val="000000"/>
                </a:solidFill>
                <a:latin typeface="Helvetica" panose="020B0604020202020204" pitchFamily="34" charset="0"/>
              </a:rPr>
              <a:t> </a:t>
            </a:r>
            <a:r>
              <a:rPr lang="en-US" i="1" dirty="0"/>
              <a:t>is </a:t>
            </a:r>
            <a:r>
              <a:rPr lang="en-US" i="1" dirty="0" smtClean="0"/>
              <a:t>a modular testing library . </a:t>
            </a:r>
            <a:r>
              <a:rPr lang="en-US" dirty="0" smtClean="0"/>
              <a:t>Simplify your </a:t>
            </a:r>
            <a:r>
              <a:rPr lang="en-US" dirty="0"/>
              <a:t>tests and </a:t>
            </a:r>
            <a:r>
              <a:rPr lang="en-US" dirty="0" smtClean="0"/>
              <a:t>app</a:t>
            </a:r>
            <a:r>
              <a:rPr lang="en-US" dirty="0"/>
              <a:t>. by breaking </a:t>
            </a:r>
            <a:r>
              <a:rPr lang="en-US" dirty="0" smtClean="0"/>
              <a:t>into </a:t>
            </a:r>
            <a:r>
              <a:rPr lang="en-US" dirty="0"/>
              <a:t>more modular chunks. </a:t>
            </a:r>
            <a:r>
              <a:rPr lang="en-US" dirty="0" smtClean="0"/>
              <a:t> </a:t>
            </a:r>
            <a:endParaRPr lang="en-US" i="1" dirty="0"/>
          </a:p>
          <a:p>
            <a:r>
              <a:rPr lang="en-US" i="1" dirty="0" smtClean="0"/>
              <a:t>     1</a:t>
            </a:r>
            <a:r>
              <a:rPr lang="en-US" i="1" dirty="0"/>
              <a:t>. </a:t>
            </a:r>
            <a:r>
              <a:rPr lang="en-US" i="1" dirty="0" smtClean="0"/>
              <a:t>Just </a:t>
            </a:r>
            <a:r>
              <a:rPr lang="en-US" i="1" dirty="0"/>
              <a:t>loaded. 2. Simple module export. 3. Instead, call setup and teardown, &amp; contain state to local test </a:t>
            </a:r>
            <a:r>
              <a:rPr lang="en-US" i="1" dirty="0" err="1" smtClean="0"/>
              <a:t>var</a:t>
            </a:r>
            <a:endParaRPr lang="en-US" i="1" dirty="0" smtClean="0"/>
          </a:p>
          <a:p>
            <a:pPr marL="285750" indent="-285750">
              <a:buFont typeface="Wingdings" panose="05000000000000000000" pitchFamily="2" charset="2"/>
              <a:buChar char="v"/>
            </a:pPr>
            <a:r>
              <a:rPr lang="en-US" dirty="0"/>
              <a:t>If you </a:t>
            </a:r>
            <a:r>
              <a:rPr lang="en-US" dirty="0" smtClean="0"/>
              <a:t>prefer low-level</a:t>
            </a:r>
            <a:r>
              <a:rPr lang="en-US" dirty="0"/>
              <a:t>, or </a:t>
            </a:r>
            <a:r>
              <a:rPr lang="en-US" dirty="0" smtClean="0"/>
              <a:t>dev. choice – writing maintainable tests)  [</a:t>
            </a:r>
            <a:r>
              <a:rPr lang="en-US" sz="1600" i="1" dirty="0" smtClean="0">
                <a:solidFill>
                  <a:srgbClr val="292929"/>
                </a:solidFill>
                <a:latin typeface="charter"/>
              </a:rPr>
              <a:t>plan</a:t>
            </a:r>
            <a:r>
              <a:rPr lang="en-US" sz="1600" i="1" dirty="0">
                <a:solidFill>
                  <a:srgbClr val="292929"/>
                </a:solidFill>
                <a:latin typeface="charter"/>
              </a:rPr>
              <a:t>, </a:t>
            </a:r>
            <a:r>
              <a:rPr lang="en-US" sz="1600" i="1" dirty="0" err="1" smtClean="0">
                <a:solidFill>
                  <a:srgbClr val="292929"/>
                </a:solidFill>
                <a:latin typeface="charter"/>
              </a:rPr>
              <a:t>deepEqual</a:t>
            </a:r>
            <a:r>
              <a:rPr lang="en-US" sz="1600" i="1" dirty="0" smtClean="0">
                <a:solidFill>
                  <a:srgbClr val="292929"/>
                </a:solidFill>
                <a:latin typeface="charter"/>
              </a:rPr>
              <a:t>, </a:t>
            </a:r>
            <a:r>
              <a:rPr lang="en-US" sz="1600" i="1" dirty="0" err="1" smtClean="0">
                <a:solidFill>
                  <a:srgbClr val="292929"/>
                </a:solidFill>
                <a:latin typeface="charter"/>
              </a:rPr>
              <a:t>looseEquals</a:t>
            </a:r>
            <a:r>
              <a:rPr lang="en-US" sz="1600" i="1" dirty="0">
                <a:solidFill>
                  <a:srgbClr val="292929"/>
                </a:solidFill>
                <a:latin typeface="charter"/>
              </a:rPr>
              <a:t>, equals, </a:t>
            </a:r>
            <a:r>
              <a:rPr lang="en-US" sz="1600" i="1" dirty="0" smtClean="0">
                <a:solidFill>
                  <a:srgbClr val="292929"/>
                </a:solidFill>
                <a:latin typeface="charter"/>
              </a:rPr>
              <a:t>.. blue-tape]</a:t>
            </a:r>
            <a:endParaRPr lang="en-US" sz="1600" i="1" dirty="0">
              <a:solidFill>
                <a:srgbClr val="292929"/>
              </a:solidFill>
              <a:latin typeface="charter"/>
            </a:endParaRPr>
          </a:p>
          <a:p>
            <a:pPr marL="285750" indent="-285750">
              <a:buFont typeface="Wingdings" panose="05000000000000000000" pitchFamily="2" charset="2"/>
              <a:buChar char="v"/>
            </a:pPr>
            <a:r>
              <a:rPr lang="en-US" dirty="0" smtClean="0"/>
              <a:t>Mock services  - </a:t>
            </a:r>
            <a:r>
              <a:rPr lang="en-US" dirty="0" err="1">
                <a:hlinkClick r:id="rId10"/>
              </a:rPr>
              <a:t>proxyquire</a:t>
            </a:r>
            <a:r>
              <a:rPr lang="en-US" dirty="0"/>
              <a:t> module makes the process quite </a:t>
            </a:r>
            <a:r>
              <a:rPr lang="en-US" dirty="0" smtClean="0"/>
              <a:t>easy,  </a:t>
            </a:r>
            <a:r>
              <a:rPr lang="en-US" u="sng" dirty="0"/>
              <a:t>require('</a:t>
            </a:r>
            <a:r>
              <a:rPr lang="en-US" u="sng" dirty="0" err="1"/>
              <a:t>proxyquire</a:t>
            </a:r>
            <a:r>
              <a:rPr lang="en-US" u="sng" dirty="0"/>
              <a:t>')</a:t>
            </a:r>
            <a:r>
              <a:rPr lang="en-US" dirty="0"/>
              <a:t>, </a:t>
            </a:r>
            <a:r>
              <a:rPr lang="en-US" u="sng" dirty="0" smtClean="0"/>
              <a:t>require</a:t>
            </a:r>
            <a:r>
              <a:rPr lang="en-US" u="sng" dirty="0"/>
              <a:t>('</a:t>
            </a:r>
            <a:r>
              <a:rPr lang="en-US" u="sng" dirty="0" err="1"/>
              <a:t>sinon</a:t>
            </a:r>
            <a:r>
              <a:rPr lang="en-US" u="sng" dirty="0"/>
              <a:t>');</a:t>
            </a:r>
            <a:r>
              <a:rPr lang="en-US" u="sng" dirty="0" smtClean="0">
                <a:latin typeface="Arial Narrow" panose="020B0606020202030204" pitchFamily="34" charset="0"/>
              </a:rPr>
              <a:t> </a:t>
            </a:r>
            <a:endParaRPr lang="en-US" i="1" u="sng" dirty="0">
              <a:latin typeface="Arial Narrow" panose="020B0606020202030204" pitchFamily="34" charset="0"/>
            </a:endParaRPr>
          </a:p>
          <a:p>
            <a:pPr marL="285750" indent="-285750">
              <a:buFont typeface="Wingdings" panose="05000000000000000000" pitchFamily="2" charset="2"/>
              <a:buChar char="v"/>
            </a:pPr>
            <a:r>
              <a:rPr lang="en-US" dirty="0" smtClean="0">
                <a:latin typeface="Georgia" panose="02040502050405020303" pitchFamily="18" charset="0"/>
              </a:rPr>
              <a:t> </a:t>
            </a:r>
            <a:r>
              <a:rPr lang="en-US" dirty="0" smtClean="0">
                <a:hlinkClick r:id="rId11"/>
              </a:rPr>
              <a:t>TAP</a:t>
            </a:r>
            <a:r>
              <a:rPr lang="en-US" dirty="0" smtClean="0"/>
              <a:t>-producing (tap-</a:t>
            </a:r>
            <a:r>
              <a:rPr lang="en-US" dirty="0" err="1" smtClean="0"/>
              <a:t>dot,nyc</a:t>
            </a:r>
            <a:r>
              <a:rPr lang="en-US" dirty="0" smtClean="0"/>
              <a:t>..) </a:t>
            </a:r>
            <a:r>
              <a:rPr lang="en-US" dirty="0"/>
              <a:t>test </a:t>
            </a:r>
            <a:r>
              <a:rPr lang="en-US" dirty="0" smtClean="0"/>
              <a:t>harness </a:t>
            </a:r>
            <a:r>
              <a:rPr lang="en-US" dirty="0"/>
              <a:t>for node &amp; browsers. Its API is a small superset of the node core assert module.</a:t>
            </a:r>
          </a:p>
          <a:p>
            <a:pPr marL="285750" indent="-285750">
              <a:buFont typeface="Wingdings" panose="05000000000000000000" pitchFamily="2" charset="2"/>
              <a:buChar char="v"/>
            </a:pPr>
            <a:endParaRPr lang="en-US" b="0" i="1" dirty="0">
              <a:solidFill>
                <a:srgbClr val="292929"/>
              </a:solidFill>
              <a:effectLst/>
              <a:latin typeface="charter"/>
            </a:endParaRPr>
          </a:p>
        </p:txBody>
      </p:sp>
      <p:sp>
        <p:nvSpPr>
          <p:cNvPr id="28" name="Rectangle 27"/>
          <p:cNvSpPr/>
          <p:nvPr/>
        </p:nvSpPr>
        <p:spPr>
          <a:xfrm>
            <a:off x="609650" y="957803"/>
            <a:ext cx="9966126" cy="369332"/>
          </a:xfrm>
          <a:prstGeom prst="rect">
            <a:avLst/>
          </a:prstGeom>
        </p:spPr>
        <p:txBody>
          <a:bodyPr wrap="square">
            <a:spAutoFit/>
          </a:bodyPr>
          <a:lstStyle/>
          <a:p>
            <a:r>
              <a:rPr lang="en-US" dirty="0">
                <a:solidFill>
                  <a:srgbClr val="292929"/>
                </a:solidFill>
                <a:latin typeface="charter"/>
              </a:rPr>
              <a:t>The first choice you should probably make is which framework you want to use.</a:t>
            </a:r>
            <a:endParaRPr lang="en-US" dirty="0"/>
          </a:p>
        </p:txBody>
      </p:sp>
    </p:spTree>
    <p:extLst>
      <p:ext uri="{BB962C8B-B14F-4D97-AF65-F5344CB8AC3E}">
        <p14:creationId xmlns:p14="http://schemas.microsoft.com/office/powerpoint/2010/main" val="3808419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4"/>
          <p:cNvSpPr/>
          <p:nvPr/>
        </p:nvSpPr>
        <p:spPr>
          <a:xfrm>
            <a:off x="293509" y="378613"/>
            <a:ext cx="7119834" cy="523220"/>
          </a:xfrm>
          <a:prstGeom prst="rect">
            <a:avLst/>
          </a:prstGeom>
        </p:spPr>
        <p:txBody>
          <a:bodyPr wrap="none">
            <a:spAutoFit/>
          </a:bodyPr>
          <a:lstStyle/>
          <a:p>
            <a:r>
              <a:rPr lang="en-US" sz="2800" b="1" i="1" dirty="0">
                <a:solidFill>
                  <a:srgbClr val="00B050"/>
                </a:solidFill>
              </a:rPr>
              <a:t>Choose Your Functional Tests (AAT) Framework</a:t>
            </a:r>
          </a:p>
        </p:txBody>
      </p:sp>
      <p:sp>
        <p:nvSpPr>
          <p:cNvPr id="24" name="Rectangle 23"/>
          <p:cNvSpPr/>
          <p:nvPr/>
        </p:nvSpPr>
        <p:spPr>
          <a:xfrm>
            <a:off x="293510" y="1269718"/>
            <a:ext cx="11604977" cy="646331"/>
          </a:xfrm>
          <a:prstGeom prst="rect">
            <a:avLst/>
          </a:prstGeom>
        </p:spPr>
        <p:txBody>
          <a:bodyPr wrap="square">
            <a:spAutoFit/>
          </a:bodyPr>
          <a:lstStyle/>
          <a:p>
            <a:r>
              <a:rPr lang="en-US" dirty="0" smtClean="0">
                <a:solidFill>
                  <a:srgbClr val="292929"/>
                </a:solidFill>
                <a:latin typeface="charter"/>
              </a:rPr>
              <a:t>Tools </a:t>
            </a:r>
            <a:r>
              <a:rPr lang="en-US" dirty="0">
                <a:solidFill>
                  <a:srgbClr val="292929"/>
                </a:solidFill>
                <a:latin typeface="charter"/>
              </a:rPr>
              <a:t>for the purpose of </a:t>
            </a:r>
            <a:r>
              <a:rPr lang="en-US" b="1" dirty="0">
                <a:solidFill>
                  <a:srgbClr val="292929"/>
                </a:solidFill>
                <a:latin typeface="charter"/>
              </a:rPr>
              <a:t>functional testing</a:t>
            </a:r>
            <a:r>
              <a:rPr lang="en-US" dirty="0">
                <a:solidFill>
                  <a:srgbClr val="292929"/>
                </a:solidFill>
                <a:latin typeface="charter"/>
              </a:rPr>
              <a:t> differ very much from each other in their implementation, philosophy, and </a:t>
            </a:r>
            <a:r>
              <a:rPr lang="en-US" dirty="0" smtClean="0">
                <a:solidFill>
                  <a:srgbClr val="292929"/>
                </a:solidFill>
                <a:latin typeface="charter"/>
              </a:rPr>
              <a:t>API.  So better understand the </a:t>
            </a:r>
            <a:r>
              <a:rPr lang="en-US" dirty="0">
                <a:solidFill>
                  <a:srgbClr val="292929"/>
                </a:solidFill>
                <a:latin typeface="charter"/>
              </a:rPr>
              <a:t>different solutions and testing them on your product.</a:t>
            </a:r>
            <a:endParaRPr lang="en-US" dirty="0"/>
          </a:p>
        </p:txBody>
      </p:sp>
      <p:sp>
        <p:nvSpPr>
          <p:cNvPr id="27" name="Rectangle 26"/>
          <p:cNvSpPr/>
          <p:nvPr/>
        </p:nvSpPr>
        <p:spPr>
          <a:xfrm>
            <a:off x="197552" y="2190999"/>
            <a:ext cx="11796890" cy="3139321"/>
          </a:xfrm>
          <a:prstGeom prst="rect">
            <a:avLst/>
          </a:prstGeom>
        </p:spPr>
        <p:txBody>
          <a:bodyPr wrap="square">
            <a:spAutoFit/>
          </a:bodyPr>
          <a:lstStyle/>
          <a:p>
            <a:pPr marL="285750" indent="-285750">
              <a:buFont typeface="Wingdings" panose="05000000000000000000" pitchFamily="2" charset="2"/>
              <a:buChar char="v"/>
            </a:pPr>
            <a:r>
              <a:rPr lang="en-US" i="1" dirty="0" smtClean="0">
                <a:solidFill>
                  <a:srgbClr val="292929"/>
                </a:solidFill>
                <a:latin typeface="charter"/>
              </a:rPr>
              <a:t> If </a:t>
            </a:r>
            <a:r>
              <a:rPr lang="en-US" i="1" dirty="0">
                <a:solidFill>
                  <a:srgbClr val="292929"/>
                </a:solidFill>
                <a:latin typeface="charter"/>
              </a:rPr>
              <a:t>you want to “just get started” with a simple to set-up cross-browser all-in-one tool, go with </a:t>
            </a:r>
            <a:r>
              <a:rPr lang="en-US" b="1" i="1" u="sng" dirty="0" err="1">
                <a:solidFill>
                  <a:srgbClr val="292929"/>
                </a:solidFill>
                <a:latin typeface="charter"/>
                <a:hlinkClick r:id="rId3"/>
              </a:rPr>
              <a:t>TestCafe</a:t>
            </a:r>
            <a:r>
              <a:rPr lang="en-US" i="1" dirty="0" smtClean="0">
                <a:solidFill>
                  <a:srgbClr val="292929"/>
                </a:solidFill>
                <a:latin typeface="charter"/>
              </a:rPr>
              <a:t>.</a:t>
            </a:r>
          </a:p>
          <a:p>
            <a:pPr marL="285750" indent="-285750">
              <a:buFont typeface="Wingdings" panose="05000000000000000000" pitchFamily="2" charset="2"/>
              <a:buChar char="v"/>
            </a:pPr>
            <a:endParaRPr lang="en-US" i="1" dirty="0">
              <a:solidFill>
                <a:srgbClr val="292929"/>
              </a:solidFill>
              <a:latin typeface="charter"/>
            </a:endParaRPr>
          </a:p>
          <a:p>
            <a:pPr marL="285750" indent="-285750">
              <a:buFont typeface="Wingdings" panose="05000000000000000000" pitchFamily="2" charset="2"/>
              <a:buChar char="v"/>
            </a:pPr>
            <a:r>
              <a:rPr lang="en-US" i="1" dirty="0" smtClean="0">
                <a:solidFill>
                  <a:srgbClr val="292929"/>
                </a:solidFill>
                <a:latin typeface="charter"/>
              </a:rPr>
              <a:t>For </a:t>
            </a:r>
            <a:r>
              <a:rPr lang="en-US" i="1" dirty="0">
                <a:solidFill>
                  <a:srgbClr val="292929"/>
                </a:solidFill>
                <a:latin typeface="charter"/>
              </a:rPr>
              <a:t>a convenient UI, clear </a:t>
            </a:r>
            <a:r>
              <a:rPr lang="en-US" i="1" dirty="0" smtClean="0">
                <a:solidFill>
                  <a:srgbClr val="292929"/>
                </a:solidFill>
                <a:latin typeface="charter"/>
              </a:rPr>
              <a:t>doc., overall </a:t>
            </a:r>
            <a:r>
              <a:rPr lang="en-US" i="1" dirty="0">
                <a:solidFill>
                  <a:srgbClr val="292929"/>
                </a:solidFill>
                <a:latin typeface="charter"/>
              </a:rPr>
              <a:t>fun all-in-one tool Functional Testing experience go with </a:t>
            </a:r>
            <a:r>
              <a:rPr lang="en-US" b="1" i="1" u="sng" dirty="0">
                <a:solidFill>
                  <a:srgbClr val="292929"/>
                </a:solidFill>
                <a:latin typeface="charter"/>
                <a:hlinkClick r:id="rId4"/>
              </a:rPr>
              <a:t>Cypress.io</a:t>
            </a:r>
            <a:r>
              <a:rPr lang="en-US" i="1" dirty="0" smtClean="0">
                <a:solidFill>
                  <a:srgbClr val="292929"/>
                </a:solidFill>
                <a:latin typeface="charter"/>
              </a:rPr>
              <a:t>.</a:t>
            </a:r>
          </a:p>
          <a:p>
            <a:pPr marL="285750" indent="-285750">
              <a:buFont typeface="Wingdings" panose="05000000000000000000" pitchFamily="2" charset="2"/>
              <a:buChar char="v"/>
            </a:pPr>
            <a:endParaRPr lang="en-US" i="1" dirty="0">
              <a:solidFill>
                <a:srgbClr val="292929"/>
              </a:solidFill>
              <a:latin typeface="charter"/>
            </a:endParaRPr>
          </a:p>
          <a:p>
            <a:pPr marL="285750" indent="-285750">
              <a:buFont typeface="Wingdings" panose="05000000000000000000" pitchFamily="2" charset="2"/>
              <a:buChar char="v"/>
            </a:pPr>
            <a:r>
              <a:rPr lang="en-US" i="1" u="sng" dirty="0" smtClean="0">
                <a:solidFill>
                  <a:srgbClr val="292929"/>
                </a:solidFill>
                <a:latin typeface="charter"/>
              </a:rPr>
              <a:t>If </a:t>
            </a:r>
            <a:r>
              <a:rPr lang="en-US" i="1" u="sng" dirty="0">
                <a:solidFill>
                  <a:srgbClr val="292929"/>
                </a:solidFill>
                <a:latin typeface="charter"/>
              </a:rPr>
              <a:t>you prefer older and more time-proven </a:t>
            </a:r>
            <a:r>
              <a:rPr lang="en-US" i="1" u="sng" dirty="0" smtClean="0">
                <a:solidFill>
                  <a:srgbClr val="292929"/>
                </a:solidFill>
                <a:latin typeface="charter"/>
              </a:rPr>
              <a:t>tools</a:t>
            </a:r>
            <a:r>
              <a:rPr lang="en-US" i="1" dirty="0" smtClean="0">
                <a:solidFill>
                  <a:srgbClr val="292929"/>
                </a:solidFill>
                <a:latin typeface="charter"/>
              </a:rPr>
              <a:t>(*), </a:t>
            </a:r>
            <a:r>
              <a:rPr lang="en-US" i="1" dirty="0">
                <a:solidFill>
                  <a:srgbClr val="292929"/>
                </a:solidFill>
                <a:latin typeface="charter"/>
              </a:rPr>
              <a:t>you can “just get started” with </a:t>
            </a:r>
            <a:r>
              <a:rPr lang="en-US" b="1" i="1" u="sng" dirty="0">
                <a:solidFill>
                  <a:srgbClr val="292929"/>
                </a:solidFill>
                <a:latin typeface="charter"/>
                <a:hlinkClick r:id="rId5"/>
              </a:rPr>
              <a:t>Nightwatch.js</a:t>
            </a:r>
            <a:r>
              <a:rPr lang="en-US" i="1" dirty="0" smtClean="0">
                <a:solidFill>
                  <a:srgbClr val="292929"/>
                </a:solidFill>
                <a:latin typeface="charter"/>
              </a:rPr>
              <a:t>.</a:t>
            </a:r>
          </a:p>
          <a:p>
            <a:pPr marL="285750" indent="-285750">
              <a:buFont typeface="Wingdings" panose="05000000000000000000" pitchFamily="2" charset="2"/>
              <a:buChar char="v"/>
            </a:pPr>
            <a:endParaRPr lang="en-US" i="1" dirty="0">
              <a:solidFill>
                <a:srgbClr val="292929"/>
              </a:solidFill>
              <a:latin typeface="charter"/>
            </a:endParaRPr>
          </a:p>
          <a:p>
            <a:pPr marL="285750" indent="-285750">
              <a:buFont typeface="Wingdings" panose="05000000000000000000" pitchFamily="2" charset="2"/>
              <a:buChar char="v"/>
            </a:pPr>
            <a:r>
              <a:rPr lang="en-US" i="1" dirty="0" smtClean="0">
                <a:solidFill>
                  <a:srgbClr val="292929"/>
                </a:solidFill>
                <a:latin typeface="charter"/>
              </a:rPr>
              <a:t>(*) with </a:t>
            </a:r>
            <a:r>
              <a:rPr lang="en-US" i="1" dirty="0">
                <a:solidFill>
                  <a:srgbClr val="292929"/>
                </a:solidFill>
                <a:latin typeface="charter"/>
              </a:rPr>
              <a:t>the maximum community support and </a:t>
            </a:r>
            <a:r>
              <a:rPr lang="en-US" i="1" dirty="0" smtClean="0">
                <a:solidFill>
                  <a:srgbClr val="292929"/>
                </a:solidFill>
                <a:latin typeface="charter"/>
              </a:rPr>
              <a:t>flexibility, Selenium </a:t>
            </a:r>
            <a:r>
              <a:rPr lang="en-US" b="1" i="1" u="sng" dirty="0" err="1" smtClean="0">
                <a:solidFill>
                  <a:srgbClr val="292929"/>
                </a:solidFill>
                <a:latin typeface="charter"/>
                <a:hlinkClick r:id="rId6"/>
              </a:rPr>
              <a:t>Webdriver</a:t>
            </a:r>
            <a:r>
              <a:rPr lang="en-US" b="1" i="1" u="sng" dirty="0">
                <a:solidFill>
                  <a:srgbClr val="292929"/>
                </a:solidFill>
                <a:latin typeface="charter"/>
                <a:hlinkClick r:id="rId6"/>
              </a:rPr>
              <a:t>/</a:t>
            </a:r>
            <a:r>
              <a:rPr lang="en-US" b="1" i="1" u="sng" dirty="0" smtClean="0">
                <a:solidFill>
                  <a:srgbClr val="292929"/>
                </a:solidFill>
                <a:latin typeface="charter"/>
                <a:hlinkClick r:id="rId6"/>
              </a:rPr>
              <a:t>IO</a:t>
            </a:r>
            <a:r>
              <a:rPr lang="en-US" b="1" i="1" dirty="0">
                <a:solidFill>
                  <a:srgbClr val="292929"/>
                </a:solidFill>
                <a:latin typeface="charter"/>
              </a:rPr>
              <a:t> </a:t>
            </a:r>
            <a:r>
              <a:rPr lang="en-US" i="1" dirty="0">
                <a:solidFill>
                  <a:srgbClr val="292929"/>
                </a:solidFill>
                <a:latin typeface="charter"/>
              </a:rPr>
              <a:t>is the way to go</a:t>
            </a:r>
            <a:r>
              <a:rPr lang="en-US" i="1" dirty="0" smtClean="0">
                <a:solidFill>
                  <a:srgbClr val="292929"/>
                </a:solidFill>
                <a:latin typeface="charter"/>
              </a:rPr>
              <a:t>.</a:t>
            </a:r>
          </a:p>
          <a:p>
            <a:pPr marL="285750" indent="-285750">
              <a:buFont typeface="Wingdings" panose="05000000000000000000" pitchFamily="2" charset="2"/>
              <a:buChar char="v"/>
            </a:pPr>
            <a:endParaRPr lang="en-US" i="1" dirty="0" smtClean="0">
              <a:solidFill>
                <a:srgbClr val="292929"/>
              </a:solidFill>
              <a:latin typeface="charter"/>
            </a:endParaRPr>
          </a:p>
          <a:p>
            <a:pPr marL="285750" indent="-285750">
              <a:buFont typeface="Wingdings" panose="05000000000000000000" pitchFamily="2" charset="2"/>
              <a:buChar char="v"/>
            </a:pPr>
            <a:r>
              <a:rPr lang="en-US" i="1" dirty="0" smtClean="0">
                <a:solidFill>
                  <a:srgbClr val="292929"/>
                </a:solidFill>
                <a:latin typeface="charter"/>
              </a:rPr>
              <a:t>If </a:t>
            </a:r>
            <a:r>
              <a:rPr lang="en-US" i="1" dirty="0">
                <a:solidFill>
                  <a:srgbClr val="292929"/>
                </a:solidFill>
                <a:latin typeface="charter"/>
              </a:rPr>
              <a:t>you want the most reliable and Angular friendly solution, use </a:t>
            </a:r>
            <a:r>
              <a:rPr lang="en-US" b="1" i="1" u="sng" dirty="0">
                <a:solidFill>
                  <a:srgbClr val="292929"/>
                </a:solidFill>
                <a:latin typeface="charter"/>
                <a:hlinkClick r:id="rId7"/>
              </a:rPr>
              <a:t>Protractor</a:t>
            </a:r>
            <a:r>
              <a:rPr lang="en-US" i="1" dirty="0" smtClean="0">
                <a:solidFill>
                  <a:srgbClr val="292929"/>
                </a:solidFill>
                <a:latin typeface="charter"/>
              </a:rPr>
              <a:t>.</a:t>
            </a:r>
          </a:p>
          <a:p>
            <a:pPr marL="285750" indent="-285750">
              <a:buFont typeface="Wingdings" panose="05000000000000000000" pitchFamily="2" charset="2"/>
              <a:buChar char="v"/>
            </a:pPr>
            <a:endParaRPr lang="en-US" i="1" dirty="0" smtClean="0">
              <a:solidFill>
                <a:srgbClr val="292929"/>
              </a:solidFill>
              <a:latin typeface="charter"/>
            </a:endParaRPr>
          </a:p>
          <a:p>
            <a:pPr marL="285750" indent="-285750">
              <a:buFont typeface="Wingdings" panose="05000000000000000000" pitchFamily="2" charset="2"/>
              <a:buChar char="v"/>
            </a:pPr>
            <a:r>
              <a:rPr lang="en-US" i="1" dirty="0">
                <a:solidFill>
                  <a:srgbClr val="292929"/>
                </a:solidFill>
                <a:latin typeface="charter"/>
              </a:rPr>
              <a:t>New, open-source, JavaScript-based, cross-browser automation library (aims </a:t>
            </a:r>
            <a:r>
              <a:rPr lang="en-US" i="1" dirty="0" err="1">
                <a:solidFill>
                  <a:srgbClr val="292929"/>
                </a:solidFill>
                <a:latin typeface="charter"/>
              </a:rPr>
              <a:t>fast&amp;reliable</a:t>
            </a:r>
            <a:r>
              <a:rPr lang="en-US" i="1" dirty="0">
                <a:solidFill>
                  <a:srgbClr val="292929"/>
                </a:solidFill>
                <a:latin typeface="charter"/>
              </a:rPr>
              <a:t>) for E2E </a:t>
            </a:r>
            <a:r>
              <a:rPr lang="en-US" b="1" dirty="0" smtClean="0">
                <a:solidFill>
                  <a:srgbClr val="292929"/>
                </a:solidFill>
                <a:latin typeface="charter"/>
                <a:hlinkClick r:id="rId8"/>
              </a:rPr>
              <a:t>Playwright</a:t>
            </a:r>
            <a:endParaRPr lang="en-US" i="1" dirty="0" smtClean="0">
              <a:solidFill>
                <a:srgbClr val="292929"/>
              </a:solidFill>
              <a:latin typeface="charter"/>
            </a:endParaRPr>
          </a:p>
        </p:txBody>
      </p:sp>
      <p:sp>
        <p:nvSpPr>
          <p:cNvPr id="29" name="Rectangle 28"/>
          <p:cNvSpPr/>
          <p:nvPr/>
        </p:nvSpPr>
        <p:spPr>
          <a:xfrm>
            <a:off x="293508" y="5873002"/>
            <a:ext cx="11604977" cy="646331"/>
          </a:xfrm>
          <a:prstGeom prst="rect">
            <a:avLst/>
          </a:prstGeom>
        </p:spPr>
        <p:txBody>
          <a:bodyPr wrap="square">
            <a:spAutoFit/>
          </a:bodyPr>
          <a:lstStyle/>
          <a:p>
            <a:r>
              <a:rPr lang="en-US" dirty="0" smtClean="0">
                <a:solidFill>
                  <a:srgbClr val="292929"/>
                </a:solidFill>
                <a:latin typeface="charter"/>
              </a:rPr>
              <a:t>Automated Acceptance Testing Frameworks (</a:t>
            </a:r>
            <a:r>
              <a:rPr lang="en-US" dirty="0" smtClean="0">
                <a:solidFill>
                  <a:srgbClr val="1FCF23"/>
                </a:solidFill>
                <a:latin typeface="charter"/>
              </a:rPr>
              <a:t>other </a:t>
            </a:r>
            <a:r>
              <a:rPr lang="en-US" dirty="0" err="1" smtClean="0">
                <a:solidFill>
                  <a:srgbClr val="1FCF23"/>
                </a:solidFill>
                <a:latin typeface="charter"/>
              </a:rPr>
              <a:t>Langs</a:t>
            </a:r>
            <a:r>
              <a:rPr lang="en-US" dirty="0" smtClean="0">
                <a:solidFill>
                  <a:srgbClr val="292929"/>
                </a:solidFill>
                <a:latin typeface="charter"/>
              </a:rPr>
              <a:t>): </a:t>
            </a:r>
            <a:r>
              <a:rPr lang="en-US" dirty="0" err="1" smtClean="0">
                <a:solidFill>
                  <a:srgbClr val="1FCF23"/>
                </a:solidFill>
                <a:latin typeface="charter"/>
                <a:hlinkClick r:id="rId9"/>
              </a:rPr>
              <a:t>FitNess</a:t>
            </a:r>
            <a:r>
              <a:rPr lang="en-US" u="sng" dirty="0" err="1" smtClean="0">
                <a:solidFill>
                  <a:srgbClr val="1FCF23"/>
                </a:solidFill>
                <a:latin typeface="charter"/>
                <a:hlinkClick r:id="rId9"/>
              </a:rPr>
              <a:t>e</a:t>
            </a:r>
            <a:r>
              <a:rPr lang="en-US" dirty="0" smtClean="0">
                <a:solidFill>
                  <a:srgbClr val="292929"/>
                </a:solidFill>
                <a:latin typeface="charter"/>
              </a:rPr>
              <a:t> (Java, ..), </a:t>
            </a:r>
            <a:r>
              <a:rPr lang="en-US" dirty="0" smtClean="0">
                <a:solidFill>
                  <a:srgbClr val="292929"/>
                </a:solidFill>
                <a:latin typeface="charter"/>
                <a:hlinkClick r:id="rId10"/>
              </a:rPr>
              <a:t>Robot</a:t>
            </a:r>
            <a:r>
              <a:rPr lang="en-US" dirty="0" smtClean="0">
                <a:solidFill>
                  <a:srgbClr val="292929"/>
                </a:solidFill>
                <a:latin typeface="charter"/>
              </a:rPr>
              <a:t>[RIDE] (Python), etc.</a:t>
            </a:r>
            <a:endParaRPr lang="en-US" i="1" dirty="0">
              <a:solidFill>
                <a:srgbClr val="292929"/>
              </a:solidFill>
              <a:latin typeface="charter"/>
            </a:endParaRPr>
          </a:p>
          <a:p>
            <a:r>
              <a:rPr lang="en-US" dirty="0" smtClean="0">
                <a:solidFill>
                  <a:srgbClr val="292929"/>
                </a:solidFill>
                <a:latin typeface="charter"/>
              </a:rPr>
              <a:t>  </a:t>
            </a:r>
            <a:endParaRPr lang="en-US" dirty="0"/>
          </a:p>
        </p:txBody>
      </p:sp>
      <p:sp>
        <p:nvSpPr>
          <p:cNvPr id="17" name="Rectangle 16"/>
          <p:cNvSpPr/>
          <p:nvPr/>
        </p:nvSpPr>
        <p:spPr>
          <a:xfrm>
            <a:off x="299148" y="6211669"/>
            <a:ext cx="11599337" cy="646331"/>
          </a:xfrm>
          <a:prstGeom prst="rect">
            <a:avLst/>
          </a:prstGeom>
        </p:spPr>
        <p:txBody>
          <a:bodyPr wrap="square">
            <a:spAutoFit/>
          </a:bodyPr>
          <a:lstStyle/>
          <a:p>
            <a:r>
              <a:rPr lang="en-US" dirty="0">
                <a:solidFill>
                  <a:srgbClr val="4D555A"/>
                </a:solidFill>
                <a:latin typeface="Open Sans"/>
              </a:rPr>
              <a:t>A set of tools are built on top of Selenium to make this process even faster by directly transforming the BDD specifications into executable code. Some of these are </a:t>
            </a:r>
            <a:r>
              <a:rPr lang="en-US" b="1" i="1" dirty="0" err="1">
                <a:solidFill>
                  <a:srgbClr val="4D555A"/>
                </a:solidFill>
                <a:latin typeface="Open Sans"/>
              </a:rPr>
              <a:t>JBehave</a:t>
            </a:r>
            <a:r>
              <a:rPr lang="en-US" b="1" i="1" dirty="0">
                <a:solidFill>
                  <a:srgbClr val="4D555A"/>
                </a:solidFill>
                <a:latin typeface="Open Sans"/>
              </a:rPr>
              <a:t>, Capybara and Robot Framework</a:t>
            </a:r>
            <a:r>
              <a:rPr lang="en-US" dirty="0">
                <a:solidFill>
                  <a:srgbClr val="4D555A"/>
                </a:solidFill>
                <a:latin typeface="Open Sans"/>
              </a:rPr>
              <a:t>.</a:t>
            </a:r>
            <a:endParaRPr lang="en-US" dirty="0"/>
          </a:p>
        </p:txBody>
      </p:sp>
    </p:spTree>
    <p:extLst>
      <p:ext uri="{BB962C8B-B14F-4D97-AF65-F5344CB8AC3E}">
        <p14:creationId xmlns:p14="http://schemas.microsoft.com/office/powerpoint/2010/main" val="545614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1633781" cy="646331"/>
          </a:xfrm>
          <a:prstGeom prst="rect">
            <a:avLst/>
          </a:prstGeom>
        </p:spPr>
        <p:txBody>
          <a:bodyPr wrap="none">
            <a:spAutoFit/>
          </a:bodyPr>
          <a:lstStyle/>
          <a:p>
            <a:r>
              <a:rPr lang="en-US" sz="3600" b="1" i="1" dirty="0" smtClean="0">
                <a:solidFill>
                  <a:srgbClr val="00B050"/>
                </a:solidFill>
              </a:rPr>
              <a:t>Cypress</a:t>
            </a:r>
            <a:endParaRPr lang="en-US" sz="3600" b="1" i="1" dirty="0">
              <a:solidFill>
                <a:srgbClr val="00B050"/>
              </a:solidFill>
            </a:endParaRPr>
          </a:p>
        </p:txBody>
      </p:sp>
      <p:sp>
        <p:nvSpPr>
          <p:cNvPr id="17" name="Rectangle 16"/>
          <p:cNvSpPr/>
          <p:nvPr/>
        </p:nvSpPr>
        <p:spPr>
          <a:xfrm>
            <a:off x="417688" y="1120845"/>
            <a:ext cx="11288889" cy="369332"/>
          </a:xfrm>
          <a:prstGeom prst="rect">
            <a:avLst/>
          </a:prstGeom>
        </p:spPr>
        <p:txBody>
          <a:bodyPr wrap="square">
            <a:spAutoFit/>
          </a:bodyPr>
          <a:lstStyle/>
          <a:p>
            <a:r>
              <a:rPr lang="en-US" b="1" i="1" u="sng" dirty="0">
                <a:solidFill>
                  <a:srgbClr val="3366FF"/>
                </a:solidFill>
                <a:latin typeface="Encode Sans"/>
                <a:hlinkClick r:id="rId3"/>
              </a:rPr>
              <a:t>Cypress</a:t>
            </a:r>
            <a:r>
              <a:rPr lang="en-US" dirty="0">
                <a:solidFill>
                  <a:srgbClr val="333333"/>
                </a:solidFill>
                <a:latin typeface="Encode Sans"/>
              </a:rPr>
              <a:t> is a free and open source automation tool, MIT-licensed and written </a:t>
            </a:r>
            <a:r>
              <a:rPr lang="en-US" dirty="0" smtClean="0">
                <a:solidFill>
                  <a:srgbClr val="333333"/>
                </a:solidFill>
                <a:latin typeface="Encode Sans"/>
              </a:rPr>
              <a:t>in JS. </a:t>
            </a:r>
          </a:p>
        </p:txBody>
      </p:sp>
      <p:sp>
        <p:nvSpPr>
          <p:cNvPr id="23" name="Rectangle 22"/>
          <p:cNvSpPr/>
          <p:nvPr/>
        </p:nvSpPr>
        <p:spPr>
          <a:xfrm>
            <a:off x="722487" y="1680108"/>
            <a:ext cx="11096979" cy="4247317"/>
          </a:xfrm>
          <a:prstGeom prst="rect">
            <a:avLst/>
          </a:prstGeom>
        </p:spPr>
        <p:txBody>
          <a:bodyPr wrap="square">
            <a:spAutoFit/>
          </a:bodyPr>
          <a:lstStyle/>
          <a:p>
            <a:pPr marL="285750" indent="-285750">
              <a:buFont typeface="Wingdings" panose="05000000000000000000" pitchFamily="2" charset="2"/>
              <a:buChar char="v"/>
            </a:pPr>
            <a:r>
              <a:rPr lang="en-US" b="1" u="sng" dirty="0">
                <a:solidFill>
                  <a:srgbClr val="292929"/>
                </a:solidFill>
                <a:latin typeface="charter"/>
                <a:hlinkClick r:id="rId4"/>
              </a:rPr>
              <a:t>Parallel testing</a:t>
            </a:r>
            <a:r>
              <a:rPr lang="en-US" b="1" dirty="0">
                <a:solidFill>
                  <a:srgbClr val="292929"/>
                </a:solidFill>
                <a:latin typeface="charter"/>
              </a:rPr>
              <a:t> </a:t>
            </a:r>
            <a:r>
              <a:rPr lang="en-US" dirty="0">
                <a:solidFill>
                  <a:srgbClr val="292929"/>
                </a:solidFill>
                <a:latin typeface="charter"/>
              </a:rPr>
              <a:t>was introduced in version 3.10</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Documentation</a:t>
            </a:r>
            <a:r>
              <a:rPr lang="en-US" dirty="0">
                <a:solidFill>
                  <a:srgbClr val="292929"/>
                </a:solidFill>
                <a:latin typeface="charter"/>
              </a:rPr>
              <a:t>- Solid and clear</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Native access to all your application’s variables </a:t>
            </a:r>
            <a:r>
              <a:rPr lang="en-US" dirty="0">
                <a:solidFill>
                  <a:srgbClr val="292929"/>
                </a:solidFill>
                <a:latin typeface="charter"/>
              </a:rPr>
              <a:t>without serialization (</a:t>
            </a:r>
            <a:r>
              <a:rPr lang="en-US" dirty="0" err="1">
                <a:solidFill>
                  <a:srgbClr val="292929"/>
                </a:solidFill>
                <a:latin typeface="charter"/>
              </a:rPr>
              <a:t>TestCafe</a:t>
            </a:r>
            <a:r>
              <a:rPr lang="en-US" dirty="0">
                <a:solidFill>
                  <a:srgbClr val="292929"/>
                </a:solidFill>
                <a:latin typeface="charter"/>
              </a:rPr>
              <a:t> on the other hand turns objects to JSON, sends them to Node.js as text and then parses them back to objects</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Very convenient running and debugging tools</a:t>
            </a:r>
            <a:r>
              <a:rPr lang="en-US" dirty="0">
                <a:solidFill>
                  <a:srgbClr val="292929"/>
                </a:solidFill>
                <a:latin typeface="charter"/>
              </a:rPr>
              <a:t>- Easy debugging and logging of the test process</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Cross-browser Support</a:t>
            </a:r>
            <a:r>
              <a:rPr lang="en-US" dirty="0">
                <a:solidFill>
                  <a:srgbClr val="292929"/>
                </a:solidFill>
                <a:latin typeface="charter"/>
              </a:rPr>
              <a:t>- since version 4.0</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Some use-cases are missing</a:t>
            </a:r>
            <a:r>
              <a:rPr lang="en-US" dirty="0">
                <a:solidFill>
                  <a:srgbClr val="292929"/>
                </a:solidFill>
                <a:latin typeface="charter"/>
              </a:rPr>
              <a:t> but in constant development such as </a:t>
            </a:r>
            <a:r>
              <a:rPr lang="en-US" u="sng" dirty="0">
                <a:solidFill>
                  <a:srgbClr val="292929"/>
                </a:solidFill>
                <a:latin typeface="charter"/>
                <a:hlinkClick r:id="rId5"/>
              </a:rPr>
              <a:t>lack of HTML5 drag-n-drop</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Using Mocha</a:t>
            </a:r>
            <a:r>
              <a:rPr lang="en-US" dirty="0">
                <a:solidFill>
                  <a:srgbClr val="292929"/>
                </a:solidFill>
                <a:latin typeface="charter"/>
              </a:rPr>
              <a:t> as the test structure provider makes its use pretty standard and allow your functional tests to be built in the same structure as the rest of your tests.</a:t>
            </a:r>
            <a:endParaRPr lang="en-US" b="0" i="0" dirty="0">
              <a:solidFill>
                <a:srgbClr val="292929"/>
              </a:solidFill>
              <a:effectLst/>
              <a:latin typeface="charter"/>
            </a:endParaRPr>
          </a:p>
        </p:txBody>
      </p:sp>
    </p:spTree>
    <p:extLst>
      <p:ext uri="{BB962C8B-B14F-4D97-AF65-F5344CB8AC3E}">
        <p14:creationId xmlns:p14="http://schemas.microsoft.com/office/powerpoint/2010/main" val="1359583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3"/>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p>
        </p:txBody>
      </p:sp>
      <p:sp>
        <p:nvSpPr>
          <p:cNvPr id="24" name="TextBox 23"/>
          <p:cNvSpPr txBox="1"/>
          <p:nvPr/>
        </p:nvSpPr>
        <p:spPr>
          <a:xfrm>
            <a:off x="-203200" y="5103674"/>
            <a:ext cx="11309413" cy="1754326"/>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2000" b="1" dirty="0">
                <a:solidFill>
                  <a:schemeClr val="dk1"/>
                </a:solidFill>
                <a:ea typeface="Calibri"/>
                <a:cs typeface="Calibri"/>
                <a:sym typeface="Calibri"/>
              </a:rPr>
              <a:t> </a:t>
            </a:r>
            <a:r>
              <a:rPr lang="en-US" sz="2000" b="1" dirty="0" smtClean="0">
                <a:solidFill>
                  <a:schemeClr val="dk1"/>
                </a:solidFill>
                <a:ea typeface="Calibri"/>
                <a:cs typeface="Calibri"/>
                <a:sym typeface="Calibri"/>
              </a:rPr>
              <a:t>    References</a:t>
            </a:r>
            <a:endParaRPr lang="en-US" sz="1400" b="1" dirty="0" smtClean="0">
              <a:solidFill>
                <a:schemeClr val="dk1"/>
              </a:solidFill>
              <a:ea typeface="Calibri"/>
              <a:cs typeface="Calibri"/>
              <a:sym typeface="Calibri"/>
            </a:endParaRPr>
          </a:p>
          <a:p>
            <a:pPr lvl="1">
              <a:buSzPts val="2400"/>
            </a:pPr>
            <a:r>
              <a:rPr lang="en-US" sz="1400" dirty="0" smtClean="0">
                <a:hlinkClick r:id="rId4"/>
              </a:rPr>
              <a:t>https</a:t>
            </a:r>
            <a:r>
              <a:rPr lang="en-US" sz="1400" dirty="0">
                <a:hlinkClick r:id="rId4"/>
              </a:rPr>
              <a:t>://github.com/azatsatklichov/java-and-ts-tests</a:t>
            </a:r>
            <a:r>
              <a:rPr lang="en-US" sz="1400" dirty="0"/>
              <a:t> </a:t>
            </a:r>
            <a:endParaRPr lang="en-US" sz="1400" dirty="0" smtClean="0"/>
          </a:p>
          <a:p>
            <a:pPr lvl="1">
              <a:buSzPts val="2400"/>
            </a:pPr>
            <a:r>
              <a:rPr lang="en-US" sz="1400" dirty="0">
                <a:hlinkClick r:id="rId5"/>
              </a:rPr>
              <a:t>https://</a:t>
            </a:r>
            <a:r>
              <a:rPr lang="en-US" sz="1400" dirty="0" smtClean="0">
                <a:hlinkClick r:id="rId5"/>
              </a:rPr>
              <a:t>medium.com/welldone-software/an-overview-of-javascript-testing-7ce7298b9870</a:t>
            </a:r>
            <a:endParaRPr lang="en-US" sz="1400" dirty="0" smtClean="0"/>
          </a:p>
          <a:p>
            <a:pPr lvl="1">
              <a:buSzPts val="2400"/>
            </a:pPr>
            <a:r>
              <a:rPr lang="en-US" sz="1400" dirty="0" smtClean="0">
                <a:hlinkClick r:id="rId6"/>
              </a:rPr>
              <a:t>https</a:t>
            </a:r>
            <a:r>
              <a:rPr lang="en-US" sz="1400" dirty="0">
                <a:hlinkClick r:id="rId6"/>
              </a:rPr>
              <a:t>://</a:t>
            </a:r>
            <a:r>
              <a:rPr lang="en-US" sz="1400" dirty="0" smtClean="0">
                <a:hlinkClick r:id="rId6"/>
              </a:rPr>
              <a:t>catonmat.net/writing-javascript-tests-with-tape</a:t>
            </a:r>
            <a:endParaRPr lang="en-US" sz="1400" dirty="0" smtClean="0"/>
          </a:p>
          <a:p>
            <a:pPr lvl="1">
              <a:buSzPts val="2400"/>
            </a:pPr>
            <a:r>
              <a:rPr lang="en-US" sz="1400" dirty="0">
                <a:hlinkClick r:id="rId7"/>
              </a:rPr>
              <a:t>https://ci.testling.com</a:t>
            </a:r>
            <a:r>
              <a:rPr lang="en-US" sz="1400" dirty="0" smtClean="0">
                <a:hlinkClick r:id="rId7"/>
              </a:rPr>
              <a:t>/</a:t>
            </a:r>
            <a:r>
              <a:rPr lang="en-US" sz="1400" dirty="0" smtClean="0"/>
              <a:t> </a:t>
            </a:r>
          </a:p>
          <a:p>
            <a:pPr lvl="1">
              <a:buSzPts val="2400"/>
            </a:pPr>
            <a:r>
              <a:rPr lang="en-US" sz="1400" dirty="0">
                <a:hlinkClick r:id="rId8"/>
              </a:rPr>
              <a:t>https://codecept.io/basics</a:t>
            </a:r>
            <a:r>
              <a:rPr lang="en-US" sz="1400" dirty="0" smtClean="0">
                <a:hlinkClick r:id="rId8"/>
              </a:rPr>
              <a:t>/</a:t>
            </a:r>
            <a:r>
              <a:rPr lang="en-US" sz="1400" dirty="0" smtClean="0"/>
              <a:t> </a:t>
            </a:r>
            <a:endParaRPr lang="en-US" sz="1400" dirty="0" smtClean="0"/>
          </a:p>
          <a:p>
            <a:pPr lvl="1">
              <a:buSzPts val="2400"/>
            </a:pPr>
            <a:r>
              <a:rPr lang="en-US" sz="1400" dirty="0">
                <a:sym typeface="Calibri"/>
                <a:hlinkClick r:id="rId9"/>
              </a:rPr>
              <a:t>https://</a:t>
            </a:r>
            <a:r>
              <a:rPr lang="en-US" sz="1400" dirty="0" smtClean="0">
                <a:sym typeface="Calibri"/>
                <a:hlinkClick r:id="rId9"/>
              </a:rPr>
              <a:t>blog.logrocket.com/unit-testing-node-js-applications-using-mocha-chai-and-sinon</a:t>
            </a:r>
            <a:r>
              <a:rPr lang="en-US" b="1" dirty="0" smtClean="0">
                <a:solidFill>
                  <a:schemeClr val="dk1"/>
                </a:solidFill>
                <a:ea typeface="Calibri"/>
                <a:cs typeface="Calibri"/>
                <a:sym typeface="Calibri"/>
              </a:rPr>
              <a:t> </a:t>
            </a:r>
            <a:endParaRPr lang="en-US" b="1" dirty="0" smtClean="0">
              <a:solidFill>
                <a:schemeClr val="dk1"/>
              </a:solidFill>
              <a:ea typeface="Calibri"/>
              <a:cs typeface="Calibri"/>
              <a:sym typeface="Calibri"/>
            </a:endParaRPr>
          </a:p>
        </p:txBody>
      </p:sp>
    </p:spTree>
    <p:extLst>
      <p:ext uri="{BB962C8B-B14F-4D97-AF65-F5344CB8AC3E}">
        <p14:creationId xmlns:p14="http://schemas.microsoft.com/office/powerpoint/2010/main" val="2290369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1770036" cy="646331"/>
          </a:xfrm>
          <a:prstGeom prst="rect">
            <a:avLst/>
          </a:prstGeom>
        </p:spPr>
        <p:txBody>
          <a:bodyPr wrap="none">
            <a:spAutoFit/>
          </a:bodyPr>
          <a:lstStyle/>
          <a:p>
            <a:r>
              <a:rPr lang="en-US" sz="3600" b="1" i="1" dirty="0" smtClean="0">
                <a:solidFill>
                  <a:srgbClr val="00B050"/>
                </a:solidFill>
              </a:rPr>
              <a:t>Agenda </a:t>
            </a:r>
            <a:endParaRPr lang="en-US" sz="3600" b="1" i="1" dirty="0">
              <a:solidFill>
                <a:srgbClr val="00B050"/>
              </a:solidFill>
            </a:endParaRPr>
          </a:p>
        </p:txBody>
      </p:sp>
      <p:sp>
        <p:nvSpPr>
          <p:cNvPr id="31" name="TextBox 30"/>
          <p:cNvSpPr txBox="1"/>
          <p:nvPr/>
        </p:nvSpPr>
        <p:spPr>
          <a:xfrm>
            <a:off x="609650" y="1225239"/>
            <a:ext cx="10224163" cy="4062651"/>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solidFill>
                  <a:schemeClr val="accent6">
                    <a:lumMod val="50000"/>
                  </a:schemeClr>
                </a:solidFill>
              </a:rPr>
              <a:t> Types of Javascript Testing Frameworks &amp; Tools </a:t>
            </a:r>
          </a:p>
          <a:p>
            <a:pPr marL="285750" indent="-285750">
              <a:buFont typeface="Wingdings" panose="05000000000000000000" pitchFamily="2" charset="2"/>
              <a:buChar char="q"/>
            </a:pPr>
            <a:r>
              <a:rPr lang="en-US" sz="2400" dirty="0" smtClean="0">
                <a:solidFill>
                  <a:schemeClr val="accent6">
                    <a:lumMod val="50000"/>
                  </a:schemeClr>
                </a:solidFill>
              </a:rPr>
              <a:t> Most Used Testing Tools</a:t>
            </a:r>
          </a:p>
          <a:p>
            <a:pPr marL="285750" indent="-285750">
              <a:buFont typeface="Wingdings" panose="05000000000000000000" pitchFamily="2" charset="2"/>
              <a:buChar char="q"/>
            </a:pPr>
            <a:r>
              <a:rPr lang="en-US" sz="2400" dirty="0" smtClean="0">
                <a:solidFill>
                  <a:schemeClr val="accent6">
                    <a:lumMod val="50000"/>
                  </a:schemeClr>
                </a:solidFill>
              </a:rPr>
              <a:t> Functional Testing Tools</a:t>
            </a:r>
          </a:p>
          <a:p>
            <a:pPr marL="285750" indent="-285750">
              <a:buFont typeface="Wingdings" panose="05000000000000000000" pitchFamily="2" charset="2"/>
              <a:buChar char="q"/>
            </a:pPr>
            <a:r>
              <a:rPr lang="en-US" sz="2400" dirty="0" smtClean="0">
                <a:solidFill>
                  <a:schemeClr val="accent6">
                    <a:lumMod val="50000"/>
                  </a:schemeClr>
                </a:solidFill>
              </a:rPr>
              <a:t> Jasmin</a:t>
            </a:r>
          </a:p>
          <a:p>
            <a:pPr marL="285750" indent="-285750">
              <a:buFont typeface="Wingdings" panose="05000000000000000000" pitchFamily="2" charset="2"/>
              <a:buChar char="q"/>
            </a:pPr>
            <a:r>
              <a:rPr lang="en-US" sz="2400" dirty="0" smtClean="0">
                <a:solidFill>
                  <a:schemeClr val="accent6">
                    <a:lumMod val="50000"/>
                  </a:schemeClr>
                </a:solidFill>
              </a:rPr>
              <a:t> Jest</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a:t>
            </a:r>
            <a:r>
              <a:rPr lang="en-US" sz="2400" dirty="0" smtClean="0">
                <a:solidFill>
                  <a:schemeClr val="accent6">
                    <a:lumMod val="50000"/>
                  </a:schemeClr>
                </a:solidFill>
              </a:rPr>
              <a:t>Mocha + Chai + Sinon</a:t>
            </a:r>
          </a:p>
          <a:p>
            <a:pPr marL="285750" indent="-285750">
              <a:buFont typeface="Wingdings" panose="05000000000000000000" pitchFamily="2" charset="2"/>
              <a:buChar char="q"/>
            </a:pPr>
            <a:r>
              <a:rPr lang="en-US" sz="2400" dirty="0">
                <a:solidFill>
                  <a:schemeClr val="accent6">
                    <a:lumMod val="50000"/>
                  </a:schemeClr>
                </a:solidFill>
              </a:rPr>
              <a:t> Choose Your Unit and Integration Tests Framework</a:t>
            </a:r>
          </a:p>
          <a:p>
            <a:pPr marL="285750" indent="-285750">
              <a:buFont typeface="Wingdings" panose="05000000000000000000" pitchFamily="2" charset="2"/>
              <a:buChar char="q"/>
            </a:pPr>
            <a:r>
              <a:rPr lang="en-US" sz="2400" dirty="0" smtClean="0">
                <a:solidFill>
                  <a:schemeClr val="accent6">
                    <a:lumMod val="50000"/>
                  </a:schemeClr>
                </a:solidFill>
              </a:rPr>
              <a:t> Tape</a:t>
            </a:r>
          </a:p>
          <a:p>
            <a:pPr marL="285750" indent="-285750">
              <a:buFont typeface="Wingdings" panose="05000000000000000000" pitchFamily="2" charset="2"/>
              <a:buChar char="q"/>
            </a:pPr>
            <a:r>
              <a:rPr lang="en-US" sz="2400" dirty="0" smtClean="0">
                <a:solidFill>
                  <a:schemeClr val="accent6">
                    <a:lumMod val="50000"/>
                  </a:schemeClr>
                </a:solidFill>
              </a:rPr>
              <a:t> Choose </a:t>
            </a:r>
            <a:r>
              <a:rPr lang="en-US" sz="2400" dirty="0">
                <a:solidFill>
                  <a:schemeClr val="accent6">
                    <a:lumMod val="50000"/>
                  </a:schemeClr>
                </a:solidFill>
              </a:rPr>
              <a:t>Your Functional Tests (AAT) Framework</a:t>
            </a:r>
          </a:p>
          <a:p>
            <a:pPr marL="285750" indent="-285750">
              <a:buFont typeface="Wingdings" panose="05000000000000000000" pitchFamily="2" charset="2"/>
              <a:buChar char="q"/>
            </a:pPr>
            <a:r>
              <a:rPr lang="en-US" sz="2400" dirty="0" smtClean="0">
                <a:solidFill>
                  <a:schemeClr val="accent6">
                    <a:lumMod val="50000"/>
                  </a:schemeClr>
                </a:solidFill>
              </a:rPr>
              <a:t> Cypress</a:t>
            </a:r>
            <a:endParaRPr lang="en-US" sz="2400" b="1" i="1" dirty="0">
              <a:solidFill>
                <a:schemeClr val="accent6">
                  <a:lumMod val="50000"/>
                </a:schemeClr>
              </a:solidFill>
            </a:endParaRPr>
          </a:p>
          <a:p>
            <a:endParaRPr lang="en-US" dirty="0"/>
          </a:p>
        </p:txBody>
      </p:sp>
    </p:spTree>
    <p:extLst>
      <p:ext uri="{BB962C8B-B14F-4D97-AF65-F5344CB8AC3E}">
        <p14:creationId xmlns:p14="http://schemas.microsoft.com/office/powerpoint/2010/main" val="780322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9075910" y="958322"/>
            <a:ext cx="3051982" cy="2364074"/>
          </a:xfrm>
          <a:prstGeom prst="rect">
            <a:avLst/>
          </a:prstGeom>
        </p:spPr>
      </p:pic>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417764" y="0"/>
            <a:ext cx="5503238" cy="646331"/>
          </a:xfrm>
          <a:prstGeom prst="rect">
            <a:avLst/>
          </a:prstGeom>
        </p:spPr>
        <p:txBody>
          <a:bodyPr wrap="none">
            <a:spAutoFit/>
          </a:bodyPr>
          <a:lstStyle/>
          <a:p>
            <a:r>
              <a:rPr lang="en-US" sz="3600" b="1" i="1" dirty="0" smtClean="0">
                <a:solidFill>
                  <a:srgbClr val="00B050"/>
                </a:solidFill>
              </a:rPr>
              <a:t>Javascript Testing  via Java  </a:t>
            </a:r>
            <a:endParaRPr lang="en-US" sz="3600" b="1" i="1" dirty="0">
              <a:solidFill>
                <a:srgbClr val="00B050"/>
              </a:solidFill>
            </a:endParaRPr>
          </a:p>
        </p:txBody>
      </p:sp>
      <p:sp>
        <p:nvSpPr>
          <p:cNvPr id="17" name="TextBox 16"/>
          <p:cNvSpPr txBox="1"/>
          <p:nvPr/>
        </p:nvSpPr>
        <p:spPr>
          <a:xfrm>
            <a:off x="406470" y="598258"/>
            <a:ext cx="11413067" cy="923330"/>
          </a:xfrm>
          <a:prstGeom prst="rect">
            <a:avLst/>
          </a:prstGeom>
          <a:noFill/>
        </p:spPr>
        <p:txBody>
          <a:bodyPr wrap="square" rtlCol="0">
            <a:spAutoFit/>
          </a:bodyPr>
          <a:lstStyle/>
          <a:p>
            <a:r>
              <a:rPr lang="en-US" b="1" dirty="0" smtClean="0"/>
              <a:t>- Rhino</a:t>
            </a:r>
            <a:r>
              <a:rPr lang="en-US" dirty="0"/>
              <a:t> is a </a:t>
            </a:r>
            <a:r>
              <a:rPr lang="en-US" dirty="0">
                <a:hlinkClick r:id="rId4" tooltip="JavaScript engine"/>
              </a:rPr>
              <a:t>JavaScript engine</a:t>
            </a:r>
            <a:r>
              <a:rPr lang="en-US" dirty="0"/>
              <a:t> written fully in </a:t>
            </a:r>
            <a:r>
              <a:rPr lang="en-US" dirty="0">
                <a:hlinkClick r:id="rId5" tooltip="Java (programming language)"/>
              </a:rPr>
              <a:t>Java</a:t>
            </a:r>
            <a:r>
              <a:rPr lang="en-US" dirty="0"/>
              <a:t> and managed by the </a:t>
            </a:r>
            <a:r>
              <a:rPr lang="en-US" dirty="0">
                <a:hlinkClick r:id="rId6" tooltip="Mozilla Foundation"/>
              </a:rPr>
              <a:t>Mozilla </a:t>
            </a:r>
            <a:r>
              <a:rPr lang="en-US" dirty="0" smtClean="0">
                <a:hlinkClick r:id="rId6" tooltip="Mozilla Foundation"/>
              </a:rPr>
              <a:t>Foundation</a:t>
            </a:r>
            <a:r>
              <a:rPr lang="en-US" dirty="0" smtClean="0"/>
              <a:t>,  started </a:t>
            </a:r>
            <a:r>
              <a:rPr lang="en-US" dirty="0"/>
              <a:t>at </a:t>
            </a:r>
            <a:r>
              <a:rPr lang="en-US" dirty="0">
                <a:hlinkClick r:id="rId7" tooltip="Netscape Communications Corporation"/>
              </a:rPr>
              <a:t>Netscape</a:t>
            </a:r>
            <a:r>
              <a:rPr lang="en-US" dirty="0"/>
              <a:t> in 1997</a:t>
            </a:r>
            <a:r>
              <a:rPr lang="en-US" dirty="0" smtClean="0"/>
              <a:t> </a:t>
            </a:r>
          </a:p>
          <a:p>
            <a:r>
              <a:rPr lang="en-US" b="1" dirty="0" smtClean="0"/>
              <a:t>- </a:t>
            </a:r>
            <a:r>
              <a:rPr lang="en-US" dirty="0" smtClean="0"/>
              <a:t>2011 </a:t>
            </a:r>
            <a:r>
              <a:rPr lang="en-US" b="1" dirty="0" err="1" smtClean="0"/>
              <a:t>Nashorn</a:t>
            </a:r>
            <a:r>
              <a:rPr lang="en-US" dirty="0"/>
              <a:t> is a </a:t>
            </a:r>
            <a:r>
              <a:rPr lang="en-US" dirty="0">
                <a:hlinkClick r:id="rId4" tooltip="JavaScript engine"/>
              </a:rPr>
              <a:t>JavaScript </a:t>
            </a:r>
            <a:r>
              <a:rPr lang="en-US" dirty="0" smtClean="0">
                <a:hlinkClick r:id="rId4" tooltip="JavaScript engine"/>
              </a:rPr>
              <a:t>engine</a:t>
            </a:r>
            <a:r>
              <a:rPr lang="en-US" dirty="0" smtClean="0"/>
              <a:t>, 2014 part of Java 8 (</a:t>
            </a:r>
            <a:r>
              <a:rPr lang="en-US" dirty="0"/>
              <a:t>Rhino in Java7 replaced) </a:t>
            </a:r>
            <a:r>
              <a:rPr lang="en-US" dirty="0" smtClean="0"/>
              <a:t> </a:t>
            </a:r>
          </a:p>
          <a:p>
            <a:r>
              <a:rPr lang="en-US" b="1" dirty="0" smtClean="0"/>
              <a:t>-  </a:t>
            </a:r>
            <a:r>
              <a:rPr lang="en-US" dirty="0" smtClean="0"/>
              <a:t>2018, Java </a:t>
            </a:r>
            <a:r>
              <a:rPr lang="en-US" dirty="0"/>
              <a:t>11, </a:t>
            </a:r>
            <a:r>
              <a:rPr lang="en-US" dirty="0" err="1"/>
              <a:t>Nashorn</a:t>
            </a:r>
            <a:r>
              <a:rPr lang="en-US" dirty="0"/>
              <a:t> is deprecated, and has been removed from JDK 15 onwards</a:t>
            </a:r>
          </a:p>
        </p:txBody>
      </p:sp>
      <p:sp>
        <p:nvSpPr>
          <p:cNvPr id="29" name="Rectangle 28"/>
          <p:cNvSpPr/>
          <p:nvPr/>
        </p:nvSpPr>
        <p:spPr>
          <a:xfrm>
            <a:off x="372603" y="2066576"/>
            <a:ext cx="11781492" cy="646331"/>
          </a:xfrm>
          <a:prstGeom prst="rect">
            <a:avLst/>
          </a:prstGeom>
        </p:spPr>
        <p:txBody>
          <a:bodyPr wrap="square">
            <a:spAutoFit/>
          </a:bodyPr>
          <a:lstStyle/>
          <a:p>
            <a:r>
              <a:rPr lang="en-US" b="1" dirty="0" smtClean="0">
                <a:solidFill>
                  <a:srgbClr val="292929"/>
                </a:solidFill>
                <a:latin typeface="charter"/>
              </a:rPr>
              <a:t>Types of Tests: </a:t>
            </a:r>
            <a:r>
              <a:rPr lang="en-US" dirty="0"/>
              <a:t>Unit Tests, Integration Tests, </a:t>
            </a:r>
            <a:r>
              <a:rPr lang="en-US" dirty="0" smtClean="0"/>
              <a:t>E2E Tests  </a:t>
            </a:r>
            <a:r>
              <a:rPr lang="en-US" b="1" dirty="0" smtClean="0">
                <a:solidFill>
                  <a:srgbClr val="292929"/>
                </a:solidFill>
                <a:latin typeface="charter"/>
              </a:rPr>
              <a:t>Running:  </a:t>
            </a:r>
            <a:r>
              <a:rPr lang="en-US" dirty="0" smtClean="0"/>
              <a:t>Browser, Headless, </a:t>
            </a:r>
            <a:r>
              <a:rPr lang="en-US" dirty="0" err="1" smtClean="0"/>
              <a:t>NodeJS</a:t>
            </a:r>
            <a:r>
              <a:rPr lang="en-US" dirty="0" smtClean="0"/>
              <a:t> </a:t>
            </a:r>
          </a:p>
          <a:p>
            <a:endParaRPr lang="en-US" dirty="0"/>
          </a:p>
        </p:txBody>
      </p:sp>
      <p:sp>
        <p:nvSpPr>
          <p:cNvPr id="37" name="Rectangle 36"/>
          <p:cNvSpPr/>
          <p:nvPr/>
        </p:nvSpPr>
        <p:spPr>
          <a:xfrm>
            <a:off x="342775" y="2655908"/>
            <a:ext cx="11849225" cy="3908762"/>
          </a:xfrm>
          <a:prstGeom prst="rect">
            <a:avLst/>
          </a:prstGeom>
        </p:spPr>
        <p:txBody>
          <a:bodyPr wrap="square">
            <a:spAutoFit/>
          </a:bodyPr>
          <a:lstStyle/>
          <a:p>
            <a:r>
              <a:rPr lang="en-US" b="1" dirty="0" smtClean="0">
                <a:solidFill>
                  <a:srgbClr val="292929"/>
                </a:solidFill>
                <a:latin typeface="charter"/>
              </a:rPr>
              <a:t>Test launchers(runners)</a:t>
            </a:r>
            <a:r>
              <a:rPr lang="en-US" dirty="0" smtClean="0">
                <a:solidFill>
                  <a:srgbClr val="292929"/>
                </a:solidFill>
                <a:latin typeface="charter"/>
              </a:rPr>
              <a:t>:  </a:t>
            </a:r>
            <a:r>
              <a:rPr lang="en-US" sz="1600" u="sng" dirty="0" smtClean="0">
                <a:solidFill>
                  <a:srgbClr val="292929"/>
                </a:solidFill>
                <a:latin typeface="charter"/>
                <a:hlinkClick r:id="rId8"/>
              </a:rPr>
              <a:t>Karma</a:t>
            </a:r>
            <a:r>
              <a:rPr lang="en-US" sz="1600" dirty="0" smtClean="0">
                <a:solidFill>
                  <a:srgbClr val="292929"/>
                </a:solidFill>
                <a:latin typeface="charter"/>
              </a:rPr>
              <a:t>, </a:t>
            </a:r>
            <a:r>
              <a:rPr lang="en-US" sz="1600" u="sng" dirty="0" smtClean="0">
                <a:solidFill>
                  <a:srgbClr val="00B050"/>
                </a:solidFill>
                <a:latin typeface="charter"/>
                <a:hlinkClick r:id="rId9"/>
              </a:rPr>
              <a:t>Jasmine</a:t>
            </a:r>
            <a:r>
              <a:rPr lang="en-US" sz="1600" dirty="0" smtClean="0">
                <a:solidFill>
                  <a:srgbClr val="00B050"/>
                </a:solidFill>
                <a:latin typeface="charter"/>
              </a:rPr>
              <a:t>, </a:t>
            </a:r>
            <a:r>
              <a:rPr lang="en-US" sz="1600" u="sng" dirty="0" smtClean="0">
                <a:solidFill>
                  <a:srgbClr val="00B050"/>
                </a:solidFill>
                <a:latin typeface="charter"/>
                <a:hlinkClick r:id="rId10"/>
              </a:rPr>
              <a:t>Jest</a:t>
            </a:r>
            <a:r>
              <a:rPr lang="en-US" sz="1600" dirty="0" smtClean="0">
                <a:solidFill>
                  <a:srgbClr val="292929"/>
                </a:solidFill>
                <a:latin typeface="charter"/>
              </a:rPr>
              <a:t>, </a:t>
            </a:r>
            <a:r>
              <a:rPr lang="en-US" sz="1600" u="sng" dirty="0" err="1" smtClean="0">
                <a:solidFill>
                  <a:srgbClr val="292929"/>
                </a:solidFill>
                <a:latin typeface="charter"/>
                <a:hlinkClick r:id="rId11"/>
              </a:rPr>
              <a:t>TestCafe</a:t>
            </a:r>
            <a:r>
              <a:rPr lang="en-US" sz="1600" dirty="0" smtClean="0">
                <a:solidFill>
                  <a:srgbClr val="292929"/>
                </a:solidFill>
                <a:latin typeface="charter"/>
              </a:rPr>
              <a:t>, </a:t>
            </a:r>
            <a:r>
              <a:rPr lang="en-US" sz="1600" u="sng" dirty="0" smtClean="0">
                <a:solidFill>
                  <a:srgbClr val="292929"/>
                </a:solidFill>
                <a:latin typeface="charter"/>
                <a:hlinkClick r:id="rId12"/>
              </a:rPr>
              <a:t>Cypress</a:t>
            </a:r>
            <a:r>
              <a:rPr lang="en-US" sz="1600" dirty="0" smtClean="0">
                <a:solidFill>
                  <a:srgbClr val="292929"/>
                </a:solidFill>
                <a:latin typeface="charter"/>
              </a:rPr>
              <a:t>, </a:t>
            </a:r>
            <a:r>
              <a:rPr lang="en-US" sz="1600" u="sng" dirty="0" err="1" smtClean="0">
                <a:solidFill>
                  <a:srgbClr val="292929"/>
                </a:solidFill>
                <a:latin typeface="charter"/>
                <a:hlinkClick r:id="rId13"/>
              </a:rPr>
              <a:t>webdriverio</a:t>
            </a:r>
            <a:endParaRPr lang="en-US" sz="1600" dirty="0" smtClean="0">
              <a:solidFill>
                <a:srgbClr val="292929"/>
              </a:solidFill>
              <a:latin typeface="charter"/>
            </a:endParaRPr>
          </a:p>
          <a:p>
            <a:r>
              <a:rPr lang="en-US" b="1" dirty="0" smtClean="0">
                <a:solidFill>
                  <a:srgbClr val="292929"/>
                </a:solidFill>
                <a:latin typeface="charter"/>
              </a:rPr>
              <a:t>Testing structure</a:t>
            </a:r>
            <a:r>
              <a:rPr lang="en-US" dirty="0" smtClean="0">
                <a:solidFill>
                  <a:srgbClr val="292929"/>
                </a:solidFill>
                <a:latin typeface="charter"/>
              </a:rPr>
              <a:t> </a:t>
            </a:r>
            <a:r>
              <a:rPr lang="en-US" b="1" dirty="0" smtClean="0">
                <a:solidFill>
                  <a:srgbClr val="292929"/>
                </a:solidFill>
                <a:latin typeface="charter"/>
              </a:rPr>
              <a:t>providers: </a:t>
            </a:r>
            <a:r>
              <a:rPr lang="en-US" sz="1600" b="1" u="sng" dirty="0" smtClean="0">
                <a:solidFill>
                  <a:srgbClr val="292929"/>
                </a:solidFill>
                <a:latin typeface="charter"/>
                <a:hlinkClick r:id="rId14"/>
              </a:rPr>
              <a:t>Mocha</a:t>
            </a:r>
            <a:r>
              <a:rPr lang="en-US" sz="1600" b="1" dirty="0" smtClean="0">
                <a:solidFill>
                  <a:srgbClr val="292929"/>
                </a:solidFill>
                <a:latin typeface="charter"/>
              </a:rPr>
              <a:t>, </a:t>
            </a:r>
            <a:r>
              <a:rPr lang="en-US" sz="1600" b="1" u="sng" dirty="0" smtClean="0">
                <a:solidFill>
                  <a:srgbClr val="292929"/>
                </a:solidFill>
                <a:latin typeface="charter"/>
                <a:hlinkClick r:id="rId9"/>
              </a:rPr>
              <a:t>Jasmine</a:t>
            </a:r>
            <a:r>
              <a:rPr lang="en-US" sz="1600" b="1" dirty="0" smtClean="0">
                <a:solidFill>
                  <a:srgbClr val="292929"/>
                </a:solidFill>
                <a:latin typeface="charter"/>
              </a:rPr>
              <a:t>, </a:t>
            </a:r>
            <a:r>
              <a:rPr lang="en-US" sz="1600" b="1" u="sng" dirty="0" smtClean="0">
                <a:solidFill>
                  <a:srgbClr val="292929"/>
                </a:solidFill>
                <a:latin typeface="charter"/>
                <a:hlinkClick r:id="rId10"/>
              </a:rPr>
              <a:t>Jest</a:t>
            </a:r>
            <a:r>
              <a:rPr lang="en-US" sz="1600" dirty="0" smtClean="0">
                <a:solidFill>
                  <a:srgbClr val="292929"/>
                </a:solidFill>
                <a:latin typeface="charter"/>
              </a:rPr>
              <a:t>, </a:t>
            </a:r>
            <a:r>
              <a:rPr lang="en-US" sz="1600" u="sng" dirty="0" smtClean="0">
                <a:solidFill>
                  <a:srgbClr val="292929"/>
                </a:solidFill>
                <a:latin typeface="charter"/>
                <a:hlinkClick r:id="rId15"/>
              </a:rPr>
              <a:t>Cucumber</a:t>
            </a:r>
            <a:r>
              <a:rPr lang="en-US" sz="1600" dirty="0" smtClean="0">
                <a:solidFill>
                  <a:srgbClr val="292929"/>
                </a:solidFill>
                <a:latin typeface="charter"/>
              </a:rPr>
              <a:t>, </a:t>
            </a:r>
            <a:r>
              <a:rPr lang="en-US" sz="1600" u="sng" dirty="0" err="1" smtClean="0">
                <a:solidFill>
                  <a:srgbClr val="292929"/>
                </a:solidFill>
                <a:latin typeface="charter"/>
                <a:hlinkClick r:id="rId11"/>
              </a:rPr>
              <a:t>TestCafe</a:t>
            </a:r>
            <a:r>
              <a:rPr lang="en-US" sz="1600" dirty="0" smtClean="0">
                <a:solidFill>
                  <a:srgbClr val="292929"/>
                </a:solidFill>
                <a:latin typeface="charter"/>
              </a:rPr>
              <a:t>, </a:t>
            </a:r>
            <a:r>
              <a:rPr lang="en-US" sz="1600" u="sng" dirty="0" smtClean="0">
                <a:solidFill>
                  <a:srgbClr val="292929"/>
                </a:solidFill>
                <a:latin typeface="charter"/>
                <a:hlinkClick r:id="rId12"/>
              </a:rPr>
              <a:t>Cypress</a:t>
            </a:r>
            <a:r>
              <a:rPr lang="en-US" sz="1600" u="sng" dirty="0" smtClean="0">
                <a:solidFill>
                  <a:srgbClr val="292929"/>
                </a:solidFill>
                <a:latin typeface="charter"/>
              </a:rPr>
              <a:t>, </a:t>
            </a:r>
            <a:endParaRPr lang="en-US" sz="1600" dirty="0" smtClean="0">
              <a:solidFill>
                <a:srgbClr val="292929"/>
              </a:solidFill>
              <a:latin typeface="charter"/>
            </a:endParaRPr>
          </a:p>
          <a:p>
            <a:r>
              <a:rPr lang="en-US" b="1" dirty="0" smtClean="0">
                <a:solidFill>
                  <a:srgbClr val="292929"/>
                </a:solidFill>
                <a:latin typeface="charter"/>
              </a:rPr>
              <a:t>Assertion functions: </a:t>
            </a:r>
            <a:r>
              <a:rPr lang="en-US" sz="1600" u="sng" dirty="0" smtClean="0">
                <a:solidFill>
                  <a:srgbClr val="292929"/>
                </a:solidFill>
                <a:latin typeface="charter"/>
                <a:hlinkClick r:id="rId16"/>
              </a:rPr>
              <a:t>Chai</a:t>
            </a:r>
            <a:r>
              <a:rPr lang="en-US" sz="1600" dirty="0">
                <a:solidFill>
                  <a:srgbClr val="292929"/>
                </a:solidFill>
                <a:latin typeface="charter"/>
              </a:rPr>
              <a:t>, </a:t>
            </a:r>
            <a:r>
              <a:rPr lang="en-US" sz="1600" b="1" u="sng" dirty="0">
                <a:solidFill>
                  <a:srgbClr val="292929"/>
                </a:solidFill>
                <a:latin typeface="charter"/>
                <a:hlinkClick r:id="rId9"/>
              </a:rPr>
              <a:t>Jasmine</a:t>
            </a:r>
            <a:r>
              <a:rPr lang="en-US" sz="1600" b="1" dirty="0">
                <a:solidFill>
                  <a:srgbClr val="292929"/>
                </a:solidFill>
                <a:latin typeface="charter"/>
              </a:rPr>
              <a:t>, </a:t>
            </a:r>
            <a:r>
              <a:rPr lang="en-US" sz="1600" b="1" u="sng" dirty="0">
                <a:solidFill>
                  <a:srgbClr val="292929"/>
                </a:solidFill>
                <a:latin typeface="charter"/>
                <a:hlinkClick r:id="rId10"/>
              </a:rPr>
              <a:t>Jest</a:t>
            </a:r>
            <a:r>
              <a:rPr lang="en-US" sz="1600" dirty="0">
                <a:solidFill>
                  <a:srgbClr val="292929"/>
                </a:solidFill>
                <a:latin typeface="charter"/>
              </a:rPr>
              <a:t>, </a:t>
            </a:r>
            <a:r>
              <a:rPr lang="en-US" sz="1600" u="sng" dirty="0">
                <a:solidFill>
                  <a:srgbClr val="292929"/>
                </a:solidFill>
                <a:latin typeface="charter"/>
                <a:hlinkClick r:id="rId17"/>
              </a:rPr>
              <a:t>Unexpected</a:t>
            </a:r>
            <a:r>
              <a:rPr lang="en-US" sz="1600" dirty="0">
                <a:solidFill>
                  <a:srgbClr val="292929"/>
                </a:solidFill>
                <a:latin typeface="charter"/>
              </a:rPr>
              <a:t>, </a:t>
            </a:r>
            <a:r>
              <a:rPr lang="en-US" sz="1600" u="sng" dirty="0" err="1">
                <a:solidFill>
                  <a:srgbClr val="292929"/>
                </a:solidFill>
                <a:latin typeface="charter"/>
                <a:hlinkClick r:id="rId11"/>
              </a:rPr>
              <a:t>TestCafe</a:t>
            </a:r>
            <a:r>
              <a:rPr lang="en-US" sz="1600" dirty="0">
                <a:solidFill>
                  <a:srgbClr val="292929"/>
                </a:solidFill>
                <a:latin typeface="charter"/>
              </a:rPr>
              <a:t>, </a:t>
            </a:r>
            <a:r>
              <a:rPr lang="en-US" sz="1600" u="sng" dirty="0" smtClean="0">
                <a:solidFill>
                  <a:srgbClr val="292929"/>
                </a:solidFill>
                <a:latin typeface="charter"/>
                <a:hlinkClick r:id="rId12"/>
              </a:rPr>
              <a:t>Cypress</a:t>
            </a:r>
            <a:r>
              <a:rPr lang="en-US" sz="1600" u="sng" dirty="0" smtClean="0">
                <a:solidFill>
                  <a:srgbClr val="292929"/>
                </a:solidFill>
                <a:latin typeface="charter"/>
              </a:rPr>
              <a:t>, Assert.js, Should.js</a:t>
            </a:r>
            <a:endParaRPr lang="en-US" sz="1600" dirty="0">
              <a:solidFill>
                <a:srgbClr val="292929"/>
              </a:solidFill>
              <a:latin typeface="charter"/>
            </a:endParaRPr>
          </a:p>
          <a:p>
            <a:r>
              <a:rPr lang="en-US" b="1" dirty="0" smtClean="0">
                <a:solidFill>
                  <a:srgbClr val="292929"/>
                </a:solidFill>
                <a:latin typeface="charter"/>
              </a:rPr>
              <a:t>Mocks</a:t>
            </a:r>
            <a:r>
              <a:rPr lang="en-US" b="1" dirty="0">
                <a:solidFill>
                  <a:srgbClr val="292929"/>
                </a:solidFill>
                <a:latin typeface="charter"/>
              </a:rPr>
              <a:t>, spies, and </a:t>
            </a:r>
            <a:r>
              <a:rPr lang="en-US" b="1" dirty="0" smtClean="0">
                <a:solidFill>
                  <a:srgbClr val="292929"/>
                </a:solidFill>
                <a:latin typeface="charter"/>
              </a:rPr>
              <a:t>stubs: </a:t>
            </a:r>
            <a:r>
              <a:rPr lang="en-US" dirty="0" smtClean="0">
                <a:solidFill>
                  <a:srgbClr val="292929"/>
                </a:solidFill>
                <a:latin typeface="charter"/>
              </a:rPr>
              <a:t> </a:t>
            </a:r>
            <a:r>
              <a:rPr lang="en-US" sz="1600" u="sng" dirty="0" smtClean="0">
                <a:solidFill>
                  <a:srgbClr val="292929"/>
                </a:solidFill>
                <a:latin typeface="charter"/>
                <a:hlinkClick r:id="rId18"/>
              </a:rPr>
              <a:t>Sinon</a:t>
            </a:r>
            <a:r>
              <a:rPr lang="en-US" sz="1600" dirty="0">
                <a:solidFill>
                  <a:srgbClr val="292929"/>
                </a:solidFill>
                <a:latin typeface="charter"/>
              </a:rPr>
              <a:t>, </a:t>
            </a:r>
            <a:r>
              <a:rPr lang="en-US" sz="1600" b="1" u="sng" dirty="0">
                <a:solidFill>
                  <a:srgbClr val="292929"/>
                </a:solidFill>
                <a:latin typeface="charter"/>
                <a:hlinkClick r:id="rId9"/>
              </a:rPr>
              <a:t>Jasmine</a:t>
            </a:r>
            <a:r>
              <a:rPr lang="en-US" sz="1600" dirty="0">
                <a:solidFill>
                  <a:srgbClr val="292929"/>
                </a:solidFill>
                <a:latin typeface="charter"/>
              </a:rPr>
              <a:t>, </a:t>
            </a:r>
            <a:r>
              <a:rPr lang="en-US" sz="1600" u="sng" dirty="0">
                <a:solidFill>
                  <a:srgbClr val="292929"/>
                </a:solidFill>
                <a:latin typeface="charter"/>
                <a:hlinkClick r:id="rId19"/>
              </a:rPr>
              <a:t>enzyme</a:t>
            </a:r>
            <a:r>
              <a:rPr lang="en-US" sz="1600" dirty="0">
                <a:solidFill>
                  <a:srgbClr val="292929"/>
                </a:solidFill>
                <a:latin typeface="charter"/>
              </a:rPr>
              <a:t>, </a:t>
            </a:r>
            <a:r>
              <a:rPr lang="en-US" sz="1600" b="1" u="sng" dirty="0">
                <a:solidFill>
                  <a:srgbClr val="292929"/>
                </a:solidFill>
                <a:latin typeface="charter"/>
                <a:hlinkClick r:id="rId10"/>
              </a:rPr>
              <a:t>Jest</a:t>
            </a:r>
            <a:r>
              <a:rPr lang="en-US" sz="1600" dirty="0">
                <a:solidFill>
                  <a:srgbClr val="292929"/>
                </a:solidFill>
                <a:latin typeface="charter"/>
              </a:rPr>
              <a:t>, </a:t>
            </a:r>
            <a:r>
              <a:rPr lang="en-US" sz="1600" u="sng" dirty="0" err="1" smtClean="0">
                <a:solidFill>
                  <a:srgbClr val="292929"/>
                </a:solidFill>
                <a:latin typeface="charter"/>
                <a:hlinkClick r:id="rId20"/>
              </a:rPr>
              <a:t>testdouble</a:t>
            </a:r>
            <a:endParaRPr lang="en-US" sz="1600" dirty="0">
              <a:solidFill>
                <a:srgbClr val="292929"/>
              </a:solidFill>
              <a:latin typeface="charter"/>
            </a:endParaRPr>
          </a:p>
          <a:p>
            <a:r>
              <a:rPr lang="en-US" b="1" dirty="0" smtClean="0">
                <a:solidFill>
                  <a:srgbClr val="292929"/>
                </a:solidFill>
                <a:latin typeface="charter"/>
              </a:rPr>
              <a:t>Generate </a:t>
            </a:r>
            <a:r>
              <a:rPr lang="en-US" b="1" dirty="0">
                <a:solidFill>
                  <a:srgbClr val="292929"/>
                </a:solidFill>
                <a:latin typeface="charter"/>
              </a:rPr>
              <a:t>and compare </a:t>
            </a:r>
            <a:r>
              <a:rPr lang="en-US" b="1" dirty="0" smtClean="0">
                <a:solidFill>
                  <a:srgbClr val="292929"/>
                </a:solidFill>
                <a:latin typeface="charter"/>
              </a:rPr>
              <a:t>snapshots:  </a:t>
            </a:r>
            <a:r>
              <a:rPr lang="en-US" sz="1600" b="1" u="sng" dirty="0" smtClean="0">
                <a:solidFill>
                  <a:srgbClr val="292929"/>
                </a:solidFill>
                <a:latin typeface="charter"/>
                <a:hlinkClick r:id="rId10"/>
              </a:rPr>
              <a:t>Jest</a:t>
            </a:r>
            <a:r>
              <a:rPr lang="en-US" sz="1600" dirty="0">
                <a:solidFill>
                  <a:srgbClr val="292929"/>
                </a:solidFill>
                <a:latin typeface="charter"/>
              </a:rPr>
              <a:t>, </a:t>
            </a:r>
            <a:r>
              <a:rPr lang="en-US" sz="1600" u="sng" dirty="0" smtClean="0">
                <a:solidFill>
                  <a:srgbClr val="292929"/>
                </a:solidFill>
                <a:latin typeface="charter"/>
                <a:hlinkClick r:id="rId21"/>
              </a:rPr>
              <a:t>Ava</a:t>
            </a:r>
            <a:endParaRPr lang="en-US" sz="1600" dirty="0">
              <a:solidFill>
                <a:srgbClr val="292929"/>
              </a:solidFill>
              <a:latin typeface="charter"/>
            </a:endParaRPr>
          </a:p>
          <a:p>
            <a:r>
              <a:rPr lang="en-US" b="1" dirty="0" smtClean="0">
                <a:solidFill>
                  <a:srgbClr val="292929"/>
                </a:solidFill>
                <a:latin typeface="charter"/>
              </a:rPr>
              <a:t>Generate </a:t>
            </a:r>
            <a:r>
              <a:rPr lang="en-US" b="1" dirty="0">
                <a:solidFill>
                  <a:srgbClr val="292929"/>
                </a:solidFill>
                <a:latin typeface="charter"/>
              </a:rPr>
              <a:t>code </a:t>
            </a:r>
            <a:r>
              <a:rPr lang="en-US" b="1" dirty="0" smtClean="0">
                <a:solidFill>
                  <a:srgbClr val="292929"/>
                </a:solidFill>
                <a:latin typeface="charter"/>
              </a:rPr>
              <a:t>coverage: </a:t>
            </a:r>
            <a:r>
              <a:rPr lang="en-US" dirty="0" smtClean="0">
                <a:solidFill>
                  <a:srgbClr val="292929"/>
                </a:solidFill>
                <a:latin typeface="charter"/>
              </a:rPr>
              <a:t> </a:t>
            </a:r>
            <a:r>
              <a:rPr lang="en-US" sz="1600" u="sng" dirty="0" smtClean="0">
                <a:solidFill>
                  <a:srgbClr val="292929"/>
                </a:solidFill>
                <a:latin typeface="charter"/>
                <a:hlinkClick r:id="rId22"/>
              </a:rPr>
              <a:t>Istanbul</a:t>
            </a:r>
            <a:r>
              <a:rPr lang="en-US" sz="1600" dirty="0">
                <a:solidFill>
                  <a:srgbClr val="292929"/>
                </a:solidFill>
                <a:latin typeface="charter"/>
              </a:rPr>
              <a:t>, </a:t>
            </a:r>
            <a:r>
              <a:rPr lang="en-US" sz="1600" b="1" u="sng" dirty="0">
                <a:solidFill>
                  <a:srgbClr val="292929"/>
                </a:solidFill>
                <a:latin typeface="charter"/>
                <a:hlinkClick r:id="rId10"/>
              </a:rPr>
              <a:t>Jest</a:t>
            </a:r>
            <a:r>
              <a:rPr lang="en-US" sz="1600" dirty="0" smtClean="0">
                <a:solidFill>
                  <a:srgbClr val="292929"/>
                </a:solidFill>
                <a:latin typeface="charter"/>
              </a:rPr>
              <a:t>, </a:t>
            </a:r>
            <a:r>
              <a:rPr lang="en-US" sz="1600" u="sng" dirty="0" smtClean="0">
                <a:solidFill>
                  <a:srgbClr val="292929"/>
                </a:solidFill>
                <a:latin typeface="charter"/>
                <a:hlinkClick r:id="rId23"/>
              </a:rPr>
              <a:t>Blanket</a:t>
            </a:r>
            <a:endParaRPr lang="en-US" sz="1600" dirty="0">
              <a:solidFill>
                <a:srgbClr val="292929"/>
              </a:solidFill>
              <a:latin typeface="charter"/>
            </a:endParaRPr>
          </a:p>
          <a:p>
            <a:r>
              <a:rPr lang="en-US" b="1" dirty="0" smtClean="0">
                <a:solidFill>
                  <a:srgbClr val="292929"/>
                </a:solidFill>
                <a:latin typeface="charter"/>
              </a:rPr>
              <a:t>Browser Controllers </a:t>
            </a:r>
            <a:r>
              <a:rPr lang="en-US" sz="1400" b="1" dirty="0">
                <a:solidFill>
                  <a:srgbClr val="292929"/>
                </a:solidFill>
                <a:latin typeface="charter"/>
              </a:rPr>
              <a:t>(crawl, </a:t>
            </a:r>
            <a:r>
              <a:rPr lang="en-US" sz="1400" b="1" dirty="0" smtClean="0">
                <a:solidFill>
                  <a:srgbClr val="292929"/>
                </a:solidFill>
                <a:latin typeface="charter"/>
              </a:rPr>
              <a:t>structure</a:t>
            </a:r>
            <a:r>
              <a:rPr lang="en-US" sz="1400" b="1" dirty="0">
                <a:solidFill>
                  <a:srgbClr val="292929"/>
                </a:solidFill>
                <a:latin typeface="charter"/>
              </a:rPr>
              <a:t>, </a:t>
            </a:r>
            <a:r>
              <a:rPr lang="en-US" sz="1400" b="1" dirty="0" smtClean="0">
                <a:solidFill>
                  <a:srgbClr val="292929"/>
                </a:solidFill>
                <a:latin typeface="charter"/>
              </a:rPr>
              <a:t>screenshot, form-sub.): </a:t>
            </a:r>
            <a:r>
              <a:rPr lang="en-US" sz="1600" u="sng" dirty="0" err="1" smtClean="0">
                <a:solidFill>
                  <a:srgbClr val="292929"/>
                </a:solidFill>
                <a:latin typeface="charter"/>
                <a:hlinkClick r:id="rId24"/>
              </a:rPr>
              <a:t>Nightwatch</a:t>
            </a:r>
            <a:r>
              <a:rPr lang="en-US" sz="1600" dirty="0">
                <a:solidFill>
                  <a:srgbClr val="292929"/>
                </a:solidFill>
                <a:latin typeface="charter"/>
              </a:rPr>
              <a:t>, </a:t>
            </a:r>
            <a:r>
              <a:rPr lang="en-US" sz="1600" u="sng" dirty="0">
                <a:solidFill>
                  <a:srgbClr val="292929"/>
                </a:solidFill>
                <a:latin typeface="charter"/>
                <a:hlinkClick r:id="rId25"/>
              </a:rPr>
              <a:t>Nightmare</a:t>
            </a:r>
            <a:r>
              <a:rPr lang="en-US" sz="1600" dirty="0">
                <a:solidFill>
                  <a:srgbClr val="292929"/>
                </a:solidFill>
                <a:latin typeface="charter"/>
              </a:rPr>
              <a:t>, </a:t>
            </a:r>
            <a:r>
              <a:rPr lang="en-US" sz="1600" u="sng" dirty="0">
                <a:solidFill>
                  <a:srgbClr val="292929"/>
                </a:solidFill>
                <a:latin typeface="charter"/>
                <a:hlinkClick r:id="rId26"/>
              </a:rPr>
              <a:t>Phantom</a:t>
            </a:r>
            <a:r>
              <a:rPr lang="en-US" sz="1600" b="1" dirty="0">
                <a:solidFill>
                  <a:srgbClr val="292929"/>
                </a:solidFill>
                <a:latin typeface="charter"/>
              </a:rPr>
              <a:t>, </a:t>
            </a:r>
            <a:r>
              <a:rPr lang="en-US" sz="1600" u="sng" dirty="0" smtClean="0">
                <a:solidFill>
                  <a:srgbClr val="292929"/>
                </a:solidFill>
                <a:latin typeface="charter"/>
                <a:hlinkClick r:id="rId27"/>
              </a:rPr>
              <a:t>Puppeteer</a:t>
            </a:r>
            <a:r>
              <a:rPr lang="en-US" sz="1600" dirty="0" smtClean="0">
                <a:solidFill>
                  <a:srgbClr val="292929"/>
                </a:solidFill>
                <a:latin typeface="charter"/>
              </a:rPr>
              <a:t>,</a:t>
            </a:r>
            <a:r>
              <a:rPr lang="en-US" sz="1600" dirty="0">
                <a:solidFill>
                  <a:srgbClr val="292929"/>
                </a:solidFill>
                <a:latin typeface="charter"/>
              </a:rPr>
              <a:t> </a:t>
            </a:r>
            <a:r>
              <a:rPr lang="en-US" sz="1600" u="sng" dirty="0" err="1">
                <a:solidFill>
                  <a:srgbClr val="292929"/>
                </a:solidFill>
                <a:latin typeface="charter"/>
                <a:hlinkClick r:id="rId11"/>
              </a:rPr>
              <a:t>TestCafe</a:t>
            </a:r>
            <a:r>
              <a:rPr lang="en-US" sz="1600" dirty="0">
                <a:solidFill>
                  <a:srgbClr val="292929"/>
                </a:solidFill>
                <a:latin typeface="charter"/>
              </a:rPr>
              <a:t>, </a:t>
            </a:r>
            <a:r>
              <a:rPr lang="en-US" sz="1600" u="sng" dirty="0" smtClean="0">
                <a:solidFill>
                  <a:srgbClr val="292929"/>
                </a:solidFill>
                <a:latin typeface="charter"/>
                <a:hlinkClick r:id="rId12"/>
              </a:rPr>
              <a:t>Cypress</a:t>
            </a:r>
            <a:endParaRPr lang="en-US" sz="1600" dirty="0">
              <a:solidFill>
                <a:srgbClr val="292929"/>
              </a:solidFill>
              <a:latin typeface="charter"/>
            </a:endParaRPr>
          </a:p>
          <a:p>
            <a:r>
              <a:rPr lang="en-US" sz="1400" b="1" dirty="0" smtClean="0">
                <a:solidFill>
                  <a:srgbClr val="292929"/>
                </a:solidFill>
                <a:latin typeface="charter"/>
              </a:rPr>
              <a:t>Visual </a:t>
            </a:r>
            <a:r>
              <a:rPr lang="en-US" sz="1400" b="1" dirty="0">
                <a:solidFill>
                  <a:srgbClr val="292929"/>
                </a:solidFill>
                <a:latin typeface="charter"/>
              </a:rPr>
              <a:t>Regression</a:t>
            </a:r>
            <a:r>
              <a:rPr lang="en-US" sz="1400" dirty="0">
                <a:solidFill>
                  <a:srgbClr val="292929"/>
                </a:solidFill>
                <a:latin typeface="charter"/>
              </a:rPr>
              <a:t> </a:t>
            </a:r>
            <a:r>
              <a:rPr lang="en-US" sz="1400" b="1" dirty="0" smtClean="0">
                <a:solidFill>
                  <a:srgbClr val="292929"/>
                </a:solidFill>
                <a:latin typeface="charter"/>
              </a:rPr>
              <a:t>Tools: </a:t>
            </a:r>
            <a:r>
              <a:rPr lang="en-US" sz="1400" dirty="0" smtClean="0">
                <a:solidFill>
                  <a:srgbClr val="292929"/>
                </a:solidFill>
                <a:latin typeface="charter"/>
              </a:rPr>
              <a:t> </a:t>
            </a:r>
            <a:r>
              <a:rPr lang="en-US" sz="1600" u="sng" dirty="0" err="1" smtClean="0">
                <a:solidFill>
                  <a:srgbClr val="292929"/>
                </a:solidFill>
                <a:latin typeface="charter"/>
                <a:hlinkClick r:id="rId28"/>
              </a:rPr>
              <a:t>Applitools</a:t>
            </a:r>
            <a:r>
              <a:rPr lang="en-US" sz="1600" dirty="0" smtClean="0">
                <a:solidFill>
                  <a:srgbClr val="292929"/>
                </a:solidFill>
                <a:latin typeface="charter"/>
              </a:rPr>
              <a:t>,</a:t>
            </a:r>
            <a:r>
              <a:rPr lang="en-US" sz="1600" dirty="0">
                <a:solidFill>
                  <a:srgbClr val="292929"/>
                </a:solidFill>
                <a:latin typeface="charter"/>
              </a:rPr>
              <a:t> </a:t>
            </a:r>
            <a:r>
              <a:rPr lang="en-US" sz="1600" u="sng" dirty="0">
                <a:solidFill>
                  <a:srgbClr val="292929"/>
                </a:solidFill>
                <a:latin typeface="charter"/>
                <a:hlinkClick r:id="rId29"/>
              </a:rPr>
              <a:t>Percy</a:t>
            </a:r>
            <a:r>
              <a:rPr lang="en-US" sz="1600" dirty="0">
                <a:solidFill>
                  <a:srgbClr val="292929"/>
                </a:solidFill>
                <a:latin typeface="charter"/>
              </a:rPr>
              <a:t>, </a:t>
            </a:r>
            <a:r>
              <a:rPr lang="en-US" sz="1600" u="sng" dirty="0">
                <a:solidFill>
                  <a:srgbClr val="292929"/>
                </a:solidFill>
                <a:latin typeface="charter"/>
                <a:hlinkClick r:id="rId30"/>
              </a:rPr>
              <a:t>Wraith</a:t>
            </a:r>
            <a:r>
              <a:rPr lang="en-US" sz="1600" dirty="0">
                <a:solidFill>
                  <a:srgbClr val="292929"/>
                </a:solidFill>
                <a:latin typeface="charter"/>
              </a:rPr>
              <a:t>, </a:t>
            </a:r>
            <a:r>
              <a:rPr lang="en-US" sz="1600" u="sng" dirty="0" err="1" smtClean="0">
                <a:solidFill>
                  <a:srgbClr val="292929"/>
                </a:solidFill>
                <a:latin typeface="charter"/>
                <a:hlinkClick r:id="rId31"/>
              </a:rPr>
              <a:t>WebdriverCSS</a:t>
            </a:r>
            <a:r>
              <a:rPr lang="en-US" sz="1600" u="sng" dirty="0" smtClean="0">
                <a:solidFill>
                  <a:srgbClr val="292929"/>
                </a:solidFill>
                <a:latin typeface="charter"/>
              </a:rPr>
              <a:t>, </a:t>
            </a:r>
            <a:r>
              <a:rPr lang="en-US" sz="1600" dirty="0" err="1" smtClean="0">
                <a:solidFill>
                  <a:srgbClr val="292929"/>
                </a:solidFill>
                <a:latin typeface="charter"/>
                <a:hlinkClick r:id="rId32"/>
              </a:rPr>
              <a:t>Hapo</a:t>
            </a:r>
            <a:r>
              <a:rPr lang="en-US" sz="1600" dirty="0" smtClean="0">
                <a:solidFill>
                  <a:srgbClr val="292929"/>
                </a:solidFill>
                <a:latin typeface="charter"/>
              </a:rPr>
              <a:t>, </a:t>
            </a:r>
            <a:r>
              <a:rPr lang="en-US" sz="1600" dirty="0" err="1" smtClean="0">
                <a:solidFill>
                  <a:srgbClr val="292929"/>
                </a:solidFill>
                <a:latin typeface="charter"/>
                <a:hlinkClick r:id="rId33"/>
              </a:rPr>
              <a:t>LooksSame</a:t>
            </a:r>
            <a:r>
              <a:rPr lang="en-US" sz="1600" dirty="0" smtClean="0">
                <a:solidFill>
                  <a:srgbClr val="292929"/>
                </a:solidFill>
                <a:latin typeface="charter"/>
              </a:rPr>
              <a:t>, </a:t>
            </a:r>
            <a:r>
              <a:rPr lang="en-US" sz="1600" dirty="0" err="1" smtClean="0">
                <a:solidFill>
                  <a:srgbClr val="292929"/>
                </a:solidFill>
                <a:latin typeface="charter"/>
                <a:hlinkClick r:id="rId34"/>
              </a:rPr>
              <a:t>BackstopJS</a:t>
            </a:r>
            <a:r>
              <a:rPr lang="en-US" sz="1600" dirty="0" smtClean="0">
                <a:solidFill>
                  <a:srgbClr val="292929"/>
                </a:solidFill>
                <a:latin typeface="charter"/>
              </a:rPr>
              <a:t>, </a:t>
            </a:r>
            <a:r>
              <a:rPr lang="en-US" sz="1600" dirty="0" err="1" smtClean="0">
                <a:solidFill>
                  <a:srgbClr val="292929"/>
                </a:solidFill>
                <a:latin typeface="charter"/>
                <a:hlinkClick r:id="rId35"/>
              </a:rPr>
              <a:t>AyeSpy</a:t>
            </a:r>
            <a:r>
              <a:rPr lang="en-US" sz="1600" dirty="0" smtClean="0">
                <a:solidFill>
                  <a:srgbClr val="292929"/>
                </a:solidFill>
                <a:latin typeface="charter"/>
              </a:rPr>
              <a:t>, </a:t>
            </a:r>
            <a:r>
              <a:rPr lang="en-US" sz="1600" dirty="0" err="1" smtClean="0">
                <a:solidFill>
                  <a:srgbClr val="292929"/>
                </a:solidFill>
                <a:latin typeface="charter"/>
                <a:hlinkClick r:id="rId36"/>
              </a:rPr>
              <a:t>reg</a:t>
            </a:r>
            <a:r>
              <a:rPr lang="en-US" sz="1600" dirty="0" smtClean="0">
                <a:solidFill>
                  <a:srgbClr val="292929"/>
                </a:solidFill>
                <a:latin typeface="charter"/>
                <a:hlinkClick r:id="rId36"/>
              </a:rPr>
              <a:t>-suit</a:t>
            </a:r>
            <a:r>
              <a:rPr lang="en-US" sz="1600" dirty="0" smtClean="0">
                <a:solidFill>
                  <a:srgbClr val="292929"/>
                </a:solidFill>
                <a:latin typeface="charter"/>
              </a:rPr>
              <a:t>, </a:t>
            </a:r>
            <a:r>
              <a:rPr lang="en-US" sz="1600" dirty="0" err="1" smtClean="0">
                <a:solidFill>
                  <a:srgbClr val="292929"/>
                </a:solidFill>
                <a:latin typeface="charter"/>
                <a:hlinkClick r:id="rId37"/>
              </a:rPr>
              <a:t>Differencify</a:t>
            </a:r>
            <a:r>
              <a:rPr lang="en-US" sz="1600" dirty="0" smtClean="0">
                <a:solidFill>
                  <a:srgbClr val="292929"/>
                </a:solidFill>
                <a:latin typeface="charter"/>
              </a:rPr>
              <a:t> </a:t>
            </a:r>
          </a:p>
          <a:p>
            <a:r>
              <a:rPr lang="en-US" b="1" dirty="0" smtClean="0">
                <a:solidFill>
                  <a:srgbClr val="292929"/>
                </a:solidFill>
                <a:latin typeface="charter"/>
              </a:rPr>
              <a:t>Functional Testing Tools (</a:t>
            </a:r>
            <a:r>
              <a:rPr lang="en-US" b="1" dirty="0" smtClean="0">
                <a:solidFill>
                  <a:srgbClr val="FF0000"/>
                </a:solidFill>
                <a:latin typeface="charter"/>
              </a:rPr>
              <a:t>A</a:t>
            </a:r>
            <a:r>
              <a:rPr lang="en-US" b="1" dirty="0" smtClean="0">
                <a:solidFill>
                  <a:srgbClr val="292929"/>
                </a:solidFill>
                <a:latin typeface="charter"/>
              </a:rPr>
              <a:t>utomated </a:t>
            </a:r>
            <a:r>
              <a:rPr lang="en-US" b="1" dirty="0" smtClean="0">
                <a:solidFill>
                  <a:srgbClr val="FF0000"/>
                </a:solidFill>
                <a:latin typeface="charter"/>
              </a:rPr>
              <a:t>A</a:t>
            </a:r>
            <a:r>
              <a:rPr lang="en-US" b="1" dirty="0" smtClean="0">
                <a:solidFill>
                  <a:srgbClr val="292929"/>
                </a:solidFill>
                <a:latin typeface="charter"/>
              </a:rPr>
              <a:t>cceptance </a:t>
            </a:r>
            <a:r>
              <a:rPr lang="en-US" b="1" dirty="0" smtClean="0">
                <a:solidFill>
                  <a:srgbClr val="FF0000"/>
                </a:solidFill>
                <a:latin typeface="charter"/>
              </a:rPr>
              <a:t>T</a:t>
            </a:r>
            <a:r>
              <a:rPr lang="en-US" b="1" dirty="0" smtClean="0">
                <a:solidFill>
                  <a:srgbClr val="292929"/>
                </a:solidFill>
                <a:latin typeface="charter"/>
              </a:rPr>
              <a:t>esting):</a:t>
            </a:r>
            <a:r>
              <a:rPr lang="en-US" sz="1600" dirty="0" smtClean="0">
                <a:solidFill>
                  <a:srgbClr val="292929"/>
                </a:solidFill>
                <a:latin typeface="charter"/>
              </a:rPr>
              <a:t> </a:t>
            </a:r>
            <a:r>
              <a:rPr lang="en-US" sz="1600" dirty="0" smtClean="0">
                <a:solidFill>
                  <a:srgbClr val="292929"/>
                </a:solidFill>
                <a:latin typeface="charter"/>
                <a:hlinkClick r:id="rId38"/>
              </a:rPr>
              <a:t>Selenium WebDriver</a:t>
            </a:r>
            <a:r>
              <a:rPr lang="en-US" sz="1600" dirty="0" smtClean="0">
                <a:solidFill>
                  <a:srgbClr val="292929"/>
                </a:solidFill>
                <a:latin typeface="charter"/>
              </a:rPr>
              <a:t>, </a:t>
            </a:r>
            <a:r>
              <a:rPr lang="en-US" sz="1600" dirty="0" smtClean="0">
                <a:solidFill>
                  <a:srgbClr val="292929"/>
                </a:solidFill>
                <a:latin typeface="charter"/>
                <a:hlinkClick r:id="rId39"/>
              </a:rPr>
              <a:t>Protractor</a:t>
            </a:r>
            <a:r>
              <a:rPr lang="en-US" sz="1600" dirty="0" smtClean="0">
                <a:solidFill>
                  <a:srgbClr val="292929"/>
                </a:solidFill>
                <a:latin typeface="charter"/>
              </a:rPr>
              <a:t>, </a:t>
            </a:r>
            <a:r>
              <a:rPr lang="en-US" sz="1600" dirty="0" err="1" smtClean="0">
                <a:solidFill>
                  <a:srgbClr val="292929"/>
                </a:solidFill>
                <a:latin typeface="charter"/>
                <a:hlinkClick r:id="rId13"/>
              </a:rPr>
              <a:t>WebdriverIO</a:t>
            </a:r>
            <a:r>
              <a:rPr lang="en-US" sz="1600" dirty="0" smtClean="0">
                <a:solidFill>
                  <a:srgbClr val="292929"/>
                </a:solidFill>
                <a:latin typeface="charter"/>
              </a:rPr>
              <a:t>, </a:t>
            </a:r>
            <a:r>
              <a:rPr lang="en-US" sz="1600" dirty="0" err="1" smtClean="0">
                <a:solidFill>
                  <a:srgbClr val="292929"/>
                </a:solidFill>
                <a:latin typeface="charter"/>
                <a:hlinkClick r:id="rId40"/>
              </a:rPr>
              <a:t>Nightwatch</a:t>
            </a:r>
            <a:r>
              <a:rPr lang="en-US" sz="1600" dirty="0" smtClean="0">
                <a:solidFill>
                  <a:srgbClr val="292929"/>
                </a:solidFill>
                <a:latin typeface="charter"/>
              </a:rPr>
              <a:t>, </a:t>
            </a:r>
            <a:r>
              <a:rPr lang="en-US" sz="1600" dirty="0" err="1" smtClean="0">
                <a:solidFill>
                  <a:srgbClr val="292929"/>
                </a:solidFill>
                <a:latin typeface="charter"/>
                <a:hlinkClick r:id="rId41"/>
              </a:rPr>
              <a:t>Appium</a:t>
            </a:r>
            <a:r>
              <a:rPr lang="en-US" sz="1600" dirty="0" smtClean="0">
                <a:solidFill>
                  <a:srgbClr val="292929"/>
                </a:solidFill>
                <a:latin typeface="charter"/>
              </a:rPr>
              <a:t>, </a:t>
            </a:r>
            <a:r>
              <a:rPr lang="en-US" sz="1600" dirty="0" err="1" smtClean="0">
                <a:solidFill>
                  <a:srgbClr val="292929"/>
                </a:solidFill>
                <a:latin typeface="charter"/>
                <a:hlinkClick r:id="rId42"/>
              </a:rPr>
              <a:t>TestCase</a:t>
            </a:r>
            <a:r>
              <a:rPr lang="en-US" sz="1600" dirty="0" smtClean="0">
                <a:solidFill>
                  <a:srgbClr val="292929"/>
                </a:solidFill>
                <a:latin typeface="charter"/>
              </a:rPr>
              <a:t>, </a:t>
            </a:r>
            <a:r>
              <a:rPr lang="en-US" sz="1600" dirty="0" smtClean="0">
                <a:solidFill>
                  <a:srgbClr val="292929"/>
                </a:solidFill>
                <a:latin typeface="charter"/>
                <a:hlinkClick r:id="rId12"/>
              </a:rPr>
              <a:t>Cypress</a:t>
            </a:r>
            <a:r>
              <a:rPr lang="en-US" sz="1600" dirty="0" smtClean="0">
                <a:solidFill>
                  <a:srgbClr val="292929"/>
                </a:solidFill>
                <a:latin typeface="charter"/>
              </a:rPr>
              <a:t>, </a:t>
            </a:r>
            <a:r>
              <a:rPr lang="en-US" sz="1600" dirty="0" smtClean="0">
                <a:solidFill>
                  <a:srgbClr val="292929"/>
                </a:solidFill>
                <a:latin typeface="charter"/>
                <a:hlinkClick r:id="rId43"/>
              </a:rPr>
              <a:t>Puppeteer</a:t>
            </a:r>
            <a:r>
              <a:rPr lang="en-US" sz="1600" dirty="0" smtClean="0">
                <a:solidFill>
                  <a:srgbClr val="292929"/>
                </a:solidFill>
                <a:latin typeface="charter"/>
              </a:rPr>
              <a:t>, </a:t>
            </a:r>
            <a:r>
              <a:rPr lang="en-US" sz="1600" b="1" dirty="0" smtClean="0">
                <a:solidFill>
                  <a:srgbClr val="292929"/>
                </a:solidFill>
                <a:latin typeface="charter"/>
                <a:hlinkClick r:id="rId44"/>
              </a:rPr>
              <a:t>Playwright</a:t>
            </a:r>
            <a:r>
              <a:rPr lang="en-US" sz="1600" dirty="0" smtClean="0">
                <a:solidFill>
                  <a:srgbClr val="292929"/>
                </a:solidFill>
                <a:latin typeface="charter"/>
              </a:rPr>
              <a:t>, </a:t>
            </a:r>
            <a:r>
              <a:rPr lang="en-US" sz="1600" dirty="0" err="1" smtClean="0">
                <a:solidFill>
                  <a:srgbClr val="292929"/>
                </a:solidFill>
                <a:latin typeface="charter"/>
                <a:hlinkClick r:id="rId45"/>
              </a:rPr>
              <a:t>PhantomJS</a:t>
            </a:r>
            <a:r>
              <a:rPr lang="en-US" sz="1600" dirty="0" smtClean="0">
                <a:solidFill>
                  <a:srgbClr val="292929"/>
                </a:solidFill>
                <a:latin typeface="charter"/>
              </a:rPr>
              <a:t>, </a:t>
            </a:r>
            <a:r>
              <a:rPr lang="en-US" sz="1600" dirty="0" smtClean="0">
                <a:solidFill>
                  <a:srgbClr val="292929"/>
                </a:solidFill>
                <a:latin typeface="charter"/>
                <a:hlinkClick r:id="rId46"/>
              </a:rPr>
              <a:t>Nightmare</a:t>
            </a:r>
            <a:r>
              <a:rPr lang="en-US" sz="1600" dirty="0" smtClean="0">
                <a:solidFill>
                  <a:srgbClr val="292929"/>
                </a:solidFill>
                <a:latin typeface="charter"/>
              </a:rPr>
              <a:t>, </a:t>
            </a:r>
            <a:r>
              <a:rPr lang="en-US" sz="1600" dirty="0" err="1" smtClean="0">
                <a:solidFill>
                  <a:srgbClr val="292929"/>
                </a:solidFill>
                <a:latin typeface="charter"/>
                <a:hlinkClick r:id="rId47"/>
              </a:rPr>
              <a:t>CodeceptJS</a:t>
            </a:r>
            <a:r>
              <a:rPr lang="en-US" sz="1600" dirty="0" smtClean="0">
                <a:solidFill>
                  <a:srgbClr val="292929"/>
                </a:solidFill>
                <a:latin typeface="charter"/>
              </a:rPr>
              <a:t>   </a:t>
            </a:r>
          </a:p>
          <a:p>
            <a:r>
              <a:rPr lang="en-US" b="1" dirty="0">
                <a:solidFill>
                  <a:srgbClr val="292929"/>
                </a:solidFill>
                <a:latin typeface="charter"/>
              </a:rPr>
              <a:t>No Coding Functional Testing </a:t>
            </a:r>
            <a:r>
              <a:rPr lang="en-US" b="1" dirty="0" smtClean="0">
                <a:solidFill>
                  <a:srgbClr val="292929"/>
                </a:solidFill>
                <a:latin typeface="charter"/>
              </a:rPr>
              <a:t>Tools:</a:t>
            </a:r>
            <a:r>
              <a:rPr lang="en-US" sz="1600" b="1" dirty="0" smtClean="0">
                <a:solidFill>
                  <a:srgbClr val="292929"/>
                </a:solidFill>
                <a:latin typeface="charter"/>
              </a:rPr>
              <a:t> </a:t>
            </a:r>
            <a:r>
              <a:rPr lang="en-US" sz="1600" dirty="0" err="1" smtClean="0">
                <a:hlinkClick r:id="rId48"/>
              </a:rPr>
              <a:t>testim</a:t>
            </a:r>
            <a:r>
              <a:rPr lang="en-US" sz="1600" dirty="0" smtClean="0"/>
              <a:t>, </a:t>
            </a:r>
            <a:r>
              <a:rPr lang="en-US" sz="1600" dirty="0" smtClean="0">
                <a:hlinkClick r:id="rId49"/>
              </a:rPr>
              <a:t>Chromatic</a:t>
            </a:r>
            <a:r>
              <a:rPr lang="en-US" sz="1600" dirty="0" smtClean="0"/>
              <a:t>, </a:t>
            </a:r>
            <a:r>
              <a:rPr lang="en-US" sz="1600" dirty="0" smtClean="0">
                <a:hlinkClick r:id="rId50"/>
              </a:rPr>
              <a:t>Screener</a:t>
            </a:r>
            <a:r>
              <a:rPr lang="en-US" sz="1600" dirty="0" smtClean="0"/>
              <a:t>, </a:t>
            </a:r>
            <a:r>
              <a:rPr lang="en-US" sz="1600" u="sng" dirty="0">
                <a:hlinkClick r:id="rId51"/>
              </a:rPr>
              <a:t>Ghost Inspector</a:t>
            </a:r>
            <a:endParaRPr lang="en-US" sz="1600" dirty="0"/>
          </a:p>
          <a:p>
            <a:endParaRPr lang="en-US" b="1" dirty="0" smtClean="0">
              <a:solidFill>
                <a:srgbClr val="C00000"/>
              </a:solidFill>
            </a:endParaRPr>
          </a:p>
          <a:p>
            <a:r>
              <a:rPr lang="en-US" b="1" dirty="0" smtClean="0">
                <a:solidFill>
                  <a:srgbClr val="C00000"/>
                </a:solidFill>
              </a:rPr>
              <a:t>E.g.</a:t>
            </a:r>
            <a:r>
              <a:rPr lang="en-US" dirty="0" smtClean="0"/>
              <a:t> Some </a:t>
            </a:r>
            <a:r>
              <a:rPr lang="en-US" dirty="0"/>
              <a:t>frameworks </a:t>
            </a:r>
            <a:r>
              <a:rPr lang="en-US" dirty="0" smtClean="0"/>
              <a:t>e.g. </a:t>
            </a:r>
            <a:r>
              <a:rPr lang="en-US" u="sng" dirty="0" smtClean="0">
                <a:hlinkClick r:id="rId52"/>
              </a:rPr>
              <a:t>Jest</a:t>
            </a:r>
            <a:r>
              <a:rPr lang="en-US" dirty="0"/>
              <a:t>, </a:t>
            </a:r>
            <a:r>
              <a:rPr lang="en-US" u="sng" dirty="0" smtClean="0">
                <a:hlinkClick r:id="rId53"/>
              </a:rPr>
              <a:t>Jasmine</a:t>
            </a:r>
            <a:r>
              <a:rPr lang="en-US" dirty="0" smtClean="0"/>
              <a:t> (still needs CC),</a:t>
            </a:r>
            <a:r>
              <a:rPr lang="en-US" dirty="0"/>
              <a:t> </a:t>
            </a:r>
            <a:r>
              <a:rPr lang="en-US" u="sng" dirty="0" err="1">
                <a:hlinkClick r:id="rId42"/>
              </a:rPr>
              <a:t>TestCafe</a:t>
            </a:r>
            <a:r>
              <a:rPr lang="en-US" dirty="0"/>
              <a:t>, </a:t>
            </a:r>
            <a:r>
              <a:rPr lang="en-US" dirty="0" smtClean="0"/>
              <a:t>and</a:t>
            </a:r>
            <a:r>
              <a:rPr lang="en-US" dirty="0"/>
              <a:t> </a:t>
            </a:r>
            <a:r>
              <a:rPr lang="en-US" u="sng" dirty="0">
                <a:hlinkClick r:id="rId12"/>
              </a:rPr>
              <a:t>Cypress</a:t>
            </a:r>
            <a:r>
              <a:rPr lang="en-US" dirty="0"/>
              <a:t> </a:t>
            </a:r>
            <a:r>
              <a:rPr lang="en-US" dirty="0">
                <a:solidFill>
                  <a:srgbClr val="0070C0"/>
                </a:solidFill>
              </a:rPr>
              <a:t>provide all of these</a:t>
            </a:r>
            <a:r>
              <a:rPr lang="en-US" dirty="0"/>
              <a:t> out of the box</a:t>
            </a:r>
            <a:r>
              <a:rPr lang="en-US" dirty="0" smtClean="0"/>
              <a:t>.</a:t>
            </a:r>
          </a:p>
          <a:p>
            <a:r>
              <a:rPr lang="en-US" dirty="0" smtClean="0"/>
              <a:t>Some provides only spec. functionality, then </a:t>
            </a:r>
            <a:r>
              <a:rPr lang="en-US" b="1" dirty="0" smtClean="0">
                <a:solidFill>
                  <a:srgbClr val="C00000"/>
                </a:solidFill>
              </a:rPr>
              <a:t>combinations </a:t>
            </a:r>
            <a:r>
              <a:rPr lang="en-US" b="1" dirty="0">
                <a:solidFill>
                  <a:srgbClr val="C00000"/>
                </a:solidFill>
              </a:rPr>
              <a:t>of tools</a:t>
            </a:r>
            <a:r>
              <a:rPr lang="en-US" dirty="0"/>
              <a:t> would </a:t>
            </a:r>
            <a:r>
              <a:rPr lang="en-US" dirty="0" smtClean="0"/>
              <a:t>be used:</a:t>
            </a:r>
            <a:r>
              <a:rPr lang="en-US" dirty="0"/>
              <a:t> </a:t>
            </a:r>
            <a:r>
              <a:rPr lang="en-US" u="sng" dirty="0">
                <a:hlinkClick r:id="rId14"/>
              </a:rPr>
              <a:t>mocha</a:t>
            </a:r>
            <a:r>
              <a:rPr lang="en-US" dirty="0"/>
              <a:t> + </a:t>
            </a:r>
            <a:r>
              <a:rPr lang="en-US" u="sng" dirty="0">
                <a:hlinkClick r:id="rId54"/>
              </a:rPr>
              <a:t>chai</a:t>
            </a:r>
            <a:r>
              <a:rPr lang="en-US" dirty="0"/>
              <a:t> + </a:t>
            </a:r>
            <a:r>
              <a:rPr lang="en-US" u="sng" dirty="0" err="1">
                <a:hlinkClick r:id="rId55"/>
              </a:rPr>
              <a:t>sinon</a:t>
            </a:r>
            <a:r>
              <a:rPr lang="en-US" dirty="0"/>
              <a:t>.  </a:t>
            </a:r>
            <a:r>
              <a:rPr lang="en-US" dirty="0" smtClean="0"/>
              <a:t> </a:t>
            </a:r>
            <a:endParaRPr lang="en-US" b="0" i="0" dirty="0">
              <a:solidFill>
                <a:srgbClr val="292929"/>
              </a:solidFill>
              <a:effectLst/>
              <a:latin typeface="charter"/>
            </a:endParaRPr>
          </a:p>
        </p:txBody>
      </p:sp>
      <p:sp>
        <p:nvSpPr>
          <p:cNvPr id="30" name="Rectangle 29"/>
          <p:cNvSpPr/>
          <p:nvPr/>
        </p:nvSpPr>
        <p:spPr>
          <a:xfrm>
            <a:off x="372603" y="1427149"/>
            <a:ext cx="9115316" cy="646331"/>
          </a:xfrm>
          <a:prstGeom prst="rect">
            <a:avLst/>
          </a:prstGeom>
        </p:spPr>
        <p:txBody>
          <a:bodyPr wrap="none">
            <a:spAutoFit/>
          </a:bodyPr>
          <a:lstStyle/>
          <a:p>
            <a:r>
              <a:rPr lang="en-US" sz="3600" b="1" i="1" dirty="0" smtClean="0">
                <a:solidFill>
                  <a:srgbClr val="00B050"/>
                </a:solidFill>
              </a:rPr>
              <a:t>JS Tests, Testing Frameworks and Testing Tools</a:t>
            </a:r>
            <a:endParaRPr lang="en-US" sz="3600" b="1" i="1" dirty="0">
              <a:solidFill>
                <a:srgbClr val="00B050"/>
              </a:solidFill>
            </a:endParaRPr>
          </a:p>
        </p:txBody>
      </p:sp>
    </p:spTree>
    <p:extLst>
      <p:ext uri="{BB962C8B-B14F-4D97-AF65-F5344CB8AC3E}">
        <p14:creationId xmlns:p14="http://schemas.microsoft.com/office/powerpoint/2010/main" val="4119462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302203" y="53117"/>
            <a:ext cx="6412018" cy="646331"/>
          </a:xfrm>
          <a:prstGeom prst="rect">
            <a:avLst/>
          </a:prstGeom>
        </p:spPr>
        <p:txBody>
          <a:bodyPr wrap="square">
            <a:spAutoFit/>
          </a:bodyPr>
          <a:lstStyle/>
          <a:p>
            <a:r>
              <a:rPr lang="en-US" sz="3600" b="1" i="1" dirty="0" smtClean="0">
                <a:solidFill>
                  <a:srgbClr val="00B050"/>
                </a:solidFill>
              </a:rPr>
              <a:t>Most </a:t>
            </a:r>
            <a:r>
              <a:rPr lang="en-US" sz="3600" b="1" i="1" dirty="0">
                <a:solidFill>
                  <a:srgbClr val="00B050"/>
                </a:solidFill>
              </a:rPr>
              <a:t>Used Testing </a:t>
            </a:r>
            <a:r>
              <a:rPr lang="en-US" sz="3600" b="1" i="1" dirty="0" smtClean="0">
                <a:solidFill>
                  <a:srgbClr val="00B050"/>
                </a:solidFill>
              </a:rPr>
              <a:t>Tools</a:t>
            </a:r>
            <a:endParaRPr lang="en-US" sz="3600" b="1" i="1" dirty="0">
              <a:solidFill>
                <a:srgbClr val="00B050"/>
              </a:solidFill>
            </a:endParaRPr>
          </a:p>
        </p:txBody>
      </p:sp>
      <p:sp>
        <p:nvSpPr>
          <p:cNvPr id="23" name="Rectangle 22"/>
          <p:cNvSpPr/>
          <p:nvPr/>
        </p:nvSpPr>
        <p:spPr>
          <a:xfrm>
            <a:off x="92365" y="767180"/>
            <a:ext cx="11998035" cy="5355312"/>
          </a:xfrm>
          <a:prstGeom prst="rect">
            <a:avLst/>
          </a:prstGeom>
        </p:spPr>
        <p:txBody>
          <a:bodyPr wrap="square">
            <a:spAutoFit/>
          </a:bodyPr>
          <a:lstStyle/>
          <a:p>
            <a:pPr marL="285750" indent="-285750">
              <a:buFont typeface="Wingdings" panose="05000000000000000000" pitchFamily="2" charset="2"/>
              <a:buChar char="§"/>
            </a:pPr>
            <a:r>
              <a:rPr lang="en-US" b="1" dirty="0" err="1">
                <a:solidFill>
                  <a:srgbClr val="00B050"/>
                </a:solidFill>
                <a:latin typeface="charter"/>
              </a:rPr>
              <a:t>jsdom</a:t>
            </a:r>
            <a:r>
              <a:rPr lang="en-US" dirty="0">
                <a:solidFill>
                  <a:srgbClr val="292929"/>
                </a:solidFill>
                <a:latin typeface="charter"/>
              </a:rPr>
              <a:t> </a:t>
            </a:r>
            <a:r>
              <a:rPr lang="en-US" dirty="0" smtClean="0">
                <a:solidFill>
                  <a:srgbClr val="292929"/>
                </a:solidFill>
                <a:latin typeface="charter"/>
              </a:rPr>
              <a:t>simulated </a:t>
            </a:r>
            <a:r>
              <a:rPr lang="en-US" dirty="0">
                <a:solidFill>
                  <a:srgbClr val="292929"/>
                </a:solidFill>
                <a:latin typeface="charter"/>
              </a:rPr>
              <a:t>browser </a:t>
            </a:r>
            <a:r>
              <a:rPr lang="en-US" dirty="0" err="1" smtClean="0">
                <a:solidFill>
                  <a:srgbClr val="292929"/>
                </a:solidFill>
                <a:latin typeface="charter"/>
              </a:rPr>
              <a:t>env</a:t>
            </a:r>
            <a:r>
              <a:rPr lang="en-US" dirty="0" smtClean="0">
                <a:solidFill>
                  <a:srgbClr val="292929"/>
                </a:solidFill>
                <a:latin typeface="charter"/>
              </a:rPr>
              <a:t>., </a:t>
            </a:r>
            <a:r>
              <a:rPr lang="en-US" dirty="0">
                <a:solidFill>
                  <a:srgbClr val="292929"/>
                </a:solidFill>
                <a:latin typeface="charter"/>
              </a:rPr>
              <a:t>tests </a:t>
            </a:r>
            <a:r>
              <a:rPr lang="en-US" dirty="0" smtClean="0">
                <a:solidFill>
                  <a:srgbClr val="292929"/>
                </a:solidFill>
                <a:latin typeface="charter"/>
              </a:rPr>
              <a:t>run fast. But not </a:t>
            </a:r>
            <a:r>
              <a:rPr lang="en-US" dirty="0">
                <a:solidFill>
                  <a:srgbClr val="292929"/>
                </a:solidFill>
                <a:latin typeface="charter"/>
              </a:rPr>
              <a:t>everything can be </a:t>
            </a:r>
            <a:r>
              <a:rPr lang="en-US" dirty="0" smtClean="0">
                <a:solidFill>
                  <a:srgbClr val="292929"/>
                </a:solidFill>
                <a:latin typeface="charter"/>
              </a:rPr>
              <a:t>simulated, e.g. can’t </a:t>
            </a:r>
            <a:r>
              <a:rPr lang="en-US" dirty="0">
                <a:solidFill>
                  <a:srgbClr val="292929"/>
                </a:solidFill>
                <a:latin typeface="charter"/>
              </a:rPr>
              <a:t>take a </a:t>
            </a:r>
            <a:r>
              <a:rPr lang="en-US" dirty="0" smtClean="0">
                <a:solidFill>
                  <a:srgbClr val="292929"/>
                </a:solidFill>
                <a:latin typeface="charter"/>
              </a:rPr>
              <a:t>screenshot..</a:t>
            </a:r>
          </a:p>
          <a:p>
            <a:pPr marL="285750" indent="-285750">
              <a:buFont typeface="Wingdings" panose="05000000000000000000" pitchFamily="2" charset="2"/>
              <a:buChar char="§"/>
            </a:pPr>
            <a:endParaRPr lang="en-US" dirty="0" smtClean="0">
              <a:solidFill>
                <a:srgbClr val="292929"/>
              </a:solidFill>
              <a:latin typeface="charter"/>
            </a:endParaRPr>
          </a:p>
          <a:p>
            <a:pPr marL="285750" indent="-285750">
              <a:buFont typeface="Wingdings" panose="05000000000000000000" pitchFamily="2" charset="2"/>
              <a:buChar char="§"/>
            </a:pPr>
            <a:r>
              <a:rPr lang="en-US" b="1" dirty="0" smtClean="0">
                <a:solidFill>
                  <a:srgbClr val="00B050"/>
                </a:solidFill>
                <a:latin typeface="Nunito Sans"/>
              </a:rPr>
              <a:t>Testing </a:t>
            </a:r>
            <a:r>
              <a:rPr lang="en-US" b="1" dirty="0">
                <a:solidFill>
                  <a:srgbClr val="00B050"/>
                </a:solidFill>
                <a:latin typeface="Nunito Sans"/>
              </a:rPr>
              <a:t>Library </a:t>
            </a:r>
            <a:r>
              <a:rPr lang="en-US" dirty="0" smtClean="0">
                <a:solidFill>
                  <a:srgbClr val="333333"/>
                </a:solidFill>
                <a:latin typeface="Nunito Sans"/>
                <a:hlinkClick r:id="rId3"/>
              </a:rPr>
              <a:t>testing </a:t>
            </a:r>
            <a:r>
              <a:rPr lang="en-US" dirty="0">
                <a:solidFill>
                  <a:srgbClr val="333333"/>
                </a:solidFill>
                <a:latin typeface="Nunito Sans"/>
                <a:hlinkClick r:id="rId3"/>
              </a:rPr>
              <a:t>utilities</a:t>
            </a:r>
            <a:r>
              <a:rPr lang="en-US" dirty="0">
                <a:solidFill>
                  <a:srgbClr val="333333"/>
                </a:solidFill>
                <a:latin typeface="Nunito Sans"/>
              </a:rPr>
              <a:t> </a:t>
            </a:r>
            <a:r>
              <a:rPr lang="en-US" dirty="0" smtClean="0">
                <a:solidFill>
                  <a:srgbClr val="333333"/>
                </a:solidFill>
                <a:latin typeface="Nunito Sans"/>
              </a:rPr>
              <a:t> </a:t>
            </a:r>
            <a:r>
              <a:rPr lang="en-US" dirty="0"/>
              <a:t>encourages good testing practices, helps to test UI components in a user-centric way</a:t>
            </a:r>
            <a:endParaRPr lang="en-US" dirty="0" smtClean="0">
              <a:solidFill>
                <a:srgbClr val="333333"/>
              </a:solidFill>
              <a:latin typeface="Nunito Sans"/>
            </a:endParaRP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b="1" dirty="0">
                <a:solidFill>
                  <a:srgbClr val="00B050"/>
                </a:solidFill>
                <a:latin typeface="charter"/>
              </a:rPr>
              <a:t>Istanbul / </a:t>
            </a:r>
            <a:r>
              <a:rPr lang="en-US" b="1" dirty="0" smtClean="0">
                <a:solidFill>
                  <a:srgbClr val="00B050"/>
                </a:solidFill>
                <a:latin typeface="charter"/>
              </a:rPr>
              <a:t>NY (-&gt;, es6)</a:t>
            </a:r>
            <a:r>
              <a:rPr lang="en-US" b="1" dirty="0">
                <a:solidFill>
                  <a:srgbClr val="292929"/>
                </a:solidFill>
                <a:latin typeface="charter"/>
              </a:rPr>
              <a:t> </a:t>
            </a:r>
            <a:r>
              <a:rPr lang="en-US" dirty="0">
                <a:solidFill>
                  <a:srgbClr val="292929"/>
                </a:solidFill>
                <a:latin typeface="charter"/>
              </a:rPr>
              <a:t>tells how much of your code is covered with unit tests. </a:t>
            </a:r>
            <a:r>
              <a:rPr lang="en-US" dirty="0" smtClean="0">
                <a:solidFill>
                  <a:srgbClr val="292929"/>
                </a:solidFill>
                <a:latin typeface="charter"/>
              </a:rPr>
              <a:t> </a:t>
            </a:r>
            <a:r>
              <a:rPr lang="en-US" b="1" dirty="0" smtClean="0">
                <a:solidFill>
                  <a:srgbClr val="292929"/>
                </a:solidFill>
                <a:latin typeface="charter"/>
              </a:rPr>
              <a:t>Jest/Tap</a:t>
            </a:r>
            <a:r>
              <a:rPr lang="en-US" dirty="0" smtClean="0">
                <a:solidFill>
                  <a:srgbClr val="292929"/>
                </a:solidFill>
                <a:latin typeface="charter"/>
              </a:rPr>
              <a:t> has by default Istanbul </a:t>
            </a:r>
          </a:p>
          <a:p>
            <a:pPr marL="285750" indent="-285750">
              <a:buFont typeface="Wingdings" panose="05000000000000000000" pitchFamily="2" charset="2"/>
              <a:buChar char="§"/>
            </a:pPr>
            <a:endParaRPr lang="en-US" dirty="0" smtClean="0">
              <a:solidFill>
                <a:srgbClr val="292929"/>
              </a:solidFill>
              <a:latin typeface="charter"/>
            </a:endParaRPr>
          </a:p>
          <a:p>
            <a:pPr marL="285750" indent="-285750">
              <a:buFont typeface="Wingdings" panose="05000000000000000000" pitchFamily="2" charset="2"/>
              <a:buChar char="§"/>
            </a:pPr>
            <a:r>
              <a:rPr lang="en-US" b="1" dirty="0">
                <a:solidFill>
                  <a:srgbClr val="00B050"/>
                </a:solidFill>
                <a:latin typeface="charter"/>
              </a:rPr>
              <a:t>Karma</a:t>
            </a:r>
            <a:r>
              <a:rPr lang="en-US" dirty="0">
                <a:solidFill>
                  <a:srgbClr val="292929"/>
                </a:solidFill>
                <a:latin typeface="charter"/>
              </a:rPr>
              <a:t> hosts a test server with a special web page to run your tests in the page’s </a:t>
            </a:r>
            <a:r>
              <a:rPr lang="en-US" dirty="0" smtClean="0">
                <a:solidFill>
                  <a:srgbClr val="292929"/>
                </a:solidFill>
                <a:latin typeface="charter"/>
              </a:rPr>
              <a:t>environment.</a:t>
            </a:r>
          </a:p>
          <a:p>
            <a:pPr marL="285750" indent="-285750">
              <a:buFont typeface="Wingdings" panose="05000000000000000000" pitchFamily="2" charset="2"/>
              <a:buChar char="§"/>
            </a:pPr>
            <a:endParaRPr lang="en-US" dirty="0" smtClean="0">
              <a:solidFill>
                <a:srgbClr val="292929"/>
              </a:solidFill>
              <a:latin typeface="charter"/>
            </a:endParaRPr>
          </a:p>
          <a:p>
            <a:pPr marL="285750" indent="-285750">
              <a:buFont typeface="Wingdings" panose="05000000000000000000" pitchFamily="2" charset="2"/>
              <a:buChar char="§"/>
            </a:pPr>
            <a:r>
              <a:rPr lang="en-US" b="1" dirty="0" smtClean="0">
                <a:solidFill>
                  <a:srgbClr val="00B050"/>
                </a:solidFill>
                <a:latin typeface="charter"/>
              </a:rPr>
              <a:t>Chai</a:t>
            </a:r>
            <a:r>
              <a:rPr lang="en-US" b="1" dirty="0">
                <a:solidFill>
                  <a:srgbClr val="292929"/>
                </a:solidFill>
                <a:latin typeface="charter"/>
              </a:rPr>
              <a:t> </a:t>
            </a:r>
            <a:r>
              <a:rPr lang="en-US" dirty="0">
                <a:solidFill>
                  <a:srgbClr val="292929"/>
                </a:solidFill>
                <a:latin typeface="charter"/>
              </a:rPr>
              <a:t>is the most popular assertion library. It has many plugins and extensions</a:t>
            </a:r>
            <a:r>
              <a:rPr lang="en-US" dirty="0" smtClean="0">
                <a:solidFill>
                  <a:srgbClr val="292929"/>
                </a:solidFill>
                <a:latin typeface="charter"/>
              </a:rPr>
              <a:t>. </a:t>
            </a:r>
          </a:p>
          <a:p>
            <a:pPr marL="285750" indent="-285750">
              <a:buFont typeface="Wingdings" panose="05000000000000000000" pitchFamily="2" charset="2"/>
              <a:buChar char="§"/>
            </a:pPr>
            <a:r>
              <a:rPr lang="en-US" b="1" dirty="0">
                <a:solidFill>
                  <a:srgbClr val="00B050"/>
                </a:solidFill>
                <a:latin typeface="charter"/>
              </a:rPr>
              <a:t>Unexpected</a:t>
            </a:r>
            <a:r>
              <a:rPr lang="en-US" dirty="0">
                <a:solidFill>
                  <a:srgbClr val="292929"/>
                </a:solidFill>
                <a:latin typeface="charter"/>
              </a:rPr>
              <a:t> is an assertion library with a slightly different syntax from Chai. </a:t>
            </a:r>
            <a:endParaRPr lang="en-US" dirty="0" smtClean="0">
              <a:solidFill>
                <a:srgbClr val="292929"/>
              </a:solidFill>
              <a:latin typeface="charter"/>
            </a:endParaRPr>
          </a:p>
          <a:p>
            <a:pPr marL="285750" indent="-285750">
              <a:buFont typeface="Wingdings" panose="05000000000000000000" pitchFamily="2" charset="2"/>
              <a:buChar char="§"/>
            </a:pPr>
            <a:endParaRPr lang="en-US" dirty="0">
              <a:solidFill>
                <a:srgbClr val="292929"/>
              </a:solidFill>
              <a:latin typeface="charter"/>
            </a:endParaRPr>
          </a:p>
          <a:p>
            <a:pPr marL="285750" indent="-285750">
              <a:buFont typeface="Wingdings" panose="05000000000000000000" pitchFamily="2" charset="2"/>
              <a:buChar char="§"/>
            </a:pPr>
            <a:r>
              <a:rPr lang="en-US" b="1" dirty="0" smtClean="0">
                <a:solidFill>
                  <a:srgbClr val="00B050"/>
                </a:solidFill>
                <a:latin typeface="charter"/>
              </a:rPr>
              <a:t>Enzyme </a:t>
            </a:r>
            <a:r>
              <a:rPr lang="en-US" dirty="0" smtClean="0">
                <a:solidFill>
                  <a:srgbClr val="292929"/>
                </a:solidFill>
                <a:latin typeface="charter"/>
              </a:rPr>
              <a:t>is </a:t>
            </a:r>
            <a:r>
              <a:rPr lang="en-US" dirty="0">
                <a:solidFill>
                  <a:srgbClr val="292929"/>
                </a:solidFill>
                <a:latin typeface="charter"/>
              </a:rPr>
              <a:t>used to render components and makes it easier to test your React </a:t>
            </a:r>
            <a:r>
              <a:rPr lang="en-US" dirty="0" smtClean="0">
                <a:solidFill>
                  <a:srgbClr val="292929"/>
                </a:solidFill>
                <a:latin typeface="charter"/>
              </a:rPr>
              <a:t>Components</a:t>
            </a:r>
          </a:p>
          <a:p>
            <a:pPr marL="285750" indent="-285750">
              <a:buFont typeface="Wingdings" panose="05000000000000000000" pitchFamily="2" charset="2"/>
              <a:buChar char="§"/>
            </a:pPr>
            <a:r>
              <a:rPr lang="en-US" b="1" dirty="0" smtClean="0">
                <a:solidFill>
                  <a:srgbClr val="00B050"/>
                </a:solidFill>
                <a:latin typeface="charter"/>
              </a:rPr>
              <a:t>Sinon</a:t>
            </a:r>
            <a:r>
              <a:rPr lang="en-US" dirty="0">
                <a:solidFill>
                  <a:srgbClr val="292929"/>
                </a:solidFill>
                <a:latin typeface="charter"/>
              </a:rPr>
              <a:t> </a:t>
            </a:r>
            <a:r>
              <a:rPr lang="en-US" dirty="0" smtClean="0">
                <a:solidFill>
                  <a:srgbClr val="292929"/>
                </a:solidFill>
                <a:latin typeface="charter"/>
              </a:rPr>
              <a:t>has powerful </a:t>
            </a:r>
            <a:r>
              <a:rPr lang="en-US" dirty="0">
                <a:solidFill>
                  <a:srgbClr val="292929"/>
                </a:solidFill>
                <a:latin typeface="charter"/>
              </a:rPr>
              <a:t>standalone test spies, stubs and mocks for JS to work with any framework (Mocha, Tape,..). </a:t>
            </a:r>
          </a:p>
          <a:p>
            <a:pPr marL="285750" indent="-285750">
              <a:buFont typeface="Wingdings" panose="05000000000000000000" pitchFamily="2" charset="2"/>
              <a:buChar char="§"/>
            </a:pPr>
            <a:r>
              <a:rPr lang="en-US" b="1" dirty="0" err="1" smtClean="0">
                <a:solidFill>
                  <a:srgbClr val="00B050"/>
                </a:solidFill>
                <a:latin typeface="charter"/>
              </a:rPr>
              <a:t>testdouble</a:t>
            </a:r>
            <a:r>
              <a:rPr lang="en-US" b="1" dirty="0"/>
              <a:t> </a:t>
            </a:r>
            <a:r>
              <a:rPr lang="en-US" dirty="0"/>
              <a:t>like Sinon but with better in design, philosophy, and features that could make it useful in many cases. </a:t>
            </a:r>
            <a:r>
              <a:rPr lang="en-US" dirty="0" smtClean="0"/>
              <a:t> </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b="1" dirty="0">
                <a:solidFill>
                  <a:srgbClr val="00B0F0"/>
                </a:solidFill>
                <a:latin typeface="charter"/>
              </a:rPr>
              <a:t>Wallaby</a:t>
            </a:r>
            <a:r>
              <a:rPr lang="en-US" b="1" dirty="0">
                <a:solidFill>
                  <a:srgbClr val="292929"/>
                </a:solidFill>
                <a:latin typeface="charter"/>
              </a:rPr>
              <a:t> </a:t>
            </a:r>
            <a:r>
              <a:rPr lang="en-US" dirty="0">
                <a:solidFill>
                  <a:srgbClr val="292929"/>
                </a:solidFill>
                <a:latin typeface="charter"/>
              </a:rPr>
              <a:t>runs on your IDE (e.g. </a:t>
            </a:r>
            <a:r>
              <a:rPr lang="en-US" dirty="0" smtClean="0">
                <a:solidFill>
                  <a:srgbClr val="292929"/>
                </a:solidFill>
                <a:latin typeface="charter"/>
              </a:rPr>
              <a:t>IntelliJ, </a:t>
            </a:r>
            <a:r>
              <a:rPr lang="en-US" cap="all" dirty="0">
                <a:solidFill>
                  <a:srgbClr val="00B0F0"/>
                </a:solidFill>
              </a:rPr>
              <a:t>MOCHA </a:t>
            </a:r>
            <a:r>
              <a:rPr lang="en-US" cap="all" dirty="0" smtClean="0">
                <a:solidFill>
                  <a:srgbClr val="00B0F0"/>
                </a:solidFill>
              </a:rPr>
              <a:t>SIDEBAR</a:t>
            </a:r>
            <a:r>
              <a:rPr lang="en-US" dirty="0" smtClean="0">
                <a:solidFill>
                  <a:srgbClr val="292929"/>
                </a:solidFill>
                <a:latin typeface="charter"/>
              </a:rPr>
              <a:t>) </a:t>
            </a:r>
            <a:r>
              <a:rPr lang="en-US" dirty="0">
                <a:solidFill>
                  <a:srgbClr val="292929"/>
                </a:solidFill>
                <a:latin typeface="charter"/>
              </a:rPr>
              <a:t>and runs tests, shows anything fails in real time alongside your code</a:t>
            </a:r>
            <a:r>
              <a:rPr lang="en-US" dirty="0" smtClean="0">
                <a:solidFill>
                  <a:srgbClr val="292929"/>
                </a:solidFill>
                <a:latin typeface="charter"/>
              </a:rPr>
              <a:t>. </a:t>
            </a:r>
          </a:p>
          <a:p>
            <a:pPr marL="285750" indent="-285750">
              <a:buFont typeface="Wingdings" panose="05000000000000000000" pitchFamily="2" charset="2"/>
              <a:buChar char="§"/>
            </a:pPr>
            <a:r>
              <a:rPr lang="en-US" b="1" dirty="0" smtClean="0">
                <a:solidFill>
                  <a:srgbClr val="00B050"/>
                </a:solidFill>
                <a:latin typeface="charter"/>
              </a:rPr>
              <a:t>Cucumber</a:t>
            </a:r>
            <a:r>
              <a:rPr lang="en-US" b="1" dirty="0">
                <a:solidFill>
                  <a:srgbClr val="292929"/>
                </a:solidFill>
                <a:latin typeface="charter"/>
              </a:rPr>
              <a:t> </a:t>
            </a:r>
            <a:r>
              <a:rPr lang="en-US" dirty="0">
                <a:solidFill>
                  <a:srgbClr val="292929"/>
                </a:solidFill>
                <a:latin typeface="charter"/>
              </a:rPr>
              <a:t>help with writing tests in BDD by dividing them between the acceptance criteria files using the </a:t>
            </a:r>
            <a:r>
              <a:rPr lang="en-US" b="1" dirty="0">
                <a:solidFill>
                  <a:srgbClr val="00B050"/>
                </a:solidFill>
                <a:latin typeface="charter"/>
              </a:rPr>
              <a:t>Gherkin</a:t>
            </a:r>
            <a:r>
              <a:rPr lang="en-US" b="1" dirty="0">
                <a:solidFill>
                  <a:srgbClr val="292929"/>
                </a:solidFill>
                <a:latin typeface="charter"/>
              </a:rPr>
              <a:t> </a:t>
            </a:r>
            <a:r>
              <a:rPr lang="en-US" dirty="0">
                <a:solidFill>
                  <a:srgbClr val="292929"/>
                </a:solidFill>
                <a:latin typeface="charter"/>
              </a:rPr>
              <a:t>syntax and the tests that correspond to them</a:t>
            </a:r>
            <a:r>
              <a:rPr lang="en-US" dirty="0" smtClean="0">
                <a:solidFill>
                  <a:srgbClr val="292929"/>
                </a:solidFill>
                <a:latin typeface="charter"/>
              </a:rPr>
              <a:t>.</a:t>
            </a:r>
            <a:endParaRPr lang="en-US" dirty="0">
              <a:solidFill>
                <a:srgbClr val="292929"/>
              </a:solidFill>
              <a:latin typeface="charter"/>
            </a:endParaRPr>
          </a:p>
        </p:txBody>
      </p:sp>
    </p:spTree>
    <p:extLst>
      <p:ext uri="{BB962C8B-B14F-4D97-AF65-F5344CB8AC3E}">
        <p14:creationId xmlns:p14="http://schemas.microsoft.com/office/powerpoint/2010/main" val="2108326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302203" y="53117"/>
            <a:ext cx="6412018" cy="646331"/>
          </a:xfrm>
          <a:prstGeom prst="rect">
            <a:avLst/>
          </a:prstGeom>
        </p:spPr>
        <p:txBody>
          <a:bodyPr wrap="square">
            <a:spAutoFit/>
          </a:bodyPr>
          <a:lstStyle/>
          <a:p>
            <a:r>
              <a:rPr lang="en-US" sz="3600" b="1" i="1" dirty="0" smtClean="0">
                <a:solidFill>
                  <a:srgbClr val="00B050"/>
                </a:solidFill>
              </a:rPr>
              <a:t>Functional Testing Tools   </a:t>
            </a:r>
            <a:endParaRPr lang="en-US" sz="3600" b="1" i="1" dirty="0">
              <a:solidFill>
                <a:srgbClr val="00B050"/>
              </a:solidFill>
            </a:endParaRPr>
          </a:p>
        </p:txBody>
      </p:sp>
      <p:sp>
        <p:nvSpPr>
          <p:cNvPr id="34" name="Rectangle 33"/>
          <p:cNvSpPr/>
          <p:nvPr/>
        </p:nvSpPr>
        <p:spPr>
          <a:xfrm>
            <a:off x="299566" y="736212"/>
            <a:ext cx="10896410" cy="369332"/>
          </a:xfrm>
          <a:prstGeom prst="rect">
            <a:avLst/>
          </a:prstGeom>
        </p:spPr>
        <p:txBody>
          <a:bodyPr wrap="square">
            <a:spAutoFit/>
          </a:bodyPr>
          <a:lstStyle/>
          <a:p>
            <a:r>
              <a:rPr lang="en-US" b="1" dirty="0" smtClean="0">
                <a:solidFill>
                  <a:srgbClr val="00B050"/>
                </a:solidFill>
                <a:latin typeface="charter"/>
              </a:rPr>
              <a:t>Selenium WebDriver </a:t>
            </a:r>
            <a:r>
              <a:rPr lang="en-US" dirty="0" smtClean="0">
                <a:solidFill>
                  <a:srgbClr val="292929"/>
                </a:solidFill>
                <a:latin typeface="charter"/>
              </a:rPr>
              <a:t>dominated the </a:t>
            </a:r>
            <a:r>
              <a:rPr lang="en-US" dirty="0">
                <a:solidFill>
                  <a:srgbClr val="292929"/>
                </a:solidFill>
                <a:latin typeface="charter"/>
              </a:rPr>
              <a:t>market of Functional Tests for years. </a:t>
            </a:r>
            <a:r>
              <a:rPr lang="en-US" dirty="0" smtClean="0">
                <a:solidFill>
                  <a:srgbClr val="292929"/>
                </a:solidFill>
                <a:latin typeface="charter"/>
              </a:rPr>
              <a:t>.. </a:t>
            </a:r>
            <a:endParaRPr lang="en-US" dirty="0">
              <a:solidFill>
                <a:srgbClr val="292929"/>
              </a:solidFill>
              <a:latin typeface="charter"/>
            </a:endParaRPr>
          </a:p>
        </p:txBody>
      </p:sp>
      <p:sp>
        <p:nvSpPr>
          <p:cNvPr id="35" name="Rectangle 34"/>
          <p:cNvSpPr/>
          <p:nvPr/>
        </p:nvSpPr>
        <p:spPr>
          <a:xfrm>
            <a:off x="302201" y="1162916"/>
            <a:ext cx="11799487" cy="369332"/>
          </a:xfrm>
          <a:prstGeom prst="rect">
            <a:avLst/>
          </a:prstGeom>
        </p:spPr>
        <p:txBody>
          <a:bodyPr wrap="square">
            <a:spAutoFit/>
          </a:bodyPr>
          <a:lstStyle/>
          <a:p>
            <a:r>
              <a:rPr lang="en-US" b="1" dirty="0">
                <a:solidFill>
                  <a:srgbClr val="00B050"/>
                </a:solidFill>
                <a:latin typeface="charter"/>
              </a:rPr>
              <a:t>Protractor</a:t>
            </a:r>
            <a:r>
              <a:rPr lang="en-US" b="1" dirty="0">
                <a:solidFill>
                  <a:srgbClr val="292929"/>
                </a:solidFill>
                <a:latin typeface="charter"/>
              </a:rPr>
              <a:t> </a:t>
            </a:r>
            <a:r>
              <a:rPr lang="en-US" dirty="0" smtClean="0">
                <a:solidFill>
                  <a:srgbClr val="292929"/>
                </a:solidFill>
                <a:latin typeface="charter"/>
              </a:rPr>
              <a:t>wraps</a:t>
            </a:r>
            <a:r>
              <a:rPr lang="en-US" dirty="0">
                <a:solidFill>
                  <a:srgbClr val="292929"/>
                </a:solidFill>
                <a:latin typeface="charter"/>
              </a:rPr>
              <a:t> </a:t>
            </a:r>
            <a:r>
              <a:rPr lang="en-US" u="sng" dirty="0">
                <a:latin typeface="charter"/>
                <a:hlinkClick r:id="rId3"/>
              </a:rPr>
              <a:t>Selenium</a:t>
            </a:r>
            <a:r>
              <a:rPr lang="en-US" dirty="0">
                <a:solidFill>
                  <a:srgbClr val="292929"/>
                </a:solidFill>
                <a:latin typeface="charter"/>
              </a:rPr>
              <a:t> and provides us with improved syntax and special built-in hooks for </a:t>
            </a:r>
            <a:r>
              <a:rPr lang="en-US" b="1" dirty="0">
                <a:solidFill>
                  <a:srgbClr val="292929"/>
                </a:solidFill>
                <a:latin typeface="charter"/>
              </a:rPr>
              <a:t>Angular.</a:t>
            </a:r>
            <a:endParaRPr lang="en-US" dirty="0"/>
          </a:p>
        </p:txBody>
      </p:sp>
      <p:sp>
        <p:nvSpPr>
          <p:cNvPr id="36" name="Rectangle 35"/>
          <p:cNvSpPr/>
          <p:nvPr/>
        </p:nvSpPr>
        <p:spPr>
          <a:xfrm>
            <a:off x="302201" y="1578728"/>
            <a:ext cx="10535131" cy="369332"/>
          </a:xfrm>
          <a:prstGeom prst="rect">
            <a:avLst/>
          </a:prstGeom>
        </p:spPr>
        <p:txBody>
          <a:bodyPr wrap="square">
            <a:spAutoFit/>
          </a:bodyPr>
          <a:lstStyle/>
          <a:p>
            <a:r>
              <a:rPr lang="en-US" b="1" dirty="0" err="1">
                <a:solidFill>
                  <a:srgbClr val="00B050"/>
                </a:solidFill>
                <a:latin typeface="charter"/>
              </a:rPr>
              <a:t>WebdriverIO</a:t>
            </a:r>
            <a:r>
              <a:rPr lang="en-US" b="1" dirty="0">
                <a:solidFill>
                  <a:srgbClr val="292929"/>
                </a:solidFill>
                <a:latin typeface="charter"/>
              </a:rPr>
              <a:t> </a:t>
            </a:r>
            <a:r>
              <a:rPr lang="en-US" dirty="0">
                <a:solidFill>
                  <a:srgbClr val="292929"/>
                </a:solidFill>
                <a:latin typeface="charter"/>
              </a:rPr>
              <a:t>has its own implementation of the selenium WebDriver</a:t>
            </a:r>
            <a:r>
              <a:rPr lang="en-US" dirty="0" smtClean="0">
                <a:solidFill>
                  <a:srgbClr val="292929"/>
                </a:solidFill>
                <a:latin typeface="charter"/>
              </a:rPr>
              <a:t>.  </a:t>
            </a:r>
            <a:endParaRPr lang="en-US" dirty="0"/>
          </a:p>
        </p:txBody>
      </p:sp>
      <p:sp>
        <p:nvSpPr>
          <p:cNvPr id="37" name="Rectangle 36"/>
          <p:cNvSpPr/>
          <p:nvPr/>
        </p:nvSpPr>
        <p:spPr>
          <a:xfrm>
            <a:off x="299566" y="2040845"/>
            <a:ext cx="11675310" cy="369332"/>
          </a:xfrm>
          <a:prstGeom prst="rect">
            <a:avLst/>
          </a:prstGeom>
        </p:spPr>
        <p:txBody>
          <a:bodyPr wrap="square">
            <a:spAutoFit/>
          </a:bodyPr>
          <a:lstStyle/>
          <a:p>
            <a:r>
              <a:rPr lang="en-US" b="1" dirty="0" err="1">
                <a:solidFill>
                  <a:srgbClr val="00B050"/>
                </a:solidFill>
                <a:latin typeface="charter"/>
              </a:rPr>
              <a:t>Nightwatch</a:t>
            </a:r>
            <a:r>
              <a:rPr lang="en-US" dirty="0">
                <a:solidFill>
                  <a:srgbClr val="292929"/>
                </a:solidFill>
                <a:latin typeface="charter"/>
              </a:rPr>
              <a:t> has its own implementation of the selenium WebDriver. </a:t>
            </a:r>
            <a:r>
              <a:rPr lang="en-US" dirty="0" smtClean="0">
                <a:solidFill>
                  <a:srgbClr val="292929"/>
                </a:solidFill>
                <a:latin typeface="charter"/>
              </a:rPr>
              <a:t>  </a:t>
            </a:r>
            <a:endParaRPr lang="en-US" dirty="0"/>
          </a:p>
        </p:txBody>
      </p:sp>
      <p:sp>
        <p:nvSpPr>
          <p:cNvPr id="38" name="Rectangle 37"/>
          <p:cNvSpPr/>
          <p:nvPr/>
        </p:nvSpPr>
        <p:spPr>
          <a:xfrm>
            <a:off x="302199" y="2514029"/>
            <a:ext cx="11799489" cy="369332"/>
          </a:xfrm>
          <a:prstGeom prst="rect">
            <a:avLst/>
          </a:prstGeom>
        </p:spPr>
        <p:txBody>
          <a:bodyPr wrap="square">
            <a:spAutoFit/>
          </a:bodyPr>
          <a:lstStyle/>
          <a:p>
            <a:r>
              <a:rPr lang="en-US" b="1" dirty="0" err="1">
                <a:solidFill>
                  <a:srgbClr val="00B050"/>
                </a:solidFill>
                <a:latin typeface="charter"/>
              </a:rPr>
              <a:t>Apium</a:t>
            </a:r>
            <a:r>
              <a:rPr lang="en-US" b="1" dirty="0">
                <a:solidFill>
                  <a:srgbClr val="292929"/>
                </a:solidFill>
                <a:latin typeface="charter"/>
              </a:rPr>
              <a:t> </a:t>
            </a:r>
            <a:r>
              <a:rPr lang="en-US" dirty="0">
                <a:solidFill>
                  <a:srgbClr val="292929"/>
                </a:solidFill>
                <a:latin typeface="charter"/>
              </a:rPr>
              <a:t>provides an API similar to Selenium for testing websites on a mobile </a:t>
            </a:r>
            <a:r>
              <a:rPr lang="en-US" dirty="0" smtClean="0">
                <a:solidFill>
                  <a:srgbClr val="292929"/>
                </a:solidFill>
                <a:latin typeface="charter"/>
              </a:rPr>
              <a:t>devices iOS, Android, Windows Phone </a:t>
            </a:r>
            <a:endParaRPr lang="en-US" dirty="0"/>
          </a:p>
        </p:txBody>
      </p:sp>
      <p:sp>
        <p:nvSpPr>
          <p:cNvPr id="39" name="Rectangle 38"/>
          <p:cNvSpPr/>
          <p:nvPr/>
        </p:nvSpPr>
        <p:spPr>
          <a:xfrm>
            <a:off x="299566" y="2989565"/>
            <a:ext cx="11460822" cy="369332"/>
          </a:xfrm>
          <a:prstGeom prst="rect">
            <a:avLst/>
          </a:prstGeom>
        </p:spPr>
        <p:txBody>
          <a:bodyPr wrap="square">
            <a:spAutoFit/>
          </a:bodyPr>
          <a:lstStyle/>
          <a:p>
            <a:r>
              <a:rPr lang="en-US" b="1" dirty="0" err="1">
                <a:solidFill>
                  <a:srgbClr val="00B050"/>
                </a:solidFill>
                <a:latin typeface="charter"/>
              </a:rPr>
              <a:t>TestCafe</a:t>
            </a:r>
            <a:r>
              <a:rPr lang="en-US" b="1" dirty="0">
                <a:solidFill>
                  <a:srgbClr val="292929"/>
                </a:solidFill>
                <a:latin typeface="charter"/>
              </a:rPr>
              <a:t> </a:t>
            </a:r>
            <a:r>
              <a:rPr lang="en-US" dirty="0">
                <a:solidFill>
                  <a:srgbClr val="292929"/>
                </a:solidFill>
                <a:latin typeface="charter"/>
              </a:rPr>
              <a:t>is a great alternative to Selenium-Based tools. It was rewritten and </a:t>
            </a:r>
            <a:r>
              <a:rPr lang="en-US" b="1" dirty="0">
                <a:solidFill>
                  <a:srgbClr val="292929"/>
                </a:solidFill>
                <a:latin typeface="charter"/>
              </a:rPr>
              <a:t>open-sourced</a:t>
            </a:r>
            <a:r>
              <a:rPr lang="en-US" dirty="0">
                <a:solidFill>
                  <a:srgbClr val="292929"/>
                </a:solidFill>
                <a:latin typeface="charter"/>
              </a:rPr>
              <a:t> at the end of 2016.</a:t>
            </a:r>
            <a:endParaRPr lang="en-US" dirty="0"/>
          </a:p>
        </p:txBody>
      </p:sp>
      <p:sp>
        <p:nvSpPr>
          <p:cNvPr id="40" name="Rectangle 39"/>
          <p:cNvSpPr/>
          <p:nvPr/>
        </p:nvSpPr>
        <p:spPr>
          <a:xfrm>
            <a:off x="302198" y="3471487"/>
            <a:ext cx="11946925" cy="646331"/>
          </a:xfrm>
          <a:prstGeom prst="rect">
            <a:avLst/>
          </a:prstGeom>
        </p:spPr>
        <p:txBody>
          <a:bodyPr wrap="none">
            <a:spAutoFit/>
          </a:bodyPr>
          <a:lstStyle/>
          <a:p>
            <a:r>
              <a:rPr lang="en-US" b="1" dirty="0">
                <a:solidFill>
                  <a:srgbClr val="00B050"/>
                </a:solidFill>
                <a:latin typeface="charter"/>
              </a:rPr>
              <a:t>Cypress</a:t>
            </a:r>
            <a:r>
              <a:rPr lang="en-US" dirty="0">
                <a:solidFill>
                  <a:srgbClr val="292929"/>
                </a:solidFill>
                <a:latin typeface="charter"/>
              </a:rPr>
              <a:t> is a direct competitor of </a:t>
            </a:r>
            <a:r>
              <a:rPr lang="en-US" dirty="0" err="1">
                <a:solidFill>
                  <a:srgbClr val="292929"/>
                </a:solidFill>
                <a:latin typeface="charter"/>
              </a:rPr>
              <a:t>TestCafe</a:t>
            </a:r>
            <a:r>
              <a:rPr lang="en-US" dirty="0" smtClean="0">
                <a:solidFill>
                  <a:srgbClr val="292929"/>
                </a:solidFill>
                <a:latin typeface="charter"/>
              </a:rPr>
              <a:t>. </a:t>
            </a:r>
            <a:r>
              <a:rPr lang="en-US" dirty="0"/>
              <a:t>Cypress.io runs itself in the browser and controls your tests from there </a:t>
            </a:r>
            <a:r>
              <a:rPr lang="en-US" dirty="0" smtClean="0"/>
              <a:t>where </a:t>
            </a:r>
          </a:p>
          <a:p>
            <a:r>
              <a:rPr lang="en-US" dirty="0" err="1" smtClean="0"/>
              <a:t>TestCafe</a:t>
            </a:r>
            <a:r>
              <a:rPr lang="en-US" dirty="0" smtClean="0"/>
              <a:t> </a:t>
            </a:r>
            <a:r>
              <a:rPr lang="en-US" dirty="0"/>
              <a:t>runs in Node.js and controls the tests through a serialized communication with its injected script in the browser.</a:t>
            </a:r>
          </a:p>
        </p:txBody>
      </p:sp>
      <p:sp>
        <p:nvSpPr>
          <p:cNvPr id="41" name="Rectangle 40"/>
          <p:cNvSpPr/>
          <p:nvPr/>
        </p:nvSpPr>
        <p:spPr>
          <a:xfrm>
            <a:off x="302199" y="4197706"/>
            <a:ext cx="11799489" cy="369332"/>
          </a:xfrm>
          <a:prstGeom prst="rect">
            <a:avLst/>
          </a:prstGeom>
        </p:spPr>
        <p:txBody>
          <a:bodyPr wrap="square">
            <a:spAutoFit/>
          </a:bodyPr>
          <a:lstStyle/>
          <a:p>
            <a:r>
              <a:rPr lang="en-US" b="1" dirty="0">
                <a:solidFill>
                  <a:srgbClr val="00B050"/>
                </a:solidFill>
                <a:latin typeface="charter"/>
              </a:rPr>
              <a:t>Puppeteer</a:t>
            </a:r>
            <a:r>
              <a:rPr lang="en-US" b="1" dirty="0">
                <a:solidFill>
                  <a:srgbClr val="292929"/>
                </a:solidFill>
                <a:latin typeface="charter"/>
              </a:rPr>
              <a:t> </a:t>
            </a:r>
            <a:r>
              <a:rPr lang="en-US" dirty="0" smtClean="0">
                <a:solidFill>
                  <a:srgbClr val="292929"/>
                </a:solidFill>
                <a:latin typeface="charter"/>
              </a:rPr>
              <a:t>developed </a:t>
            </a:r>
            <a:r>
              <a:rPr lang="en-US" dirty="0">
                <a:solidFill>
                  <a:srgbClr val="292929"/>
                </a:solidFill>
                <a:latin typeface="charter"/>
              </a:rPr>
              <a:t>by </a:t>
            </a:r>
            <a:r>
              <a:rPr lang="en-US" b="1" dirty="0">
                <a:solidFill>
                  <a:srgbClr val="292929"/>
                </a:solidFill>
                <a:latin typeface="charter"/>
              </a:rPr>
              <a:t>Google</a:t>
            </a:r>
            <a:r>
              <a:rPr lang="en-US" dirty="0">
                <a:solidFill>
                  <a:srgbClr val="292929"/>
                </a:solidFill>
                <a:latin typeface="charter"/>
              </a:rPr>
              <a:t>. It provides a convenient Node.js API to control Chrome or </a:t>
            </a:r>
            <a:r>
              <a:rPr lang="en-US" b="1" u="sng" dirty="0">
                <a:latin typeface="charter"/>
                <a:hlinkClick r:id="rId4"/>
              </a:rPr>
              <a:t>Headless Chrome</a:t>
            </a:r>
            <a:r>
              <a:rPr lang="en-US" b="1" dirty="0">
                <a:solidFill>
                  <a:srgbClr val="292929"/>
                </a:solidFill>
                <a:latin typeface="charter"/>
              </a:rPr>
              <a:t>.</a:t>
            </a:r>
            <a:endParaRPr lang="en-US" dirty="0"/>
          </a:p>
        </p:txBody>
      </p:sp>
      <p:sp>
        <p:nvSpPr>
          <p:cNvPr id="42" name="Rectangle 41"/>
          <p:cNvSpPr/>
          <p:nvPr/>
        </p:nvSpPr>
        <p:spPr>
          <a:xfrm>
            <a:off x="302199" y="4646926"/>
            <a:ext cx="10535133" cy="369332"/>
          </a:xfrm>
          <a:prstGeom prst="rect">
            <a:avLst/>
          </a:prstGeom>
        </p:spPr>
        <p:txBody>
          <a:bodyPr wrap="square">
            <a:spAutoFit/>
          </a:bodyPr>
          <a:lstStyle/>
          <a:p>
            <a:r>
              <a:rPr lang="en-US" b="1" dirty="0">
                <a:solidFill>
                  <a:srgbClr val="00B050"/>
                </a:solidFill>
                <a:latin typeface="charter"/>
              </a:rPr>
              <a:t>Playwright</a:t>
            </a:r>
            <a:r>
              <a:rPr lang="en-US" dirty="0">
                <a:solidFill>
                  <a:srgbClr val="292929"/>
                </a:solidFill>
                <a:latin typeface="charter"/>
              </a:rPr>
              <a:t> is a exactly like </a:t>
            </a:r>
            <a:r>
              <a:rPr lang="en-US" b="1" dirty="0">
                <a:solidFill>
                  <a:srgbClr val="292929"/>
                </a:solidFill>
                <a:latin typeface="charter"/>
              </a:rPr>
              <a:t>Puppeteer</a:t>
            </a:r>
            <a:r>
              <a:rPr lang="en-US" dirty="0">
                <a:solidFill>
                  <a:srgbClr val="292929"/>
                </a:solidFill>
                <a:latin typeface="charter"/>
              </a:rPr>
              <a:t>, but it is developed by </a:t>
            </a:r>
            <a:r>
              <a:rPr lang="en-US" b="1" dirty="0">
                <a:solidFill>
                  <a:srgbClr val="292929"/>
                </a:solidFill>
                <a:latin typeface="charter"/>
              </a:rPr>
              <a:t>Microsoft</a:t>
            </a:r>
            <a:endParaRPr lang="en-US" dirty="0"/>
          </a:p>
        </p:txBody>
      </p:sp>
      <p:sp>
        <p:nvSpPr>
          <p:cNvPr id="43" name="Rectangle 42"/>
          <p:cNvSpPr/>
          <p:nvPr/>
        </p:nvSpPr>
        <p:spPr>
          <a:xfrm>
            <a:off x="299566" y="5107104"/>
            <a:ext cx="11468035" cy="369332"/>
          </a:xfrm>
          <a:prstGeom prst="rect">
            <a:avLst/>
          </a:prstGeom>
        </p:spPr>
        <p:txBody>
          <a:bodyPr wrap="square">
            <a:spAutoFit/>
          </a:bodyPr>
          <a:lstStyle/>
          <a:p>
            <a:r>
              <a:rPr lang="en-US" b="1" dirty="0" err="1" smtClean="0">
                <a:solidFill>
                  <a:srgbClr val="00B050"/>
                </a:solidFill>
                <a:latin typeface="charter"/>
              </a:rPr>
              <a:t>PhantomJS</a:t>
            </a:r>
            <a:r>
              <a:rPr lang="en-US" b="1" dirty="0" smtClean="0">
                <a:solidFill>
                  <a:srgbClr val="292929"/>
                </a:solidFill>
                <a:latin typeface="charter"/>
              </a:rPr>
              <a:t> </a:t>
            </a:r>
            <a:r>
              <a:rPr lang="en-US" dirty="0" smtClean="0">
                <a:solidFill>
                  <a:srgbClr val="292929"/>
                </a:solidFill>
                <a:latin typeface="charter"/>
              </a:rPr>
              <a:t>implements </a:t>
            </a:r>
            <a:r>
              <a:rPr lang="en-US" dirty="0">
                <a:solidFill>
                  <a:srgbClr val="292929"/>
                </a:solidFill>
                <a:latin typeface="charter"/>
              </a:rPr>
              <a:t>the chromium engine to create a controllable Chrome-like headless browser. </a:t>
            </a:r>
            <a:endParaRPr lang="en-US" dirty="0"/>
          </a:p>
        </p:txBody>
      </p:sp>
      <p:sp>
        <p:nvSpPr>
          <p:cNvPr id="44" name="Rectangle 43"/>
          <p:cNvSpPr/>
          <p:nvPr/>
        </p:nvSpPr>
        <p:spPr>
          <a:xfrm>
            <a:off x="299566" y="5556324"/>
            <a:ext cx="11802122" cy="369332"/>
          </a:xfrm>
          <a:prstGeom prst="rect">
            <a:avLst/>
          </a:prstGeom>
        </p:spPr>
        <p:txBody>
          <a:bodyPr wrap="square">
            <a:spAutoFit/>
          </a:bodyPr>
          <a:lstStyle/>
          <a:p>
            <a:r>
              <a:rPr lang="en-US" b="1" dirty="0">
                <a:solidFill>
                  <a:srgbClr val="00B050"/>
                </a:solidFill>
                <a:latin typeface="charter"/>
              </a:rPr>
              <a:t>Nightmare</a:t>
            </a:r>
            <a:r>
              <a:rPr lang="en-US" b="1" dirty="0">
                <a:solidFill>
                  <a:srgbClr val="292929"/>
                </a:solidFill>
                <a:latin typeface="charter"/>
              </a:rPr>
              <a:t> </a:t>
            </a:r>
            <a:r>
              <a:rPr lang="en-US" dirty="0">
                <a:solidFill>
                  <a:srgbClr val="292929"/>
                </a:solidFill>
                <a:latin typeface="charter"/>
              </a:rPr>
              <a:t>offers a very simple test syntax. Uses Electron </a:t>
            </a:r>
            <a:r>
              <a:rPr lang="en-US" dirty="0" smtClean="0">
                <a:solidFill>
                  <a:srgbClr val="292929"/>
                </a:solidFill>
                <a:latin typeface="charter"/>
              </a:rPr>
              <a:t>which </a:t>
            </a:r>
            <a:r>
              <a:rPr lang="en-US" dirty="0">
                <a:solidFill>
                  <a:srgbClr val="292929"/>
                </a:solidFill>
                <a:latin typeface="charter"/>
              </a:rPr>
              <a:t>uses Chromium to control the browser’s behavior. </a:t>
            </a:r>
          </a:p>
        </p:txBody>
      </p:sp>
      <p:sp>
        <p:nvSpPr>
          <p:cNvPr id="45" name="Rectangle 44"/>
          <p:cNvSpPr/>
          <p:nvPr/>
        </p:nvSpPr>
        <p:spPr>
          <a:xfrm>
            <a:off x="299564" y="5993779"/>
            <a:ext cx="11949559" cy="369332"/>
          </a:xfrm>
          <a:prstGeom prst="rect">
            <a:avLst/>
          </a:prstGeom>
        </p:spPr>
        <p:txBody>
          <a:bodyPr wrap="square">
            <a:spAutoFit/>
          </a:bodyPr>
          <a:lstStyle/>
          <a:p>
            <a:r>
              <a:rPr lang="en-US" b="1" dirty="0" err="1" smtClean="0">
                <a:solidFill>
                  <a:srgbClr val="00B050"/>
                </a:solidFill>
                <a:latin typeface="charter"/>
              </a:rPr>
              <a:t>Codecept</a:t>
            </a:r>
            <a:r>
              <a:rPr lang="en-US" b="1" dirty="0">
                <a:solidFill>
                  <a:srgbClr val="292929"/>
                </a:solidFill>
                <a:latin typeface="charter"/>
              </a:rPr>
              <a:t> </a:t>
            </a:r>
            <a:r>
              <a:rPr lang="en-US" dirty="0" smtClean="0">
                <a:solidFill>
                  <a:srgbClr val="292929"/>
                </a:solidFill>
                <a:latin typeface="charter"/>
              </a:rPr>
              <a:t>like </a:t>
            </a:r>
            <a:r>
              <a:rPr lang="en-US" dirty="0" err="1">
                <a:solidFill>
                  <a:srgbClr val="292929"/>
                </a:solidFill>
                <a:latin typeface="charter"/>
              </a:rPr>
              <a:t>CucumberJS</a:t>
            </a:r>
            <a:r>
              <a:rPr lang="en-US" dirty="0">
                <a:solidFill>
                  <a:srgbClr val="292929"/>
                </a:solidFill>
                <a:latin typeface="charter"/>
              </a:rPr>
              <a:t> </a:t>
            </a:r>
            <a:r>
              <a:rPr lang="en-US" dirty="0" smtClean="0">
                <a:solidFill>
                  <a:srgbClr val="292929"/>
                </a:solidFill>
                <a:latin typeface="charter"/>
              </a:rPr>
              <a:t>it provides </a:t>
            </a:r>
            <a:r>
              <a:rPr lang="en-US" dirty="0">
                <a:solidFill>
                  <a:srgbClr val="292929"/>
                </a:solidFill>
                <a:latin typeface="charter"/>
              </a:rPr>
              <a:t>another </a:t>
            </a:r>
            <a:r>
              <a:rPr lang="en-US" dirty="0" smtClean="0">
                <a:solidFill>
                  <a:srgbClr val="292929"/>
                </a:solidFill>
                <a:latin typeface="charter"/>
              </a:rPr>
              <a:t>abstraction, different </a:t>
            </a:r>
            <a:r>
              <a:rPr lang="en-US" dirty="0">
                <a:solidFill>
                  <a:srgbClr val="292929"/>
                </a:solidFill>
                <a:latin typeface="charter"/>
              </a:rPr>
              <a:t>philosophy that focuses on user behavior.</a:t>
            </a:r>
            <a:endParaRPr lang="en-US" dirty="0"/>
          </a:p>
        </p:txBody>
      </p:sp>
    </p:spTree>
    <p:extLst>
      <p:ext uri="{BB962C8B-B14F-4D97-AF65-F5344CB8AC3E}">
        <p14:creationId xmlns:p14="http://schemas.microsoft.com/office/powerpoint/2010/main" val="2875335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1819729" cy="646331"/>
          </a:xfrm>
          <a:prstGeom prst="rect">
            <a:avLst/>
          </a:prstGeom>
        </p:spPr>
        <p:txBody>
          <a:bodyPr wrap="none">
            <a:spAutoFit/>
          </a:bodyPr>
          <a:lstStyle/>
          <a:p>
            <a:r>
              <a:rPr lang="en-US" sz="3600" b="1" i="1" dirty="0" smtClean="0">
                <a:solidFill>
                  <a:srgbClr val="00B050"/>
                </a:solidFill>
              </a:rPr>
              <a:t>Jasmine </a:t>
            </a:r>
            <a:endParaRPr lang="en-US" sz="3600" b="1" i="1" dirty="0">
              <a:solidFill>
                <a:srgbClr val="00B050"/>
              </a:solidFill>
            </a:endParaRPr>
          </a:p>
        </p:txBody>
      </p:sp>
      <p:sp>
        <p:nvSpPr>
          <p:cNvPr id="18" name="Rectangle 17"/>
          <p:cNvSpPr/>
          <p:nvPr/>
        </p:nvSpPr>
        <p:spPr>
          <a:xfrm>
            <a:off x="4605848" y="3244334"/>
            <a:ext cx="2980303" cy="369332"/>
          </a:xfrm>
          <a:prstGeom prst="rect">
            <a:avLst/>
          </a:prstGeom>
        </p:spPr>
        <p:txBody>
          <a:bodyPr wrap="none">
            <a:spAutoFit/>
          </a:bodyPr>
          <a:lstStyle/>
          <a:p>
            <a:r>
              <a:rPr lang="en-US" dirty="0">
                <a:solidFill>
                  <a:srgbClr val="FFFFFF"/>
                </a:solidFill>
                <a:latin typeface="Helvetica" panose="020B0604020202020204" pitchFamily="34" charset="0"/>
              </a:rPr>
              <a:t>Behavior-Driven JavaScript</a:t>
            </a:r>
            <a:endParaRPr lang="en-US" dirty="0"/>
          </a:p>
        </p:txBody>
      </p:sp>
      <p:sp>
        <p:nvSpPr>
          <p:cNvPr id="23" name="Rectangle 22"/>
          <p:cNvSpPr/>
          <p:nvPr/>
        </p:nvSpPr>
        <p:spPr>
          <a:xfrm>
            <a:off x="530577" y="1022614"/>
            <a:ext cx="11390489" cy="646331"/>
          </a:xfrm>
          <a:prstGeom prst="rect">
            <a:avLst/>
          </a:prstGeom>
        </p:spPr>
        <p:txBody>
          <a:bodyPr wrap="square">
            <a:spAutoFit/>
          </a:bodyPr>
          <a:lstStyle/>
          <a:p>
            <a:r>
              <a:rPr lang="en-US" dirty="0"/>
              <a:t>Jasmine is a behavior-driven </a:t>
            </a:r>
            <a:r>
              <a:rPr lang="en-US" dirty="0" smtClean="0"/>
              <a:t>development (BDD) </a:t>
            </a:r>
            <a:r>
              <a:rPr lang="en-US" dirty="0"/>
              <a:t>framework for testing JavaScript code. It does not depend on any other</a:t>
            </a:r>
          </a:p>
          <a:p>
            <a:r>
              <a:rPr lang="en-US" dirty="0"/>
              <a:t>JavaScript frameworks</a:t>
            </a:r>
            <a:r>
              <a:rPr lang="en-US" dirty="0" smtClean="0"/>
              <a:t>. Can be used to write tests for React apps. as well.  </a:t>
            </a:r>
            <a:endParaRPr lang="en-US" dirty="0"/>
          </a:p>
        </p:txBody>
      </p:sp>
      <p:sp>
        <p:nvSpPr>
          <p:cNvPr id="17" name="Rectangle 16"/>
          <p:cNvSpPr/>
          <p:nvPr/>
        </p:nvSpPr>
        <p:spPr>
          <a:xfrm>
            <a:off x="530577" y="4034304"/>
            <a:ext cx="10950223" cy="1477328"/>
          </a:xfrm>
          <a:prstGeom prst="rect">
            <a:avLst/>
          </a:prstGeom>
        </p:spPr>
        <p:txBody>
          <a:bodyPr wrap="square">
            <a:spAutoFit/>
          </a:bodyPr>
          <a:lstStyle/>
          <a:p>
            <a:pPr marL="285750" indent="-285750">
              <a:buFont typeface="Wingdings" panose="05000000000000000000" pitchFamily="2" charset="2"/>
              <a:buChar char="v"/>
            </a:pPr>
            <a:r>
              <a:rPr lang="en-US" b="1" dirty="0" smtClean="0">
                <a:solidFill>
                  <a:srgbClr val="292929"/>
                </a:solidFill>
                <a:latin typeface="charter"/>
              </a:rPr>
              <a:t>Ready-To-Go:   </a:t>
            </a:r>
            <a:r>
              <a:rPr lang="en-US" dirty="0" smtClean="0">
                <a:solidFill>
                  <a:srgbClr val="292929"/>
                </a:solidFill>
                <a:latin typeface="charter"/>
              </a:rPr>
              <a:t>Comes </a:t>
            </a:r>
            <a:r>
              <a:rPr lang="en-US" dirty="0">
                <a:solidFill>
                  <a:srgbClr val="292929"/>
                </a:solidFill>
                <a:latin typeface="charter"/>
              </a:rPr>
              <a:t>with everything you need to start testing.</a:t>
            </a:r>
          </a:p>
          <a:p>
            <a:pPr marL="285750" indent="-285750">
              <a:buFont typeface="Wingdings" panose="05000000000000000000" pitchFamily="2" charset="2"/>
              <a:buChar char="v"/>
            </a:pPr>
            <a:r>
              <a:rPr lang="en-US" b="1" dirty="0" err="1" smtClean="0">
                <a:solidFill>
                  <a:srgbClr val="292929"/>
                </a:solidFill>
                <a:latin typeface="charter"/>
              </a:rPr>
              <a:t>Globals</a:t>
            </a:r>
            <a:r>
              <a:rPr lang="en-US" b="1" dirty="0" smtClean="0">
                <a:solidFill>
                  <a:srgbClr val="292929"/>
                </a:solidFill>
                <a:latin typeface="charter"/>
              </a:rPr>
              <a:t>:   </a:t>
            </a:r>
            <a:r>
              <a:rPr lang="en-US" dirty="0" smtClean="0">
                <a:solidFill>
                  <a:srgbClr val="292929"/>
                </a:solidFill>
                <a:latin typeface="charter"/>
              </a:rPr>
              <a:t>Comes </a:t>
            </a:r>
            <a:r>
              <a:rPr lang="en-US" dirty="0">
                <a:solidFill>
                  <a:srgbClr val="292929"/>
                </a:solidFill>
                <a:latin typeface="charter"/>
              </a:rPr>
              <a:t>with all the important testing features in the global scope as well.</a:t>
            </a:r>
          </a:p>
          <a:p>
            <a:pPr marL="285750" indent="-285750">
              <a:buFont typeface="Wingdings" panose="05000000000000000000" pitchFamily="2" charset="2"/>
              <a:buChar char="v"/>
            </a:pPr>
            <a:r>
              <a:rPr lang="en-US" b="1" dirty="0" smtClean="0">
                <a:solidFill>
                  <a:srgbClr val="292929"/>
                </a:solidFill>
                <a:latin typeface="charter"/>
              </a:rPr>
              <a:t>Community:  </a:t>
            </a:r>
            <a:r>
              <a:rPr lang="en-US" dirty="0" smtClean="0">
                <a:solidFill>
                  <a:srgbClr val="292929"/>
                </a:solidFill>
                <a:latin typeface="charter"/>
              </a:rPr>
              <a:t>It </a:t>
            </a:r>
            <a:r>
              <a:rPr lang="en-US" dirty="0">
                <a:solidFill>
                  <a:srgbClr val="292929"/>
                </a:solidFill>
                <a:latin typeface="charter"/>
              </a:rPr>
              <a:t>has been on the market since 2009 and gathered a vast amount of articles, suggestions and tools that are based on it.</a:t>
            </a:r>
          </a:p>
          <a:p>
            <a:pPr marL="285750" indent="-285750">
              <a:buFont typeface="Wingdings" panose="05000000000000000000" pitchFamily="2" charset="2"/>
              <a:buChar char="v"/>
            </a:pPr>
            <a:r>
              <a:rPr lang="en-US" b="1" dirty="0" smtClean="0">
                <a:solidFill>
                  <a:srgbClr val="292929"/>
                </a:solidFill>
                <a:latin typeface="charter"/>
              </a:rPr>
              <a:t>Angular: </a:t>
            </a:r>
            <a:r>
              <a:rPr lang="en-US" dirty="0" smtClean="0">
                <a:solidFill>
                  <a:srgbClr val="292929"/>
                </a:solidFill>
                <a:latin typeface="charter"/>
              </a:rPr>
              <a:t>Has </a:t>
            </a:r>
            <a:r>
              <a:rPr lang="en-US" dirty="0">
                <a:solidFill>
                  <a:srgbClr val="292929"/>
                </a:solidFill>
                <a:latin typeface="charter"/>
              </a:rPr>
              <a:t>widespread Angular support </a:t>
            </a:r>
            <a:r>
              <a:rPr lang="en-US" dirty="0" smtClean="0">
                <a:solidFill>
                  <a:srgbClr val="292929"/>
                </a:solidFill>
                <a:latin typeface="charter"/>
              </a:rPr>
              <a:t>and </a:t>
            </a:r>
            <a:r>
              <a:rPr lang="en-US" dirty="0">
                <a:solidFill>
                  <a:srgbClr val="292929"/>
                </a:solidFill>
                <a:latin typeface="charter"/>
              </a:rPr>
              <a:t>it is recommended in the </a:t>
            </a:r>
            <a:r>
              <a:rPr lang="en-US" u="sng" dirty="0">
                <a:solidFill>
                  <a:srgbClr val="292929"/>
                </a:solidFill>
                <a:latin typeface="charter"/>
                <a:hlinkClick r:id="rId3"/>
              </a:rPr>
              <a:t>official Angular documentation</a:t>
            </a:r>
            <a:r>
              <a:rPr lang="en-US" dirty="0">
                <a:solidFill>
                  <a:srgbClr val="292929"/>
                </a:solidFill>
                <a:latin typeface="charter"/>
              </a:rPr>
              <a:t>.</a:t>
            </a:r>
            <a:endParaRPr lang="en-US" b="0" i="0" dirty="0">
              <a:solidFill>
                <a:srgbClr val="292929"/>
              </a:solidFill>
              <a:effectLst/>
              <a:latin typeface="charter"/>
            </a:endParaRPr>
          </a:p>
        </p:txBody>
      </p:sp>
      <p:sp>
        <p:nvSpPr>
          <p:cNvPr id="24" name="Rectangle 23"/>
          <p:cNvSpPr/>
          <p:nvPr/>
        </p:nvSpPr>
        <p:spPr>
          <a:xfrm>
            <a:off x="530577" y="1835962"/>
            <a:ext cx="11390490" cy="2031325"/>
          </a:xfrm>
          <a:prstGeom prst="rect">
            <a:avLst/>
          </a:prstGeom>
        </p:spPr>
        <p:txBody>
          <a:bodyPr wrap="square">
            <a:spAutoFit/>
          </a:bodyPr>
          <a:lstStyle/>
          <a:p>
            <a:r>
              <a:rPr lang="en-US" b="1" dirty="0">
                <a:latin typeface="Arial" panose="020B0604020202020204" pitchFamily="34" charset="0"/>
              </a:rPr>
              <a:t>Why Use Jasmine</a:t>
            </a:r>
            <a:r>
              <a:rPr lang="en-US" b="1" dirty="0" smtClean="0">
                <a:latin typeface="Arial" panose="020B0604020202020204" pitchFamily="34" charset="0"/>
              </a:rPr>
              <a:t>? </a:t>
            </a:r>
          </a:p>
          <a:p>
            <a:endParaRPr lang="en-US" dirty="0">
              <a:latin typeface="Arial" panose="020B0604020202020204" pitchFamily="34" charset="0"/>
            </a:endParaRPr>
          </a:p>
          <a:p>
            <a:pPr marL="285750" indent="-285750" algn="just">
              <a:buFont typeface="Wingdings" panose="05000000000000000000" pitchFamily="2" charset="2"/>
              <a:buChar char="v"/>
            </a:pPr>
            <a:r>
              <a:rPr lang="en-US" dirty="0" smtClean="0">
                <a:solidFill>
                  <a:srgbClr val="000000"/>
                </a:solidFill>
                <a:latin typeface="Arial" panose="020B0604020202020204" pitchFamily="34" charset="0"/>
              </a:rPr>
              <a:t>Jasmine </a:t>
            </a:r>
            <a:r>
              <a:rPr lang="en-US" dirty="0">
                <a:solidFill>
                  <a:srgbClr val="000000"/>
                </a:solidFill>
                <a:latin typeface="Arial" panose="020B0604020202020204" pitchFamily="34" charset="0"/>
              </a:rPr>
              <a:t>does not depend on any other JavaScript framework.</a:t>
            </a:r>
          </a:p>
          <a:p>
            <a:pPr marL="285750" indent="-285750" algn="just">
              <a:buFont typeface="Wingdings" panose="05000000000000000000" pitchFamily="2" charset="2"/>
              <a:buChar char="v"/>
            </a:pPr>
            <a:r>
              <a:rPr lang="en-US" dirty="0">
                <a:solidFill>
                  <a:srgbClr val="000000"/>
                </a:solidFill>
                <a:latin typeface="Arial" panose="020B0604020202020204" pitchFamily="34" charset="0"/>
              </a:rPr>
              <a:t>Jasmine does not require any DOM.</a:t>
            </a:r>
          </a:p>
          <a:p>
            <a:pPr marL="285750" indent="-285750" algn="just">
              <a:buFont typeface="Wingdings" panose="05000000000000000000" pitchFamily="2" charset="2"/>
              <a:buChar char="v"/>
            </a:pPr>
            <a:r>
              <a:rPr lang="en-US" dirty="0">
                <a:solidFill>
                  <a:srgbClr val="000000"/>
                </a:solidFill>
                <a:latin typeface="Arial" panose="020B0604020202020204" pitchFamily="34" charset="0"/>
              </a:rPr>
              <a:t>All the syntax used in Jasmine framework is clean and obvious so that you can easily write tests.</a:t>
            </a:r>
          </a:p>
          <a:p>
            <a:pPr marL="285750" indent="-285750" algn="just">
              <a:buFont typeface="Wingdings" panose="05000000000000000000" pitchFamily="2" charset="2"/>
              <a:buChar char="v"/>
            </a:pPr>
            <a:r>
              <a:rPr lang="en-US" dirty="0">
                <a:solidFill>
                  <a:srgbClr val="000000"/>
                </a:solidFill>
                <a:latin typeface="Arial" panose="020B0604020202020204" pitchFamily="34" charset="0"/>
              </a:rPr>
              <a:t>Jasmine is heavily influenced by </a:t>
            </a:r>
            <a:r>
              <a:rPr lang="en-US" dirty="0" err="1" smtClean="0">
                <a:solidFill>
                  <a:srgbClr val="000000"/>
                </a:solidFill>
                <a:latin typeface="Arial" panose="020B0604020202020204" pitchFamily="34" charset="0"/>
              </a:rPr>
              <a:t>Rspec</a:t>
            </a:r>
            <a:r>
              <a:rPr lang="en-US" dirty="0" smtClean="0">
                <a:solidFill>
                  <a:srgbClr val="000000"/>
                </a:solidFill>
                <a:latin typeface="Arial" panose="020B0604020202020204" pitchFamily="34" charset="0"/>
              </a:rPr>
              <a:t> (BDD testing for Ruby), </a:t>
            </a:r>
            <a:r>
              <a:rPr lang="en-US" dirty="0">
                <a:solidFill>
                  <a:srgbClr val="000000"/>
                </a:solidFill>
                <a:latin typeface="Arial" panose="020B0604020202020204" pitchFamily="34" charset="0"/>
              </a:rPr>
              <a:t>JS Spec, and </a:t>
            </a:r>
            <a:r>
              <a:rPr lang="en-US" dirty="0" err="1" smtClean="0">
                <a:solidFill>
                  <a:srgbClr val="000000"/>
                </a:solidFill>
                <a:latin typeface="Arial" panose="020B0604020202020204" pitchFamily="34" charset="0"/>
              </a:rPr>
              <a:t>JSpec</a:t>
            </a:r>
            <a:r>
              <a:rPr lang="en-US" dirty="0" smtClean="0">
                <a:solidFill>
                  <a:srgbClr val="000000"/>
                </a:solidFill>
                <a:latin typeface="Arial" panose="020B0604020202020204" pitchFamily="34" charset="0"/>
              </a:rPr>
              <a:t> (Java test assertions).</a:t>
            </a:r>
            <a:endParaRPr lang="en-US" dirty="0">
              <a:solidFill>
                <a:srgbClr val="000000"/>
              </a:solidFill>
              <a:latin typeface="Arial" panose="020B0604020202020204" pitchFamily="34" charset="0"/>
            </a:endParaRPr>
          </a:p>
          <a:p>
            <a:pPr marL="285750" indent="-285750" algn="just">
              <a:buFont typeface="Wingdings" panose="05000000000000000000" pitchFamily="2" charset="2"/>
              <a:buChar char="v"/>
            </a:pPr>
            <a:r>
              <a:rPr lang="en-US" dirty="0">
                <a:solidFill>
                  <a:srgbClr val="000000"/>
                </a:solidFill>
                <a:latin typeface="Arial" panose="020B0604020202020204" pitchFamily="34" charset="0"/>
              </a:rPr>
              <a:t>Jasmine is an open-source </a:t>
            </a:r>
            <a:r>
              <a:rPr lang="en-US" dirty="0" smtClean="0">
                <a:solidFill>
                  <a:srgbClr val="000000"/>
                </a:solidFill>
                <a:latin typeface="Arial" panose="020B0604020202020204" pitchFamily="34" charset="0"/>
              </a:rPr>
              <a:t>framework, versions available like </a:t>
            </a:r>
            <a:r>
              <a:rPr lang="en-US" dirty="0">
                <a:solidFill>
                  <a:srgbClr val="000000"/>
                </a:solidFill>
                <a:latin typeface="Arial" panose="020B0604020202020204" pitchFamily="34" charset="0"/>
              </a:rPr>
              <a:t>stand-alone, ruby gem, Node.js, etc.</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43416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337789" y="181990"/>
            <a:ext cx="2573140" cy="646331"/>
          </a:xfrm>
          <a:prstGeom prst="rect">
            <a:avLst/>
          </a:prstGeom>
        </p:spPr>
        <p:txBody>
          <a:bodyPr wrap="none">
            <a:spAutoFit/>
          </a:bodyPr>
          <a:lstStyle/>
          <a:p>
            <a:r>
              <a:rPr lang="en-US" sz="3600" b="1" i="1" dirty="0" smtClean="0">
                <a:solidFill>
                  <a:srgbClr val="00B050"/>
                </a:solidFill>
              </a:rPr>
              <a:t>Jasmine API </a:t>
            </a:r>
            <a:endParaRPr lang="en-US" sz="3600" b="1" i="1" dirty="0">
              <a:solidFill>
                <a:srgbClr val="00B050"/>
              </a:solidFill>
            </a:endParaRPr>
          </a:p>
        </p:txBody>
      </p:sp>
      <p:sp>
        <p:nvSpPr>
          <p:cNvPr id="27" name="Rectangle 26"/>
          <p:cNvSpPr/>
          <p:nvPr/>
        </p:nvSpPr>
        <p:spPr>
          <a:xfrm>
            <a:off x="2822606" y="1052296"/>
            <a:ext cx="9188772" cy="338554"/>
          </a:xfrm>
          <a:prstGeom prst="rect">
            <a:avLst/>
          </a:prstGeom>
        </p:spPr>
        <p:txBody>
          <a:bodyPr wrap="square">
            <a:spAutoFit/>
          </a:bodyPr>
          <a:lstStyle/>
          <a:p>
            <a:r>
              <a:rPr lang="en-US" sz="1600" b="1" dirty="0" smtClean="0">
                <a:solidFill>
                  <a:srgbClr val="000000"/>
                </a:solidFill>
                <a:latin typeface="Arial" panose="020B0604020202020204" pitchFamily="34" charset="0"/>
              </a:rPr>
              <a:t>Inbuilt</a:t>
            </a:r>
            <a:r>
              <a:rPr lang="en-US" sz="1600" dirty="0" smtClean="0">
                <a:solidFill>
                  <a:srgbClr val="000000"/>
                </a:solidFill>
                <a:latin typeface="Arial" panose="020B0604020202020204" pitchFamily="34" charset="0"/>
              </a:rPr>
              <a:t> matchers (</a:t>
            </a:r>
            <a:r>
              <a:rPr lang="en-US" sz="1600" dirty="0" err="1" smtClean="0"/>
              <a:t>toEqual</a:t>
            </a:r>
            <a:r>
              <a:rPr lang="en-US" sz="1600" dirty="0" smtClean="0"/>
              <a:t>, </a:t>
            </a:r>
            <a:r>
              <a:rPr lang="en-US" sz="1600" dirty="0" err="1" smtClean="0"/>
              <a:t>toBe</a:t>
            </a:r>
            <a:r>
              <a:rPr lang="en-US" sz="1600" dirty="0" smtClean="0"/>
              <a:t>, not…, </a:t>
            </a:r>
            <a:r>
              <a:rPr lang="en-US" sz="1600" dirty="0" err="1" smtClean="0"/>
              <a:t>toBeTruthy</a:t>
            </a:r>
            <a:r>
              <a:rPr lang="en-US" sz="1600" dirty="0" smtClean="0"/>
              <a:t>, </a:t>
            </a:r>
            <a:r>
              <a:rPr lang="en-US" sz="1600" dirty="0" err="1" smtClean="0"/>
              <a:t>toThrow</a:t>
            </a:r>
            <a:r>
              <a:rPr lang="en-US" sz="1600" dirty="0" smtClean="0"/>
              <a:t>,   ...</a:t>
            </a:r>
            <a:r>
              <a:rPr lang="en-US" sz="1600" b="1" dirty="0" smtClean="0"/>
              <a:t> </a:t>
            </a:r>
            <a:r>
              <a:rPr lang="en-US" sz="1600" dirty="0" smtClean="0">
                <a:solidFill>
                  <a:srgbClr val="000000"/>
                </a:solidFill>
                <a:latin typeface="Arial" panose="020B0604020202020204" pitchFamily="34" charset="0"/>
              </a:rPr>
              <a:t>) and </a:t>
            </a:r>
            <a:r>
              <a:rPr lang="en-US" sz="1600" b="1" dirty="0" smtClean="0">
                <a:solidFill>
                  <a:srgbClr val="000000"/>
                </a:solidFill>
                <a:latin typeface="Arial" panose="020B0604020202020204" pitchFamily="34" charset="0"/>
              </a:rPr>
              <a:t>Custom</a:t>
            </a:r>
            <a:r>
              <a:rPr lang="en-US" sz="1600" dirty="0" smtClean="0">
                <a:solidFill>
                  <a:srgbClr val="000000"/>
                </a:solidFill>
                <a:latin typeface="Arial" panose="020B0604020202020204" pitchFamily="34" charset="0"/>
              </a:rPr>
              <a:t> matchers – </a:t>
            </a:r>
            <a:r>
              <a:rPr lang="en-US" sz="1600" dirty="0" err="1" smtClean="0"/>
              <a:t>addMatchers</a:t>
            </a:r>
            <a:r>
              <a:rPr lang="en-US" sz="1600" dirty="0" smtClean="0"/>
              <a:t> </a:t>
            </a:r>
            <a:endParaRPr lang="en-US" sz="1600" dirty="0"/>
          </a:p>
        </p:txBody>
      </p:sp>
      <p:sp>
        <p:nvSpPr>
          <p:cNvPr id="28" name="Rectangle 27"/>
          <p:cNvSpPr/>
          <p:nvPr/>
        </p:nvSpPr>
        <p:spPr>
          <a:xfrm>
            <a:off x="184731" y="1021518"/>
            <a:ext cx="2464136" cy="369332"/>
          </a:xfrm>
          <a:prstGeom prst="rect">
            <a:avLst/>
          </a:prstGeom>
        </p:spPr>
        <p:txBody>
          <a:bodyPr wrap="none">
            <a:spAutoFit/>
          </a:bodyPr>
          <a:lstStyle/>
          <a:p>
            <a:r>
              <a:rPr lang="en-US" dirty="0">
                <a:solidFill>
                  <a:srgbClr val="795E26"/>
                </a:solidFill>
                <a:latin typeface="Consolas" panose="020B0609020204030204" pitchFamily="49" charset="0"/>
              </a:rPr>
              <a:t>Jasmine Matchers: </a:t>
            </a:r>
          </a:p>
        </p:txBody>
      </p:sp>
      <p:sp>
        <p:nvSpPr>
          <p:cNvPr id="29" name="Rectangle 28"/>
          <p:cNvSpPr/>
          <p:nvPr/>
        </p:nvSpPr>
        <p:spPr>
          <a:xfrm>
            <a:off x="193518" y="1740782"/>
            <a:ext cx="2717411" cy="369332"/>
          </a:xfrm>
          <a:prstGeom prst="rect">
            <a:avLst/>
          </a:prstGeom>
        </p:spPr>
        <p:txBody>
          <a:bodyPr wrap="none">
            <a:spAutoFit/>
          </a:bodyPr>
          <a:lstStyle/>
          <a:p>
            <a:r>
              <a:rPr lang="en-US" dirty="0">
                <a:solidFill>
                  <a:srgbClr val="795E26"/>
                </a:solidFill>
                <a:latin typeface="Consolas" panose="020B0609020204030204" pitchFamily="49" charset="0"/>
              </a:rPr>
              <a:t>Setup and Teardown: </a:t>
            </a:r>
          </a:p>
        </p:txBody>
      </p:sp>
      <p:sp>
        <p:nvSpPr>
          <p:cNvPr id="30" name="Rectangle 29"/>
          <p:cNvSpPr/>
          <p:nvPr/>
        </p:nvSpPr>
        <p:spPr>
          <a:xfrm>
            <a:off x="2822606" y="1608938"/>
            <a:ext cx="9188772" cy="338554"/>
          </a:xfrm>
          <a:prstGeom prst="rect">
            <a:avLst/>
          </a:prstGeom>
        </p:spPr>
        <p:txBody>
          <a:bodyPr wrap="square">
            <a:spAutoFit/>
          </a:bodyPr>
          <a:lstStyle/>
          <a:p>
            <a:r>
              <a:rPr lang="en-US" sz="1600" dirty="0" smtClean="0">
                <a:solidFill>
                  <a:srgbClr val="4D4D4D"/>
                </a:solidFill>
                <a:latin typeface="Helvetica" panose="020B0604020202020204" pitchFamily="34" charset="0"/>
              </a:rPr>
              <a:t>Jasmine </a:t>
            </a:r>
            <a:r>
              <a:rPr lang="en-US" sz="1600" dirty="0">
                <a:solidFill>
                  <a:srgbClr val="4D4D4D"/>
                </a:solidFill>
                <a:latin typeface="Helvetica" panose="020B0604020202020204" pitchFamily="34" charset="0"/>
              </a:rPr>
              <a:t>provides the global </a:t>
            </a:r>
            <a:r>
              <a:rPr lang="en-US" sz="1600" dirty="0" err="1">
                <a:solidFill>
                  <a:srgbClr val="8A4182"/>
                </a:solidFill>
                <a:latin typeface="Helvetica" panose="020B0604020202020204" pitchFamily="34" charset="0"/>
                <a:hlinkClick r:id="rId3"/>
              </a:rPr>
              <a:t>beforeEach</a:t>
            </a:r>
            <a:r>
              <a:rPr lang="en-US" sz="1600" dirty="0">
                <a:solidFill>
                  <a:srgbClr val="4D4D4D"/>
                </a:solidFill>
                <a:latin typeface="Helvetica" panose="020B0604020202020204" pitchFamily="34" charset="0"/>
              </a:rPr>
              <a:t>, </a:t>
            </a:r>
            <a:r>
              <a:rPr lang="en-US" sz="1600" dirty="0" err="1">
                <a:solidFill>
                  <a:srgbClr val="8A4182"/>
                </a:solidFill>
                <a:latin typeface="Helvetica" panose="020B0604020202020204" pitchFamily="34" charset="0"/>
                <a:hlinkClick r:id="rId4"/>
              </a:rPr>
              <a:t>afterEach</a:t>
            </a:r>
            <a:r>
              <a:rPr lang="en-US" sz="1600" dirty="0">
                <a:solidFill>
                  <a:srgbClr val="4D4D4D"/>
                </a:solidFill>
                <a:latin typeface="Helvetica" panose="020B0604020202020204" pitchFamily="34" charset="0"/>
              </a:rPr>
              <a:t>, </a:t>
            </a:r>
            <a:r>
              <a:rPr lang="en-US" sz="1600" dirty="0" err="1">
                <a:solidFill>
                  <a:srgbClr val="8A4182"/>
                </a:solidFill>
                <a:latin typeface="Helvetica" panose="020B0604020202020204" pitchFamily="34" charset="0"/>
                <a:hlinkClick r:id="rId5"/>
              </a:rPr>
              <a:t>beforeAll</a:t>
            </a:r>
            <a:r>
              <a:rPr lang="en-US" sz="1600" dirty="0">
                <a:solidFill>
                  <a:srgbClr val="4D4D4D"/>
                </a:solidFill>
                <a:latin typeface="Helvetica" panose="020B0604020202020204" pitchFamily="34" charset="0"/>
              </a:rPr>
              <a:t>, and </a:t>
            </a:r>
            <a:r>
              <a:rPr lang="en-US" sz="1600" dirty="0" err="1">
                <a:solidFill>
                  <a:srgbClr val="8A4182"/>
                </a:solidFill>
                <a:latin typeface="Helvetica" panose="020B0604020202020204" pitchFamily="34" charset="0"/>
                <a:hlinkClick r:id="rId6"/>
              </a:rPr>
              <a:t>afterAll</a:t>
            </a:r>
            <a:r>
              <a:rPr lang="en-US" sz="1600" dirty="0">
                <a:solidFill>
                  <a:srgbClr val="4D4D4D"/>
                </a:solidFill>
                <a:latin typeface="Helvetica" panose="020B0604020202020204" pitchFamily="34" charset="0"/>
              </a:rPr>
              <a:t> functions.</a:t>
            </a:r>
            <a:endParaRPr lang="en-US" sz="1600" dirty="0"/>
          </a:p>
        </p:txBody>
      </p:sp>
      <p:sp>
        <p:nvSpPr>
          <p:cNvPr id="33" name="Rectangle 2"/>
          <p:cNvSpPr>
            <a:spLocks noChangeArrowheads="1"/>
          </p:cNvSpPr>
          <p:nvPr/>
        </p:nvSpPr>
        <p:spPr bwMode="auto">
          <a:xfrm>
            <a:off x="2822606" y="1940539"/>
            <a:ext cx="9422522" cy="338554"/>
          </a:xfrm>
          <a:prstGeom prst="rect">
            <a:avLst/>
          </a:prstGeom>
        </p:spPr>
        <p:txBody>
          <a:bodyPr wrap="square">
            <a:spAutoFit/>
          </a:bodyPr>
          <a:lstStyle/>
          <a:p>
            <a:r>
              <a:rPr lang="en-US" altLang="en-US" sz="1600" dirty="0">
                <a:solidFill>
                  <a:srgbClr val="4D4D4D"/>
                </a:solidFill>
                <a:latin typeface="Helvetica" panose="020B0604020202020204" pitchFamily="34" charset="0"/>
              </a:rPr>
              <a:t>Another way to share variables between a </a:t>
            </a:r>
            <a:r>
              <a:rPr lang="en-US" altLang="en-US" sz="1600" dirty="0" err="1">
                <a:solidFill>
                  <a:srgbClr val="4D4D4D"/>
                </a:solidFill>
                <a:latin typeface="Helvetica" panose="020B0604020202020204" pitchFamily="34" charset="0"/>
              </a:rPr>
              <a:t>beforeEach</a:t>
            </a:r>
            <a:r>
              <a:rPr lang="en-US" altLang="en-US" sz="1600" dirty="0">
                <a:solidFill>
                  <a:srgbClr val="4D4D4D"/>
                </a:solidFill>
                <a:latin typeface="Helvetica" panose="020B0604020202020204" pitchFamily="34" charset="0"/>
              </a:rPr>
              <a:t>, </a:t>
            </a:r>
            <a:r>
              <a:rPr lang="en-US" altLang="en-US" sz="1600" b="1" dirty="0">
                <a:solidFill>
                  <a:srgbClr val="4D4D4D"/>
                </a:solidFill>
                <a:latin typeface="Helvetica" panose="020B0604020202020204" pitchFamily="34" charset="0"/>
              </a:rPr>
              <a:t>it,</a:t>
            </a:r>
            <a:r>
              <a:rPr lang="en-US" altLang="en-US" sz="1600" dirty="0">
                <a:solidFill>
                  <a:srgbClr val="4D4D4D"/>
                </a:solidFill>
                <a:latin typeface="Helvetica" panose="020B0604020202020204" pitchFamily="34" charset="0"/>
              </a:rPr>
              <a:t> and </a:t>
            </a:r>
            <a:r>
              <a:rPr lang="en-US" altLang="en-US" sz="1600" dirty="0" err="1">
                <a:solidFill>
                  <a:srgbClr val="4D4D4D"/>
                </a:solidFill>
                <a:latin typeface="Helvetica" panose="020B0604020202020204" pitchFamily="34" charset="0"/>
              </a:rPr>
              <a:t>afterEach</a:t>
            </a:r>
            <a:r>
              <a:rPr lang="en-US" altLang="en-US" sz="1600" dirty="0">
                <a:solidFill>
                  <a:srgbClr val="4D4D4D"/>
                </a:solidFill>
                <a:latin typeface="Helvetica" panose="020B0604020202020204" pitchFamily="34" charset="0"/>
              </a:rPr>
              <a:t> is through the </a:t>
            </a:r>
            <a:r>
              <a:rPr lang="en-US" altLang="en-US" sz="1600" b="1" dirty="0">
                <a:solidFill>
                  <a:srgbClr val="4D4D4D"/>
                </a:solidFill>
                <a:latin typeface="Helvetica" panose="020B0604020202020204" pitchFamily="34" charset="0"/>
              </a:rPr>
              <a:t>this</a:t>
            </a:r>
            <a:r>
              <a:rPr lang="en-US" altLang="en-US" sz="1600" dirty="0">
                <a:solidFill>
                  <a:srgbClr val="4D4D4D"/>
                </a:solidFill>
                <a:latin typeface="Helvetica" panose="020B0604020202020204" pitchFamily="34" charset="0"/>
              </a:rPr>
              <a:t> keyword. </a:t>
            </a:r>
          </a:p>
        </p:txBody>
      </p:sp>
      <p:sp>
        <p:nvSpPr>
          <p:cNvPr id="34" name="Rectangle 33"/>
          <p:cNvSpPr/>
          <p:nvPr/>
        </p:nvSpPr>
        <p:spPr>
          <a:xfrm>
            <a:off x="263570" y="2463759"/>
            <a:ext cx="2084225" cy="369332"/>
          </a:xfrm>
          <a:prstGeom prst="rect">
            <a:avLst/>
          </a:prstGeom>
        </p:spPr>
        <p:txBody>
          <a:bodyPr wrap="none">
            <a:spAutoFit/>
          </a:bodyPr>
          <a:lstStyle/>
          <a:p>
            <a:r>
              <a:rPr lang="en-US" dirty="0" err="1" smtClean="0">
                <a:solidFill>
                  <a:srgbClr val="795E26"/>
                </a:solidFill>
                <a:latin typeface="Consolas" panose="020B0609020204030204" pitchFamily="49" charset="0"/>
              </a:rPr>
              <a:t>xdescribe</a:t>
            </a:r>
            <a:r>
              <a:rPr lang="en-US" dirty="0" smtClean="0">
                <a:solidFill>
                  <a:srgbClr val="795E26"/>
                </a:solidFill>
                <a:latin typeface="Consolas" panose="020B0609020204030204" pitchFamily="49" charset="0"/>
              </a:rPr>
              <a:t>, </a:t>
            </a:r>
            <a:r>
              <a:rPr lang="en-US" dirty="0" err="1" smtClean="0">
                <a:solidFill>
                  <a:srgbClr val="795E26"/>
                </a:solidFill>
                <a:latin typeface="Consolas" panose="020B0609020204030204" pitchFamily="49" charset="0"/>
              </a:rPr>
              <a:t>xit</a:t>
            </a:r>
            <a:r>
              <a:rPr lang="en-US" dirty="0" smtClean="0">
                <a:solidFill>
                  <a:srgbClr val="795E26"/>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6" name="Rectangle 2"/>
          <p:cNvSpPr>
            <a:spLocks noChangeArrowheads="1"/>
          </p:cNvSpPr>
          <p:nvPr/>
        </p:nvSpPr>
        <p:spPr bwMode="auto">
          <a:xfrm>
            <a:off x="2302639" y="2497181"/>
            <a:ext cx="9844205" cy="338554"/>
          </a:xfrm>
          <a:prstGeom prst="rect">
            <a:avLst/>
          </a:prstGeom>
        </p:spPr>
        <p:txBody>
          <a:bodyPr wrap="square">
            <a:spAutoFit/>
          </a:bodyPr>
          <a:lstStyle/>
          <a:p>
            <a:r>
              <a:rPr lang="en-US" sz="1600" dirty="0" smtClean="0"/>
              <a:t>Suites, blocks can </a:t>
            </a:r>
            <a:r>
              <a:rPr lang="en-US" sz="1600" dirty="0"/>
              <a:t>be </a:t>
            </a:r>
            <a:r>
              <a:rPr lang="en-US" sz="1600" dirty="0" smtClean="0"/>
              <a:t>disabled(skipped) via </a:t>
            </a:r>
            <a:r>
              <a:rPr lang="en-US" sz="1600" dirty="0" err="1" smtClean="0"/>
              <a:t>xdescribe</a:t>
            </a:r>
            <a:r>
              <a:rPr lang="en-US" sz="1600" dirty="0" smtClean="0"/>
              <a:t>, </a:t>
            </a:r>
            <a:r>
              <a:rPr lang="en-US" sz="1600" dirty="0" err="1" smtClean="0"/>
              <a:t>xit</a:t>
            </a:r>
            <a:r>
              <a:rPr lang="en-US" sz="1600" dirty="0" smtClean="0"/>
              <a:t> functions respectively. </a:t>
            </a:r>
            <a:r>
              <a:rPr lang="en-US" sz="1600" dirty="0"/>
              <a:t>Pending specs do not </a:t>
            </a:r>
            <a:r>
              <a:rPr lang="en-US" sz="1600" dirty="0" smtClean="0"/>
              <a:t>run, but shown</a:t>
            </a:r>
            <a:endParaRPr lang="en-US" sz="1600" dirty="0"/>
          </a:p>
        </p:txBody>
      </p:sp>
      <p:sp>
        <p:nvSpPr>
          <p:cNvPr id="37" name="Rectangle 36"/>
          <p:cNvSpPr/>
          <p:nvPr/>
        </p:nvSpPr>
        <p:spPr>
          <a:xfrm>
            <a:off x="263570" y="3181461"/>
            <a:ext cx="1071127" cy="369332"/>
          </a:xfrm>
          <a:prstGeom prst="rect">
            <a:avLst/>
          </a:prstGeom>
        </p:spPr>
        <p:txBody>
          <a:bodyPr wrap="none">
            <a:spAutoFit/>
          </a:bodyPr>
          <a:lstStyle/>
          <a:p>
            <a:r>
              <a:rPr lang="en-US" dirty="0">
                <a:solidFill>
                  <a:srgbClr val="795E26"/>
                </a:solidFill>
                <a:latin typeface="Consolas" panose="020B0609020204030204" pitchFamily="49" charset="0"/>
              </a:rPr>
              <a:t>Spies: </a:t>
            </a:r>
          </a:p>
        </p:txBody>
      </p:sp>
      <p:sp>
        <p:nvSpPr>
          <p:cNvPr id="38" name="Rectangle 37"/>
          <p:cNvSpPr/>
          <p:nvPr/>
        </p:nvSpPr>
        <p:spPr>
          <a:xfrm>
            <a:off x="1347449" y="3099105"/>
            <a:ext cx="10555111" cy="646331"/>
          </a:xfrm>
          <a:prstGeom prst="rect">
            <a:avLst/>
          </a:prstGeom>
        </p:spPr>
        <p:txBody>
          <a:bodyPr wrap="square">
            <a:spAutoFit/>
          </a:bodyPr>
          <a:lstStyle/>
          <a:p>
            <a:r>
              <a:rPr lang="en-US" dirty="0"/>
              <a:t>Jasmine has test double functions called </a:t>
            </a:r>
            <a:r>
              <a:rPr lang="en-US" dirty="0">
                <a:hlinkClick r:id="rId7"/>
              </a:rPr>
              <a:t>spies</a:t>
            </a:r>
            <a:r>
              <a:rPr lang="en-US" dirty="0"/>
              <a:t>. </a:t>
            </a:r>
            <a:r>
              <a:rPr lang="en-US" dirty="0" smtClean="0"/>
              <a:t> </a:t>
            </a:r>
            <a:r>
              <a:rPr lang="en-US" sz="1600" dirty="0" err="1">
                <a:solidFill>
                  <a:srgbClr val="8A4182"/>
                </a:solidFill>
                <a:latin typeface="Helvetica" panose="020B0604020202020204" pitchFamily="34" charset="0"/>
              </a:rPr>
              <a:t>spyOn</a:t>
            </a:r>
            <a:r>
              <a:rPr lang="en-US" sz="1600" dirty="0">
                <a:solidFill>
                  <a:srgbClr val="8A4182"/>
                </a:solidFill>
                <a:latin typeface="Helvetica" panose="020B0604020202020204" pitchFamily="34" charset="0"/>
              </a:rPr>
              <a:t>, </a:t>
            </a:r>
            <a:r>
              <a:rPr lang="en-US" sz="1600" dirty="0" err="1">
                <a:solidFill>
                  <a:srgbClr val="8A4182"/>
                </a:solidFill>
                <a:latin typeface="Helvetica" panose="020B0604020202020204" pitchFamily="34" charset="0"/>
              </a:rPr>
              <a:t>createSpy</a:t>
            </a:r>
            <a:r>
              <a:rPr lang="en-US" sz="1600" dirty="0">
                <a:solidFill>
                  <a:srgbClr val="8A4182"/>
                </a:solidFill>
                <a:latin typeface="Helvetica" panose="020B0604020202020204" pitchFamily="34" charset="0"/>
              </a:rPr>
              <a:t>, </a:t>
            </a:r>
            <a:r>
              <a:rPr lang="en-US" sz="1600" dirty="0" err="1">
                <a:solidFill>
                  <a:srgbClr val="8A4182"/>
                </a:solidFill>
                <a:latin typeface="Helvetica" panose="020B0604020202020204" pitchFamily="34" charset="0"/>
              </a:rPr>
              <a:t>createSpyonObj</a:t>
            </a:r>
            <a:r>
              <a:rPr lang="en-US" sz="1600" dirty="0">
                <a:solidFill>
                  <a:srgbClr val="8A4182"/>
                </a:solidFill>
                <a:latin typeface="Helvetica" panose="020B0604020202020204" pitchFamily="34" charset="0"/>
              </a:rPr>
              <a:t>,  </a:t>
            </a:r>
          </a:p>
          <a:p>
            <a:r>
              <a:rPr lang="en-US" dirty="0" smtClean="0"/>
              <a:t>Special </a:t>
            </a:r>
            <a:r>
              <a:rPr lang="en-US" dirty="0"/>
              <a:t>matchers to interacting with spies: </a:t>
            </a:r>
            <a:r>
              <a:rPr lang="en-US" sz="1600" dirty="0" err="1" smtClean="0">
                <a:solidFill>
                  <a:srgbClr val="8A4182"/>
                </a:solidFill>
                <a:latin typeface="Helvetica" panose="020B0604020202020204" pitchFamily="34" charset="0"/>
              </a:rPr>
              <a:t>toHaveBeenCalled</a:t>
            </a:r>
            <a:r>
              <a:rPr lang="en-US" dirty="0"/>
              <a:t>, </a:t>
            </a:r>
            <a:r>
              <a:rPr lang="en-US" sz="1600" dirty="0" err="1">
                <a:solidFill>
                  <a:srgbClr val="8A4182"/>
                </a:solidFill>
                <a:latin typeface="Helvetica" panose="020B0604020202020204" pitchFamily="34" charset="0"/>
              </a:rPr>
              <a:t>toHaveBeenCalledTimes</a:t>
            </a:r>
            <a:r>
              <a:rPr lang="en-US" dirty="0"/>
              <a:t>, </a:t>
            </a:r>
            <a:r>
              <a:rPr lang="en-US" sz="1600" dirty="0" err="1" smtClean="0">
                <a:solidFill>
                  <a:srgbClr val="8A4182"/>
                </a:solidFill>
                <a:latin typeface="Helvetica" panose="020B0604020202020204" pitchFamily="34" charset="0"/>
              </a:rPr>
              <a:t>toHaveBeenCalledWith</a:t>
            </a:r>
            <a:endParaRPr lang="en-US" dirty="0"/>
          </a:p>
        </p:txBody>
      </p:sp>
      <p:sp>
        <p:nvSpPr>
          <p:cNvPr id="40" name="Rectangle 39"/>
          <p:cNvSpPr/>
          <p:nvPr/>
        </p:nvSpPr>
        <p:spPr>
          <a:xfrm>
            <a:off x="220889" y="4046789"/>
            <a:ext cx="3730508" cy="369332"/>
          </a:xfrm>
          <a:prstGeom prst="rect">
            <a:avLst/>
          </a:prstGeom>
        </p:spPr>
        <p:txBody>
          <a:bodyPr wrap="none">
            <a:spAutoFit/>
          </a:bodyPr>
          <a:lstStyle/>
          <a:p>
            <a:r>
              <a:rPr lang="en-US" dirty="0">
                <a:solidFill>
                  <a:srgbClr val="795E26"/>
                </a:solidFill>
                <a:latin typeface="Consolas" panose="020B0609020204030204" pitchFamily="49" charset="0"/>
              </a:rPr>
              <a:t>Matching with more </a:t>
            </a:r>
            <a:r>
              <a:rPr lang="en-US" dirty="0" smtClean="0">
                <a:solidFill>
                  <a:srgbClr val="795E26"/>
                </a:solidFill>
                <a:latin typeface="Consolas" panose="020B0609020204030204" pitchFamily="49" charset="0"/>
              </a:rPr>
              <a:t>finesse: </a:t>
            </a:r>
            <a:endParaRPr lang="en-US" dirty="0">
              <a:solidFill>
                <a:srgbClr val="795E26"/>
              </a:solidFill>
              <a:latin typeface="Consolas" panose="020B0609020204030204" pitchFamily="49" charset="0"/>
            </a:endParaRPr>
          </a:p>
        </p:txBody>
      </p:sp>
      <p:sp>
        <p:nvSpPr>
          <p:cNvPr id="41" name="Rectangle 40"/>
          <p:cNvSpPr/>
          <p:nvPr/>
        </p:nvSpPr>
        <p:spPr>
          <a:xfrm>
            <a:off x="3684952" y="4036961"/>
            <a:ext cx="8421127" cy="369332"/>
          </a:xfrm>
          <a:prstGeom prst="rect">
            <a:avLst/>
          </a:prstGeom>
        </p:spPr>
        <p:txBody>
          <a:bodyPr wrap="square">
            <a:spAutoFit/>
          </a:bodyPr>
          <a:lstStyle/>
          <a:p>
            <a:r>
              <a:rPr lang="en-US" sz="1600" dirty="0" smtClean="0">
                <a:hlinkClick r:id="rId8"/>
              </a:rPr>
              <a:t>Jasmine .</a:t>
            </a:r>
            <a:r>
              <a:rPr lang="en-US" sz="1600" dirty="0">
                <a:hlinkClick r:id="rId8"/>
              </a:rPr>
              <a:t>any</a:t>
            </a:r>
            <a:r>
              <a:rPr lang="en-US" sz="1600" dirty="0" smtClean="0"/>
              <a:t>, </a:t>
            </a:r>
            <a:r>
              <a:rPr lang="en-US" sz="1600" dirty="0" smtClean="0">
                <a:hlinkClick r:id="rId9"/>
              </a:rPr>
              <a:t>.anything</a:t>
            </a:r>
            <a:r>
              <a:rPr lang="en-US" sz="1600" dirty="0" smtClean="0"/>
              <a:t>, .</a:t>
            </a:r>
            <a:r>
              <a:rPr lang="en-US" dirty="0" err="1" smtClean="0">
                <a:hlinkClick r:id="rId10"/>
              </a:rPr>
              <a:t>objectContaining</a:t>
            </a:r>
            <a:r>
              <a:rPr lang="en-US" dirty="0" smtClean="0"/>
              <a:t>, .</a:t>
            </a:r>
            <a:r>
              <a:rPr lang="en-US" dirty="0" err="1" smtClean="0">
                <a:hlinkClick r:id="rId11"/>
              </a:rPr>
              <a:t>arrayContaining</a:t>
            </a:r>
            <a:r>
              <a:rPr lang="en-US" dirty="0" smtClean="0"/>
              <a:t>, </a:t>
            </a:r>
            <a:r>
              <a:rPr lang="en-US" dirty="0" smtClean="0">
                <a:hlinkClick r:id="rId12"/>
              </a:rPr>
              <a:t>.</a:t>
            </a:r>
            <a:r>
              <a:rPr lang="en-US" dirty="0" err="1">
                <a:hlinkClick r:id="rId12"/>
              </a:rPr>
              <a:t>stringMatching</a:t>
            </a:r>
            <a:r>
              <a:rPr lang="en-US" dirty="0"/>
              <a:t> </a:t>
            </a:r>
            <a:endParaRPr lang="en-US" sz="1600" dirty="0"/>
          </a:p>
        </p:txBody>
      </p:sp>
      <p:sp>
        <p:nvSpPr>
          <p:cNvPr id="42" name="Rectangle 41"/>
          <p:cNvSpPr/>
          <p:nvPr/>
        </p:nvSpPr>
        <p:spPr>
          <a:xfrm>
            <a:off x="184731" y="4744251"/>
            <a:ext cx="4490332" cy="369332"/>
          </a:xfrm>
          <a:prstGeom prst="rect">
            <a:avLst/>
          </a:prstGeom>
        </p:spPr>
        <p:txBody>
          <a:bodyPr wrap="none">
            <a:spAutoFit/>
          </a:bodyPr>
          <a:lstStyle/>
          <a:p>
            <a:r>
              <a:rPr lang="en-US" dirty="0">
                <a:solidFill>
                  <a:srgbClr val="795E26"/>
                </a:solidFill>
                <a:latin typeface="Consolas" panose="020B0609020204030204" pitchFamily="49" charset="0"/>
              </a:rPr>
              <a:t>Custom asymmetric equality </a:t>
            </a:r>
            <a:r>
              <a:rPr lang="en-US" dirty="0" smtClean="0">
                <a:solidFill>
                  <a:srgbClr val="795E26"/>
                </a:solidFill>
                <a:latin typeface="Consolas" panose="020B0609020204030204" pitchFamily="49" charset="0"/>
              </a:rPr>
              <a:t>tester:</a:t>
            </a:r>
            <a:endParaRPr lang="en-US" dirty="0">
              <a:solidFill>
                <a:srgbClr val="795E26"/>
              </a:solidFill>
              <a:latin typeface="Consolas" panose="020B0609020204030204" pitchFamily="49" charset="0"/>
            </a:endParaRPr>
          </a:p>
        </p:txBody>
      </p:sp>
      <p:sp>
        <p:nvSpPr>
          <p:cNvPr id="43" name="Rectangle 4"/>
          <p:cNvSpPr>
            <a:spLocks noChangeArrowheads="1"/>
          </p:cNvSpPr>
          <p:nvPr/>
        </p:nvSpPr>
        <p:spPr bwMode="auto">
          <a:xfrm>
            <a:off x="4675063" y="4784857"/>
            <a:ext cx="7286490" cy="338554"/>
          </a:xfrm>
          <a:prstGeom prst="rect">
            <a:avLst/>
          </a:prstGeom>
        </p:spPr>
        <p:txBody>
          <a:bodyPr wrap="square">
            <a:spAutoFit/>
          </a:bodyPr>
          <a:lstStyle/>
          <a:p>
            <a:r>
              <a:rPr lang="en-US" altLang="en-US" sz="1600" dirty="0"/>
              <a:t>custom asymmetric equality </a:t>
            </a:r>
            <a:r>
              <a:rPr lang="en-US" altLang="en-US" sz="1600" dirty="0" smtClean="0"/>
              <a:t> providing </a:t>
            </a:r>
            <a:r>
              <a:rPr lang="en-US" altLang="en-US" sz="1600" dirty="0"/>
              <a:t>an object that has </a:t>
            </a:r>
            <a:r>
              <a:rPr lang="en-US" altLang="en-US" sz="1600" dirty="0" err="1" smtClean="0"/>
              <a:t>asymmetricMatch</a:t>
            </a:r>
            <a:r>
              <a:rPr lang="en-US" altLang="en-US" sz="1600" dirty="0"/>
              <a:t> function. </a:t>
            </a:r>
          </a:p>
        </p:txBody>
      </p:sp>
      <p:sp>
        <p:nvSpPr>
          <p:cNvPr id="44" name="Rectangle 43"/>
          <p:cNvSpPr/>
          <p:nvPr/>
        </p:nvSpPr>
        <p:spPr>
          <a:xfrm>
            <a:off x="184731" y="5441713"/>
            <a:ext cx="3857146" cy="369332"/>
          </a:xfrm>
          <a:prstGeom prst="rect">
            <a:avLst/>
          </a:prstGeom>
        </p:spPr>
        <p:txBody>
          <a:bodyPr wrap="none">
            <a:spAutoFit/>
          </a:bodyPr>
          <a:lstStyle/>
          <a:p>
            <a:r>
              <a:rPr lang="en-US" dirty="0">
                <a:solidFill>
                  <a:srgbClr val="795E26"/>
                </a:solidFill>
                <a:latin typeface="Consolas" panose="020B0609020204030204" pitchFamily="49" charset="0"/>
              </a:rPr>
              <a:t>Jasmine </a:t>
            </a:r>
            <a:r>
              <a:rPr lang="en-US" dirty="0" smtClean="0">
                <a:solidFill>
                  <a:srgbClr val="795E26"/>
                </a:solidFill>
                <a:latin typeface="Consolas" panose="020B0609020204030204" pitchFamily="49" charset="0"/>
              </a:rPr>
              <a:t>Clock, mocking Date:</a:t>
            </a:r>
            <a:endParaRPr lang="en-US" dirty="0">
              <a:solidFill>
                <a:srgbClr val="795E26"/>
              </a:solidFill>
              <a:latin typeface="Consolas" panose="020B0609020204030204" pitchFamily="49" charset="0"/>
            </a:endParaRPr>
          </a:p>
        </p:txBody>
      </p:sp>
      <p:sp>
        <p:nvSpPr>
          <p:cNvPr id="46" name="Rectangle 4"/>
          <p:cNvSpPr>
            <a:spLocks noChangeArrowheads="1"/>
          </p:cNvSpPr>
          <p:nvPr/>
        </p:nvSpPr>
        <p:spPr bwMode="auto">
          <a:xfrm>
            <a:off x="3965064" y="5441713"/>
            <a:ext cx="7388090" cy="369332"/>
          </a:xfrm>
          <a:prstGeom prst="rect">
            <a:avLst/>
          </a:prstGeom>
        </p:spPr>
        <p:txBody>
          <a:bodyPr wrap="square">
            <a:spAutoFit/>
          </a:bodyPr>
          <a:lstStyle/>
          <a:p>
            <a:r>
              <a:rPr lang="en-US" sz="1600" dirty="0" err="1" smtClean="0">
                <a:solidFill>
                  <a:srgbClr val="267F99"/>
                </a:solidFill>
                <a:latin typeface="Consolas" panose="020B0609020204030204" pitchFamily="49" charset="0"/>
              </a:rPr>
              <a:t>jasmine</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clock</a:t>
            </a:r>
            <a:r>
              <a:rPr lang="en-US" sz="1600" dirty="0" smtClean="0">
                <a:solidFill>
                  <a:srgbClr val="000000"/>
                </a:solidFill>
                <a:latin typeface="Consolas" panose="020B0609020204030204" pitchFamily="49" charset="0"/>
              </a:rPr>
              <a:t>() .install(), .uninstall(), .tick(), </a:t>
            </a:r>
            <a:r>
              <a:rPr lang="en-US" dirty="0" smtClean="0"/>
              <a:t>.</a:t>
            </a:r>
            <a:r>
              <a:rPr lang="en-US" dirty="0" err="1" smtClean="0"/>
              <a:t>mockDate</a:t>
            </a:r>
            <a:r>
              <a:rPr lang="en-US" dirty="0" smtClean="0"/>
              <a:t>()</a:t>
            </a:r>
            <a:endParaRPr lang="en-US" altLang="en-US" sz="1600" dirty="0"/>
          </a:p>
        </p:txBody>
      </p:sp>
    </p:spTree>
    <p:extLst>
      <p:ext uri="{BB962C8B-B14F-4D97-AF65-F5344CB8AC3E}">
        <p14:creationId xmlns:p14="http://schemas.microsoft.com/office/powerpoint/2010/main" val="2274876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383872" y="43934"/>
            <a:ext cx="3710696" cy="646331"/>
          </a:xfrm>
          <a:prstGeom prst="rect">
            <a:avLst/>
          </a:prstGeom>
        </p:spPr>
        <p:txBody>
          <a:bodyPr wrap="none">
            <a:spAutoFit/>
          </a:bodyPr>
          <a:lstStyle/>
          <a:p>
            <a:r>
              <a:rPr lang="en-US" sz="3600" b="1" i="1" dirty="0" smtClean="0">
                <a:solidFill>
                  <a:srgbClr val="00B050"/>
                </a:solidFill>
              </a:rPr>
              <a:t>Jest  </a:t>
            </a:r>
            <a:r>
              <a:rPr lang="en-US" dirty="0">
                <a:solidFill>
                  <a:srgbClr val="292929"/>
                </a:solidFill>
                <a:latin typeface="charter"/>
              </a:rPr>
              <a:t>(</a:t>
            </a:r>
            <a:r>
              <a:rPr lang="en-US" dirty="0" err="1" smtClean="0">
                <a:solidFill>
                  <a:srgbClr val="292929"/>
                </a:solidFill>
                <a:latin typeface="charter"/>
              </a:rPr>
              <a:t>lsp</a:t>
            </a:r>
            <a:r>
              <a:rPr lang="en-US" dirty="0" smtClean="0">
                <a:solidFill>
                  <a:srgbClr val="292929"/>
                </a:solidFill>
                <a:latin typeface="charter"/>
              </a:rPr>
              <a:t>-extension </a:t>
            </a:r>
            <a:r>
              <a:rPr lang="en-US" dirty="0">
                <a:solidFill>
                  <a:srgbClr val="292929"/>
                </a:solidFill>
                <a:latin typeface="charter"/>
              </a:rPr>
              <a:t>FE </a:t>
            </a:r>
            <a:r>
              <a:rPr lang="en-US" dirty="0" smtClean="0">
                <a:solidFill>
                  <a:srgbClr val="292929"/>
                </a:solidFill>
                <a:latin typeface="charter"/>
              </a:rPr>
              <a:t>uses it)</a:t>
            </a:r>
            <a:endParaRPr lang="en-US" dirty="0">
              <a:solidFill>
                <a:srgbClr val="292929"/>
              </a:solidFill>
              <a:latin typeface="charter"/>
            </a:endParaRPr>
          </a:p>
        </p:txBody>
      </p:sp>
      <p:sp>
        <p:nvSpPr>
          <p:cNvPr id="23" name="Rectangle 22"/>
          <p:cNvSpPr/>
          <p:nvPr/>
        </p:nvSpPr>
        <p:spPr>
          <a:xfrm>
            <a:off x="383872" y="893465"/>
            <a:ext cx="11311418" cy="5355312"/>
          </a:xfrm>
          <a:prstGeom prst="rect">
            <a:avLst/>
          </a:prstGeom>
        </p:spPr>
        <p:txBody>
          <a:bodyPr wrap="square">
            <a:spAutoFit/>
          </a:bodyPr>
          <a:lstStyle/>
          <a:p>
            <a:pPr marL="285750" indent="-285750">
              <a:buFont typeface="Wingdings" panose="05000000000000000000" pitchFamily="2" charset="2"/>
              <a:buChar char="v"/>
            </a:pPr>
            <a:r>
              <a:rPr lang="en-US" b="1" dirty="0">
                <a:solidFill>
                  <a:srgbClr val="292929"/>
                </a:solidFill>
                <a:latin typeface="charter"/>
              </a:rPr>
              <a:t>Jest </a:t>
            </a:r>
            <a:r>
              <a:rPr lang="en-US" dirty="0">
                <a:solidFill>
                  <a:srgbClr val="292929"/>
                </a:solidFill>
                <a:latin typeface="charter"/>
              </a:rPr>
              <a:t>(</a:t>
            </a:r>
            <a:r>
              <a:rPr lang="en-US" dirty="0"/>
              <a:t>based on Jasmine)</a:t>
            </a:r>
            <a:r>
              <a:rPr lang="en-US" dirty="0">
                <a:solidFill>
                  <a:srgbClr val="292929"/>
                </a:solidFill>
                <a:latin typeface="charter"/>
              </a:rPr>
              <a:t> is the </a:t>
            </a:r>
            <a:r>
              <a:rPr lang="en-US" b="1" dirty="0">
                <a:solidFill>
                  <a:srgbClr val="292929"/>
                </a:solidFill>
                <a:latin typeface="charter"/>
              </a:rPr>
              <a:t>testing framework </a:t>
            </a:r>
            <a:r>
              <a:rPr lang="en-US" dirty="0">
                <a:solidFill>
                  <a:srgbClr val="292929"/>
                </a:solidFill>
                <a:latin typeface="charter"/>
              </a:rPr>
              <a:t>created and maintained by </a:t>
            </a:r>
            <a:r>
              <a:rPr lang="en-US" b="1" dirty="0">
                <a:solidFill>
                  <a:srgbClr val="292929"/>
                </a:solidFill>
                <a:latin typeface="charter"/>
              </a:rPr>
              <a:t>Facebook</a:t>
            </a:r>
            <a:r>
              <a:rPr lang="en-US" dirty="0" smtClean="0">
                <a:solidFill>
                  <a:srgbClr val="292929"/>
                </a:solidFill>
                <a:latin typeface="charter"/>
              </a:rPr>
              <a:t>. Self sufficient.</a:t>
            </a:r>
            <a:endParaRPr lang="en-US" dirty="0"/>
          </a:p>
          <a:p>
            <a:pPr marL="285750" indent="-285750">
              <a:buFont typeface="Wingdings" panose="05000000000000000000" pitchFamily="2" charset="2"/>
              <a:buChar char="v"/>
            </a:pPr>
            <a:endParaRPr lang="en-US" b="1" dirty="0" smtClean="0">
              <a:solidFill>
                <a:srgbClr val="292929"/>
              </a:solidFill>
              <a:latin typeface="charter"/>
            </a:endParaRPr>
          </a:p>
          <a:p>
            <a:pPr marL="285750" indent="-285750">
              <a:buFont typeface="Wingdings" panose="05000000000000000000" pitchFamily="2" charset="2"/>
              <a:buChar char="v"/>
            </a:pPr>
            <a:r>
              <a:rPr lang="en-US" b="1" dirty="0" smtClean="0">
                <a:solidFill>
                  <a:srgbClr val="292929"/>
                </a:solidFill>
                <a:latin typeface="charter"/>
              </a:rPr>
              <a:t>Performance - </a:t>
            </a:r>
            <a:r>
              <a:rPr lang="en-US" dirty="0" smtClean="0">
                <a:solidFill>
                  <a:srgbClr val="292929"/>
                </a:solidFill>
                <a:latin typeface="charter"/>
              </a:rPr>
              <a:t>faster </a:t>
            </a:r>
            <a:r>
              <a:rPr lang="en-US" dirty="0">
                <a:solidFill>
                  <a:srgbClr val="292929"/>
                </a:solidFill>
                <a:latin typeface="charter"/>
              </a:rPr>
              <a:t>for big projects with many test files by implementing a</a:t>
            </a:r>
            <a:r>
              <a:rPr lang="en-US" b="1" dirty="0">
                <a:solidFill>
                  <a:srgbClr val="292929"/>
                </a:solidFill>
                <a:latin typeface="charter"/>
              </a:rPr>
              <a:t> </a:t>
            </a:r>
            <a:r>
              <a:rPr lang="en-US" b="1" u="sng" dirty="0" smtClean="0">
                <a:solidFill>
                  <a:srgbClr val="292929"/>
                </a:solidFill>
                <a:latin typeface="charter"/>
                <a:hlinkClick r:id="rId3"/>
              </a:rPr>
              <a:t>parallel </a:t>
            </a:r>
            <a:r>
              <a:rPr lang="en-US" b="1" u="sng" dirty="0">
                <a:solidFill>
                  <a:srgbClr val="292929"/>
                </a:solidFill>
                <a:latin typeface="charter"/>
                <a:hlinkClick r:id="rId3"/>
              </a:rPr>
              <a:t>testing mechanism</a:t>
            </a:r>
            <a:r>
              <a:rPr lang="en-US" b="1"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smtClean="0">
                <a:solidFill>
                  <a:srgbClr val="292929"/>
                </a:solidFill>
                <a:latin typeface="charter"/>
              </a:rPr>
              <a:t>Ready-To-Go </a:t>
            </a:r>
            <a:r>
              <a:rPr lang="en-US" dirty="0" smtClean="0">
                <a:solidFill>
                  <a:srgbClr val="292929"/>
                </a:solidFill>
                <a:latin typeface="charter"/>
              </a:rPr>
              <a:t>has assertions</a:t>
            </a:r>
            <a:r>
              <a:rPr lang="en-US" dirty="0">
                <a:solidFill>
                  <a:srgbClr val="292929"/>
                </a:solidFill>
                <a:latin typeface="charter"/>
              </a:rPr>
              <a:t>, spies, and </a:t>
            </a:r>
            <a:r>
              <a:rPr lang="en-US" dirty="0" smtClean="0">
                <a:solidFill>
                  <a:srgbClr val="292929"/>
                </a:solidFill>
                <a:latin typeface="charter"/>
              </a:rPr>
              <a:t>mocks, no need combination-of-tools like  </a:t>
            </a:r>
            <a:r>
              <a:rPr lang="en-US" u="sng" dirty="0">
                <a:hlinkClick r:id="rId4"/>
              </a:rPr>
              <a:t>mocha</a:t>
            </a:r>
            <a:r>
              <a:rPr lang="en-US" dirty="0"/>
              <a:t> + </a:t>
            </a:r>
            <a:r>
              <a:rPr lang="en-US" u="sng" dirty="0">
                <a:hlinkClick r:id="rId5"/>
              </a:rPr>
              <a:t>chai</a:t>
            </a:r>
            <a:r>
              <a:rPr lang="en-US" dirty="0"/>
              <a:t> + </a:t>
            </a:r>
            <a:r>
              <a:rPr lang="en-US" u="sng" dirty="0" err="1" smtClean="0">
                <a:hlinkClick r:id="rId6"/>
              </a:rPr>
              <a:t>sinon</a:t>
            </a:r>
            <a:endParaRPr lang="en-US" u="sng" dirty="0" smtClean="0"/>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err="1" smtClean="0">
                <a:solidFill>
                  <a:srgbClr val="292929"/>
                </a:solidFill>
                <a:latin typeface="charter"/>
              </a:rPr>
              <a:t>Globals</a:t>
            </a:r>
            <a:r>
              <a:rPr lang="en-US" b="1" dirty="0" smtClean="0">
                <a:solidFill>
                  <a:srgbClr val="292929"/>
                </a:solidFill>
                <a:latin typeface="charter"/>
              </a:rPr>
              <a:t> </a:t>
            </a:r>
            <a:r>
              <a:rPr lang="en-US" dirty="0" smtClean="0">
                <a:solidFill>
                  <a:srgbClr val="292929"/>
                </a:solidFill>
                <a:latin typeface="charter"/>
              </a:rPr>
              <a:t>as  in </a:t>
            </a:r>
            <a:r>
              <a:rPr lang="en-US" dirty="0">
                <a:solidFill>
                  <a:srgbClr val="292929"/>
                </a:solidFill>
                <a:latin typeface="charter"/>
              </a:rPr>
              <a:t>Jasmine, </a:t>
            </a:r>
            <a:r>
              <a:rPr lang="en-US" dirty="0" smtClean="0">
                <a:solidFill>
                  <a:srgbClr val="292929"/>
                </a:solidFill>
                <a:latin typeface="charter"/>
              </a:rPr>
              <a:t>can </a:t>
            </a:r>
            <a:r>
              <a:rPr lang="en-US" dirty="0">
                <a:solidFill>
                  <a:srgbClr val="292929"/>
                </a:solidFill>
                <a:latin typeface="charter"/>
              </a:rPr>
              <a:t>be considered </a:t>
            </a:r>
            <a:r>
              <a:rPr lang="en-US" dirty="0" smtClean="0">
                <a:solidFill>
                  <a:srgbClr val="292929"/>
                </a:solidFill>
                <a:latin typeface="charter"/>
              </a:rPr>
              <a:t>bad, it </a:t>
            </a:r>
            <a:r>
              <a:rPr lang="en-US" dirty="0">
                <a:solidFill>
                  <a:srgbClr val="292929"/>
                </a:solidFill>
                <a:latin typeface="charter"/>
              </a:rPr>
              <a:t>makes your tests less </a:t>
            </a:r>
            <a:r>
              <a:rPr lang="en-US" dirty="0" smtClean="0">
                <a:solidFill>
                  <a:srgbClr val="292929"/>
                </a:solidFill>
                <a:latin typeface="charter"/>
              </a:rPr>
              <a:t>flexible </a:t>
            </a:r>
            <a:r>
              <a:rPr lang="en-US" dirty="0">
                <a:solidFill>
                  <a:srgbClr val="292929"/>
                </a:solidFill>
                <a:latin typeface="charter"/>
              </a:rPr>
              <a:t>but </a:t>
            </a:r>
            <a:r>
              <a:rPr lang="en-US" dirty="0" smtClean="0">
                <a:solidFill>
                  <a:srgbClr val="292929"/>
                </a:solidFill>
                <a:latin typeface="charter"/>
              </a:rPr>
              <a:t>makes </a:t>
            </a:r>
            <a:r>
              <a:rPr lang="en-US" dirty="0">
                <a:solidFill>
                  <a:srgbClr val="292929"/>
                </a:solidFill>
                <a:latin typeface="charter"/>
              </a:rPr>
              <a:t>your life </a:t>
            </a:r>
            <a:r>
              <a:rPr lang="en-US" dirty="0" smtClean="0">
                <a:solidFill>
                  <a:srgbClr val="292929"/>
                </a:solidFill>
                <a:latin typeface="charter"/>
              </a:rPr>
              <a:t>easier</a:t>
            </a:r>
            <a:endParaRPr lang="en-US" dirty="0">
              <a:solidFill>
                <a:srgbClr val="292929"/>
              </a:solidFill>
              <a:latin typeface="charter"/>
            </a:endParaRPr>
          </a:p>
          <a:p>
            <a:endParaRPr lang="en-US" dirty="0" smtClean="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Snapshot </a:t>
            </a:r>
            <a:r>
              <a:rPr lang="en-US" b="1" dirty="0" smtClean="0">
                <a:solidFill>
                  <a:srgbClr val="292929"/>
                </a:solidFill>
                <a:latin typeface="charter"/>
              </a:rPr>
              <a:t>testing - </a:t>
            </a:r>
            <a:r>
              <a:rPr lang="en-US" dirty="0">
                <a:solidFill>
                  <a:srgbClr val="292929"/>
                </a:solidFill>
                <a:latin typeface="charter"/>
              </a:rPr>
              <a:t>is </a:t>
            </a:r>
            <a:r>
              <a:rPr lang="en-US" dirty="0" smtClean="0">
                <a:solidFill>
                  <a:srgbClr val="292929"/>
                </a:solidFill>
                <a:latin typeface="charter"/>
              </a:rPr>
              <a:t>to </a:t>
            </a:r>
            <a:r>
              <a:rPr lang="en-US" dirty="0">
                <a:solidFill>
                  <a:srgbClr val="292929"/>
                </a:solidFill>
                <a:latin typeface="charter"/>
              </a:rPr>
              <a:t>ensure that your app’s UI doesn’t unexpectedly change between releases.</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Great modules </a:t>
            </a:r>
            <a:r>
              <a:rPr lang="en-US" b="1" dirty="0" smtClean="0">
                <a:solidFill>
                  <a:srgbClr val="292929"/>
                </a:solidFill>
                <a:latin typeface="charter"/>
              </a:rPr>
              <a:t>mocking </a:t>
            </a:r>
            <a:r>
              <a:rPr lang="en-US" dirty="0" smtClean="0">
                <a:solidFill>
                  <a:srgbClr val="292929"/>
                </a:solidFill>
                <a:latin typeface="charter"/>
              </a:rPr>
              <a:t>- Easy </a:t>
            </a:r>
            <a:r>
              <a:rPr lang="en-US" dirty="0">
                <a:solidFill>
                  <a:srgbClr val="292929"/>
                </a:solidFill>
                <a:latin typeface="charter"/>
              </a:rPr>
              <a:t>way to mock heavy modules to improve testing speed. </a:t>
            </a:r>
            <a:endParaRPr lang="en-US" dirty="0" smtClean="0">
              <a:solidFill>
                <a:srgbClr val="292929"/>
              </a:solidFill>
              <a:latin typeface="charter"/>
            </a:endParaRP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Code </a:t>
            </a:r>
            <a:r>
              <a:rPr lang="en-US" b="1" dirty="0" smtClean="0">
                <a:solidFill>
                  <a:srgbClr val="292929"/>
                </a:solidFill>
                <a:latin typeface="charter"/>
              </a:rPr>
              <a:t>coverage </a:t>
            </a:r>
            <a:r>
              <a:rPr lang="en-US" dirty="0" smtClean="0">
                <a:solidFill>
                  <a:srgbClr val="292929"/>
                </a:solidFill>
                <a:latin typeface="charter"/>
              </a:rPr>
              <a:t>- </a:t>
            </a:r>
            <a:r>
              <a:rPr lang="en-US" dirty="0">
                <a:solidFill>
                  <a:srgbClr val="292929"/>
                </a:solidFill>
                <a:latin typeface="charter"/>
              </a:rPr>
              <a:t>Includes a powerful and fast built-in code coverage tool that is based on </a:t>
            </a:r>
            <a:r>
              <a:rPr lang="en-US" u="sng" dirty="0">
                <a:solidFill>
                  <a:srgbClr val="292929"/>
                </a:solidFill>
                <a:latin typeface="charter"/>
                <a:hlinkClick r:id="rId7"/>
              </a:rPr>
              <a:t>Istanbul</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Reliability</a:t>
            </a:r>
            <a:r>
              <a:rPr lang="en-US" dirty="0">
                <a:solidFill>
                  <a:srgbClr val="292929"/>
                </a:solidFill>
                <a:latin typeface="charter"/>
              </a:rPr>
              <a:t>- </a:t>
            </a:r>
            <a:r>
              <a:rPr lang="en-US" dirty="0" smtClean="0">
                <a:solidFill>
                  <a:srgbClr val="292929"/>
                </a:solidFill>
                <a:latin typeface="charter"/>
              </a:rPr>
              <a:t>Has </a:t>
            </a:r>
            <a:r>
              <a:rPr lang="en-US" dirty="0">
                <a:solidFill>
                  <a:srgbClr val="292929"/>
                </a:solidFill>
                <a:latin typeface="charter"/>
              </a:rPr>
              <a:t>a huge community, </a:t>
            </a:r>
            <a:r>
              <a:rPr lang="en-US" dirty="0" smtClean="0">
                <a:solidFill>
                  <a:srgbClr val="292929"/>
                </a:solidFill>
                <a:latin typeface="charter"/>
              </a:rPr>
              <a:t> used </a:t>
            </a:r>
            <a:r>
              <a:rPr lang="en-US" dirty="0">
                <a:solidFill>
                  <a:srgbClr val="292929"/>
                </a:solidFill>
                <a:latin typeface="charter"/>
              </a:rPr>
              <a:t>in many very complex </a:t>
            </a:r>
            <a:r>
              <a:rPr lang="en-US" dirty="0" smtClean="0">
                <a:solidFill>
                  <a:srgbClr val="292929"/>
                </a:solidFill>
                <a:latin typeface="charter"/>
              </a:rPr>
              <a:t>projects </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Support-</a:t>
            </a:r>
            <a:r>
              <a:rPr lang="en-US" dirty="0">
                <a:solidFill>
                  <a:srgbClr val="292929"/>
                </a:solidFill>
                <a:latin typeface="charter"/>
              </a:rPr>
              <a:t> It is currently supported by all the major IDEs and tools</a:t>
            </a:r>
            <a:r>
              <a:rPr lang="en-US" dirty="0" smtClean="0">
                <a:solidFill>
                  <a:srgbClr val="292929"/>
                </a:solidFill>
                <a:latin typeface="charter"/>
              </a:rPr>
              <a:t>.</a:t>
            </a:r>
          </a:p>
          <a:p>
            <a:pPr marL="285750" indent="-285750">
              <a:buFont typeface="Wingdings" panose="05000000000000000000" pitchFamily="2" charset="2"/>
              <a:buChar char="v"/>
            </a:pPr>
            <a:endParaRPr lang="en-US" dirty="0">
              <a:solidFill>
                <a:srgbClr val="292929"/>
              </a:solidFill>
              <a:latin typeface="charter"/>
            </a:endParaRPr>
          </a:p>
          <a:p>
            <a:pPr marL="285750" indent="-285750">
              <a:buFont typeface="Wingdings" panose="05000000000000000000" pitchFamily="2" charset="2"/>
              <a:buChar char="v"/>
            </a:pPr>
            <a:r>
              <a:rPr lang="en-US" b="1" dirty="0">
                <a:solidFill>
                  <a:srgbClr val="292929"/>
                </a:solidFill>
                <a:latin typeface="charter"/>
              </a:rPr>
              <a:t>Development- </a:t>
            </a:r>
            <a:r>
              <a:rPr lang="en-US" dirty="0">
                <a:solidFill>
                  <a:srgbClr val="292929"/>
                </a:solidFill>
                <a:latin typeface="charter"/>
              </a:rPr>
              <a:t>jest only updates the files updated, so tests are running very fast in watch mode</a:t>
            </a:r>
            <a:r>
              <a:rPr lang="en-US" dirty="0" smtClean="0">
                <a:solidFill>
                  <a:srgbClr val="292929"/>
                </a:solidFill>
                <a:latin typeface="charter"/>
              </a:rPr>
              <a:t>.</a:t>
            </a:r>
            <a:endParaRPr lang="en-US" b="0" i="0" dirty="0">
              <a:solidFill>
                <a:srgbClr val="292929"/>
              </a:solidFill>
              <a:effectLst/>
              <a:latin typeface="charter"/>
            </a:endParaRPr>
          </a:p>
        </p:txBody>
      </p:sp>
    </p:spTree>
    <p:extLst>
      <p:ext uri="{BB962C8B-B14F-4D97-AF65-F5344CB8AC3E}">
        <p14:creationId xmlns:p14="http://schemas.microsoft.com/office/powerpoint/2010/main" val="3683573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4389343" cy="646331"/>
          </a:xfrm>
          <a:prstGeom prst="rect">
            <a:avLst/>
          </a:prstGeom>
        </p:spPr>
        <p:txBody>
          <a:bodyPr wrap="none">
            <a:spAutoFit/>
          </a:bodyPr>
          <a:lstStyle/>
          <a:p>
            <a:r>
              <a:rPr lang="en-US" sz="3600" b="1" i="1" dirty="0" smtClean="0">
                <a:solidFill>
                  <a:srgbClr val="00B050"/>
                </a:solidFill>
              </a:rPr>
              <a:t>Mocha + Chai + Sinon </a:t>
            </a:r>
            <a:endParaRPr lang="en-US" sz="3600" b="1" i="1" dirty="0">
              <a:solidFill>
                <a:srgbClr val="00B050"/>
              </a:solidFill>
            </a:endParaRPr>
          </a:p>
        </p:txBody>
      </p:sp>
      <p:sp>
        <p:nvSpPr>
          <p:cNvPr id="18" name="Rectangle 17"/>
          <p:cNvSpPr/>
          <p:nvPr/>
        </p:nvSpPr>
        <p:spPr>
          <a:xfrm>
            <a:off x="515698" y="1127246"/>
            <a:ext cx="11243733" cy="1169551"/>
          </a:xfrm>
          <a:prstGeom prst="rect">
            <a:avLst/>
          </a:prstGeom>
        </p:spPr>
        <p:txBody>
          <a:bodyPr wrap="square">
            <a:spAutoFit/>
          </a:bodyPr>
          <a:lstStyle/>
          <a:p>
            <a:r>
              <a:rPr lang="en-US" sz="1600" b="1" dirty="0">
                <a:solidFill>
                  <a:srgbClr val="292929"/>
                </a:solidFill>
                <a:latin typeface="charter"/>
              </a:rPr>
              <a:t>Mocha</a:t>
            </a:r>
            <a:r>
              <a:rPr lang="en-US" sz="1600" dirty="0">
                <a:solidFill>
                  <a:srgbClr val="292929"/>
                </a:solidFill>
                <a:latin typeface="charter"/>
              </a:rPr>
              <a:t> is the most used library. </a:t>
            </a:r>
            <a:endParaRPr lang="en-US" sz="1600" dirty="0" smtClean="0">
              <a:solidFill>
                <a:srgbClr val="292929"/>
              </a:solidFill>
              <a:latin typeface="charter"/>
            </a:endParaRPr>
          </a:p>
          <a:p>
            <a:r>
              <a:rPr lang="en-US" sz="1600" dirty="0" smtClean="0">
                <a:solidFill>
                  <a:srgbClr val="292929"/>
                </a:solidFill>
                <a:latin typeface="charter"/>
              </a:rPr>
              <a:t>Unlike </a:t>
            </a:r>
            <a:r>
              <a:rPr lang="en-US" sz="1600" dirty="0">
                <a:solidFill>
                  <a:srgbClr val="292929"/>
                </a:solidFill>
                <a:latin typeface="charter"/>
              </a:rPr>
              <a:t>Jasmine, it is used with third party assertions, mocking, and spying tools (usually </a:t>
            </a:r>
            <a:r>
              <a:rPr lang="en-US" sz="1600" u="sng" dirty="0">
                <a:latin typeface="charter"/>
                <a:hlinkClick r:id="rId3"/>
              </a:rPr>
              <a:t>Sinon</a:t>
            </a:r>
            <a:r>
              <a:rPr lang="en-US" sz="1600" dirty="0">
                <a:solidFill>
                  <a:srgbClr val="292929"/>
                </a:solidFill>
                <a:latin typeface="charter"/>
              </a:rPr>
              <a:t> and </a:t>
            </a:r>
            <a:r>
              <a:rPr lang="en-US" sz="1600" u="sng" dirty="0">
                <a:latin typeface="charter"/>
                <a:hlinkClick r:id="rId4"/>
              </a:rPr>
              <a:t>Chai</a:t>
            </a:r>
            <a:r>
              <a:rPr lang="en-US" sz="1600" dirty="0" smtClean="0">
                <a:solidFill>
                  <a:srgbClr val="292929"/>
                </a:solidFill>
                <a:latin typeface="charter"/>
              </a:rPr>
              <a:t>). </a:t>
            </a:r>
            <a:r>
              <a:rPr lang="en-US" dirty="0" smtClean="0"/>
              <a:t> </a:t>
            </a:r>
            <a:r>
              <a:rPr lang="en-US" dirty="0" smtClean="0">
                <a:solidFill>
                  <a:srgbClr val="292929"/>
                </a:solidFill>
                <a:latin typeface="charter"/>
              </a:rPr>
              <a:t> </a:t>
            </a:r>
            <a:endParaRPr lang="en-US" dirty="0"/>
          </a:p>
          <a:p>
            <a:endParaRPr lang="en-US" dirty="0"/>
          </a:p>
          <a:p>
            <a:endParaRPr lang="en-US" dirty="0"/>
          </a:p>
        </p:txBody>
      </p:sp>
      <p:sp>
        <p:nvSpPr>
          <p:cNvPr id="24" name="Rectangle 23"/>
          <p:cNvSpPr/>
          <p:nvPr/>
        </p:nvSpPr>
        <p:spPr>
          <a:xfrm>
            <a:off x="184731" y="2142782"/>
            <a:ext cx="11905669" cy="2862322"/>
          </a:xfrm>
          <a:prstGeom prst="rect">
            <a:avLst/>
          </a:prstGeom>
        </p:spPr>
        <p:txBody>
          <a:bodyPr wrap="square">
            <a:spAutoFit/>
          </a:bodyPr>
          <a:lstStyle/>
          <a:p>
            <a:pPr marL="285750" indent="-285750">
              <a:buFont typeface="Wingdings" panose="05000000000000000000" pitchFamily="2" charset="2"/>
              <a:buChar char="v"/>
            </a:pPr>
            <a:r>
              <a:rPr lang="en-US" sz="2000" dirty="0"/>
              <a:t>Community- Has many plugins and extension to test unique scenarios</a:t>
            </a:r>
            <a:r>
              <a:rPr lang="en-US" sz="2000" dirty="0" smtClean="0"/>
              <a:t>.</a:t>
            </a:r>
          </a:p>
          <a:p>
            <a:pPr marL="285750" indent="-285750">
              <a:buFont typeface="Wingdings" panose="05000000000000000000" pitchFamily="2" charset="2"/>
              <a:buChar char="v"/>
            </a:pPr>
            <a:endParaRPr lang="en-US" sz="2000" dirty="0" smtClean="0"/>
          </a:p>
          <a:p>
            <a:pPr marL="285750" indent="-285750">
              <a:buFont typeface="Wingdings" panose="05000000000000000000" pitchFamily="2" charset="2"/>
              <a:buChar char="v"/>
            </a:pPr>
            <a:r>
              <a:rPr lang="en-US" sz="2000" dirty="0" smtClean="0"/>
              <a:t>Mocha </a:t>
            </a:r>
            <a:r>
              <a:rPr lang="en-US" sz="2000" dirty="0"/>
              <a:t>includes the test structure as </a:t>
            </a:r>
            <a:r>
              <a:rPr lang="en-US" sz="2000" dirty="0" err="1"/>
              <a:t>globals</a:t>
            </a:r>
            <a:r>
              <a:rPr lang="en-US" sz="2000" dirty="0"/>
              <a:t>, saving </a:t>
            </a:r>
            <a:r>
              <a:rPr lang="en-US" sz="2000" dirty="0" smtClean="0"/>
              <a:t>time </a:t>
            </a:r>
            <a:r>
              <a:rPr lang="en-US" sz="2000" dirty="0"/>
              <a:t>by not having to include or require it in every file</a:t>
            </a:r>
            <a:r>
              <a:rPr lang="en-US" sz="2000" dirty="0" smtClean="0"/>
              <a: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smtClean="0"/>
              <a:t>Mocha </a:t>
            </a:r>
            <a:r>
              <a:rPr lang="en-US" sz="2000" dirty="0"/>
              <a:t>is </a:t>
            </a:r>
            <a:r>
              <a:rPr lang="en-US" sz="2000" b="1" dirty="0"/>
              <a:t>a little</a:t>
            </a:r>
            <a:r>
              <a:rPr lang="en-US" sz="2000" dirty="0"/>
              <a:t> harder to set up and divided into more libraries but it is more flexible and open to extensions</a:t>
            </a:r>
            <a:r>
              <a:rPr lang="en-US" sz="2000" dirty="0" smtClean="0"/>
              <a:t>.</a:t>
            </a:r>
          </a:p>
          <a:p>
            <a:pPr marL="285750" indent="-285750">
              <a:buFont typeface="Wingdings" panose="05000000000000000000" pitchFamily="2" charset="2"/>
              <a:buChar char="v"/>
            </a:pPr>
            <a:endParaRPr lang="en-US" sz="2000" dirty="0" smtClean="0"/>
          </a:p>
          <a:p>
            <a:pPr marL="285750" indent="-285750">
              <a:buFont typeface="Wingdings" panose="05000000000000000000" pitchFamily="2" charset="2"/>
              <a:buChar char="v"/>
            </a:pPr>
            <a:r>
              <a:rPr lang="en-US" sz="2000" dirty="0" smtClean="0"/>
              <a:t>Flexibility </a:t>
            </a:r>
            <a:r>
              <a:rPr lang="en-US" sz="2000" dirty="0"/>
              <a:t>in it’s assertions, spies and mocks is highly beneficial</a:t>
            </a:r>
            <a:r>
              <a:rPr lang="en-US" sz="2000" dirty="0" smtClean="0"/>
              <a: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sz="2000" dirty="0">
              <a:solidFill>
                <a:srgbClr val="292929"/>
              </a:solidFill>
              <a:latin typeface="charter"/>
            </a:endParaRPr>
          </a:p>
        </p:txBody>
      </p:sp>
    </p:spTree>
    <p:extLst>
      <p:ext uri="{BB962C8B-B14F-4D97-AF65-F5344CB8AC3E}">
        <p14:creationId xmlns:p14="http://schemas.microsoft.com/office/powerpoint/2010/main" val="579512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26149</TotalTime>
  <Words>9290</Words>
  <Application>Microsoft Office PowerPoint</Application>
  <PresentationFormat>Widescreen</PresentationFormat>
  <Paragraphs>583</Paragraphs>
  <Slides>13</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Arial</vt:lpstr>
      <vt:lpstr>Arial Narrow</vt:lpstr>
      <vt:lpstr>Calibri</vt:lpstr>
      <vt:lpstr>Calibri Light</vt:lpstr>
      <vt:lpstr>charter</vt:lpstr>
      <vt:lpstr>Consolas</vt:lpstr>
      <vt:lpstr>Encode Sans</vt:lpstr>
      <vt:lpstr>fell</vt:lpstr>
      <vt:lpstr>Georgia</vt:lpstr>
      <vt:lpstr>Helvetica</vt:lpstr>
      <vt:lpstr>Nunito Sans</vt:lpstr>
      <vt:lpstr>Open Sans</vt:lpstr>
      <vt:lpstr>Quicksand</vt:lpstr>
      <vt:lpstr>sohne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4029</cp:revision>
  <dcterms:created xsi:type="dcterms:W3CDTF">2020-07-14T16:59:29Z</dcterms:created>
  <dcterms:modified xsi:type="dcterms:W3CDTF">2021-03-11T11:21:46Z</dcterms:modified>
</cp:coreProperties>
</file>