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84" r:id="rId2"/>
    <p:sldId id="256" r:id="rId3"/>
    <p:sldId id="281" r:id="rId4"/>
    <p:sldId id="277" r:id="rId5"/>
    <p:sldId id="276" r:id="rId6"/>
    <p:sldId id="268" r:id="rId7"/>
    <p:sldId id="280" r:id="rId8"/>
    <p:sldId id="271" r:id="rId9"/>
    <p:sldId id="279" r:id="rId10"/>
    <p:sldId id="28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6" autoAdjust="0"/>
    <p:restoredTop sz="75581" autoAdjust="0"/>
  </p:normalViewPr>
  <p:slideViewPr>
    <p:cSldViewPr snapToGrid="0">
      <p:cViewPr varScale="1">
        <p:scale>
          <a:sx n="87" d="100"/>
          <a:sy n="87" d="100"/>
        </p:scale>
        <p:origin x="18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84668-6769-4D63-A6FC-E13EFE781D4F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79B4A-50AD-4921-98D2-3767FE828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2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JSLint</a:t>
            </a:r>
            <a:r>
              <a:rPr lang="en-US" dirty="0" smtClean="0"/>
              <a:t> can be found at </a:t>
            </a:r>
            <a:r>
              <a:rPr lang="en-US" i="1" dirty="0" smtClean="0"/>
              <a:t>http://www.JSLint.com/</a:t>
            </a:r>
            <a:r>
              <a:rPr lang="en-US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statements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composed of: Values, Operators, Expressions, Keywords, and Comments.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programs (and JavaScript statements) are often called JavaScript code. 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x, y, z;    // Statement 1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= 5;          // Statement 2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 6;          // Statement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  =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 * 10; //Statement 4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uses the </a:t>
            </a:r>
            <a:r>
              <a:rPr lang="en-US" dirty="0" err="1" smtClean="0"/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keyword to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declare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variables.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combination of values, variables, and operators, which computes to a value. E.g. 5 * 10    or x * 10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containers for storing data values.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JavaScript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must be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identified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unique names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JavaScript identifiers are case-sensitive.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Creating a variable in JavaScript is called "declaring" a variable.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carName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Difference Between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Unicode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UTF-8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Unicode is a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character set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UTF-8 is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Unicode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list of characters with unique decimal numbers (code points). A = 65, B = 66, C = 67, ....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list of decimal numbers represent the string “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ahello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97 104 101 108 108 111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how these numbers are translated into binary numbers to be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a computer: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UTF-8 encoding will store "hello" like this (binary): 01101000 01100101 01101100 01101100  01101111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translates numbers into binary .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Character sets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translates characters to numbers.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9B4A-50AD-4921-98D2-3767FE8280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73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9B4A-50AD-4921-98D2-3767FE8280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95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9B4A-50AD-4921-98D2-3767FE8280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4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5F33-1F9F-4F40-8427-7E6F6192A6B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67C1-98B4-449F-9CA8-AB05E471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53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5F33-1F9F-4F40-8427-7E6F6192A6B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67C1-98B4-449F-9CA8-AB05E471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04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5F33-1F9F-4F40-8427-7E6F6192A6B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67C1-98B4-449F-9CA8-AB05E471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9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5F33-1F9F-4F40-8427-7E6F6192A6B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67C1-98B4-449F-9CA8-AB05E471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47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5F33-1F9F-4F40-8427-7E6F6192A6B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67C1-98B4-449F-9CA8-AB05E471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13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5F33-1F9F-4F40-8427-7E6F6192A6B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67C1-98B4-449F-9CA8-AB05E471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0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5F33-1F9F-4F40-8427-7E6F6192A6B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67C1-98B4-449F-9CA8-AB05E471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35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5F33-1F9F-4F40-8427-7E6F6192A6B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67C1-98B4-449F-9CA8-AB05E471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30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5F33-1F9F-4F40-8427-7E6F6192A6B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67C1-98B4-449F-9CA8-AB05E471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04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5F33-1F9F-4F40-8427-7E6F6192A6B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67C1-98B4-449F-9CA8-AB05E471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80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5F33-1F9F-4F40-8427-7E6F6192A6B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67C1-98B4-449F-9CA8-AB05E471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98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25F33-1F9F-4F40-8427-7E6F6192A6B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267C1-98B4-449F-9CA8-AB05E471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2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asatklichov/multithreading-java-vs-nodejs" TargetMode="External"/><Relationship Id="rId5" Type="http://schemas.openxmlformats.org/officeDocument/2006/relationships/hyperlink" Target="http://sahet.net/htm/java.html" TargetMode="External"/><Relationship Id="rId4" Type="http://schemas.openxmlformats.org/officeDocument/2006/relationships/hyperlink" Target="mailto:azats@seznam.cz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5/docs/api/java.base/java/util/concurrent/class-use/CompletableFuture.html" TargetMode="External"/><Relationship Id="rId2" Type="http://schemas.openxmlformats.org/officeDocument/2006/relationships/hyperlink" Target="https://docs.oracle.com/en/java/javase/15/docs/api/java.base/java/util/concurrent/CompletableFuture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google.github.io/guava/releases/snapshot/api/docs/com/google/common/util/concurrent/SettableFuture.html" TargetMode="External"/><Relationship Id="rId2" Type="http://schemas.openxmlformats.org/officeDocument/2006/relationships/hyperlink" Target="http://docs.oracle.com/javase/8/docs/api/java/util/concurrent/CompletableFuture.html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esperdj.com/2015/09/21/listen-to-the-future-with-google-guava/" TargetMode="External"/><Relationship Id="rId13" Type="http://schemas.openxmlformats.org/officeDocument/2006/relationships/hyperlink" Target="https://github.com/asatklichov/multithreading-java-vs-nodejs" TargetMode="External"/><Relationship Id="rId3" Type="http://schemas.openxmlformats.org/officeDocument/2006/relationships/hyperlink" Target="https://www.baeldung.com/java-completablefuture" TargetMode="External"/><Relationship Id="rId7" Type="http://schemas.openxmlformats.org/officeDocument/2006/relationships/hyperlink" Target="https://www.nurkiewicz.com/2014/05/interruptedexception-and-interrupting.html" TargetMode="External"/><Relationship Id="rId12" Type="http://schemas.openxmlformats.org/officeDocument/2006/relationships/hyperlink" Target="https://codeahoy.com/java/How-To-Stop-Threads-Safely/" TargetMode="External"/><Relationship Id="rId2" Type="http://schemas.openxmlformats.org/officeDocument/2006/relationships/hyperlink" Target="https://medium.com/modern-mainframe/multithreading-in-java-vs-node-js-c558d59050c9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nurkiewicz.com/2015/03/completablefuture-cant-be-interrupted.html" TargetMode="External"/><Relationship Id="rId11" Type="http://schemas.openxmlformats.org/officeDocument/2006/relationships/hyperlink" Target="https://docs.oracle.com/javase/tutorial/essential/concurrency/interrupt.html" TargetMode="External"/><Relationship Id="rId5" Type="http://schemas.openxmlformats.org/officeDocument/2006/relationships/hyperlink" Target="https://dzone.com/articles/completablefuture-cant-be" TargetMode="External"/><Relationship Id="rId10" Type="http://schemas.openxmlformats.org/officeDocument/2006/relationships/hyperlink" Target="https://github.com/antlr/antlr4/pull/2610" TargetMode="External"/><Relationship Id="rId4" Type="http://schemas.openxmlformats.org/officeDocument/2006/relationships/hyperlink" Target="https://github.com/vsilaev/tascalate-concurrent" TargetMode="External"/><Relationship Id="rId9" Type="http://schemas.openxmlformats.org/officeDocument/2006/relationships/hyperlink" Target="https://dzone.com/articles/20-examples-of-using-javas-completablefutur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4060" y="276999"/>
            <a:ext cx="2000250" cy="2000250"/>
          </a:xfrm>
          <a:prstGeom prst="rect">
            <a:avLst/>
          </a:prstGeom>
        </p:spPr>
      </p:pic>
      <p:sp>
        <p:nvSpPr>
          <p:cNvPr id="26" name="Google Shape;126;p1"/>
          <p:cNvSpPr txBox="1">
            <a:spLocks/>
          </p:cNvSpPr>
          <p:nvPr/>
        </p:nvSpPr>
        <p:spPr>
          <a:xfrm>
            <a:off x="525780" y="2876304"/>
            <a:ext cx="9098280" cy="66479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b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4800" b="1" dirty="0" err="1" smtClean="0">
                <a:solidFill>
                  <a:srgbClr val="00B050"/>
                </a:solidFill>
              </a:rPr>
              <a:t>CompletableFuture</a:t>
            </a:r>
            <a:endParaRPr lang="en-US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Google Shape;128;p1"/>
          <p:cNvSpPr txBox="1">
            <a:spLocks noGrp="1"/>
          </p:cNvSpPr>
          <p:nvPr>
            <p:ph type="subTitle" idx="4294967295"/>
          </p:nvPr>
        </p:nvSpPr>
        <p:spPr>
          <a:xfrm>
            <a:off x="385876" y="5332120"/>
            <a:ext cx="7452360" cy="113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 smtClean="0"/>
              <a:t>Azat Satklichov</a:t>
            </a:r>
          </a:p>
          <a:p>
            <a:pPr marL="0" lvl="0" indent="0">
              <a:spcBef>
                <a:spcPts val="0"/>
              </a:spcBef>
              <a:buSzPts val="2400"/>
              <a:buNone/>
            </a:pPr>
            <a:r>
              <a:rPr lang="en-US" sz="1800" dirty="0" smtClean="0">
                <a:hlinkClick r:id="rId4"/>
              </a:rPr>
              <a:t>azats@seznam.cz</a:t>
            </a:r>
            <a:r>
              <a:rPr lang="en-US" sz="1800" dirty="0" smtClean="0"/>
              <a:t>,</a:t>
            </a:r>
          </a:p>
          <a:p>
            <a:pPr marL="0" lvl="0" indent="0">
              <a:spcBef>
                <a:spcPts val="0"/>
              </a:spcBef>
              <a:buSzPts val="2400"/>
              <a:buNone/>
            </a:pPr>
            <a:r>
              <a:rPr lang="en-US" sz="1800" dirty="0" smtClean="0">
                <a:hlinkClick r:id="rId5"/>
              </a:rPr>
              <a:t>http</a:t>
            </a:r>
            <a:r>
              <a:rPr lang="en-US" sz="1800" dirty="0">
                <a:hlinkClick r:id="rId5"/>
              </a:rPr>
              <a:t>://</a:t>
            </a:r>
            <a:r>
              <a:rPr lang="en-US" sz="1800" dirty="0" smtClean="0">
                <a:hlinkClick r:id="rId5"/>
              </a:rPr>
              <a:t>sahet.net/htm/java.html</a:t>
            </a:r>
            <a:r>
              <a:rPr lang="en-US" sz="1800" dirty="0" smtClean="0"/>
              <a:t>,</a:t>
            </a:r>
          </a:p>
          <a:p>
            <a:pPr marL="0" lvl="0" indent="0">
              <a:spcBef>
                <a:spcPts val="0"/>
              </a:spcBef>
              <a:buSzPts val="2400"/>
              <a:buNone/>
            </a:pPr>
            <a:r>
              <a:rPr lang="en-US" sz="1800" dirty="0">
                <a:hlinkClick r:id="rId6"/>
              </a:rPr>
              <a:t>https://</a:t>
            </a:r>
            <a:r>
              <a:rPr lang="en-US" sz="1800" dirty="0" smtClean="0">
                <a:hlinkClick r:id="rId6"/>
              </a:rPr>
              <a:t>github.com/asatklichov/multithreading-java-vs-nodejs</a:t>
            </a:r>
            <a:r>
              <a:rPr lang="en-US" sz="1800" dirty="0" smtClean="0"/>
              <a:t> 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15684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481" y="0"/>
            <a:ext cx="7292069" cy="497694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3979984" y="5326843"/>
            <a:ext cx="4323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228600" eaLnBrk="0" fontAlgn="base" hangingPunct="0">
              <a:spcBef>
                <a:spcPct val="0"/>
              </a:spcBef>
              <a:spcAft>
                <a:spcPct val="0"/>
              </a:spcAft>
              <a:buSzPts val="1400"/>
              <a:defRPr/>
            </a:pPr>
            <a:r>
              <a:rPr lang="en-US" sz="48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 </a:t>
            </a:r>
            <a:r>
              <a:rPr lang="en-US" sz="48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4506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638" y="767675"/>
            <a:ext cx="11904785" cy="634741"/>
          </a:xfrm>
        </p:spPr>
        <p:txBody>
          <a:bodyPr>
            <a:normAutofit fontScale="90000"/>
          </a:bodyPr>
          <a:lstStyle/>
          <a:p>
            <a:r>
              <a:rPr lang="en-US" sz="3200" b="1" dirty="0" err="1" smtClean="0">
                <a:solidFill>
                  <a:srgbClr val="00B050"/>
                </a:solidFill>
              </a:rPr>
              <a:t>CompletableFuture</a:t>
            </a:r>
            <a:r>
              <a:rPr lang="en-US" sz="3200" b="1" dirty="0" smtClean="0">
                <a:solidFill>
                  <a:srgbClr val="00B050"/>
                </a:solidFill>
              </a:rPr>
              <a:t> </a:t>
            </a:r>
            <a:br>
              <a:rPr lang="en-US" sz="3200" b="1" dirty="0" smtClean="0">
                <a:solidFill>
                  <a:srgbClr val="00B050"/>
                </a:solidFill>
              </a:rPr>
            </a:br>
            <a:r>
              <a:rPr lang="en-US" sz="1600" u="sng" dirty="0" smtClean="0">
                <a:hlinkClick r:id="rId2"/>
              </a:rPr>
              <a:t>https://docs.oracle.com/en/java/javase/15/docs/api/java.base/java/util/concurrent/CompletableFuture.html</a:t>
            </a:r>
            <a:r>
              <a:rPr lang="en-US" sz="1600" u="sng" dirty="0" smtClean="0"/>
              <a:t/>
            </a:r>
            <a:br>
              <a:rPr lang="en-US" sz="1600" u="sng" dirty="0" smtClean="0"/>
            </a:br>
            <a:r>
              <a:rPr lang="en-US" sz="1600" u="sng" dirty="0" smtClean="0">
                <a:hlinkClick r:id="rId3"/>
              </a:rPr>
              <a:t>https</a:t>
            </a:r>
            <a:r>
              <a:rPr lang="en-US" sz="1600" u="sng" dirty="0">
                <a:hlinkClick r:id="rId3"/>
              </a:rPr>
              <a:t>://docs.oracle.com/en/java/javase/15/docs/api/java.base/java/util/concurrent/class-use/CompletableFuture.html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57471" y="1317360"/>
            <a:ext cx="49756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Composing Futures </a:t>
            </a:r>
            <a:r>
              <a:rPr lang="en-US" dirty="0"/>
              <a:t>- </a:t>
            </a:r>
            <a:r>
              <a:rPr lang="en-US" dirty="0" err="1"/>
              <a:t>CompletableFuture</a:t>
            </a:r>
            <a:r>
              <a:rPr lang="en-US" dirty="0"/>
              <a:t>(Java 8, 9)  support non-blocking operations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Java v.1.8 </a:t>
            </a:r>
            <a:r>
              <a:rPr lang="en-US" dirty="0" smtClean="0"/>
              <a:t> (18-March 2014)</a:t>
            </a:r>
            <a:endParaRPr lang="en-US" dirty="0"/>
          </a:p>
          <a:p>
            <a:r>
              <a:rPr lang="en-US" dirty="0" smtClean="0">
                <a:solidFill>
                  <a:srgbClr val="00B050"/>
                </a:solidFill>
              </a:rPr>
              <a:t>Java v.1.9 </a:t>
            </a:r>
            <a:r>
              <a:rPr lang="en-US" dirty="0" smtClean="0"/>
              <a:t>(21-September 2017 ) </a:t>
            </a:r>
            <a:r>
              <a:rPr lang="en-US" altLang="en-US" dirty="0" err="1" smtClean="0"/>
              <a:t>newIncompleteFuture</a:t>
            </a:r>
            <a:r>
              <a:rPr lang="en-US" altLang="en-US" dirty="0" smtClean="0"/>
              <a:t>(), </a:t>
            </a:r>
            <a:r>
              <a:rPr lang="en-US" altLang="en-US" dirty="0" err="1"/>
              <a:t>defaultExecutor</a:t>
            </a:r>
            <a:r>
              <a:rPr lang="en-US" altLang="en-US" dirty="0"/>
              <a:t>(), </a:t>
            </a:r>
            <a:r>
              <a:rPr lang="en-US" altLang="en-US" dirty="0" err="1" smtClean="0"/>
              <a:t>delayedExecutor</a:t>
            </a:r>
            <a:r>
              <a:rPr lang="en-US" altLang="en-US" dirty="0"/>
              <a:t>, </a:t>
            </a:r>
            <a:r>
              <a:rPr lang="en-US" altLang="en-US" dirty="0" err="1"/>
              <a:t>failedFuture</a:t>
            </a:r>
            <a:r>
              <a:rPr lang="en-US" altLang="en-US" dirty="0"/>
              <a:t>, … </a:t>
            </a:r>
          </a:p>
          <a:p>
            <a:endParaRPr lang="en-US" dirty="0">
              <a:solidFill>
                <a:srgbClr val="353833"/>
              </a:solidFill>
              <a:latin typeface="DejaVu Sans Mono"/>
            </a:endParaRPr>
          </a:p>
          <a:p>
            <a:r>
              <a:rPr lang="en-US" dirty="0">
                <a:solidFill>
                  <a:srgbClr val="00B0F0"/>
                </a:solidFill>
              </a:rPr>
              <a:t>Java </a:t>
            </a:r>
            <a:r>
              <a:rPr lang="en-US" dirty="0" smtClean="0">
                <a:solidFill>
                  <a:srgbClr val="00B0F0"/>
                </a:solidFill>
              </a:rPr>
              <a:t>v.12 </a:t>
            </a:r>
            <a:r>
              <a:rPr lang="en-US" dirty="0" smtClean="0"/>
              <a:t>(19-March 2019 </a:t>
            </a:r>
            <a:r>
              <a:rPr lang="en-US" dirty="0"/>
              <a:t>) </a:t>
            </a:r>
            <a:r>
              <a:rPr lang="en-US" dirty="0" smtClean="0"/>
              <a:t>Exception handling in </a:t>
            </a:r>
            <a:r>
              <a:rPr lang="en-US" dirty="0" err="1" smtClean="0"/>
              <a:t>CompletionStage</a:t>
            </a:r>
            <a:r>
              <a:rPr lang="en-US" dirty="0" smtClean="0"/>
              <a:t> – </a:t>
            </a:r>
            <a:r>
              <a:rPr lang="en-US" dirty="0" err="1" smtClean="0"/>
              <a:t>exceptionallyAsync</a:t>
            </a:r>
            <a:r>
              <a:rPr lang="en-US" dirty="0" smtClean="0"/>
              <a:t> (2x), </a:t>
            </a:r>
            <a:r>
              <a:rPr lang="en-US" dirty="0" err="1" smtClean="0"/>
              <a:t>exceptionallyComposeAsync</a:t>
            </a:r>
            <a:r>
              <a:rPr lang="en-US" dirty="0" smtClean="0"/>
              <a:t>,  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009" y="1402416"/>
            <a:ext cx="5172224" cy="295268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2635" y="4830757"/>
            <a:ext cx="118344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Concepts </a:t>
            </a:r>
            <a:r>
              <a:rPr lang="en-US" sz="1600" dirty="0"/>
              <a:t>behind the </a:t>
            </a:r>
            <a:r>
              <a:rPr lang="en-US" sz="1600" b="1" dirty="0" err="1"/>
              <a:t>CompletableFuture</a:t>
            </a:r>
            <a:r>
              <a:rPr lang="en-US" sz="1600" b="1" dirty="0"/>
              <a:t> (uses </a:t>
            </a:r>
            <a:r>
              <a:rPr lang="en-US" sz="1600" b="1" dirty="0" err="1"/>
              <a:t>ForkJoinPool</a:t>
            </a:r>
            <a:r>
              <a:rPr lang="en-US" sz="1600" b="1" dirty="0"/>
              <a:t> by default </a:t>
            </a:r>
            <a:r>
              <a:rPr lang="en-US" sz="1600" dirty="0"/>
              <a:t>(designed for this purpose). </a:t>
            </a:r>
            <a:r>
              <a:rPr lang="en-US" sz="1600" b="1" dirty="0"/>
              <a:t>) </a:t>
            </a:r>
            <a:r>
              <a:rPr lang="en-US" sz="1600" dirty="0"/>
              <a:t>and </a:t>
            </a:r>
            <a:r>
              <a:rPr lang="en-US" sz="1600" b="1" dirty="0"/>
              <a:t>reactive programming </a:t>
            </a:r>
            <a:r>
              <a:rPr lang="en-US" sz="1600" dirty="0"/>
              <a:t>are </a:t>
            </a:r>
            <a:endParaRPr lang="en-US" sz="1600" dirty="0" smtClean="0"/>
          </a:p>
          <a:p>
            <a:r>
              <a:rPr lang="en-US" sz="1600" dirty="0" smtClean="0"/>
              <a:t>reaching </a:t>
            </a:r>
            <a:r>
              <a:rPr lang="en-US" sz="1600" b="1" dirty="0"/>
              <a:t>parallelism </a:t>
            </a:r>
            <a:r>
              <a:rPr lang="en-US" sz="1600" dirty="0"/>
              <a:t>using</a:t>
            </a:r>
            <a:r>
              <a:rPr lang="en-US" sz="1600" b="1" dirty="0"/>
              <a:t>  non-blocking operations</a:t>
            </a:r>
            <a:r>
              <a:rPr lang="en-US" sz="1600" dirty="0"/>
              <a:t>, It understands tasks  depend on other tasks, so avoids blocking threads, </a:t>
            </a:r>
            <a:r>
              <a:rPr lang="en-US" sz="1600" dirty="0" smtClean="0"/>
              <a:t>and</a:t>
            </a:r>
          </a:p>
          <a:p>
            <a:r>
              <a:rPr lang="en-US" sz="1600" dirty="0" smtClean="0"/>
              <a:t>changing  </a:t>
            </a:r>
            <a:r>
              <a:rPr lang="en-US" sz="1600" dirty="0"/>
              <a:t>(context switch expensive) threads.  It is an ideal candidate to write asynchronous systems. 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/>
              <a:t>In the case of asynchronous computation (it is usually multi steps), actions represented as callbacks tend to be either scattered </a:t>
            </a:r>
          </a:p>
          <a:p>
            <a:r>
              <a:rPr lang="en-US" sz="1600" dirty="0"/>
              <a:t>across the code or deeply nested inside each other.  Things get even worse when we need to handle errors that might occur during one of the steps.   </a:t>
            </a:r>
          </a:p>
        </p:txBody>
      </p:sp>
    </p:spTree>
    <p:extLst>
      <p:ext uri="{BB962C8B-B14F-4D97-AF65-F5344CB8AC3E}">
        <p14:creationId xmlns:p14="http://schemas.microsoft.com/office/powerpoint/2010/main" val="97849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6018" y="43934"/>
            <a:ext cx="117553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  <a:ea typeface="Calibri"/>
                <a:cs typeface="Calibri"/>
                <a:sym typeface="Calibri"/>
              </a:rPr>
              <a:t>Different </a:t>
            </a:r>
            <a:r>
              <a:rPr lang="en-US" sz="2000" b="1" dirty="0">
                <a:solidFill>
                  <a:srgbClr val="00B0F0"/>
                </a:solidFill>
                <a:ea typeface="Calibri"/>
                <a:cs typeface="Calibri"/>
                <a:sym typeface="Calibri"/>
              </a:rPr>
              <a:t>ways to implement asynchronous programming</a:t>
            </a:r>
            <a:r>
              <a:rPr lang="en-US" sz="2000" dirty="0">
                <a:solidFill>
                  <a:srgbClr val="00B0F0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000" b="1" dirty="0">
                <a:solidFill>
                  <a:srgbClr val="00B0F0"/>
                </a:solidFill>
                <a:ea typeface="Calibri"/>
                <a:cs typeface="Calibri"/>
                <a:sym typeface="Calibri"/>
              </a:rPr>
              <a:t>in Java</a:t>
            </a:r>
            <a:r>
              <a:rPr lang="en-US" sz="2000" dirty="0">
                <a:solidFill>
                  <a:srgbClr val="00B0F0"/>
                </a:solidFill>
                <a:ea typeface="Calibri"/>
                <a:cs typeface="Calibri"/>
                <a:sym typeface="Calibri"/>
              </a:rPr>
              <a:t> </a:t>
            </a:r>
          </a:p>
          <a:p>
            <a:r>
              <a:rPr lang="en-US" sz="2000" dirty="0">
                <a:solidFill>
                  <a:srgbClr val="00B050"/>
                </a:solidFill>
                <a:ea typeface="Calibri"/>
                <a:cs typeface="Calibri"/>
                <a:sym typeface="Calibri"/>
              </a:rPr>
              <a:t>1- </a:t>
            </a:r>
            <a:r>
              <a:rPr lang="en-US" sz="2000" dirty="0">
                <a:solidFill>
                  <a:srgbClr val="00B050"/>
                </a:solidFill>
              </a:rPr>
              <a:t>Executor Service </a:t>
            </a:r>
            <a:r>
              <a:rPr lang="en-US" sz="2000" dirty="0" smtClean="0">
                <a:solidFill>
                  <a:srgbClr val="00B050"/>
                </a:solidFill>
              </a:rPr>
              <a:t>framework</a:t>
            </a:r>
            <a:r>
              <a:rPr lang="en-US" sz="2000" dirty="0" smtClean="0"/>
              <a:t>, Java </a:t>
            </a:r>
            <a:r>
              <a:rPr lang="en-US" sz="2000" dirty="0"/>
              <a:t>Concurrency API (</a:t>
            </a:r>
            <a:r>
              <a:rPr lang="en-US" sz="2000" dirty="0" err="1"/>
              <a:t>java.util.concurrent</a:t>
            </a:r>
            <a:r>
              <a:rPr lang="en-US" sz="2000" dirty="0" smtClean="0"/>
              <a:t>). </a:t>
            </a:r>
            <a:r>
              <a:rPr lang="en-US" sz="2000" dirty="0"/>
              <a:t>In Core Thread API – on demand created thread dies when the task is completed, non reusable. </a:t>
            </a:r>
          </a:p>
          <a:p>
            <a:endParaRPr lang="en-US" sz="20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184730" y="1014654"/>
            <a:ext cx="1200727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err="1" smtClean="0"/>
              <a:t>ExecutorService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 </a:t>
            </a:r>
            <a:r>
              <a:rPr lang="en-US" b="1" dirty="0" err="1" smtClean="0"/>
              <a:t>async</a:t>
            </a:r>
            <a:r>
              <a:rPr lang="en-US" b="1" dirty="0" smtClean="0"/>
              <a:t> </a:t>
            </a:r>
            <a:r>
              <a:rPr lang="en-US" b="1" dirty="0"/>
              <a:t>exec </a:t>
            </a:r>
            <a:r>
              <a:rPr lang="en-US" b="1" dirty="0" smtClean="0"/>
              <a:t>mechanism, </a:t>
            </a:r>
            <a:r>
              <a:rPr lang="en-US" dirty="0" smtClean="0"/>
              <a:t>gives </a:t>
            </a:r>
            <a:r>
              <a:rPr lang="en-US" dirty="0"/>
              <a:t>a </a:t>
            </a:r>
            <a:r>
              <a:rPr lang="en-US" dirty="0" smtClean="0"/>
              <a:t>task</a:t>
            </a:r>
            <a:r>
              <a:rPr lang="en-US" dirty="0"/>
              <a:t> (Runnable, Callable)</a:t>
            </a:r>
            <a:r>
              <a:rPr lang="en-US" dirty="0" smtClean="0"/>
              <a:t>, </a:t>
            </a:r>
            <a:r>
              <a:rPr lang="en-US" dirty="0"/>
              <a:t>then gets a Future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smtClean="0"/>
              <a:t>Future </a:t>
            </a:r>
            <a:r>
              <a:rPr lang="en-US" dirty="0"/>
              <a:t>– represents result of </a:t>
            </a:r>
            <a:r>
              <a:rPr lang="en-US" u="sng" dirty="0"/>
              <a:t>an asynchronous computation </a:t>
            </a:r>
            <a:r>
              <a:rPr lang="en-US" dirty="0"/>
              <a:t>when asynchronous task is created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smtClean="0"/>
              <a:t>Cached </a:t>
            </a:r>
            <a:r>
              <a:rPr lang="en-US" b="1" dirty="0"/>
              <a:t>Thread Pool </a:t>
            </a:r>
            <a:r>
              <a:rPr lang="en-US" dirty="0"/>
              <a:t>– </a:t>
            </a:r>
            <a:r>
              <a:rPr lang="en-US" dirty="0" smtClean="0"/>
              <a:t>creating </a:t>
            </a:r>
            <a:r>
              <a:rPr lang="en-US" dirty="0"/>
              <a:t>threads starting with 0 and max to 2^31-1. </a:t>
            </a:r>
            <a:r>
              <a:rPr lang="en-US" dirty="0" smtClean="0"/>
              <a:t>Task </a:t>
            </a:r>
            <a:r>
              <a:rPr lang="en-US" dirty="0"/>
              <a:t>should not wait (</a:t>
            </a:r>
            <a:r>
              <a:rPr lang="en-US" b="1" dirty="0" err="1"/>
              <a:t>SynchronousQueue</a:t>
            </a:r>
            <a:r>
              <a:rPr lang="en-US" dirty="0"/>
              <a:t>) for execution. </a:t>
            </a:r>
            <a:r>
              <a:rPr lang="en-US" dirty="0" smtClean="0"/>
              <a:t>Limitation: system </a:t>
            </a:r>
            <a:r>
              <a:rPr lang="en-US" dirty="0"/>
              <a:t>resources </a:t>
            </a:r>
            <a:r>
              <a:rPr lang="en-US" dirty="0" smtClean="0"/>
              <a:t>availability. Removes </a:t>
            </a:r>
            <a:r>
              <a:rPr lang="en-US" dirty="0"/>
              <a:t>idle threads after 1-min. Good </a:t>
            </a:r>
            <a:r>
              <a:rPr lang="en-US" dirty="0" smtClean="0"/>
              <a:t>for a lot short-lived </a:t>
            </a:r>
            <a:r>
              <a:rPr lang="en-US" dirty="0"/>
              <a:t>tasks.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smtClean="0"/>
              <a:t>Fixed </a:t>
            </a:r>
            <a:r>
              <a:rPr lang="en-US" b="1" dirty="0"/>
              <a:t>Thread Pool </a:t>
            </a:r>
            <a:r>
              <a:rPr lang="en-US" dirty="0"/>
              <a:t>– keeps adding more tasks to the queue (</a:t>
            </a:r>
            <a:r>
              <a:rPr lang="en-US" b="1" dirty="0" err="1"/>
              <a:t>LinkedBlockingQueue</a:t>
            </a:r>
            <a:r>
              <a:rPr lang="en-US" dirty="0"/>
              <a:t>) in case all threads </a:t>
            </a:r>
            <a:r>
              <a:rPr lang="en-US" dirty="0" smtClean="0"/>
              <a:t> are </a:t>
            </a:r>
            <a:r>
              <a:rPr lang="en-US" dirty="0"/>
              <a:t>busy. Good to control resource consumption, stack size, and tasks with unpredictable execution times.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smtClean="0"/>
              <a:t>Scheduled </a:t>
            </a:r>
            <a:r>
              <a:rPr lang="en-US" b="1" dirty="0"/>
              <a:t>Thread Pool </a:t>
            </a:r>
            <a:r>
              <a:rPr lang="en-US" dirty="0"/>
              <a:t>- schedule commands to run after a given delay, or to execute periodically.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smtClean="0"/>
              <a:t>Single </a:t>
            </a:r>
            <a:r>
              <a:rPr lang="en-US" b="1" dirty="0"/>
              <a:t>Thread Executor </a:t>
            </a:r>
            <a:r>
              <a:rPr lang="en-US" dirty="0"/>
              <a:t>- used for the purpose of executing tasks sequentially. </a:t>
            </a:r>
            <a:r>
              <a:rPr lang="en-US" dirty="0" smtClean="0"/>
              <a:t>For testing or using as event-loop.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err="1" smtClean="0"/>
              <a:t>ForkJoinPool</a:t>
            </a:r>
            <a:r>
              <a:rPr lang="en-US" b="1" dirty="0" smtClean="0"/>
              <a:t> </a:t>
            </a:r>
            <a:r>
              <a:rPr lang="en-US" dirty="0"/>
              <a:t>- </a:t>
            </a:r>
            <a:r>
              <a:rPr lang="en-US" dirty="0" err="1"/>
              <a:t>ForkJoin</a:t>
            </a:r>
            <a:r>
              <a:rPr lang="en-US" dirty="0"/>
              <a:t> provides parallel mechanism for CPU intensive tasks</a:t>
            </a:r>
            <a:r>
              <a:rPr lang="en-US" dirty="0" smtClean="0"/>
              <a:t>, uses </a:t>
            </a:r>
            <a:r>
              <a:rPr lang="en-US" dirty="0"/>
              <a:t>work stealing alg. </a:t>
            </a:r>
            <a:r>
              <a:rPr lang="en-US" dirty="0" smtClean="0"/>
              <a:t> </a:t>
            </a:r>
            <a:r>
              <a:rPr lang="en-US" dirty="0" err="1" smtClean="0"/>
              <a:t>CompletableFuture</a:t>
            </a:r>
            <a:r>
              <a:rPr lang="en-US" dirty="0" smtClean="0"/>
              <a:t>, Parallel Streams uses it by default.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smtClean="0"/>
              <a:t>Guava</a:t>
            </a:r>
            <a:r>
              <a:rPr lang="en-US" dirty="0" smtClean="0"/>
              <a:t> – via </a:t>
            </a:r>
            <a:r>
              <a:rPr lang="en-US" b="1" dirty="0" err="1" smtClean="0"/>
              <a:t>MoreExecutors</a:t>
            </a:r>
            <a:r>
              <a:rPr lang="en-US" dirty="0" smtClean="0"/>
              <a:t> class also daemon threads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smtClean="0"/>
              <a:t>Customizable </a:t>
            </a:r>
            <a:r>
              <a:rPr lang="en-US" b="1" dirty="0"/>
              <a:t>Thread Pools </a:t>
            </a:r>
            <a:r>
              <a:rPr lang="en-US" dirty="0"/>
              <a:t>- to </a:t>
            </a:r>
            <a:r>
              <a:rPr lang="en-US" dirty="0" smtClean="0"/>
              <a:t>control .. resource </a:t>
            </a:r>
            <a:r>
              <a:rPr lang="en-US" dirty="0"/>
              <a:t>consumption use </a:t>
            </a:r>
            <a:r>
              <a:rPr lang="en-US" b="1" dirty="0" err="1"/>
              <a:t>ThreadPoolExecutor</a:t>
            </a:r>
            <a:r>
              <a:rPr lang="en-US" dirty="0"/>
              <a:t> or </a:t>
            </a:r>
            <a:r>
              <a:rPr lang="en-US" b="1" dirty="0" err="1" smtClean="0"/>
              <a:t>ScheduledThreadPoolExecutor</a:t>
            </a:r>
            <a:r>
              <a:rPr lang="en-US" dirty="0" smtClean="0"/>
              <a:t>  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LSP: </a:t>
            </a:r>
            <a:r>
              <a:rPr lang="en-US" altLang="en-US" dirty="0" err="1" smtClean="0">
                <a:solidFill>
                  <a:srgbClr val="0F467D"/>
                </a:solidFill>
                <a:latin typeface="Consolas" panose="020B0609020204030204" pitchFamily="49" charset="0"/>
              </a:rPr>
              <a:t>LangServerBootstrap</a:t>
            </a:r>
            <a:r>
              <a:rPr lang="en-US" altLang="en-US" dirty="0" smtClean="0">
                <a:solidFill>
                  <a:srgbClr val="0F467D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err="1" smtClean="0">
                <a:solidFill>
                  <a:srgbClr val="0F467D"/>
                </a:solidFill>
                <a:latin typeface="Consolas" panose="020B0609020204030204" pitchFamily="49" charset="0"/>
              </a:rPr>
              <a:t>Launcher.Builder-newCachedThreadPool</a:t>
            </a:r>
            <a:r>
              <a:rPr lang="en-US" altLang="en-US" dirty="0">
                <a:solidFill>
                  <a:srgbClr val="0F467D"/>
                </a:solidFill>
                <a:latin typeface="Consolas" panose="020B0609020204030204" pitchFamily="49" charset="0"/>
              </a:rPr>
              <a:t>), </a:t>
            </a:r>
            <a:r>
              <a:rPr lang="en-US" altLang="en-US" dirty="0" err="1" smtClean="0">
                <a:solidFill>
                  <a:srgbClr val="0F467D"/>
                </a:solidFill>
                <a:latin typeface="Consolas" panose="020B0609020204030204" pitchFamily="49" charset="0"/>
              </a:rPr>
              <a:t>AbstractDataBusBroker</a:t>
            </a:r>
            <a:r>
              <a:rPr lang="en-US" altLang="en-US" dirty="0" smtClean="0">
                <a:solidFill>
                  <a:srgbClr val="0F467D"/>
                </a:solidFill>
                <a:latin typeface="Consolas" panose="020B0609020204030204" pitchFamily="49" charset="0"/>
              </a:rPr>
              <a:t>-fixed-pool(10), </a:t>
            </a:r>
            <a:r>
              <a:rPr lang="en-US" altLang="en-US" dirty="0" err="1" smtClean="0">
                <a:solidFill>
                  <a:srgbClr val="0F467D"/>
                </a:solidFill>
                <a:latin typeface="Consolas" panose="020B0609020204030204" pitchFamily="49" charset="0"/>
              </a:rPr>
              <a:t>ServerCommunications</a:t>
            </a:r>
            <a:r>
              <a:rPr lang="en-US" altLang="en-US" dirty="0" smtClean="0">
                <a:solidFill>
                  <a:srgbClr val="0F467D"/>
                </a:solidFill>
                <a:latin typeface="Consolas" panose="020B0609020204030204" pitchFamily="49" charset="0"/>
              </a:rPr>
              <a:t>(scheduled-pool(5), </a:t>
            </a:r>
            <a:r>
              <a:rPr lang="en-US" altLang="en-US" dirty="0" err="1" smtClean="0">
                <a:solidFill>
                  <a:srgbClr val="0F467D"/>
                </a:solidFill>
                <a:latin typeface="Consolas" panose="020B0609020204030204" pitchFamily="49" charset="0"/>
              </a:rPr>
              <a:t>LangServerBootstrapTest</a:t>
            </a:r>
            <a:r>
              <a:rPr lang="en-US" altLang="en-US" dirty="0" smtClean="0">
                <a:solidFill>
                  <a:srgbClr val="0F467D"/>
                </a:solidFill>
                <a:latin typeface="Consolas" panose="020B0609020204030204" pitchFamily="49" charset="0"/>
              </a:rPr>
              <a:t> (</a:t>
            </a:r>
            <a:r>
              <a:rPr lang="en-US" altLang="en-US" dirty="0" err="1" smtClean="0">
                <a:solidFill>
                  <a:srgbClr val="0F467D"/>
                </a:solidFill>
                <a:latin typeface="Consolas" panose="020B0609020204030204" pitchFamily="49" charset="0"/>
              </a:rPr>
              <a:t>singleExecutor</a:t>
            </a:r>
            <a:r>
              <a:rPr lang="en-US" altLang="en-US" dirty="0" smtClean="0">
                <a:solidFill>
                  <a:srgbClr val="0F467D"/>
                </a:solidFill>
                <a:latin typeface="Consolas" panose="020B0609020204030204" pitchFamily="49" charset="0"/>
              </a:rPr>
              <a:t>), </a:t>
            </a:r>
            <a:endParaRPr lang="en-US" altLang="en-US" sz="4000" dirty="0" smtClean="0">
              <a:latin typeface="Arial" panose="020B0604020202020204" pitchFamily="34" charset="0"/>
            </a:endParaRPr>
          </a:p>
          <a:p>
            <a:endParaRPr lang="en-US" altLang="en-US" dirty="0" smtClean="0">
              <a:solidFill>
                <a:srgbClr val="0F467D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Since </a:t>
            </a:r>
            <a:r>
              <a:rPr lang="en-US" sz="2000" dirty="0">
                <a:solidFill>
                  <a:srgbClr val="FF0000"/>
                </a:solidFill>
              </a:rPr>
              <a:t>Java 5, the </a:t>
            </a:r>
            <a:r>
              <a:rPr lang="en-US" sz="2000" b="1" dirty="0">
                <a:solidFill>
                  <a:srgbClr val="FF0000"/>
                </a:solidFill>
              </a:rPr>
              <a:t>Future </a:t>
            </a:r>
            <a:r>
              <a:rPr lang="en-US" sz="2000" dirty="0" smtClean="0">
                <a:solidFill>
                  <a:srgbClr val="FF0000"/>
                </a:solidFill>
              </a:rPr>
              <a:t>represents </a:t>
            </a:r>
            <a:r>
              <a:rPr lang="en-US" sz="2000" dirty="0">
                <a:solidFill>
                  <a:srgbClr val="FF0000"/>
                </a:solidFill>
              </a:rPr>
              <a:t>the result of an </a:t>
            </a:r>
            <a:r>
              <a:rPr lang="en-US" sz="2000" dirty="0" err="1" smtClean="0">
                <a:solidFill>
                  <a:srgbClr val="FF0000"/>
                </a:solidFill>
              </a:rPr>
              <a:t>async</a:t>
            </a:r>
            <a:r>
              <a:rPr lang="en-US" sz="2000" dirty="0" smtClean="0">
                <a:solidFill>
                  <a:srgbClr val="FF0000"/>
                </a:solidFill>
              </a:rPr>
              <a:t>-computation </a:t>
            </a:r>
            <a:r>
              <a:rPr lang="en-US" sz="2000" dirty="0">
                <a:solidFill>
                  <a:srgbClr val="FF0000"/>
                </a:solidFill>
              </a:rPr>
              <a:t>but it </a:t>
            </a:r>
            <a:r>
              <a:rPr lang="en-US" sz="2000" b="1" dirty="0">
                <a:solidFill>
                  <a:srgbClr val="FF0000"/>
                </a:solidFill>
              </a:rPr>
              <a:t>lacks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methods </a:t>
            </a:r>
            <a:r>
              <a:rPr lang="en-US" sz="2000" dirty="0">
                <a:solidFill>
                  <a:srgbClr val="FF0000"/>
                </a:solidFill>
              </a:rPr>
              <a:t>to </a:t>
            </a:r>
            <a:r>
              <a:rPr lang="en-US" sz="2000" dirty="0" smtClean="0">
                <a:solidFill>
                  <a:srgbClr val="FF0000"/>
                </a:solidFill>
              </a:rPr>
              <a:t>chain/</a:t>
            </a:r>
            <a:r>
              <a:rPr lang="en-US" sz="2000" b="1" dirty="0" smtClean="0">
                <a:solidFill>
                  <a:srgbClr val="FF0000"/>
                </a:solidFill>
              </a:rPr>
              <a:t>combine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the computation steps </a:t>
            </a:r>
            <a:r>
              <a:rPr lang="en-US" sz="2000" b="1" dirty="0">
                <a:solidFill>
                  <a:srgbClr val="FF0000"/>
                </a:solidFill>
              </a:rPr>
              <a:t>or handle possible </a:t>
            </a:r>
            <a:r>
              <a:rPr lang="en-US" sz="2000" dirty="0" smtClean="0">
                <a:solidFill>
                  <a:srgbClr val="FF0000"/>
                </a:solidFill>
              </a:rPr>
              <a:t>errors, can’t be manually completed, and get</a:t>
            </a:r>
            <a:r>
              <a:rPr lang="en-US" sz="2000" dirty="0">
                <a:solidFill>
                  <a:srgbClr val="FF0000"/>
                </a:solidFill>
              </a:rPr>
              <a:t>() method is </a:t>
            </a:r>
            <a:r>
              <a:rPr lang="en-US" sz="2000" b="1" dirty="0">
                <a:solidFill>
                  <a:srgbClr val="FF0000"/>
                </a:solidFill>
              </a:rPr>
              <a:t>blocked</a:t>
            </a:r>
            <a:r>
              <a:rPr lang="en-US" sz="20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You can not attach a callback function to the Future, and have it called automatically once Future’s result is ready</a:t>
            </a:r>
          </a:p>
          <a:p>
            <a:r>
              <a:rPr lang="en-US" sz="2000" dirty="0" smtClean="0">
                <a:solidFill>
                  <a:srgbClr val="00B050"/>
                </a:solidFill>
                <a:ea typeface="Calibri"/>
                <a:cs typeface="Calibri"/>
                <a:sym typeface="Calibri"/>
              </a:rPr>
              <a:t>2- </a:t>
            </a:r>
            <a:r>
              <a:rPr lang="en-US" sz="2000" dirty="0">
                <a:solidFill>
                  <a:srgbClr val="00B050"/>
                </a:solidFill>
                <a:ea typeface="Calibri"/>
                <a:cs typeface="Calibri"/>
                <a:sym typeface="Calibri"/>
              </a:rPr>
              <a:t>Java 8, </a:t>
            </a:r>
            <a:r>
              <a:rPr lang="en-US" sz="2000" b="1" dirty="0" err="1">
                <a:solidFill>
                  <a:srgbClr val="00B050"/>
                </a:solidFill>
                <a:ea typeface="Calibri"/>
                <a:cs typeface="Calibri"/>
                <a:sym typeface="Calibri"/>
              </a:rPr>
              <a:t>CompletableFuture</a:t>
            </a:r>
            <a:r>
              <a:rPr lang="en-US" sz="2000" b="1" dirty="0">
                <a:solidFill>
                  <a:srgbClr val="00B050"/>
                </a:solidFill>
                <a:ea typeface="Calibri"/>
                <a:cs typeface="Calibri"/>
                <a:sym typeface="Calibri"/>
              </a:rPr>
              <a:t> </a:t>
            </a:r>
            <a:r>
              <a:rPr lang="en-US" sz="2000" dirty="0" smtClean="0">
                <a:solidFill>
                  <a:srgbClr val="00B050"/>
                </a:solidFill>
                <a:ea typeface="Calibri"/>
                <a:cs typeface="Calibri"/>
                <a:sym typeface="Calibri"/>
              </a:rPr>
              <a:t>class      3-@</a:t>
            </a:r>
            <a:r>
              <a:rPr lang="en-US" sz="2000" dirty="0" err="1" smtClean="0">
                <a:solidFill>
                  <a:srgbClr val="00B050"/>
                </a:solidFill>
                <a:ea typeface="Calibri"/>
                <a:cs typeface="Calibri"/>
                <a:sym typeface="Calibri"/>
              </a:rPr>
              <a:t>Async</a:t>
            </a:r>
            <a:r>
              <a:rPr lang="en-US" sz="2000" dirty="0" smtClean="0">
                <a:solidFill>
                  <a:srgbClr val="00B050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  <a:ea typeface="Calibri"/>
                <a:cs typeface="Calibri"/>
                <a:sym typeface="Calibri"/>
              </a:rPr>
              <a:t>SpringBoot</a:t>
            </a:r>
            <a:r>
              <a:rPr lang="en-US" sz="2000" dirty="0" smtClean="0">
                <a:solidFill>
                  <a:srgbClr val="00B050"/>
                </a:solidFill>
                <a:ea typeface="Calibri"/>
                <a:cs typeface="Calibri"/>
                <a:sym typeface="Calibri"/>
              </a:rPr>
              <a:t>, etc… 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40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88698" y="276999"/>
            <a:ext cx="7219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  <a:ea typeface="Calibri"/>
                <a:cs typeface="Calibri"/>
                <a:sym typeface="Calibri"/>
              </a:rPr>
              <a:t>Thread Pools in LSP Cobol</a:t>
            </a:r>
            <a:r>
              <a:rPr lang="en-US" sz="2000" dirty="0" smtClean="0">
                <a:solidFill>
                  <a:srgbClr val="00B0F0"/>
                </a:solidFill>
                <a:ea typeface="Calibri"/>
                <a:cs typeface="Calibri"/>
                <a:sym typeface="Calibri"/>
              </a:rPr>
              <a:t> </a:t>
            </a:r>
            <a:endParaRPr lang="en-US" sz="2000" dirty="0" smtClean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1556438"/>
            <a:ext cx="5793595" cy="4498374"/>
          </a:xfrm>
          <a:prstGeom prst="rect">
            <a:avLst/>
          </a:prstGeom>
        </p:spPr>
      </p:pic>
      <p:sp>
        <p:nvSpPr>
          <p:cNvPr id="2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47799" y="1015078"/>
            <a:ext cx="73646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en-US" sz="2000" b="1" dirty="0" err="1">
                <a:solidFill>
                  <a:srgbClr val="17059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LangServerBootstrap</a:t>
            </a:r>
            <a:r>
              <a:rPr lang="en-US" altLang="en-US" sz="2000" b="1" dirty="0">
                <a:solidFill>
                  <a:srgbClr val="17059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[Launcher](cached thread pool)</a:t>
            </a:r>
          </a:p>
          <a:p>
            <a:pPr marL="342900" indent="-342900">
              <a:buFontTx/>
              <a:buChar char="-"/>
            </a:pPr>
            <a:r>
              <a:rPr lang="en-US" altLang="en-US" sz="2000" b="1" dirty="0" err="1">
                <a:solidFill>
                  <a:srgbClr val="17059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AbstractDataBusBroker</a:t>
            </a:r>
            <a:r>
              <a:rPr lang="en-US" altLang="en-US" sz="2000" b="1" dirty="0">
                <a:solidFill>
                  <a:srgbClr val="17059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(fixed thread pool)</a:t>
            </a:r>
          </a:p>
          <a:p>
            <a:pPr marL="342900" indent="-342900">
              <a:buFontTx/>
              <a:buChar char="-"/>
            </a:pPr>
            <a:r>
              <a:rPr lang="en-US" altLang="en-US" sz="2000" b="1" dirty="0" err="1">
                <a:solidFill>
                  <a:srgbClr val="17059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ServerCommunications</a:t>
            </a:r>
            <a:r>
              <a:rPr lang="en-US" altLang="en-US" sz="2000" b="1" dirty="0">
                <a:solidFill>
                  <a:srgbClr val="17059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(scheduled thread pool)</a:t>
            </a:r>
          </a:p>
          <a:p>
            <a:pPr marL="342900" indent="-342900">
              <a:buFontTx/>
              <a:buChar char="-"/>
            </a:pPr>
            <a:r>
              <a:rPr lang="en-US" altLang="en-US" sz="2000" b="1" dirty="0" err="1">
                <a:solidFill>
                  <a:srgbClr val="17059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CompletableFuture</a:t>
            </a:r>
            <a:r>
              <a:rPr lang="en-US" altLang="en-US" sz="2000" b="1" dirty="0">
                <a:solidFill>
                  <a:srgbClr val="17059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(</a:t>
            </a:r>
            <a:r>
              <a:rPr lang="en-US" altLang="en-US" sz="2000" b="1" dirty="0" err="1">
                <a:solidFill>
                  <a:srgbClr val="17059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forkjoin</a:t>
            </a:r>
            <a:r>
              <a:rPr lang="en-US" altLang="en-US" sz="2000" b="1" dirty="0">
                <a:solidFill>
                  <a:srgbClr val="17059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common pool)</a:t>
            </a:r>
          </a:p>
          <a:p>
            <a:pPr marL="342900" indent="-342900">
              <a:buFontTx/>
              <a:buChar char="-"/>
            </a:pPr>
            <a:r>
              <a:rPr lang="en-US" altLang="en-US" sz="2000" b="1" dirty="0" err="1">
                <a:solidFill>
                  <a:srgbClr val="17059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LangServerBootstrapTest</a:t>
            </a:r>
            <a:r>
              <a:rPr lang="en-US" altLang="en-US" sz="2000" b="1" dirty="0">
                <a:solidFill>
                  <a:srgbClr val="17059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(single thread executor</a:t>
            </a:r>
            <a:r>
              <a:rPr lang="en-US" altLang="en-US" sz="2000" b="1" dirty="0" smtClean="0">
                <a:solidFill>
                  <a:srgbClr val="17059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en-US" altLang="en-US" sz="2000" b="1" dirty="0" smtClean="0">
                <a:solidFill>
                  <a:srgbClr val="17059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New one in </a:t>
            </a:r>
            <a:r>
              <a:rPr lang="en-US" altLang="en-US" sz="2000" b="1" dirty="0" err="1" smtClean="0">
                <a:solidFill>
                  <a:srgbClr val="17059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CobolTextDocumentService</a:t>
            </a:r>
            <a:r>
              <a:rPr lang="en-US" altLang="en-US" sz="2000" b="1" dirty="0" smtClean="0">
                <a:solidFill>
                  <a:srgbClr val="17059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(cached thread pool) </a:t>
            </a:r>
            <a:endParaRPr lang="en-US" sz="2000" dirty="0" smtClean="0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32606" y="3975789"/>
            <a:ext cx="61042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0F467D"/>
                </a:solidFill>
                <a:latin typeface="Consolas" panose="020B0609020204030204" pitchFamily="49" charset="0"/>
              </a:rPr>
              <a:t>- </a:t>
            </a:r>
            <a:r>
              <a:rPr lang="en-US" altLang="en-US" sz="2000" dirty="0" err="1" smtClean="0">
                <a:solidFill>
                  <a:srgbClr val="0F467D"/>
                </a:solidFill>
                <a:latin typeface="Consolas" panose="020B0609020204030204" pitchFamily="49" charset="0"/>
              </a:rPr>
              <a:t>MyThreadPoolExecutor</a:t>
            </a:r>
            <a:r>
              <a:rPr lang="en-US" altLang="en-US" sz="2000" dirty="0" smtClean="0">
                <a:solidFill>
                  <a:srgbClr val="0F467D"/>
                </a:solidFill>
                <a:latin typeface="Consolas" panose="020B0609020204030204" pitchFamily="49" charset="0"/>
              </a:rPr>
              <a:t> (custom pool)</a:t>
            </a:r>
            <a:endParaRPr lang="en-US" altLang="en-US" sz="4400" dirty="0">
              <a:latin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altLang="en-US" sz="2000" b="1" dirty="0" err="1" smtClean="0">
                <a:solidFill>
                  <a:srgbClr val="17059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ServerCommunications</a:t>
            </a:r>
            <a:r>
              <a:rPr lang="en-US" altLang="en-US" sz="2000" b="1" dirty="0" smtClean="0">
                <a:solidFill>
                  <a:srgbClr val="17059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en-US" sz="2000" b="1" dirty="0">
                <a:solidFill>
                  <a:srgbClr val="17059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(scheduled thread pool)</a:t>
            </a:r>
          </a:p>
          <a:p>
            <a:pPr marL="342900" indent="-342900">
              <a:buFontTx/>
              <a:buChar char="-"/>
            </a:pPr>
            <a:r>
              <a:rPr lang="en-US" altLang="en-US" sz="2000" b="1" dirty="0" err="1">
                <a:solidFill>
                  <a:srgbClr val="17059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CompletableFuture</a:t>
            </a:r>
            <a:r>
              <a:rPr lang="en-US" altLang="en-US" sz="2000" b="1" dirty="0">
                <a:solidFill>
                  <a:srgbClr val="17059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(</a:t>
            </a:r>
            <a:r>
              <a:rPr lang="en-US" altLang="en-US" sz="2000" b="1" dirty="0" err="1">
                <a:solidFill>
                  <a:srgbClr val="17059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forkjoin</a:t>
            </a:r>
            <a:r>
              <a:rPr lang="en-US" altLang="en-US" sz="2000" b="1" dirty="0">
                <a:solidFill>
                  <a:srgbClr val="17059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common pool</a:t>
            </a:r>
            <a:r>
              <a:rPr lang="en-US" altLang="en-US" sz="2000" b="1" dirty="0" smtClean="0">
                <a:solidFill>
                  <a:srgbClr val="17059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 – </a:t>
            </a:r>
          </a:p>
          <a:p>
            <a:r>
              <a:rPr lang="en-US" altLang="en-US" sz="2000" b="1" dirty="0" smtClean="0">
                <a:solidFill>
                  <a:srgbClr val="17059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providing manageable executor? </a:t>
            </a:r>
            <a:endParaRPr lang="en-US" altLang="en-US" sz="2000" b="1" dirty="0">
              <a:solidFill>
                <a:srgbClr val="17059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000" dirty="0" smtClean="0"/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66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3734" y="43934"/>
            <a:ext cx="118814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CompleteableFuture</a:t>
            </a:r>
            <a:r>
              <a:rPr lang="en-US" dirty="0" smtClean="0"/>
              <a:t> </a:t>
            </a:r>
            <a:r>
              <a:rPr lang="en-US" dirty="0"/>
              <a:t>is like </a:t>
            </a:r>
            <a:r>
              <a:rPr lang="en-US" b="1" dirty="0"/>
              <a:t>PROMISES</a:t>
            </a:r>
            <a:r>
              <a:rPr lang="en-US" dirty="0"/>
              <a:t> in </a:t>
            </a:r>
            <a:r>
              <a:rPr lang="en-US" b="1" dirty="0"/>
              <a:t>JS.  Node.js uses </a:t>
            </a:r>
            <a:r>
              <a:rPr lang="en-US" b="1" dirty="0" err="1"/>
              <a:t>libuv</a:t>
            </a:r>
            <a:r>
              <a:rPr lang="en-US" dirty="0"/>
              <a:t>, whereas </a:t>
            </a:r>
            <a:r>
              <a:rPr lang="en-US" b="1" dirty="0"/>
              <a:t>web browser runtimes use browser-provided APIs</a:t>
            </a:r>
          </a:p>
          <a:p>
            <a:r>
              <a:rPr lang="en-US" dirty="0"/>
              <a:t>for the </a:t>
            </a:r>
            <a:r>
              <a:rPr lang="en-US" dirty="0" err="1" smtClean="0"/>
              <a:t>async</a:t>
            </a:r>
            <a:r>
              <a:rPr lang="en-US" dirty="0" smtClean="0"/>
              <a:t> </a:t>
            </a:r>
            <a:r>
              <a:rPr lang="en-US" dirty="0"/>
              <a:t>I/O tasks.  The event loop works pretty much the same in Node.js and in web browser JavaScript runtimes.  </a:t>
            </a:r>
            <a:endParaRPr lang="en-US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r>
              <a:rPr lang="en-US" i="1" dirty="0">
                <a:solidFill>
                  <a:srgbClr val="00B0F0"/>
                </a:solidFill>
              </a:rPr>
              <a:t>You can make a Promise and it's up to you to keep </a:t>
            </a:r>
            <a:r>
              <a:rPr lang="en-US" i="1" dirty="0" smtClean="0">
                <a:solidFill>
                  <a:srgbClr val="00B0F0"/>
                </a:solidFill>
              </a:rPr>
              <a:t>it ;)  </a:t>
            </a:r>
            <a:endParaRPr lang="en-US" i="1" dirty="0">
              <a:solidFill>
                <a:srgbClr val="00B0F0"/>
              </a:solidFill>
            </a:endParaRPr>
          </a:p>
          <a:p>
            <a:r>
              <a:rPr lang="en-US" i="1" dirty="0">
                <a:solidFill>
                  <a:srgbClr val="00B0F0"/>
                </a:solidFill>
              </a:rPr>
              <a:t>When someone else makes you a promise you must wait to see if they </a:t>
            </a:r>
            <a:r>
              <a:rPr lang="en-US" i="1" dirty="0" err="1">
                <a:solidFill>
                  <a:srgbClr val="00B0F0"/>
                </a:solidFill>
              </a:rPr>
              <a:t>honour</a:t>
            </a:r>
            <a:r>
              <a:rPr lang="en-US" i="1" dirty="0">
                <a:solidFill>
                  <a:srgbClr val="00B0F0"/>
                </a:solidFill>
              </a:rPr>
              <a:t> it in the Future. </a:t>
            </a:r>
            <a:r>
              <a:rPr lang="en-US" dirty="0" err="1">
                <a:solidFill>
                  <a:srgbClr val="00B0F0"/>
                </a:solidFill>
                <a:sym typeface="Calibri"/>
              </a:rPr>
              <a:t>CompletableFuture</a:t>
            </a:r>
            <a:r>
              <a:rPr lang="en-US" dirty="0">
                <a:solidFill>
                  <a:srgbClr val="00B0F0"/>
                </a:solidFill>
              </a:rPr>
              <a:t> ;) 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/>
              <a:t>The Java 8 </a:t>
            </a:r>
            <a:r>
              <a:rPr lang="en-US" u="sng" dirty="0" err="1">
                <a:hlinkClick r:id="rId2"/>
              </a:rPr>
              <a:t>CompletableFuture</a:t>
            </a:r>
            <a:r>
              <a:rPr lang="en-US" u="sng" dirty="0">
                <a:hlinkClick r:id="rId2"/>
              </a:rPr>
              <a:t> </a:t>
            </a:r>
            <a:r>
              <a:rPr lang="en-US" dirty="0"/>
              <a:t>and the </a:t>
            </a:r>
            <a:r>
              <a:rPr lang="en-US" b="1" dirty="0"/>
              <a:t>Guava</a:t>
            </a:r>
            <a:r>
              <a:rPr lang="en-US" dirty="0"/>
              <a:t> </a:t>
            </a:r>
            <a:r>
              <a:rPr lang="en-US" b="1" u="sng" dirty="0" err="1">
                <a:hlinkClick r:id="rId3"/>
              </a:rPr>
              <a:t>SettableFuture</a:t>
            </a:r>
            <a:r>
              <a:rPr lang="en-US" b="1" u="sng" dirty="0">
                <a:hlinkClick r:id="rId3"/>
              </a:rPr>
              <a:t> (</a:t>
            </a:r>
            <a:r>
              <a:rPr lang="en-US" b="1" u="sng" dirty="0" err="1">
                <a:hlinkClick r:id="rId3"/>
              </a:rPr>
              <a:t>ListenableFuture</a:t>
            </a:r>
            <a:r>
              <a:rPr lang="en-US" b="1" u="sng" dirty="0">
                <a:hlinkClick r:id="rId3"/>
              </a:rPr>
              <a:t>)</a:t>
            </a:r>
            <a:r>
              <a:rPr lang="en-US" dirty="0"/>
              <a:t> can be thought of as </a:t>
            </a:r>
            <a:r>
              <a:rPr lang="en-US" b="1" dirty="0"/>
              <a:t>promises</a:t>
            </a:r>
            <a:r>
              <a:rPr lang="en-US" dirty="0"/>
              <a:t>, because their value can be set ("completed"), </a:t>
            </a:r>
            <a:r>
              <a:rPr lang="en-US" dirty="0" smtClean="0"/>
              <a:t>they </a:t>
            </a:r>
            <a:r>
              <a:rPr lang="en-US" dirty="0"/>
              <a:t>also implement the Future interface, therefore there is no difference for the client.</a:t>
            </a:r>
          </a:p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i="1" dirty="0" err="1">
                <a:solidFill>
                  <a:srgbClr val="00B050"/>
                </a:solidFill>
              </a:rPr>
              <a:t>CompletableFuture</a:t>
            </a:r>
            <a:r>
              <a:rPr lang="en-US" dirty="0"/>
              <a:t> implements both </a:t>
            </a:r>
            <a:r>
              <a:rPr lang="en-US" dirty="0">
                <a:solidFill>
                  <a:srgbClr val="00B050"/>
                </a:solidFill>
              </a:rPr>
              <a:t>Future</a:t>
            </a:r>
            <a:r>
              <a:rPr lang="en-US" dirty="0"/>
              <a:t> and </a:t>
            </a:r>
            <a:r>
              <a:rPr lang="en-US" i="1" dirty="0" err="1">
                <a:solidFill>
                  <a:srgbClr val="00B050"/>
                </a:solidFill>
              </a:rPr>
              <a:t>CompletionStage</a:t>
            </a:r>
            <a:r>
              <a:rPr lang="en-US" dirty="0"/>
              <a:t> interfaces, it can </a:t>
            </a:r>
            <a:r>
              <a:rPr lang="en-US" dirty="0" smtClean="0"/>
              <a:t>combine (pipeline) </a:t>
            </a:r>
            <a:r>
              <a:rPr lang="en-US" dirty="0"/>
              <a:t>multiple </a:t>
            </a:r>
            <a:endParaRPr lang="en-US" dirty="0" smtClean="0"/>
          </a:p>
          <a:p>
            <a:r>
              <a:rPr lang="en-US" dirty="0" smtClean="0"/>
              <a:t>asynchronous computations</a:t>
            </a:r>
            <a:r>
              <a:rPr lang="en-US" dirty="0"/>
              <a:t>, handle possible errors and offers much more capabilities. </a:t>
            </a:r>
            <a:r>
              <a:rPr lang="en-US" b="1" dirty="0" err="1">
                <a:solidFill>
                  <a:srgbClr val="00B050"/>
                </a:solidFill>
              </a:rPr>
              <a:t>CompletionStage</a:t>
            </a:r>
            <a:r>
              <a:rPr lang="en-US" b="1" dirty="0"/>
              <a:t> </a:t>
            </a:r>
            <a:r>
              <a:rPr lang="en-US" dirty="0"/>
              <a:t>lets you </a:t>
            </a:r>
            <a:endParaRPr lang="en-US" dirty="0" smtClean="0"/>
          </a:p>
          <a:p>
            <a:r>
              <a:rPr lang="en-US" dirty="0" smtClean="0"/>
              <a:t>attach </a:t>
            </a:r>
            <a:r>
              <a:rPr lang="en-US" dirty="0"/>
              <a:t>callbacks that will be executed on completion. </a:t>
            </a:r>
            <a:r>
              <a:rPr lang="en-US" dirty="0" err="1">
                <a:ea typeface="Calibri"/>
                <a:cs typeface="Calibri"/>
                <a:sym typeface="Calibri"/>
              </a:rPr>
              <a:t>CompeletableFuture</a:t>
            </a:r>
            <a:r>
              <a:rPr lang="en-US" dirty="0">
                <a:ea typeface="Calibri"/>
                <a:cs typeface="Calibri"/>
                <a:sym typeface="Calibri"/>
              </a:rPr>
              <a:t> is all about coordination </a:t>
            </a:r>
            <a:r>
              <a:rPr lang="en-US" dirty="0" smtClean="0">
                <a:ea typeface="Calibri"/>
                <a:cs typeface="Calibri"/>
                <a:sym typeface="Calibri"/>
              </a:rPr>
              <a:t>.. </a:t>
            </a:r>
            <a:endParaRPr lang="en-US" dirty="0"/>
          </a:p>
          <a:p>
            <a:r>
              <a:rPr lang="en-US" b="1" dirty="0" smtClean="0"/>
              <a:t>Around </a:t>
            </a:r>
            <a:r>
              <a:rPr lang="en-US" b="1" dirty="0"/>
              <a:t>7</a:t>
            </a:r>
            <a:r>
              <a:rPr lang="en-US" b="1" dirty="0" smtClean="0"/>
              <a:t>0 methods </a:t>
            </a:r>
            <a:r>
              <a:rPr lang="en-US" b="1" dirty="0"/>
              <a:t>for composing, </a:t>
            </a:r>
            <a:r>
              <a:rPr lang="en-US" b="1" dirty="0" smtClean="0"/>
              <a:t>combining</a:t>
            </a:r>
            <a:r>
              <a:rPr lang="en-US" b="1" dirty="0"/>
              <a:t>, and executing asynchronous computation steps and handling errors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076819"/>
              </p:ext>
            </p:extLst>
          </p:nvPr>
        </p:nvGraphicFramePr>
        <p:xfrm>
          <a:off x="365652" y="3183256"/>
          <a:ext cx="11591886" cy="3556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5943">
                  <a:extLst>
                    <a:ext uri="{9D8B030D-6E8A-4147-A177-3AD203B41FA5}">
                      <a16:colId xmlns:a16="http://schemas.microsoft.com/office/drawing/2014/main" val="3201929379"/>
                    </a:ext>
                  </a:extLst>
                </a:gridCol>
                <a:gridCol w="5795943">
                  <a:extLst>
                    <a:ext uri="{9D8B030D-6E8A-4147-A177-3AD203B41FA5}">
                      <a16:colId xmlns:a16="http://schemas.microsoft.com/office/drawing/2014/main" val="2882272401"/>
                    </a:ext>
                  </a:extLst>
                </a:gridCol>
              </a:tblGrid>
              <a:tr h="35569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2060"/>
                          </a:solidFill>
                          <a:ea typeface="Calibri"/>
                          <a:cs typeface="Calibri"/>
                          <a:sym typeface="Calibri"/>
                        </a:rPr>
                        <a:t>Methods to chain </a:t>
                      </a:r>
                      <a:r>
                        <a:rPr lang="en-US" sz="1600" b="0" dirty="0" err="1" smtClean="0">
                          <a:solidFill>
                            <a:srgbClr val="002060"/>
                          </a:solidFill>
                          <a:ea typeface="Calibri"/>
                          <a:cs typeface="Calibri"/>
                          <a:sym typeface="Calibri"/>
                        </a:rPr>
                        <a:t>CompletionStage</a:t>
                      </a:r>
                      <a:r>
                        <a:rPr lang="en-US" sz="1600" b="0" dirty="0" smtClean="0">
                          <a:solidFill>
                            <a:srgbClr val="002060"/>
                          </a:solidFill>
                          <a:ea typeface="Calibri"/>
                          <a:cs typeface="Calibri"/>
                          <a:sym typeface="Calibri"/>
                        </a:rPr>
                        <a:t> (step of a chain,  may trigger other task) </a:t>
                      </a:r>
                    </a:p>
                    <a:p>
                      <a:endParaRPr lang="en-US" sz="1600" b="0" dirty="0" smtClean="0">
                        <a:solidFill>
                          <a:srgbClr val="002060"/>
                        </a:solidFill>
                        <a:ea typeface="Calibri"/>
                        <a:cs typeface="Calibri"/>
                        <a:sym typeface="Calibri"/>
                      </a:endParaRPr>
                    </a:p>
                    <a:p>
                      <a:r>
                        <a:rPr lang="en-US" sz="1600" b="1" dirty="0" smtClean="0">
                          <a:solidFill>
                            <a:srgbClr val="002060"/>
                          </a:solidFill>
                          <a:ea typeface="Calibri"/>
                          <a:cs typeface="Calibri"/>
                          <a:sym typeface="Calibri"/>
                        </a:rPr>
                        <a:t>Task</a:t>
                      </a:r>
                      <a:r>
                        <a:rPr lang="en-US" sz="1600" b="0" dirty="0" smtClean="0">
                          <a:solidFill>
                            <a:srgbClr val="002060"/>
                          </a:solidFill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1600" b="0" u="sng" dirty="0" smtClean="0">
                          <a:solidFill>
                            <a:srgbClr val="002060"/>
                          </a:solidFill>
                          <a:ea typeface="Calibri"/>
                          <a:cs typeface="Calibri"/>
                          <a:sym typeface="Calibri"/>
                        </a:rPr>
                        <a:t>What kind of task</a:t>
                      </a:r>
                      <a:r>
                        <a:rPr lang="en-US" sz="1600" b="0" dirty="0" smtClean="0">
                          <a:solidFill>
                            <a:srgbClr val="002060"/>
                          </a:solidFill>
                          <a:ea typeface="Calibri"/>
                          <a:cs typeface="Calibri"/>
                          <a:sym typeface="Calibri"/>
                        </a:rPr>
                        <a:t>?</a:t>
                      </a:r>
                      <a:r>
                        <a:rPr lang="en-US" sz="1600" b="0" baseline="0" dirty="0" smtClean="0">
                          <a:solidFill>
                            <a:srgbClr val="002060"/>
                          </a:solidFill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2060"/>
                          </a:solidFill>
                          <a:ea typeface="Calibri"/>
                          <a:cs typeface="Calibri"/>
                          <a:sym typeface="Calibri"/>
                        </a:rPr>
                        <a:t> Function(</a:t>
                      </a:r>
                      <a:r>
                        <a:rPr lang="en-US" sz="1600" b="1" dirty="0" smtClean="0">
                          <a:solidFill>
                            <a:srgbClr val="002060"/>
                          </a:solidFill>
                          <a:ea typeface="Calibri"/>
                          <a:cs typeface="Calibri"/>
                          <a:sym typeface="Calibri"/>
                        </a:rPr>
                        <a:t>apply</a:t>
                      </a:r>
                      <a:r>
                        <a:rPr lang="en-US" sz="1600" b="0" dirty="0" smtClean="0">
                          <a:solidFill>
                            <a:srgbClr val="002060"/>
                          </a:solidFill>
                          <a:ea typeface="Calibri"/>
                          <a:cs typeface="Calibri"/>
                          <a:sym typeface="Calibri"/>
                        </a:rPr>
                        <a:t>), Consumer(</a:t>
                      </a:r>
                      <a:r>
                        <a:rPr lang="en-US" sz="1600" b="1" dirty="0" smtClean="0">
                          <a:solidFill>
                            <a:srgbClr val="002060"/>
                          </a:solidFill>
                          <a:ea typeface="Calibri"/>
                          <a:cs typeface="Calibri"/>
                          <a:sym typeface="Calibri"/>
                        </a:rPr>
                        <a:t>accept</a:t>
                      </a:r>
                      <a:r>
                        <a:rPr lang="en-US" sz="1600" b="0" dirty="0" smtClean="0">
                          <a:solidFill>
                            <a:srgbClr val="002060"/>
                          </a:solidFill>
                          <a:ea typeface="Calibri"/>
                          <a:cs typeface="Calibri"/>
                          <a:sym typeface="Calibri"/>
                        </a:rPr>
                        <a:t>), Runnable(</a:t>
                      </a:r>
                      <a:r>
                        <a:rPr lang="en-US" sz="1600" b="1" dirty="0" smtClean="0">
                          <a:solidFill>
                            <a:srgbClr val="002060"/>
                          </a:solidFill>
                          <a:ea typeface="Calibri"/>
                          <a:cs typeface="Calibri"/>
                          <a:sym typeface="Calibri"/>
                        </a:rPr>
                        <a:t>run</a:t>
                      </a:r>
                      <a:r>
                        <a:rPr lang="en-US" sz="1600" b="0" dirty="0" smtClean="0">
                          <a:solidFill>
                            <a:srgbClr val="002060"/>
                          </a:solidFill>
                          <a:ea typeface="Calibri"/>
                          <a:cs typeface="Calibri"/>
                          <a:sym typeface="Calibri"/>
                        </a:rPr>
                        <a:t>) </a:t>
                      </a:r>
                    </a:p>
                    <a:p>
                      <a:r>
                        <a:rPr lang="en-US" sz="1600" b="0" dirty="0" smtClean="0">
                          <a:solidFill>
                            <a:srgbClr val="002060"/>
                          </a:solidFill>
                          <a:ea typeface="Calibri"/>
                          <a:cs typeface="Calibri"/>
                          <a:sym typeface="Calibri"/>
                        </a:rPr>
                        <a:t>- </a:t>
                      </a:r>
                      <a:r>
                        <a:rPr lang="en-US" sz="1600" b="1" dirty="0" smtClean="0">
                          <a:solidFill>
                            <a:srgbClr val="002060"/>
                          </a:solidFill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lang="en-US" sz="1600" b="0" dirty="0" smtClean="0">
                          <a:solidFill>
                            <a:srgbClr val="002060"/>
                          </a:solidFill>
                          <a:ea typeface="Calibri"/>
                          <a:cs typeface="Calibri"/>
                          <a:sym typeface="Calibri"/>
                        </a:rPr>
                        <a:t> types of methods, one for each type of task</a:t>
                      </a:r>
                    </a:p>
                    <a:p>
                      <a:endParaRPr lang="en-US" sz="1600" b="0" dirty="0" smtClean="0">
                        <a:solidFill>
                          <a:srgbClr val="002060"/>
                        </a:solidFill>
                        <a:ea typeface="Calibri"/>
                        <a:cs typeface="Calibri"/>
                        <a:sym typeface="Calibri"/>
                      </a:endParaRPr>
                    </a:p>
                    <a:p>
                      <a:r>
                        <a:rPr lang="en-US" sz="1600" b="1" dirty="0" smtClean="0">
                          <a:solidFill>
                            <a:srgbClr val="002060"/>
                          </a:solidFill>
                          <a:ea typeface="Calibri"/>
                          <a:cs typeface="Calibri"/>
                          <a:sym typeface="Calibri"/>
                        </a:rPr>
                        <a:t>Operation</a:t>
                      </a:r>
                      <a:r>
                        <a:rPr lang="en-US" sz="1600" b="0" dirty="0" smtClean="0">
                          <a:solidFill>
                            <a:srgbClr val="002060"/>
                          </a:solidFill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1600" b="0" u="sng" dirty="0" smtClean="0">
                          <a:solidFill>
                            <a:srgbClr val="002060"/>
                          </a:solidFill>
                          <a:ea typeface="Calibri"/>
                          <a:cs typeface="Calibri"/>
                          <a:sym typeface="Calibri"/>
                        </a:rPr>
                        <a:t>What kind</a:t>
                      </a:r>
                      <a:r>
                        <a:rPr lang="en-US" sz="1600" b="0" u="sng" baseline="0" dirty="0" smtClean="0">
                          <a:solidFill>
                            <a:srgbClr val="002060"/>
                          </a:solidFill>
                          <a:ea typeface="Calibri"/>
                          <a:cs typeface="Calibri"/>
                          <a:sym typeface="Calibri"/>
                        </a:rPr>
                        <a:t> of operation does it support</a:t>
                      </a:r>
                      <a:r>
                        <a:rPr lang="en-US" sz="1600" b="0" baseline="0" dirty="0" smtClean="0">
                          <a:solidFill>
                            <a:srgbClr val="002060"/>
                          </a:solidFill>
                          <a:ea typeface="Calibri"/>
                          <a:cs typeface="Calibri"/>
                          <a:sym typeface="Calibri"/>
                        </a:rPr>
                        <a:t>?  </a:t>
                      </a:r>
                      <a:r>
                        <a:rPr lang="en-US" sz="1600" b="0" kern="1200" dirty="0" smtClean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r>
                        <a:rPr lang="en-US" sz="1600" b="0" dirty="0" smtClean="0">
                          <a:solidFill>
                            <a:srgbClr val="002060"/>
                          </a:solidFill>
                          <a:ea typeface="Calibri"/>
                          <a:cs typeface="Calibri"/>
                          <a:sym typeface="Calibri"/>
                        </a:rPr>
                        <a:t> types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b="0" dirty="0" smtClean="0">
                          <a:solidFill>
                            <a:srgbClr val="002060"/>
                          </a:solidFill>
                          <a:ea typeface="Calibri"/>
                          <a:cs typeface="Calibri"/>
                          <a:sym typeface="Calibri"/>
                        </a:rPr>
                        <a:t>Chaining  (1:1)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b="0" dirty="0" smtClean="0">
                          <a:solidFill>
                            <a:srgbClr val="002060"/>
                          </a:solidFill>
                          <a:ea typeface="Calibri"/>
                          <a:cs typeface="Calibri"/>
                          <a:sym typeface="Calibri"/>
                        </a:rPr>
                        <a:t>Composing (1:1)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b="0" dirty="0" smtClean="0">
                          <a:solidFill>
                            <a:srgbClr val="002060"/>
                          </a:solidFill>
                          <a:ea typeface="Calibri"/>
                          <a:cs typeface="Calibri"/>
                          <a:sym typeface="Calibri"/>
                        </a:rPr>
                        <a:t>Combining, waiting for both result (2:1)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b="0" baseline="0" dirty="0" smtClean="0">
                          <a:solidFill>
                            <a:srgbClr val="002060"/>
                          </a:solidFill>
                          <a:ea typeface="Calibri"/>
                          <a:cs typeface="Calibri"/>
                          <a:sym typeface="Calibri"/>
                        </a:rPr>
                        <a:t>Combining, triggered on the first available result (2:1)  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="0" dirty="0" smtClean="0">
                          <a:solidFill>
                            <a:srgbClr val="002060"/>
                          </a:solidFill>
                          <a:ea typeface="Calibri"/>
                          <a:cs typeface="Calibri"/>
                          <a:sym typeface="Calibri"/>
                        </a:rPr>
                        <a:t>e.g.  Operation – you can chain, compose, or combine(&amp;&amp;, ||)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  <a:alpha val="0"/>
                          </a:schemeClr>
                        </a:gs>
                        <a:gs pos="100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Thread</a:t>
                      </a:r>
                      <a:r>
                        <a:rPr lang="en-US" sz="1600" b="0" kern="1200" dirty="0" smtClean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1600" b="0" u="sng" kern="1200" dirty="0" smtClean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In which thread can be executed</a:t>
                      </a:r>
                      <a:r>
                        <a:rPr lang="en-US" sz="1600" b="0" kern="1200" dirty="0" smtClean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? </a:t>
                      </a:r>
                      <a:r>
                        <a:rPr lang="en-US" sz="1600" b="1" kern="1200" dirty="0" smtClean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lang="en-US" sz="1600" b="0" kern="1200" dirty="0" smtClean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 types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="0" kern="1200" dirty="0" smtClean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In the same executor as caller  (main thread),  In new executor, passed as parameter (executor), Asynchronously (</a:t>
                      </a:r>
                      <a:r>
                        <a:rPr lang="en-US" sz="1600" b="0" kern="1200" dirty="0" err="1" smtClean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ForkJoinPool</a:t>
                      </a:r>
                      <a:r>
                        <a:rPr lang="en-US" sz="1600" b="0" kern="1200" dirty="0" smtClean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sz="1600" b="0" kern="1200" dirty="0" smtClean="0">
                        <a:solidFill>
                          <a:srgbClr val="002060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Calibri"/>
                        </a:rPr>
                        <a:t>1:1 patterns</a:t>
                      </a:r>
                    </a:p>
                    <a:p>
                      <a:pPr marL="400050" lvl="0" indent="-171450">
                        <a:buClr>
                          <a:schemeClr val="dk1"/>
                        </a:buClr>
                        <a:buSzPts val="1400"/>
                        <a:buFontTx/>
                        <a:buChar char="-"/>
                        <a:defRPr/>
                      </a:pPr>
                      <a:r>
                        <a:rPr lang="en-US" sz="1600" b="0" kern="1200" dirty="0" err="1" smtClean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Calibri"/>
                        </a:rPr>
                        <a:t>thenApply</a:t>
                      </a:r>
                      <a:r>
                        <a:rPr lang="en-US" sz="1600" b="0" kern="1200" dirty="0" smtClean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Calibri"/>
                        </a:rPr>
                        <a:t>, </a:t>
                      </a:r>
                      <a:r>
                        <a:rPr lang="en-US" sz="1600" b="0" kern="1200" dirty="0" err="1" smtClean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Calibri"/>
                        </a:rPr>
                        <a:t>thenApplyAsync</a:t>
                      </a:r>
                      <a:r>
                        <a:rPr lang="en-US" sz="1600" b="0" kern="1200" dirty="0" smtClean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Calibri"/>
                        </a:rPr>
                        <a:t>,  </a:t>
                      </a:r>
                      <a:r>
                        <a:rPr lang="en-US" sz="1600" b="0" kern="1200" dirty="0" err="1" smtClean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Calibri"/>
                        </a:rPr>
                        <a:t>thenAccept</a:t>
                      </a:r>
                      <a:r>
                        <a:rPr lang="en-US" sz="1600" b="0" kern="1200" dirty="0" smtClean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Calibri"/>
                        </a:rPr>
                        <a:t>,  </a:t>
                      </a:r>
                      <a:r>
                        <a:rPr lang="en-US" sz="1600" b="0" kern="1200" dirty="0" err="1" smtClean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Calibri"/>
                        </a:rPr>
                        <a:t>thenRunAsync</a:t>
                      </a:r>
                      <a:r>
                        <a:rPr lang="en-US" sz="1600" b="0" kern="1200" dirty="0" smtClean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Calibri"/>
                        </a:rPr>
                        <a:t>, ..</a:t>
                      </a:r>
                    </a:p>
                    <a:p>
                      <a:pPr marL="400050" lvl="0" indent="-171450">
                        <a:buClr>
                          <a:schemeClr val="dk1"/>
                        </a:buClr>
                        <a:buSzPts val="1400"/>
                        <a:buFontTx/>
                        <a:buChar char="-"/>
                        <a:defRPr/>
                      </a:pPr>
                      <a:r>
                        <a:rPr lang="en-US" sz="1600" b="0" kern="1200" dirty="0" err="1" smtClean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Calibri"/>
                        </a:rPr>
                        <a:t>thenComposeAsync</a:t>
                      </a:r>
                      <a:r>
                        <a:rPr lang="en-US" sz="1600" b="0" kern="1200" dirty="0" smtClean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Calibri"/>
                        </a:rPr>
                        <a:t>, ..  </a:t>
                      </a:r>
                      <a:endParaRPr lang="en-US" sz="1600" b="0" kern="1200" dirty="0" smtClean="0">
                        <a:solidFill>
                          <a:srgbClr val="002060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Calibri"/>
                        </a:rPr>
                        <a:t>2:1 patterns </a:t>
                      </a:r>
                      <a:r>
                        <a:rPr lang="en-US" altLang="en-US" sz="1600" b="0" kern="1200" dirty="0" smtClean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Calibri"/>
                        </a:rPr>
                        <a:t>(*Both*, *Combine* and *Either*) </a:t>
                      </a:r>
                      <a:endParaRPr lang="en-US" sz="1600" b="0" kern="1200" dirty="0" smtClean="0">
                        <a:solidFill>
                          <a:srgbClr val="002060"/>
                        </a:solidFill>
                        <a:latin typeface="+mn-lt"/>
                        <a:ea typeface="Calibri"/>
                        <a:cs typeface="Calibri"/>
                      </a:endParaRPr>
                    </a:p>
                    <a:p>
                      <a:pPr marL="400050" lvl="0" indent="-171450">
                        <a:buClr>
                          <a:schemeClr val="dk1"/>
                        </a:buClr>
                        <a:buSzPts val="1400"/>
                        <a:buFontTx/>
                        <a:buChar char="-"/>
                        <a:defRPr/>
                      </a:pPr>
                      <a:r>
                        <a:rPr lang="en-US" sz="1600" b="0" kern="1200" dirty="0" err="1" smtClean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Calibri"/>
                        </a:rPr>
                        <a:t>thenCombineAsync</a:t>
                      </a:r>
                      <a:r>
                        <a:rPr lang="en-US" sz="1600" b="0" kern="1200" dirty="0" smtClean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Calibri"/>
                        </a:rPr>
                        <a:t>(CS, </a:t>
                      </a:r>
                      <a:r>
                        <a:rPr lang="en-US" sz="1600" b="0" kern="1200" dirty="0" err="1" smtClean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Calibri"/>
                        </a:rPr>
                        <a:t>BiFunction</a:t>
                      </a:r>
                      <a:r>
                        <a:rPr lang="en-US" sz="1600" b="0" kern="1200" dirty="0" smtClean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Calibri"/>
                        </a:rPr>
                        <a:t>), ..</a:t>
                      </a:r>
                    </a:p>
                    <a:p>
                      <a:pPr marL="400050" lvl="0" indent="-171450">
                        <a:buClr>
                          <a:schemeClr val="dk1"/>
                        </a:buClr>
                        <a:buSzPts val="1400"/>
                        <a:buFontTx/>
                        <a:buChar char="-"/>
                        <a:defRPr/>
                      </a:pPr>
                      <a:r>
                        <a:rPr lang="en-US" sz="1600" b="0" kern="1200" dirty="0" err="1" smtClean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Calibri"/>
                        </a:rPr>
                        <a:t>thenAcceptBoth</a:t>
                      </a:r>
                      <a:r>
                        <a:rPr lang="en-US" sz="1600" b="0" kern="1200" dirty="0" smtClean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Calibri"/>
                        </a:rPr>
                        <a:t>(CS, </a:t>
                      </a:r>
                      <a:r>
                        <a:rPr lang="en-US" sz="1600" b="0" kern="1200" dirty="0" err="1" smtClean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Calibri"/>
                        </a:rPr>
                        <a:t>BiConsumer</a:t>
                      </a:r>
                      <a:r>
                        <a:rPr lang="en-US" sz="1600" b="0" kern="1200" dirty="0" smtClean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Calibri"/>
                        </a:rPr>
                        <a:t>), .. </a:t>
                      </a:r>
                    </a:p>
                    <a:p>
                      <a:pPr marL="400050" lvl="0" indent="-171450">
                        <a:buClr>
                          <a:schemeClr val="dk1"/>
                        </a:buClr>
                        <a:buSzPts val="1400"/>
                        <a:buFontTx/>
                        <a:buChar char="-"/>
                        <a:defRPr/>
                      </a:pPr>
                      <a:r>
                        <a:rPr lang="en-US" sz="1600" b="0" kern="1200" dirty="0" err="1" smtClean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Calibri"/>
                        </a:rPr>
                        <a:t>applyToEither</a:t>
                      </a:r>
                      <a:r>
                        <a:rPr lang="en-US" sz="1600" b="0" kern="1200" dirty="0" smtClean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Calibri"/>
                        </a:rPr>
                        <a:t>(CS, Function), </a:t>
                      </a:r>
                      <a:r>
                        <a:rPr lang="en-US" sz="1600" b="0" kern="1200" dirty="0" err="1" smtClean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Calibri"/>
                        </a:rPr>
                        <a:t>acceptEitherAsync</a:t>
                      </a:r>
                      <a:r>
                        <a:rPr lang="en-US" sz="1600" b="0" kern="1200" dirty="0" smtClean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Calibri"/>
                        </a:rPr>
                        <a:t>, ..</a:t>
                      </a:r>
                      <a:endParaRPr lang="en-US" sz="1600" b="0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600" b="0" kern="1200" dirty="0" smtClean="0">
                        <a:solidFill>
                          <a:srgbClr val="002060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So:  3*4*3=36 methods for chain, factory methods(?) exception</a:t>
                      </a:r>
                      <a:r>
                        <a:rPr lang="en-US" sz="1600" b="0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 related(?), complete(?), fail(?),delay(?), timeout(?)   </a:t>
                      </a:r>
                      <a:r>
                        <a:rPr lang="en-US" sz="1600" b="0" kern="1200" dirty="0" smtClean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lang="en-US" sz="1600" b="0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  <a:alpha val="0"/>
                          </a:schemeClr>
                        </a:gs>
                        <a:gs pos="100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572594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142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69" y="277005"/>
            <a:ext cx="6374423" cy="658099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79331" y="0"/>
            <a:ext cx="2148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Functional Interfaces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31623" y="1125416"/>
            <a:ext cx="516108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TASKS </a:t>
            </a:r>
          </a:p>
          <a:p>
            <a:endParaRPr lang="en-US" dirty="0"/>
          </a:p>
          <a:p>
            <a:r>
              <a:rPr lang="en-US" dirty="0"/>
              <a:t>Runnable     () -&gt; </a:t>
            </a:r>
            <a:r>
              <a:rPr lang="en-US" dirty="0" smtClean="0"/>
              <a:t>void,   run()      CF: 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err="1" smtClean="0">
                <a:sym typeface="Wingdings" panose="05000000000000000000" pitchFamily="2" charset="2"/>
              </a:rPr>
              <a:t>thenRun</a:t>
            </a:r>
            <a:r>
              <a:rPr lang="en-US" dirty="0" smtClean="0">
                <a:sym typeface="Wingdings" panose="05000000000000000000" pitchFamily="2" charset="2"/>
              </a:rPr>
              <a:t>()  </a:t>
            </a:r>
            <a:endParaRPr lang="en-US" dirty="0"/>
          </a:p>
          <a:p>
            <a:r>
              <a:rPr lang="en-US" dirty="0" smtClean="0"/>
              <a:t>Consumer    T -&gt; void    accept()  CF: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err="1" smtClean="0">
                <a:sym typeface="Wingdings" panose="05000000000000000000" pitchFamily="2" charset="2"/>
              </a:rPr>
              <a:t>thenAccept</a:t>
            </a:r>
            <a:r>
              <a:rPr lang="en-US" dirty="0" smtClean="0">
                <a:sym typeface="Wingdings" panose="05000000000000000000" pitchFamily="2" charset="2"/>
              </a:rPr>
              <a:t>()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Callable        () -&gt; T,         call()</a:t>
            </a:r>
          </a:p>
          <a:p>
            <a:r>
              <a:rPr lang="en-US" dirty="0" smtClean="0"/>
              <a:t>Supplier       () -&gt; T,    get()              CF: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err="1" smtClean="0">
                <a:sym typeface="Wingdings" panose="05000000000000000000" pitchFamily="2" charset="2"/>
              </a:rPr>
              <a:t>supplyAsync</a:t>
            </a:r>
            <a:r>
              <a:rPr lang="en-US" dirty="0" smtClean="0"/>
              <a:t>      </a:t>
            </a:r>
          </a:p>
          <a:p>
            <a:endParaRPr lang="en-US" dirty="0"/>
          </a:p>
          <a:p>
            <a:r>
              <a:rPr lang="en-US" dirty="0" smtClean="0"/>
              <a:t>Function      T -&gt; R,  apply(),          CF </a:t>
            </a:r>
            <a:r>
              <a:rPr lang="en-US" dirty="0" smtClean="0">
                <a:sym typeface="Wingdings" panose="05000000000000000000" pitchFamily="2" charset="2"/>
              </a:rPr>
              <a:t>  </a:t>
            </a:r>
            <a:r>
              <a:rPr lang="en-US" dirty="0" err="1" smtClean="0">
                <a:sym typeface="Wingdings" panose="05000000000000000000" pitchFamily="2" charset="2"/>
              </a:rPr>
              <a:t>thenApply</a:t>
            </a:r>
            <a:r>
              <a:rPr lang="en-US" dirty="0" smtClean="0">
                <a:sym typeface="Wingdings" panose="05000000000000000000" pitchFamily="2" charset="2"/>
              </a:rPr>
              <a:t>()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altLang="en-US" sz="1200" dirty="0">
                <a:solidFill>
                  <a:srgbClr val="242729"/>
                </a:solidFill>
                <a:latin typeface="Consolas" panose="020B0609020204030204" pitchFamily="49" charset="0"/>
              </a:rPr>
              <a:t>Callable</a:t>
            </a:r>
            <a:r>
              <a:rPr lang="en-US" altLang="en-US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is more </a:t>
            </a:r>
            <a:r>
              <a:rPr lang="en-US" altLang="en-US" dirty="0" smtClean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specialized </a:t>
            </a:r>
            <a:r>
              <a:rPr lang="en-US" altLang="en-US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 </a:t>
            </a:r>
            <a:r>
              <a:rPr lang="en-US" altLang="en-US" sz="1200" dirty="0">
                <a:solidFill>
                  <a:srgbClr val="242729"/>
                </a:solidFill>
                <a:latin typeface="Consolas" panose="020B0609020204030204" pitchFamily="49" charset="0"/>
              </a:rPr>
              <a:t>Supplier</a:t>
            </a:r>
            <a:r>
              <a:rPr lang="en-US" altLang="en-US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If you are not dealing with another thread or your task is very unlikely to throw an exception, </a:t>
            </a:r>
            <a:r>
              <a:rPr lang="en-US" altLang="en-US" sz="1200" dirty="0">
                <a:solidFill>
                  <a:srgbClr val="242729"/>
                </a:solidFill>
                <a:latin typeface="Consolas" panose="020B0609020204030204" pitchFamily="49" charset="0"/>
              </a:rPr>
              <a:t>Supplier</a:t>
            </a:r>
            <a:r>
              <a:rPr lang="en-US" altLang="en-US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is recommended.</a:t>
            </a:r>
            <a:r>
              <a:rPr lang="en-US" altLang="en-US" sz="1100" dirty="0"/>
              <a:t> </a:t>
            </a:r>
            <a:endParaRPr lang="en-US" altLang="en-US" sz="3200" dirty="0">
              <a:latin typeface="Arial" panose="020B0604020202020204" pitchFamily="34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91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31" y="276999"/>
            <a:ext cx="7618409" cy="604693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8178" y="789948"/>
            <a:ext cx="4203822" cy="261063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3076" y="3924164"/>
            <a:ext cx="4172895" cy="195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31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4731" y="43935"/>
            <a:ext cx="12007269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Completions (as </a:t>
            </a:r>
            <a:r>
              <a:rPr lang="en-US" b="1" dirty="0"/>
              <a:t>a Simple </a:t>
            </a:r>
            <a:r>
              <a:rPr lang="en-US" b="1" i="1" dirty="0" smtClean="0"/>
              <a:t>Future or explicit):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complete,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obtrudeValue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 get, join, </a:t>
            </a:r>
            <a:r>
              <a:rPr lang="en-US" i="1" dirty="0" err="1" smtClean="0">
                <a:solidFill>
                  <a:schemeClr val="accent5">
                    <a:lumMod val="75000"/>
                  </a:schemeClr>
                </a:solidFill>
              </a:rPr>
              <a:t>getNow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i="1" dirty="0" err="1" smtClean="0">
                <a:solidFill>
                  <a:schemeClr val="accent5">
                    <a:lumMod val="75000"/>
                  </a:schemeClr>
                </a:solidFill>
              </a:rPr>
              <a:t>completeExceptionally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, ..</a:t>
            </a:r>
          </a:p>
          <a:p>
            <a:r>
              <a:rPr lang="en-US" b="1" i="1" dirty="0" err="1" smtClean="0"/>
              <a:t>CompletableFuture</a:t>
            </a:r>
            <a:r>
              <a:rPr lang="en-US" b="1" dirty="0"/>
              <a:t> with Encapsulated Computation </a:t>
            </a:r>
            <a:r>
              <a:rPr lang="en-US" b="1" dirty="0" smtClean="0"/>
              <a:t>Logic: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runAsync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dirty="0" smtClean="0"/>
              <a:t>Runnable, ..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),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supplyAsync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(S</a:t>
            </a:r>
            <a:r>
              <a:rPr lang="en-US" dirty="0" smtClean="0"/>
              <a:t>upplier, ..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), </a:t>
            </a:r>
            <a:r>
              <a:rPr lang="en-US" sz="1200" dirty="0" err="1">
                <a:solidFill>
                  <a:srgbClr val="00B0F0"/>
                </a:solidFill>
              </a:rPr>
              <a:t>completeAsync</a:t>
            </a:r>
            <a:r>
              <a:rPr lang="en-US" sz="1200" i="1" dirty="0" smtClean="0"/>
              <a:t>  </a:t>
            </a:r>
            <a:r>
              <a:rPr lang="en-US" dirty="0" smtClean="0">
                <a:solidFill>
                  <a:srgbClr val="00B0F0"/>
                </a:solidFill>
              </a:rPr>
              <a:t>***</a:t>
            </a:r>
          </a:p>
          <a:p>
            <a:endParaRPr lang="en-US" b="1" dirty="0" smtClean="0"/>
          </a:p>
          <a:p>
            <a:r>
              <a:rPr lang="en-US" b="1" dirty="0" smtClean="0"/>
              <a:t>Processing Results (attach callbacks): </a:t>
            </a:r>
            <a:r>
              <a:rPr lang="en-US" dirty="0" err="1" smtClean="0">
                <a:solidFill>
                  <a:srgbClr val="00B0F0"/>
                </a:solidFill>
              </a:rPr>
              <a:t>thenApply</a:t>
            </a:r>
            <a:r>
              <a:rPr lang="en-US" dirty="0" smtClean="0">
                <a:solidFill>
                  <a:srgbClr val="00B0F0"/>
                </a:solidFill>
              </a:rPr>
              <a:t>(</a:t>
            </a:r>
            <a:r>
              <a:rPr lang="en-US" dirty="0" smtClean="0"/>
              <a:t>Function</a:t>
            </a:r>
            <a:r>
              <a:rPr lang="en-US" dirty="0">
                <a:solidFill>
                  <a:srgbClr val="00B0F0"/>
                </a:solidFill>
              </a:rPr>
              <a:t>)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00B0F0"/>
                </a:solidFill>
              </a:rPr>
              <a:t>thenApply</a:t>
            </a:r>
            <a:r>
              <a:rPr lang="en-US" b="1" dirty="0" err="1" smtClean="0">
                <a:solidFill>
                  <a:srgbClr val="00B0F0"/>
                </a:solidFill>
              </a:rPr>
              <a:t>Async</a:t>
            </a:r>
            <a:r>
              <a:rPr lang="en-US" dirty="0" smtClean="0">
                <a:solidFill>
                  <a:srgbClr val="00B0F0"/>
                </a:solidFill>
              </a:rPr>
              <a:t>(),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thenAccept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dirty="0" smtClean="0"/>
              <a:t>Consumer)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thenRun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dirty="0"/>
              <a:t>Runnable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),  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en-US" b="1" dirty="0" smtClean="0"/>
              <a:t>Manual </a:t>
            </a:r>
            <a:r>
              <a:rPr lang="en-US" altLang="en-US" b="1" dirty="0"/>
              <a:t>completion</a:t>
            </a:r>
            <a:r>
              <a:rPr lang="en-US" altLang="en-US" dirty="0"/>
              <a:t>: </a:t>
            </a:r>
            <a:r>
              <a:rPr lang="en-US" i="1" dirty="0" err="1">
                <a:solidFill>
                  <a:schemeClr val="accent5">
                    <a:lumMod val="75000"/>
                  </a:schemeClr>
                </a:solidFill>
              </a:rPr>
              <a:t>completedFuture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altLang="en-US" dirty="0">
                <a:solidFill>
                  <a:srgbClr val="222635"/>
                </a:solidFill>
                <a:latin typeface="Cambria" panose="02040503050406030204" pitchFamily="18" charset="0"/>
              </a:rPr>
              <a:t> </a:t>
            </a:r>
            <a:r>
              <a:rPr lang="en-US" altLang="en-US" i="1" dirty="0" err="1">
                <a:solidFill>
                  <a:schemeClr val="accent5">
                    <a:lumMod val="75000"/>
                  </a:schemeClr>
                </a:solidFill>
              </a:rPr>
              <a:t>completeExceptionally</a:t>
            </a:r>
            <a:r>
              <a:rPr lang="en-US" altLang="en-US" i="1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altLang="en-US" i="1" dirty="0" err="1">
                <a:solidFill>
                  <a:schemeClr val="accent5">
                    <a:lumMod val="75000"/>
                  </a:schemeClr>
                </a:solidFill>
              </a:rPr>
              <a:t>obtrudeException</a:t>
            </a:r>
            <a:endParaRPr lang="en-US" i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en-US" dirty="0">
                <a:solidFill>
                  <a:srgbClr val="C7254E"/>
                </a:solidFill>
              </a:rPr>
              <a:t>cancel()</a:t>
            </a:r>
            <a:r>
              <a:rPr lang="en-US" altLang="en-US" dirty="0">
                <a:solidFill>
                  <a:srgbClr val="222635"/>
                </a:solidFill>
              </a:rPr>
              <a:t> is equivalent to </a:t>
            </a:r>
            <a:r>
              <a:rPr lang="en-US" altLang="en-US" dirty="0" err="1">
                <a:solidFill>
                  <a:srgbClr val="C7254E"/>
                </a:solidFill>
              </a:rPr>
              <a:t>completeExceptionally</a:t>
            </a:r>
            <a:r>
              <a:rPr lang="en-US" altLang="en-US" dirty="0">
                <a:solidFill>
                  <a:srgbClr val="C7254E"/>
                </a:solidFill>
              </a:rPr>
              <a:t>(new </a:t>
            </a:r>
            <a:r>
              <a:rPr lang="en-US" altLang="en-US" dirty="0" err="1">
                <a:solidFill>
                  <a:srgbClr val="C7254E"/>
                </a:solidFill>
              </a:rPr>
              <a:t>CancellationException</a:t>
            </a:r>
            <a:r>
              <a:rPr lang="en-US" altLang="en-US" dirty="0">
                <a:solidFill>
                  <a:srgbClr val="C7254E"/>
                </a:solidFill>
              </a:rPr>
              <a:t>())</a:t>
            </a:r>
            <a:r>
              <a:rPr lang="en-US" altLang="en-US" dirty="0"/>
              <a:t> ,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isCompletedExceptionally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idDone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. It</a:t>
            </a:r>
            <a:r>
              <a:rPr lang="en-US" dirty="0"/>
              <a:t> is not a bug, but a design </a:t>
            </a:r>
            <a:r>
              <a:rPr lang="en-US" dirty="0" smtClean="0"/>
              <a:t>decision.  </a:t>
            </a:r>
            <a:endParaRPr lang="en-US" b="1" dirty="0"/>
          </a:p>
          <a:p>
            <a:r>
              <a:rPr lang="en-US" b="1" dirty="0"/>
              <a:t>Combining </a:t>
            </a:r>
            <a:r>
              <a:rPr lang="en-US" b="1" dirty="0" smtClean="0"/>
              <a:t>Futures(Consume </a:t>
            </a:r>
            <a:r>
              <a:rPr lang="en-US" b="1" dirty="0" err="1" smtClean="0"/>
              <a:t>PrevStageRes</a:t>
            </a:r>
            <a:r>
              <a:rPr lang="en-US" b="1" dirty="0" smtClean="0"/>
              <a:t>) </a:t>
            </a:r>
            <a:r>
              <a:rPr lang="en-US" dirty="0" err="1" smtClean="0">
                <a:solidFill>
                  <a:srgbClr val="00B0F0"/>
                </a:solidFill>
              </a:rPr>
              <a:t>thenCompose</a:t>
            </a:r>
            <a:r>
              <a:rPr lang="en-US" dirty="0" smtClean="0">
                <a:solidFill>
                  <a:srgbClr val="00B0F0"/>
                </a:solidFill>
              </a:rPr>
              <a:t>(</a:t>
            </a:r>
            <a:r>
              <a:rPr lang="en-US" dirty="0" smtClean="0"/>
              <a:t>Function</a:t>
            </a:r>
            <a:r>
              <a:rPr lang="en-US" dirty="0" smtClean="0">
                <a:solidFill>
                  <a:srgbClr val="00B0F0"/>
                </a:solidFill>
              </a:rPr>
              <a:t>)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thenCombine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dirty="0" smtClean="0"/>
              <a:t>CS, ..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),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thenAcceptBoth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dirty="0" smtClean="0"/>
              <a:t>CS, .),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acceptEither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b="1" dirty="0"/>
          </a:p>
          <a:p>
            <a:r>
              <a:rPr lang="en-US" b="1" dirty="0"/>
              <a:t>(Monadic design pattern</a:t>
            </a:r>
            <a:r>
              <a:rPr lang="en-US" b="1" dirty="0" smtClean="0"/>
              <a:t>) Difference </a:t>
            </a:r>
            <a:r>
              <a:rPr lang="en-US" b="1" dirty="0"/>
              <a:t>Between 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thenApply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()[nested]</a:t>
            </a:r>
            <a:r>
              <a:rPr lang="en-US" b="1" dirty="0"/>
              <a:t> and 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thenCompose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().  </a:t>
            </a:r>
            <a:r>
              <a:rPr lang="en-US" i="1" dirty="0" smtClean="0"/>
              <a:t>Analogous to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… </a:t>
            </a:r>
            <a:r>
              <a:rPr lang="en-US" i="1" dirty="0" smtClean="0"/>
              <a:t>map</a:t>
            </a:r>
            <a:r>
              <a:rPr lang="en-US" dirty="0"/>
              <a:t> and </a:t>
            </a:r>
            <a:r>
              <a:rPr lang="en-US" i="1" dirty="0" err="1" smtClean="0"/>
              <a:t>flatMap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b="1" dirty="0"/>
          </a:p>
          <a:p>
            <a:r>
              <a:rPr lang="en-US" b="1" dirty="0"/>
              <a:t>Running Multiple </a:t>
            </a:r>
            <a:r>
              <a:rPr lang="en-US" b="1" i="1" dirty="0"/>
              <a:t>Futures</a:t>
            </a:r>
            <a:r>
              <a:rPr lang="en-US" b="1" dirty="0"/>
              <a:t> in </a:t>
            </a:r>
            <a:r>
              <a:rPr lang="en-US" b="1" dirty="0" smtClean="0"/>
              <a:t>Parallel: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allOf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dirty="0" err="1" smtClean="0"/>
              <a:t>CompletableFuture</a:t>
            </a:r>
            <a:r>
              <a:rPr lang="en-US" dirty="0"/>
              <a:t>&lt;?&gt;... </a:t>
            </a:r>
            <a:r>
              <a:rPr lang="en-US" dirty="0" err="1" smtClean="0"/>
              <a:t>Cfs</a:t>
            </a:r>
            <a:r>
              <a:rPr lang="en-US" dirty="0" smtClean="0"/>
              <a:t>)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anyOf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, join </a:t>
            </a:r>
          </a:p>
          <a:p>
            <a:endParaRPr lang="en-US" b="1" dirty="0"/>
          </a:p>
          <a:p>
            <a:r>
              <a:rPr lang="en-US" b="1" dirty="0"/>
              <a:t>Handling </a:t>
            </a:r>
            <a:r>
              <a:rPr lang="en-US" b="1" dirty="0" smtClean="0"/>
              <a:t>Errors: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exceptionally(e), handle(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r,e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).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altLang="en-US" dirty="0" err="1">
                <a:solidFill>
                  <a:schemeClr val="accent5">
                    <a:lumMod val="75000"/>
                  </a:schemeClr>
                </a:solidFill>
              </a:rPr>
              <a:t>whenComplete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</a:rPr>
              <a:t>(Unlike</a:t>
            </a:r>
            <a:r>
              <a:rPr lang="en-US" altLang="en-US" b="1" dirty="0">
                <a:solidFill>
                  <a:srgbClr val="7010C5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</a:rPr>
              <a:t>handle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</a:rPr>
              <a:t>) . </a:t>
            </a:r>
          </a:p>
          <a:p>
            <a:endParaRPr lang="en-US" sz="1600" b="1" dirty="0" smtClean="0"/>
          </a:p>
          <a:p>
            <a:r>
              <a:rPr lang="en-US" sz="1600" b="1" dirty="0" err="1" smtClean="0"/>
              <a:t>Async</a:t>
            </a:r>
            <a:r>
              <a:rPr lang="en-US" sz="1600" b="1" dirty="0" smtClean="0"/>
              <a:t> </a:t>
            </a:r>
            <a:r>
              <a:rPr lang="en-US" sz="1600" b="1" dirty="0"/>
              <a:t>Methods – help </a:t>
            </a:r>
            <a:r>
              <a:rPr lang="en-US" sz="1600" b="1" dirty="0">
                <a:solidFill>
                  <a:srgbClr val="FF0000"/>
                </a:solidFill>
              </a:rPr>
              <a:t>to parallelize</a:t>
            </a:r>
            <a:r>
              <a:rPr lang="en-US" sz="1600" b="1" dirty="0"/>
              <a:t>:   </a:t>
            </a:r>
            <a:r>
              <a:rPr lang="en-US" sz="1600" dirty="0">
                <a:solidFill>
                  <a:srgbClr val="00B0F0"/>
                </a:solidFill>
              </a:rPr>
              <a:t>***, </a:t>
            </a:r>
            <a:r>
              <a:rPr lang="en-US" sz="1600" dirty="0" err="1">
                <a:solidFill>
                  <a:srgbClr val="00B0F0"/>
                </a:solidFill>
              </a:rPr>
              <a:t>thenApply</a:t>
            </a:r>
            <a:r>
              <a:rPr lang="en-US" sz="1600" b="1" dirty="0" err="1">
                <a:solidFill>
                  <a:srgbClr val="00B0F0"/>
                </a:solidFill>
              </a:rPr>
              <a:t>Async</a:t>
            </a:r>
            <a:r>
              <a:rPr lang="en-US" sz="1600" dirty="0">
                <a:solidFill>
                  <a:srgbClr val="00B0F0"/>
                </a:solidFill>
              </a:rPr>
              <a:t>(), </a:t>
            </a:r>
            <a:r>
              <a:rPr lang="en-US" sz="1600" dirty="0" err="1">
                <a:solidFill>
                  <a:srgbClr val="00B0F0"/>
                </a:solidFill>
              </a:rPr>
              <a:t>thenCompose</a:t>
            </a:r>
            <a:r>
              <a:rPr lang="en-US" sz="1600" b="1" dirty="0" err="1">
                <a:solidFill>
                  <a:srgbClr val="00B0F0"/>
                </a:solidFill>
              </a:rPr>
              <a:t>Async</a:t>
            </a:r>
            <a:r>
              <a:rPr lang="en-US" sz="1600" dirty="0">
                <a:solidFill>
                  <a:srgbClr val="00B0F0"/>
                </a:solidFill>
              </a:rPr>
              <a:t>() [.. </a:t>
            </a:r>
            <a:r>
              <a:rPr lang="en-US" sz="1600" dirty="0" err="1"/>
              <a:t>ThreadPoolExecutor</a:t>
            </a:r>
            <a:r>
              <a:rPr lang="en-US" sz="1600" dirty="0"/>
              <a:t>, </a:t>
            </a:r>
            <a:r>
              <a:rPr lang="en-US" sz="1600" dirty="0" err="1"/>
              <a:t>shutdownNow</a:t>
            </a:r>
            <a:r>
              <a:rPr lang="en-US" sz="1600" dirty="0"/>
              <a:t>()</a:t>
            </a:r>
            <a:r>
              <a:rPr lang="en-US" sz="1600" dirty="0">
                <a:solidFill>
                  <a:srgbClr val="00B0F0"/>
                </a:solidFill>
              </a:rPr>
              <a:t>], 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JDK </a:t>
            </a:r>
            <a:r>
              <a:rPr lang="en-US" b="1" dirty="0">
                <a:solidFill>
                  <a:srgbClr val="00B0F0"/>
                </a:solidFill>
              </a:rPr>
              <a:t>12 </a:t>
            </a:r>
            <a:r>
              <a:rPr lang="en-US" b="1" i="1" dirty="0" err="1"/>
              <a:t>CompletionStage</a:t>
            </a:r>
            <a:r>
              <a:rPr lang="en-US" b="1" i="1" dirty="0"/>
              <a:t> new methods: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exceptionallyAsync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exceptionallyCompose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exceptionallyComposeAsync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b="1" dirty="0" smtClean="0"/>
          </a:p>
          <a:p>
            <a:r>
              <a:rPr lang="en-US" b="1" dirty="0" smtClean="0">
                <a:solidFill>
                  <a:srgbClr val="00B050"/>
                </a:solidFill>
              </a:rPr>
              <a:t>JDK </a:t>
            </a:r>
            <a:r>
              <a:rPr lang="en-US" b="1" dirty="0">
                <a:solidFill>
                  <a:srgbClr val="00B050"/>
                </a:solidFill>
              </a:rPr>
              <a:t>9</a:t>
            </a:r>
            <a:r>
              <a:rPr lang="en-US" b="1" dirty="0"/>
              <a:t> </a:t>
            </a:r>
            <a:r>
              <a:rPr lang="en-US" b="1" i="1" dirty="0" err="1"/>
              <a:t>CompletableFuture</a:t>
            </a:r>
            <a:r>
              <a:rPr lang="en-US" b="1" dirty="0"/>
              <a:t> </a:t>
            </a:r>
            <a:r>
              <a:rPr lang="en-US" b="1" dirty="0" smtClean="0"/>
              <a:t>API: </a:t>
            </a:r>
            <a:r>
              <a:rPr lang="en-US" dirty="0"/>
              <a:t>New factory methods </a:t>
            </a:r>
            <a:r>
              <a:rPr lang="en-US" dirty="0" smtClean="0"/>
              <a:t>added, </a:t>
            </a:r>
            <a:r>
              <a:rPr lang="en-US" dirty="0"/>
              <a:t>Support for delays and </a:t>
            </a:r>
            <a:r>
              <a:rPr lang="en-US" dirty="0" smtClean="0"/>
              <a:t>timeouts. </a:t>
            </a:r>
            <a:r>
              <a:rPr lang="en-US" dirty="0"/>
              <a:t>Improved support for </a:t>
            </a:r>
            <a:r>
              <a:rPr lang="en-US" dirty="0" err="1" smtClean="0"/>
              <a:t>subclassing</a:t>
            </a:r>
            <a:r>
              <a:rPr lang="en-US" dirty="0" smtClean="0"/>
              <a:t>.   So API comes with 8 new instance methods: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newIncompleteFuture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()[</a:t>
            </a:r>
            <a:r>
              <a:rPr lang="en-US" b="1" dirty="0"/>
              <a:t>virtual constructor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], </a:t>
            </a:r>
            <a:r>
              <a:rPr lang="en-US" b="1" u="sng" dirty="0" smtClean="0">
                <a:solidFill>
                  <a:schemeClr val="accent5">
                    <a:lumMod val="75000"/>
                  </a:schemeClr>
                </a:solidFill>
              </a:rPr>
              <a:t>copy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()[</a:t>
            </a:r>
            <a:r>
              <a:rPr lang="en-US" b="1" dirty="0"/>
              <a:t>defensive copying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], </a:t>
            </a:r>
            <a:r>
              <a:rPr lang="en-US" u="sng" dirty="0" err="1" smtClean="0">
                <a:solidFill>
                  <a:schemeClr val="accent5">
                    <a:lumMod val="75000"/>
                  </a:schemeClr>
                </a:solidFill>
              </a:rPr>
              <a:t>minimalCompletionStage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completeAsync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()-2x</a:t>
            </a:r>
            <a:r>
              <a:rPr lang="en-US" dirty="0" smtClean="0"/>
              <a:t>, </a:t>
            </a:r>
            <a:r>
              <a:rPr lang="en-US" dirty="0" err="1">
                <a:solidFill>
                  <a:srgbClr val="FF0000"/>
                </a:solidFill>
              </a:rPr>
              <a:t>defaultExecutor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(),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orTimeout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(),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completeOnTimeout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[</a:t>
            </a:r>
            <a:r>
              <a:rPr lang="en-US" b="1" dirty="0" smtClean="0"/>
              <a:t>delay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]</a:t>
            </a:r>
          </a:p>
          <a:p>
            <a:r>
              <a:rPr lang="en-US" dirty="0" smtClean="0"/>
              <a:t>and </a:t>
            </a:r>
            <a:r>
              <a:rPr lang="en-US" dirty="0"/>
              <a:t>5 </a:t>
            </a:r>
            <a:r>
              <a:rPr lang="en-US" dirty="0" smtClean="0"/>
              <a:t>new static utility methods: 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delayedExecutor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()-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2x [</a:t>
            </a:r>
            <a:r>
              <a:rPr lang="en-US" b="1" dirty="0" smtClean="0"/>
              <a:t>delay - schedule CF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],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completedStage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(),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failedStage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(), </a:t>
            </a:r>
            <a:r>
              <a:rPr lang="en-US" sz="1400" b="1" dirty="0" err="1">
                <a:solidFill>
                  <a:srgbClr val="7010C5"/>
                </a:solidFill>
                <a:latin typeface="Consolas" panose="020B0609020204030204" pitchFamily="49" charset="0"/>
              </a:rPr>
              <a:t>failedFuture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</a:p>
          <a:p>
            <a:endParaRPr lang="en-US" b="1" i="1" dirty="0" smtClean="0"/>
          </a:p>
          <a:p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In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LSP Cobol</a:t>
            </a:r>
            <a:r>
              <a:rPr lang="en-US" b="1" i="1" dirty="0"/>
              <a:t>: </a:t>
            </a:r>
            <a:r>
              <a:rPr lang="en-US" altLang="en-US" sz="1400" b="1" dirty="0" err="1" smtClean="0">
                <a:solidFill>
                  <a:srgbClr val="7010C5"/>
                </a:solidFill>
                <a:latin typeface="Consolas" panose="020B0609020204030204" pitchFamily="49" charset="0"/>
              </a:rPr>
              <a:t>failedFuture</a:t>
            </a:r>
            <a:r>
              <a:rPr lang="en-US" altLang="en-US" sz="1400" b="1" dirty="0" smtClean="0">
                <a:solidFill>
                  <a:srgbClr val="7010C5"/>
                </a:solidFill>
                <a:latin typeface="Consolas" panose="020B0609020204030204" pitchFamily="49" charset="0"/>
              </a:rPr>
              <a:t>(Java 9), </a:t>
            </a:r>
            <a:r>
              <a:rPr lang="en-US" altLang="en-US" sz="1400" b="1" dirty="0" err="1" smtClean="0">
                <a:solidFill>
                  <a:srgbClr val="7010C5"/>
                </a:solidFill>
                <a:latin typeface="Consolas" panose="020B0609020204030204" pitchFamily="49" charset="0"/>
              </a:rPr>
              <a:t>completedFuture</a:t>
            </a:r>
            <a:r>
              <a:rPr lang="en-US" altLang="en-US" sz="1400" b="1" dirty="0" smtClean="0">
                <a:solidFill>
                  <a:srgbClr val="7010C5"/>
                </a:solidFill>
                <a:latin typeface="Consolas" panose="020B0609020204030204" pitchFamily="49" charset="0"/>
              </a:rPr>
              <a:t>, complete, </a:t>
            </a:r>
            <a:r>
              <a:rPr lang="en-US" altLang="en-US" sz="1400" b="1" dirty="0" err="1" smtClean="0">
                <a:solidFill>
                  <a:srgbClr val="7010C5"/>
                </a:solidFill>
                <a:latin typeface="Consolas" panose="020B0609020204030204" pitchFamily="49" charset="0"/>
              </a:rPr>
              <a:t>runAsync</a:t>
            </a:r>
            <a:r>
              <a:rPr lang="en-US" altLang="en-US" sz="1400" b="1" dirty="0" smtClean="0">
                <a:solidFill>
                  <a:srgbClr val="7010C5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400" b="1" dirty="0" err="1" smtClean="0">
                <a:solidFill>
                  <a:srgbClr val="7010C5"/>
                </a:solidFill>
                <a:latin typeface="Consolas" panose="020B0609020204030204" pitchFamily="49" charset="0"/>
              </a:rPr>
              <a:t>supplyAsync</a:t>
            </a:r>
            <a:r>
              <a:rPr lang="en-US" altLang="en-US" sz="1400" b="1" dirty="0" smtClean="0">
                <a:solidFill>
                  <a:srgbClr val="7010C5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400" u="sng" dirty="0" err="1" smtClean="0">
                <a:solidFill>
                  <a:srgbClr val="7010C5"/>
                </a:solidFill>
                <a:latin typeface="Consolas" panose="020B0609020204030204" pitchFamily="49" charset="0"/>
              </a:rPr>
              <a:t>whenComplete</a:t>
            </a:r>
            <a:r>
              <a:rPr lang="en-US" altLang="en-US" sz="1400" b="1" dirty="0" smtClean="0">
                <a:solidFill>
                  <a:srgbClr val="7010C5"/>
                </a:solidFill>
                <a:latin typeface="Consolas" panose="020B0609020204030204" pitchFamily="49" charset="0"/>
              </a:rPr>
              <a:t>, </a:t>
            </a:r>
            <a:r>
              <a:rPr lang="en-US" sz="1400" b="1" dirty="0" err="1" smtClean="0">
                <a:solidFill>
                  <a:srgbClr val="7010C5"/>
                </a:solidFill>
                <a:latin typeface="Consolas" panose="020B0609020204030204" pitchFamily="49" charset="0"/>
              </a:rPr>
              <a:t>thenApply</a:t>
            </a:r>
            <a:r>
              <a:rPr lang="en-US" sz="1400" b="1" dirty="0" smtClean="0">
                <a:solidFill>
                  <a:srgbClr val="7010C5"/>
                </a:solidFill>
                <a:latin typeface="Consolas" panose="020B0609020204030204" pitchFamily="49" charset="0"/>
              </a:rPr>
              <a:t> </a:t>
            </a:r>
            <a:endParaRPr lang="en-US" sz="14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40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4731" y="274940"/>
            <a:ext cx="11644804" cy="732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228600" eaLnBrk="0" fontAlgn="base" hangingPunct="0">
              <a:spcBef>
                <a:spcPct val="0"/>
              </a:spcBef>
              <a:spcAft>
                <a:spcPct val="0"/>
              </a:spcAft>
              <a:buSzPts val="1400"/>
              <a:defRPr/>
            </a:pP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 </a:t>
            </a:r>
            <a:r>
              <a:rPr lang="en-US" sz="20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References</a:t>
            </a:r>
          </a:p>
          <a:p>
            <a:pPr marL="457200" lvl="0" indent="-228600" eaLnBrk="0" fontAlgn="base" hangingPunct="0">
              <a:spcBef>
                <a:spcPct val="0"/>
              </a:spcBef>
              <a:spcAft>
                <a:spcPct val="0"/>
              </a:spcAft>
              <a:buSzPts val="1400"/>
              <a:defRPr/>
            </a:pPr>
            <a:endParaRPr lang="en-US" sz="20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457200" lvl="0" indent="-228600" eaLnBrk="0" fontAlgn="base" hangingPunct="0">
              <a:spcBef>
                <a:spcPct val="0"/>
              </a:spcBef>
              <a:spcAft>
                <a:spcPct val="0"/>
              </a:spcAft>
              <a:buSzPts val="1400"/>
              <a:defRPr/>
            </a:pPr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  <a:hlinkClick r:id="rId2"/>
              </a:rPr>
              <a:t>https://medium.com/modern-mainframe/multithreading-in-java-vs-node-js-c558d59050c9</a:t>
            </a:r>
            <a:endParaRPr lang="en-US" sz="20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457200" lvl="0" indent="-228600" eaLnBrk="0" fontAlgn="base" hangingPunct="0">
              <a:spcBef>
                <a:spcPct val="0"/>
              </a:spcBef>
              <a:spcAft>
                <a:spcPct val="0"/>
              </a:spcAft>
              <a:buSzPts val="1400"/>
              <a:defRPr/>
            </a:pPr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  <a:hlinkClick r:id="rId3"/>
              </a:rPr>
              <a:t>https://www.baeldung.com/java-completablefuture</a:t>
            </a:r>
            <a:endParaRPr lang="en-US" sz="20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457200" lvl="0" indent="-228600" eaLnBrk="0" fontAlgn="base" hangingPunct="0">
              <a:spcBef>
                <a:spcPct val="0"/>
              </a:spcBef>
              <a:spcAft>
                <a:spcPct val="0"/>
              </a:spcAft>
              <a:buSzPts val="1400"/>
              <a:defRPr/>
            </a:pPr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  <a:hlinkClick r:id="rId4"/>
              </a:rPr>
              <a:t>https://github.com/vsilaev/tascalate-concurrent</a:t>
            </a:r>
            <a:endParaRPr lang="en-US" sz="20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457200" lvl="0" indent="-228600" eaLnBrk="0" fontAlgn="base" hangingPunct="0">
              <a:spcBef>
                <a:spcPct val="0"/>
              </a:spcBef>
              <a:spcAft>
                <a:spcPct val="0"/>
              </a:spcAft>
              <a:buSzPts val="1400"/>
              <a:defRPr/>
            </a:pPr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  <a:hlinkClick r:id="rId5"/>
              </a:rPr>
              <a:t>https://dzone.com/articles/completablefuture-cant-be</a:t>
            </a:r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</a:p>
          <a:p>
            <a:pPr marL="457200" indent="-228600" eaLnBrk="0" fontAlgn="base" hangingPunct="0">
              <a:spcBef>
                <a:spcPct val="0"/>
              </a:spcBef>
              <a:spcAft>
                <a:spcPct val="0"/>
              </a:spcAft>
              <a:buSzPts val="1400"/>
              <a:defRPr/>
            </a:pPr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  <a:hlinkClick r:id="rId6"/>
              </a:rPr>
              <a:t>https://</a:t>
            </a:r>
            <a:r>
              <a:rPr lang="en-US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  <a:hlinkClick r:id="rId6"/>
              </a:rPr>
              <a:t>www.nurkiewicz.com/2015/03/completablefuture-cant-be-interrupted.html</a:t>
            </a:r>
            <a:endParaRPr lang="en-US" sz="20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457200" lvl="0" indent="-228600" eaLnBrk="0" fontAlgn="base" hangingPunct="0">
              <a:spcBef>
                <a:spcPct val="0"/>
              </a:spcBef>
              <a:spcAft>
                <a:spcPct val="0"/>
              </a:spcAft>
              <a:buSzPts val="1400"/>
              <a:defRPr/>
            </a:pPr>
            <a:r>
              <a:rPr lang="en-US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  <a:hlinkClick r:id="rId4"/>
              </a:rPr>
              <a:t>https</a:t>
            </a:r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  <a:hlinkClick r:id="rId4"/>
              </a:rPr>
              <a:t>://github.com/vsilaev/tascalate-concurrent</a:t>
            </a:r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endParaRPr lang="en-US" sz="20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457200" lvl="0" indent="-228600" eaLnBrk="0" fontAlgn="base" hangingPunct="0">
              <a:spcBef>
                <a:spcPct val="0"/>
              </a:spcBef>
              <a:spcAft>
                <a:spcPct val="0"/>
              </a:spcAft>
              <a:buSzPts val="1400"/>
              <a:defRPr/>
            </a:pPr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  <a:hlinkClick r:id="rId7"/>
              </a:rPr>
              <a:t>https://</a:t>
            </a:r>
            <a:r>
              <a:rPr lang="en-US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  <a:hlinkClick r:id="rId7"/>
              </a:rPr>
              <a:t>www.nurkiewicz.com/2014/05/interruptedexception-and-interrupting.html</a:t>
            </a:r>
            <a:r>
              <a:rPr lang="en-US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endParaRPr lang="en-US" sz="20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457200" lvl="0" indent="-228600" eaLnBrk="0" fontAlgn="base" hangingPunct="0">
              <a:spcBef>
                <a:spcPct val="0"/>
              </a:spcBef>
              <a:spcAft>
                <a:spcPct val="0"/>
              </a:spcAft>
              <a:buSzPts val="1400"/>
              <a:defRPr/>
            </a:pPr>
            <a:r>
              <a:rPr lang="en-US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  <a:hlinkClick r:id="rId8"/>
              </a:rPr>
              <a:t>https</a:t>
            </a:r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  <a:hlinkClick r:id="rId8"/>
              </a:rPr>
              <a:t>://www.jesperdj.com/2015/09/21/listen-to-the-future-with-google-guava/</a:t>
            </a:r>
            <a:endParaRPr lang="en-US" sz="20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457200" lvl="0" indent="-228600" eaLnBrk="0" fontAlgn="base" hangingPunct="0">
              <a:spcBef>
                <a:spcPct val="0"/>
              </a:spcBef>
              <a:spcAft>
                <a:spcPct val="0"/>
              </a:spcAft>
              <a:buSzPts val="1400"/>
              <a:defRPr/>
            </a:pPr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  <a:hlinkClick r:id="rId9"/>
              </a:rPr>
              <a:t>https://</a:t>
            </a:r>
            <a:r>
              <a:rPr lang="en-US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  <a:hlinkClick r:id="rId9"/>
              </a:rPr>
              <a:t>dzone.com/articles/20-examples-of-using-javas-completablefuture</a:t>
            </a:r>
            <a:endParaRPr lang="en-US" sz="20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457200" lvl="0" indent="-228600" eaLnBrk="0" fontAlgn="base" hangingPunct="0">
              <a:spcBef>
                <a:spcPct val="0"/>
              </a:spcBef>
              <a:spcAft>
                <a:spcPct val="0"/>
              </a:spcAft>
              <a:buSzPts val="1400"/>
              <a:defRPr/>
            </a:pPr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  <a:hlinkClick r:id="rId10"/>
              </a:rPr>
              <a:t>https://</a:t>
            </a:r>
            <a:r>
              <a:rPr lang="en-US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  <a:hlinkClick r:id="rId10"/>
              </a:rPr>
              <a:t>github.com/antlr/antlr4/pull/2610</a:t>
            </a:r>
            <a:endParaRPr lang="en-US" sz="20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457200" lvl="0" indent="-228600" eaLnBrk="0" fontAlgn="base" hangingPunct="0">
              <a:spcBef>
                <a:spcPct val="0"/>
              </a:spcBef>
              <a:spcAft>
                <a:spcPct val="0"/>
              </a:spcAft>
              <a:buSzPts val="1400"/>
              <a:defRPr/>
            </a:pPr>
            <a:r>
              <a:rPr lang="en-US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  <a:hlinkClick r:id="rId11"/>
              </a:rPr>
              <a:t>https</a:t>
            </a:r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  <a:hlinkClick r:id="rId11"/>
              </a:rPr>
              <a:t>://</a:t>
            </a:r>
            <a:r>
              <a:rPr lang="en-US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  <a:hlinkClick r:id="rId11"/>
              </a:rPr>
              <a:t>docs.oracle.com/javase/tutorial/essential/concurrency/interrupt.html</a:t>
            </a:r>
            <a:endParaRPr lang="en-US" sz="20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457200" lvl="0" indent="-228600" eaLnBrk="0" fontAlgn="base" hangingPunct="0">
              <a:spcBef>
                <a:spcPct val="0"/>
              </a:spcBef>
              <a:spcAft>
                <a:spcPct val="0"/>
              </a:spcAft>
              <a:buSzPts val="1400"/>
              <a:defRPr/>
            </a:pPr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  <a:hlinkClick r:id="rId12"/>
              </a:rPr>
              <a:t>https://codeahoy.com/java/How-To-Stop-Threads-Safely</a:t>
            </a:r>
            <a:r>
              <a:rPr lang="en-US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  <a:hlinkClick r:id="rId12"/>
              </a:rPr>
              <a:t>/</a:t>
            </a:r>
            <a:r>
              <a:rPr lang="en-US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 </a:t>
            </a:r>
            <a:endParaRPr lang="en-US" sz="20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457200" lvl="0" indent="-228600" eaLnBrk="0" fontAlgn="base" hangingPunct="0">
              <a:spcBef>
                <a:spcPct val="0"/>
              </a:spcBef>
              <a:spcAft>
                <a:spcPct val="0"/>
              </a:spcAft>
              <a:buSzPts val="1400"/>
              <a:defRPr/>
            </a:pPr>
            <a:endParaRPr lang="en-US" sz="20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457200" lvl="0" indent="-228600" eaLnBrk="0" fontAlgn="base" hangingPunct="0">
              <a:spcBef>
                <a:spcPct val="0"/>
              </a:spcBef>
              <a:spcAft>
                <a:spcPct val="0"/>
              </a:spcAft>
              <a:buSzPts val="1400"/>
              <a:defRPr/>
            </a:pPr>
            <a:r>
              <a:rPr lang="en-US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Source code: </a:t>
            </a:r>
            <a:endParaRPr lang="en-US" sz="20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457200" lvl="0" indent="-228600" eaLnBrk="0" fontAlgn="base" hangingPunct="0">
              <a:spcBef>
                <a:spcPct val="0"/>
              </a:spcBef>
              <a:spcAft>
                <a:spcPct val="0"/>
              </a:spcAft>
              <a:buSzPts val="1400"/>
              <a:defRPr/>
            </a:pPr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  <a:hlinkClick r:id="rId13"/>
              </a:rPr>
              <a:t>https://github.com/asatklichov/multithreading-java-vs-nodejs</a:t>
            </a:r>
            <a:endParaRPr lang="en-US" sz="20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457200" lvl="0" indent="-228600" eaLnBrk="0" fontAlgn="base" hangingPunct="0">
              <a:spcBef>
                <a:spcPct val="0"/>
              </a:spcBef>
              <a:spcAft>
                <a:spcPct val="0"/>
              </a:spcAft>
              <a:buSzPts val="1400"/>
              <a:defRPr/>
            </a:pPr>
            <a:endParaRPr lang="en-US" sz="20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457200" lvl="0" indent="-228600" eaLnBrk="0" fontAlgn="base" hangingPunct="0">
              <a:spcBef>
                <a:spcPct val="0"/>
              </a:spcBef>
              <a:spcAft>
                <a:spcPct val="0"/>
              </a:spcAft>
              <a:buSzPts val="1400"/>
              <a:defRPr/>
            </a:pPr>
            <a:endParaRPr lang="en-US" sz="20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457200" lvl="0" indent="-228600" eaLnBrk="0" fontAlgn="base" hangingPunct="0">
              <a:spcBef>
                <a:spcPct val="0"/>
              </a:spcBef>
              <a:spcAft>
                <a:spcPct val="0"/>
              </a:spcAft>
              <a:buSzPts val="1400"/>
              <a:defRPr/>
            </a:pPr>
            <a:endParaRPr lang="en-US" b="1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457200" lvl="0" indent="-228600" eaLnBrk="0" fontAlgn="base" hangingPunct="0">
              <a:spcBef>
                <a:spcPct val="0"/>
              </a:spcBef>
              <a:spcAft>
                <a:spcPct val="0"/>
              </a:spcAft>
              <a:buSzPts val="1400"/>
              <a:defRPr/>
            </a:pPr>
            <a:endParaRPr lang="en-US" b="1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457200" lvl="0" indent="-228600" eaLnBrk="0" fontAlgn="base" hangingPunct="0">
              <a:spcBef>
                <a:spcPct val="0"/>
              </a:spcBef>
              <a:spcAft>
                <a:spcPct val="0"/>
              </a:spcAft>
              <a:buSzPts val="1400"/>
              <a:defRPr/>
            </a:pPr>
            <a:endParaRPr lang="en-US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457200" lvl="0" indent="-228600" eaLnBrk="0" fontAlgn="base" hangingPunct="0">
              <a:spcBef>
                <a:spcPct val="0"/>
              </a:spcBef>
              <a:spcAft>
                <a:spcPct val="0"/>
              </a:spcAft>
              <a:buSzPts val="1400"/>
              <a:defRPr/>
            </a:pPr>
            <a:endParaRPr lang="en-US" b="1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457200" lvl="0" indent="-228600" eaLnBrk="0" fontAlgn="base" hangingPunct="0">
              <a:spcBef>
                <a:spcPct val="0"/>
              </a:spcBef>
              <a:spcAft>
                <a:spcPct val="0"/>
              </a:spcAft>
              <a:buSzPts val="1400"/>
              <a:defRPr/>
            </a:pPr>
            <a:endParaRPr lang="en-US" b="1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401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13688</TotalTime>
  <Words>1681</Words>
  <Application>Microsoft Office PowerPoint</Application>
  <PresentationFormat>Widescreen</PresentationFormat>
  <Paragraphs>169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Cambria</vt:lpstr>
      <vt:lpstr>Consolas</vt:lpstr>
      <vt:lpstr>DejaVu Sans Mono</vt:lpstr>
      <vt:lpstr>Wingdings</vt:lpstr>
      <vt:lpstr>Office Theme</vt:lpstr>
      <vt:lpstr>PowerPoint Presentation</vt:lpstr>
      <vt:lpstr>CompletableFuture  https://docs.oracle.com/en/java/javase/15/docs/api/java.base/java/util/concurrent/CompletableFuture.html https://docs.oracle.com/en/java/javase/15/docs/api/java.base/java/util/concurrent/class-use/CompletableFuture.html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Broadcom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Benefit of Using AssertThat Over Other Assert Methods</dc:title>
  <dc:creator>Azat Satklichov</dc:creator>
  <cp:lastModifiedBy>Azat Satklichov</cp:lastModifiedBy>
  <cp:revision>1564</cp:revision>
  <dcterms:created xsi:type="dcterms:W3CDTF">2020-07-14T16:59:29Z</dcterms:created>
  <dcterms:modified xsi:type="dcterms:W3CDTF">2021-02-21T09:30:45Z</dcterms:modified>
</cp:coreProperties>
</file>