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77" r:id="rId3"/>
    <p:sldId id="275" r:id="rId4"/>
    <p:sldId id="276" r:id="rId5"/>
    <p:sldId id="274" r:id="rId6"/>
    <p:sldId id="278"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95" autoAdjust="0"/>
  </p:normalViewPr>
  <p:slideViewPr>
    <p:cSldViewPr>
      <p:cViewPr varScale="1">
        <p:scale>
          <a:sx n="68" d="100"/>
          <a:sy n="68" d="100"/>
        </p:scale>
        <p:origin x="84" y="15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C7DA04-7C20-4EA3-80BC-5243F8149EF2}" type="datetimeFigureOut">
              <a:rPr lang="en-US" smtClean="0"/>
              <a:pPr/>
              <a:t>4/15/2020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952FF-D769-451E-8CC8-298B62677C92}" type="slidenum">
              <a:rPr lang="en-US" smtClean="0"/>
              <a:pPr/>
              <a:t>‹#›</a:t>
            </a:fld>
            <a:endParaRPr lang="en-US"/>
          </a:p>
        </p:txBody>
      </p:sp>
    </p:spTree>
    <p:extLst>
      <p:ext uri="{BB962C8B-B14F-4D97-AF65-F5344CB8AC3E}">
        <p14:creationId xmlns:p14="http://schemas.microsoft.com/office/powerpoint/2010/main" val="18111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a Random Forest model </a:t>
            </a:r>
            <a:endParaRPr lang="en-US" dirty="0"/>
          </a:p>
        </p:txBody>
      </p:sp>
      <p:sp>
        <p:nvSpPr>
          <p:cNvPr id="4" name="Slide Number Placeholder 3"/>
          <p:cNvSpPr>
            <a:spLocks noGrp="1"/>
          </p:cNvSpPr>
          <p:nvPr>
            <p:ph type="sldNum" sz="quarter" idx="10"/>
          </p:nvPr>
        </p:nvSpPr>
        <p:spPr/>
        <p:txBody>
          <a:bodyPr/>
          <a:lstStyle/>
          <a:p>
            <a:fld id="{F21952FF-D769-451E-8CC8-298B62677C92}" type="slidenum">
              <a:rPr lang="en-US" smtClean="0"/>
              <a:pPr/>
              <a:t>5</a:t>
            </a:fld>
            <a:endParaRPr lang="en-US"/>
          </a:p>
        </p:txBody>
      </p:sp>
    </p:spTree>
    <p:extLst>
      <p:ext uri="{BB962C8B-B14F-4D97-AF65-F5344CB8AC3E}">
        <p14:creationId xmlns:p14="http://schemas.microsoft.com/office/powerpoint/2010/main" val="38244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We can see on the graph to the left the number of transactions on the x-axis and the frequency on the Y axis. Interpreting this graph, A transaction that occurred alone, occurred 2163 times, 2 transactions occurred 1647 times, 3 transactions occurred 1294 times, etc. Additionally, it is abundantly clear that many items and accessories were bundled and purchased together, so we can conclude that the primary type of business that Electronidex is Business to Business</a:t>
            </a:r>
          </a:p>
          <a:p>
            <a:pPr marL="171450" indent="-171450">
              <a:buFontTx/>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right, If the </a:t>
            </a:r>
            <a:r>
              <a:rPr lang="en-US" sz="1200" b="1" kern="1200" dirty="0">
                <a:solidFill>
                  <a:schemeClr val="tx1"/>
                </a:solidFill>
                <a:effectLst/>
                <a:latin typeface="+mn-lt"/>
                <a:ea typeface="+mn-ea"/>
                <a:cs typeface="+mn-cs"/>
              </a:rPr>
              <a:t>condition</a:t>
            </a:r>
            <a:r>
              <a:rPr lang="en-US" sz="1200" kern="1200" dirty="0">
                <a:solidFill>
                  <a:schemeClr val="tx1"/>
                </a:solidFill>
                <a:effectLst/>
                <a:latin typeface="+mn-lt"/>
                <a:ea typeface="+mn-ea"/>
                <a:cs typeface="+mn-cs"/>
              </a:rPr>
              <a:t> is fulfilled, then the result is </a:t>
            </a:r>
            <a:r>
              <a:rPr lang="en-US" sz="1200" b="1" kern="1200" dirty="0">
                <a:solidFill>
                  <a:schemeClr val="tx1"/>
                </a:solidFill>
                <a:effectLst/>
                <a:latin typeface="+mn-lt"/>
                <a:ea typeface="+mn-ea"/>
                <a:cs typeface="+mn-cs"/>
              </a:rPr>
              <a:t>produced</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If </a:t>
            </a:r>
            <a:r>
              <a:rPr lang="en-US" sz="1200" kern="1200" dirty="0">
                <a:solidFill>
                  <a:schemeClr val="tx1"/>
                </a:solidFill>
                <a:effectLst/>
                <a:latin typeface="+mn-lt"/>
                <a:ea typeface="+mn-ea"/>
                <a:cs typeface="+mn-cs"/>
              </a:rPr>
              <a:t>Items in the item set are purchased</a:t>
            </a:r>
            <a:r>
              <a:rPr lang="en-US" sz="1200" b="1" kern="1200" dirty="0">
                <a:solidFill>
                  <a:schemeClr val="tx1"/>
                </a:solidFill>
                <a:effectLst/>
                <a:latin typeface="+mn-lt"/>
                <a:ea typeface="+mn-ea"/>
                <a:cs typeface="+mn-cs"/>
              </a:rPr>
              <a:t>, then</a:t>
            </a:r>
            <a:r>
              <a:rPr lang="en-US" sz="1200" kern="1200" dirty="0">
                <a:solidFill>
                  <a:schemeClr val="tx1"/>
                </a:solidFill>
                <a:effectLst/>
                <a:latin typeface="+mn-lt"/>
                <a:ea typeface="+mn-ea"/>
                <a:cs typeface="+mn-cs"/>
              </a:rPr>
              <a:t> Item on the right-hand side is </a:t>
            </a:r>
            <a:r>
              <a:rPr lang="en-US" sz="1200" i="1" kern="1200" dirty="0">
                <a:solidFill>
                  <a:schemeClr val="tx1"/>
                </a:solidFill>
                <a:effectLst/>
                <a:latin typeface="+mn-lt"/>
                <a:ea typeface="+mn-ea"/>
                <a:cs typeface="+mn-cs"/>
              </a:rPr>
              <a:t>likely</a:t>
            </a:r>
            <a:r>
              <a:rPr lang="en-US" sz="1200" kern="1200" dirty="0">
                <a:solidFill>
                  <a:schemeClr val="tx1"/>
                </a:solidFill>
                <a:effectLst/>
                <a:latin typeface="+mn-lt"/>
                <a:ea typeface="+mn-ea"/>
                <a:cs typeface="+mn-cs"/>
              </a:rPr>
              <a:t> to be purchased too. So we are 81% confident that if Acer Inspire, Dell Desktop and ViewSonic Monitor were purchased together, an HP laptop likely will be purchased as well. </a:t>
            </a:r>
          </a:p>
          <a:p>
            <a:endParaRPr lang="en-US" dirty="0"/>
          </a:p>
        </p:txBody>
      </p:sp>
      <p:sp>
        <p:nvSpPr>
          <p:cNvPr id="4" name="Slide Number Placeholder 3"/>
          <p:cNvSpPr>
            <a:spLocks noGrp="1"/>
          </p:cNvSpPr>
          <p:nvPr>
            <p:ph type="sldNum" sz="quarter" idx="5"/>
          </p:nvPr>
        </p:nvSpPr>
        <p:spPr/>
        <p:txBody>
          <a:bodyPr/>
          <a:lstStyle/>
          <a:p>
            <a:fld id="{F21952FF-D769-451E-8CC8-298B62677C92}" type="slidenum">
              <a:rPr lang="en-US" smtClean="0"/>
              <a:pPr/>
              <a:t>6</a:t>
            </a:fld>
            <a:endParaRPr lang="en-US"/>
          </a:p>
        </p:txBody>
      </p:sp>
    </p:spTree>
    <p:extLst>
      <p:ext uri="{BB962C8B-B14F-4D97-AF65-F5344CB8AC3E}">
        <p14:creationId xmlns:p14="http://schemas.microsoft.com/office/powerpoint/2010/main" val="332570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09888-1733-48B6-8818-818DCC31632B}" type="datetime1">
              <a:rPr lang="en-US" smtClean="0"/>
              <a:pPr/>
              <a:t>4/15/2020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1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11F5F-F7CB-4A0E-A106-F609E4E3E55F}" type="datetime1">
              <a:rPr lang="en-US" smtClean="0"/>
              <a:pPr/>
              <a:t>4/15/2020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394951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9" y="414780"/>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0A388-65EE-4A1A-A2B7-E7AAC6C7F24C}" type="datetime1">
              <a:rPr lang="en-US" smtClean="0"/>
              <a:pPr/>
              <a:t>4/15/2020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1673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94" y="99632"/>
            <a:ext cx="10055781" cy="938594"/>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6994" y="2114550"/>
            <a:ext cx="10055781" cy="3754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096994" y="6459787"/>
            <a:ext cx="7409779" cy="365125"/>
          </a:xfrm>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4893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4ACF2-7CED-4DAB-BD4C-EDE6E4C2DB36}" type="datetime1">
              <a:rPr lang="en-US" smtClean="0"/>
              <a:pPr/>
              <a:t>4/15/2020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62C17-A788-4BCF-A56B-20026098246A}" type="datetime1">
              <a:rPr lang="en-US" smtClean="0"/>
              <a:pPr/>
              <a:t>4/15/2020</a:t>
            </a:fld>
            <a:endParaRPr lang="en-US" dirty="0"/>
          </a:p>
        </p:txBody>
      </p:sp>
      <p:sp>
        <p:nvSpPr>
          <p:cNvPr id="6" name="Footer Placeholder 5"/>
          <p:cNvSpPr>
            <a:spLocks noGrp="1"/>
          </p:cNvSpPr>
          <p:nvPr>
            <p:ph type="ftr" sz="quarter" idx="11"/>
          </p:nvPr>
        </p:nvSpPr>
        <p:spPr/>
        <p:txBody>
          <a:bodyPr/>
          <a:lstStyle/>
          <a:p>
            <a:r>
              <a:rPr lang="en-US" dirty="0"/>
              <a:t>Jason Rodriguez          Course 1 - Task 1 (Understanding Customer Buying Patterns)</a:t>
            </a:r>
          </a:p>
        </p:txBody>
      </p:sp>
      <p:sp>
        <p:nvSpPr>
          <p:cNvPr id="7" name="Slide Number Placeholder 6"/>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68852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EE058-5C27-4E46-97E7-9D34D61CBCC7}" type="datetime1">
              <a:rPr lang="en-US" smtClean="0"/>
              <a:pPr/>
              <a:t>4/15/2020</a:t>
            </a:fld>
            <a:endParaRPr lang="en-US" dirty="0"/>
          </a:p>
        </p:txBody>
      </p:sp>
      <p:sp>
        <p:nvSpPr>
          <p:cNvPr id="8" name="Footer Placeholder 7"/>
          <p:cNvSpPr>
            <a:spLocks noGrp="1"/>
          </p:cNvSpPr>
          <p:nvPr>
            <p:ph type="ftr" sz="quarter" idx="11"/>
          </p:nvPr>
        </p:nvSpPr>
        <p:spPr/>
        <p:txBody>
          <a:bodyPr/>
          <a:lstStyle/>
          <a:p>
            <a:r>
              <a:rPr lang="en-US" dirty="0"/>
              <a:t>Jason Rodriguez          Course 1 - Task 1 (Understanding Customer Buying Patterns)</a:t>
            </a:r>
          </a:p>
        </p:txBody>
      </p:sp>
      <p:sp>
        <p:nvSpPr>
          <p:cNvPr id="9" name="Slide Number Placeholder 8"/>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23510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C913A-CA5F-4014-8584-5A18E4FBEE63}" type="datetime1">
              <a:rPr lang="en-US" smtClean="0"/>
              <a:pPr/>
              <a:t>4/15/2020</a:t>
            </a:fld>
            <a:endParaRPr lang="en-US" dirty="0"/>
          </a:p>
        </p:txBody>
      </p:sp>
      <p:sp>
        <p:nvSpPr>
          <p:cNvPr id="4" name="Footer Placeholder 3"/>
          <p:cNvSpPr>
            <a:spLocks noGrp="1"/>
          </p:cNvSpPr>
          <p:nvPr>
            <p:ph type="ftr" sz="quarter" idx="11"/>
          </p:nvPr>
        </p:nvSpPr>
        <p:spPr/>
        <p:txBody>
          <a:bodyPr/>
          <a:lstStyle/>
          <a:p>
            <a:r>
              <a:rPr lang="en-US" dirty="0"/>
              <a:t>Jason Rodriguez          Course 1 - Task 1 (Understanding Customer Buying Patterns)</a:t>
            </a:r>
          </a:p>
        </p:txBody>
      </p:sp>
      <p:sp>
        <p:nvSpPr>
          <p:cNvPr id="5" name="Slide Number Placeholder 4"/>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41985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685EE4-68BF-4FA4-884B-C03725C145A8}" type="datetime1">
              <a:rPr lang="en-US" smtClean="0"/>
              <a:pPr/>
              <a:t>4/15/2020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Jason Rodriguez          Course 1 - Task 1 (Understanding Customer Buying Patterns)</a:t>
            </a:r>
          </a:p>
        </p:txBody>
      </p:sp>
      <p:sp>
        <p:nvSpPr>
          <p:cNvPr id="9" name="Slide Number Placeholder 8"/>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2345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7"/>
            <a:ext cx="2617829" cy="365125"/>
          </a:xfrm>
        </p:spPr>
        <p:txBody>
          <a:bodyPr/>
          <a:lstStyle>
            <a:lvl1pPr algn="l">
              <a:defRPr/>
            </a:lvl1pPr>
          </a:lstStyle>
          <a:p>
            <a:fld id="{7425FDA8-63C8-4B59-A270-42574EF751CB}" type="datetime1">
              <a:rPr lang="en-US" smtClean="0"/>
              <a:pPr/>
              <a:t>4/15/2020</a:t>
            </a:fld>
            <a:endParaRPr lang="en-US" dirty="0"/>
          </a:p>
        </p:txBody>
      </p:sp>
      <p:sp>
        <p:nvSpPr>
          <p:cNvPr id="6" name="Footer Placeholder 5"/>
          <p:cNvSpPr>
            <a:spLocks noGrp="1"/>
          </p:cNvSpPr>
          <p:nvPr>
            <p:ph type="ftr" sz="quarter" idx="11"/>
          </p:nvPr>
        </p:nvSpPr>
        <p:spPr>
          <a:xfrm>
            <a:off x="4799350" y="6459787"/>
            <a:ext cx="4646990" cy="365125"/>
          </a:xfrm>
        </p:spPr>
        <p:txBody>
          <a:bodyPr/>
          <a:lstStyle>
            <a:lvl1pPr algn="l">
              <a:defRPr>
                <a:solidFill>
                  <a:schemeClr val="tx2"/>
                </a:solidFill>
              </a:defRPr>
            </a:lvl1pPr>
          </a:lstStyle>
          <a:p>
            <a:r>
              <a:rPr lang="en-US" dirty="0">
                <a:solidFill>
                  <a:srgbClr val="637052"/>
                </a:solidFill>
              </a:rPr>
              <a:t>Jason Rodriguez          Course 1 - Task 1 (Understanding Customer Buying Patterns)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8DD651-73BE-4F72-9140-89C4A5F3DCD3}"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34754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E33AF-B99A-48D6-A5DF-FF7C091F3584}" type="datetime1">
              <a:rPr lang="en-US" smtClean="0"/>
              <a:pPr/>
              <a:t>4/15/2020</a:t>
            </a:fld>
            <a:endParaRPr lang="en-US" dirty="0"/>
          </a:p>
        </p:txBody>
      </p:sp>
      <p:sp>
        <p:nvSpPr>
          <p:cNvPr id="6" name="Footer Placeholder 5"/>
          <p:cNvSpPr>
            <a:spLocks noGrp="1"/>
          </p:cNvSpPr>
          <p:nvPr>
            <p:ph type="ftr" sz="quarter" idx="11"/>
          </p:nvPr>
        </p:nvSpPr>
        <p:spPr/>
        <p:txBody>
          <a:bodyPr/>
          <a:lstStyle/>
          <a:p>
            <a:r>
              <a:rPr lang="en-US" dirty="0"/>
              <a:t>Jason Rodriguez          Course 1 - Task 1 (Understanding Customer Buying Patterns)</a:t>
            </a:r>
          </a:p>
        </p:txBody>
      </p:sp>
      <p:sp>
        <p:nvSpPr>
          <p:cNvPr id="7" name="Slide Number Placeholder 6"/>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30952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6" y="6459787"/>
            <a:ext cx="2471627" cy="365125"/>
          </a:xfrm>
          <a:prstGeom prst="rect">
            <a:avLst/>
          </a:prstGeom>
        </p:spPr>
        <p:txBody>
          <a:bodyPr vert="horz" lIns="91440" tIns="45720" rIns="91440" bIns="45720" rtlCol="0" anchor="ctr"/>
          <a:lstStyle>
            <a:lvl1pPr algn="l">
              <a:defRPr sz="900">
                <a:solidFill>
                  <a:srgbClr val="FFFFFF"/>
                </a:solidFill>
              </a:defRPr>
            </a:lvl1pPr>
          </a:lstStyle>
          <a:p>
            <a:fld id="{8920545A-10E6-4EA0-AFF8-5711DECE9FC6}" type="datetime1">
              <a:rPr lang="en-US" smtClean="0"/>
              <a:pPr/>
              <a:t>4/15/2020</a:t>
            </a:fld>
            <a:endParaRPr lang="en-US" dirty="0"/>
          </a:p>
        </p:txBody>
      </p:sp>
      <p:sp>
        <p:nvSpPr>
          <p:cNvPr id="5" name="Footer Placeholder 4"/>
          <p:cNvSpPr>
            <a:spLocks noGrp="1"/>
          </p:cNvSpPr>
          <p:nvPr>
            <p:ph type="ftr" sz="quarter" idx="3"/>
          </p:nvPr>
        </p:nvSpPr>
        <p:spPr>
          <a:xfrm>
            <a:off x="3685226" y="6459787"/>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Jason Rodriguez          Course 1 - Task 1 (Understanding Customer Buying Patterns)</a:t>
            </a:r>
          </a:p>
        </p:txBody>
      </p:sp>
      <p:sp>
        <p:nvSpPr>
          <p:cNvPr id="6" name="Slide Number Placeholder 5"/>
          <p:cNvSpPr>
            <a:spLocks noGrp="1"/>
          </p:cNvSpPr>
          <p:nvPr>
            <p:ph type="sldNum" sz="quarter" idx="4"/>
          </p:nvPr>
        </p:nvSpPr>
        <p:spPr>
          <a:xfrm>
            <a:off x="9897881" y="6459787"/>
            <a:ext cx="1311684" cy="365125"/>
          </a:xfrm>
          <a:prstGeom prst="rect">
            <a:avLst/>
          </a:prstGeom>
        </p:spPr>
        <p:txBody>
          <a:bodyPr vert="horz" lIns="91440" tIns="45720" rIns="91440" bIns="45720" rtlCol="0" anchor="ctr"/>
          <a:lstStyle>
            <a:lvl1pPr algn="r">
              <a:defRPr sz="1050">
                <a:solidFill>
                  <a:srgbClr val="FFFFFF"/>
                </a:solidFill>
              </a:defRPr>
            </a:lvl1pPr>
          </a:lstStyle>
          <a:p>
            <a:fld id="{E48DD651-73BE-4F72-9140-89C4A5F3DCD3}" type="slidenum">
              <a:rPr lang="en-US" smtClean="0"/>
              <a:pPr/>
              <a:t>‹#›</a:t>
            </a:fld>
            <a:endParaRPr lang="en-US" dirty="0"/>
          </a:p>
        </p:txBody>
      </p:sp>
      <p:cxnSp>
        <p:nvCxnSpPr>
          <p:cNvPr id="10" name="Straight Connector 9"/>
          <p:cNvCxnSpPr/>
          <p:nvPr/>
        </p:nvCxnSpPr>
        <p:spPr>
          <a:xfrm>
            <a:off x="1188411" y="103299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8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default+of+credit+card+clien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392" y="758952"/>
            <a:ext cx="10419541" cy="3566160"/>
          </a:xfrm>
        </p:spPr>
        <p:txBody>
          <a:bodyPr>
            <a:normAutofit/>
          </a:bodyPr>
          <a:lstStyle/>
          <a:p>
            <a:r>
              <a:rPr lang="en-US" sz="5400" b="1" dirty="0"/>
              <a:t>Credit One</a:t>
            </a:r>
            <a:br>
              <a:rPr lang="en-US" sz="5400" b="1" dirty="0"/>
            </a:br>
            <a:r>
              <a:rPr lang="en-US" sz="3600" b="1" dirty="0"/>
              <a:t>Loan Default Analysis </a:t>
            </a:r>
            <a:endParaRPr lang="en-US" sz="5400" dirty="0"/>
          </a:p>
        </p:txBody>
      </p:sp>
      <p:sp>
        <p:nvSpPr>
          <p:cNvPr id="3" name="Subtitle 2"/>
          <p:cNvSpPr>
            <a:spLocks noGrp="1"/>
          </p:cNvSpPr>
          <p:nvPr>
            <p:ph type="subTitle" idx="1"/>
          </p:nvPr>
        </p:nvSpPr>
        <p:spPr/>
        <p:txBody>
          <a:bodyPr/>
          <a:lstStyle/>
          <a:p>
            <a:r>
              <a:rPr lang="en-US" sz="1800" i="1" dirty="0"/>
              <a:t>Andres Saucedo</a:t>
            </a:r>
          </a:p>
          <a:p>
            <a:r>
              <a:rPr lang="en-US" sz="1800" i="1" dirty="0"/>
              <a:t>4/15/2020</a:t>
            </a:r>
          </a:p>
        </p:txBody>
      </p:sp>
    </p:spTree>
    <p:extLst>
      <p:ext uri="{BB962C8B-B14F-4D97-AF65-F5344CB8AC3E}">
        <p14:creationId xmlns:p14="http://schemas.microsoft.com/office/powerpoint/2010/main" val="361641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grpSp>
        <p:nvGrpSpPr>
          <p:cNvPr id="3" name="Group 58"/>
          <p:cNvGrpSpPr/>
          <p:nvPr/>
        </p:nvGrpSpPr>
        <p:grpSpPr>
          <a:xfrm>
            <a:off x="853218" y="1417926"/>
            <a:ext cx="10755433" cy="4576475"/>
            <a:chOff x="1840195" y="1946245"/>
            <a:chExt cx="8683167" cy="3677643"/>
          </a:xfrm>
        </p:grpSpPr>
        <p:grpSp>
          <p:nvGrpSpPr>
            <p:cNvPr id="4" name="Group 34"/>
            <p:cNvGrpSpPr/>
            <p:nvPr/>
          </p:nvGrpSpPr>
          <p:grpSpPr>
            <a:xfrm>
              <a:off x="1925852" y="1946245"/>
              <a:ext cx="8405190" cy="2167469"/>
              <a:chOff x="2872016" y="2382823"/>
              <a:chExt cx="6480022" cy="1620180"/>
            </a:xfrm>
          </p:grpSpPr>
          <p:sp>
            <p:nvSpPr>
              <p:cNvPr id="6" name="Oval 5"/>
              <p:cNvSpPr/>
              <p:nvPr/>
            </p:nvSpPr>
            <p:spPr>
              <a:xfrm>
                <a:off x="2872016"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7" name="Arc 6"/>
              <p:cNvSpPr/>
              <p:nvPr/>
            </p:nvSpPr>
            <p:spPr>
              <a:xfrm>
                <a:off x="2872862" y="2383669"/>
                <a:ext cx="1618488" cy="1618488"/>
              </a:xfrm>
              <a:prstGeom prst="arc">
                <a:avLst>
                  <a:gd name="adj1" fmla="val 10766207"/>
                  <a:gd name="adj2" fmla="val 0"/>
                </a:avLst>
              </a:prstGeom>
              <a:ln w="69850" cap="rn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8" name="Oval 7"/>
              <p:cNvSpPr/>
              <p:nvPr/>
            </p:nvSpPr>
            <p:spPr>
              <a:xfrm>
                <a:off x="4492196"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9" name="Arc 8"/>
              <p:cNvSpPr/>
              <p:nvPr/>
            </p:nvSpPr>
            <p:spPr>
              <a:xfrm rot="10800000">
                <a:off x="4493042" y="2383669"/>
                <a:ext cx="1618488" cy="1618488"/>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10" name="Oval 9"/>
              <p:cNvSpPr/>
              <p:nvPr/>
            </p:nvSpPr>
            <p:spPr>
              <a:xfrm>
                <a:off x="6111678"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11" name="Arc 10"/>
              <p:cNvSpPr/>
              <p:nvPr/>
            </p:nvSpPr>
            <p:spPr>
              <a:xfrm>
                <a:off x="6112524" y="2383669"/>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12" name="Oval 11"/>
              <p:cNvSpPr/>
              <p:nvPr/>
            </p:nvSpPr>
            <p:spPr>
              <a:xfrm>
                <a:off x="7731858"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grpSp>
            <p:nvGrpSpPr>
              <p:cNvPr id="5" name="Group 13"/>
              <p:cNvGrpSpPr/>
              <p:nvPr/>
            </p:nvGrpSpPr>
            <p:grpSpPr>
              <a:xfrm>
                <a:off x="5021588" y="2571845"/>
                <a:ext cx="560928" cy="560928"/>
                <a:chOff x="6207761" y="7121628"/>
                <a:chExt cx="837455" cy="837453"/>
              </a:xfrm>
            </p:grpSpPr>
            <p:sp>
              <p:nvSpPr>
                <p:cNvPr id="15" name="Oval 14"/>
                <p:cNvSpPr>
                  <a:spLocks noChangeArrowheads="1"/>
                </p:cNvSpPr>
                <p:nvPr/>
              </p:nvSpPr>
              <p:spPr bwMode="auto">
                <a:xfrm>
                  <a:off x="6207761" y="7121628"/>
                  <a:ext cx="837455" cy="837453"/>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16" name="Freeform 15"/>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14" name="Group 16"/>
              <p:cNvGrpSpPr/>
              <p:nvPr/>
            </p:nvGrpSpPr>
            <p:grpSpPr>
              <a:xfrm>
                <a:off x="6641537" y="2571842"/>
                <a:ext cx="560928" cy="560928"/>
                <a:chOff x="7202762" y="7121642"/>
                <a:chExt cx="837454" cy="837455"/>
              </a:xfrm>
            </p:grpSpPr>
            <p:sp>
              <p:nvSpPr>
                <p:cNvPr id="18" name="Oval 17"/>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19" name="Freeform 18"/>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17" name="Group 19"/>
              <p:cNvGrpSpPr/>
              <p:nvPr/>
            </p:nvGrpSpPr>
            <p:grpSpPr>
              <a:xfrm>
                <a:off x="8261483" y="2571841"/>
                <a:ext cx="560928" cy="560928"/>
                <a:chOff x="3995456" y="7121632"/>
                <a:chExt cx="837454" cy="837454"/>
              </a:xfrm>
            </p:grpSpPr>
            <p:sp>
              <p:nvSpPr>
                <p:cNvPr id="21" name="Oval 20"/>
                <p:cNvSpPr>
                  <a:spLocks noChangeArrowheads="1"/>
                </p:cNvSpPr>
                <p:nvPr/>
              </p:nvSpPr>
              <p:spPr bwMode="auto">
                <a:xfrm>
                  <a:off x="3995456" y="7121632"/>
                  <a:ext cx="837454" cy="837454"/>
                </a:xfrm>
                <a:prstGeom prst="ellipse">
                  <a:avLst/>
                </a:prstGeom>
                <a:solidFill>
                  <a:schemeClr val="bg2">
                    <a:lumMod val="50000"/>
                  </a:schemeClr>
                </a:solidFill>
                <a:ln>
                  <a:solidFill>
                    <a:schemeClr val="bg2">
                      <a:lumMod val="50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22" name="Freeform 21"/>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20" name="Group 22"/>
              <p:cNvGrpSpPr/>
              <p:nvPr/>
            </p:nvGrpSpPr>
            <p:grpSpPr>
              <a:xfrm>
                <a:off x="3401643" y="2571844"/>
                <a:ext cx="560928" cy="560928"/>
                <a:chOff x="5038009" y="7121636"/>
                <a:chExt cx="837454" cy="837454"/>
              </a:xfrm>
            </p:grpSpPr>
            <p:sp>
              <p:nvSpPr>
                <p:cNvPr id="24" name="Oval 23"/>
                <p:cNvSpPr>
                  <a:spLocks noChangeArrowheads="1"/>
                </p:cNvSpPr>
                <p:nvPr/>
              </p:nvSpPr>
              <p:spPr bwMode="auto">
                <a:xfrm>
                  <a:off x="5038009" y="7121636"/>
                  <a:ext cx="837454" cy="837454"/>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25" name="Freeform 24"/>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sp>
            <p:nvSpPr>
              <p:cNvPr id="26" name="Rectangle 25"/>
              <p:cNvSpPr/>
              <p:nvPr/>
            </p:nvSpPr>
            <p:spPr>
              <a:xfrm>
                <a:off x="2882526" y="3232981"/>
                <a:ext cx="1618489" cy="184878"/>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Goal 1. Client Needs</a:t>
                </a:r>
              </a:p>
            </p:txBody>
          </p:sp>
          <p:sp>
            <p:nvSpPr>
              <p:cNvPr id="27" name="Rectangle 26"/>
              <p:cNvSpPr/>
              <p:nvPr/>
            </p:nvSpPr>
            <p:spPr>
              <a:xfrm>
                <a:off x="6115598" y="3178899"/>
                <a:ext cx="1618489" cy="184878"/>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Goal 3. Data Management</a:t>
                </a:r>
              </a:p>
            </p:txBody>
          </p:sp>
          <p:sp>
            <p:nvSpPr>
              <p:cNvPr id="28" name="Rectangle 27"/>
              <p:cNvSpPr/>
              <p:nvPr/>
            </p:nvSpPr>
            <p:spPr>
              <a:xfrm>
                <a:off x="4633415" y="3178899"/>
                <a:ext cx="1372615" cy="31429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Goal 2. Data Science Process Framework </a:t>
                </a:r>
              </a:p>
            </p:txBody>
          </p:sp>
          <p:sp>
            <p:nvSpPr>
              <p:cNvPr id="29" name="Rectangle 28"/>
              <p:cNvSpPr/>
              <p:nvPr/>
            </p:nvSpPr>
            <p:spPr>
              <a:xfrm>
                <a:off x="7710572" y="3232981"/>
                <a:ext cx="1618489" cy="184878"/>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Goal 4. Initial Insights</a:t>
                </a:r>
              </a:p>
            </p:txBody>
          </p:sp>
          <p:sp>
            <p:nvSpPr>
              <p:cNvPr id="13" name="Arc 12"/>
              <p:cNvSpPr/>
              <p:nvPr/>
            </p:nvSpPr>
            <p:spPr>
              <a:xfrm rot="10800000">
                <a:off x="7732704" y="2383669"/>
                <a:ext cx="1618488" cy="1618488"/>
              </a:xfrm>
              <a:prstGeom prst="arc">
                <a:avLst>
                  <a:gd name="adj1" fmla="val 10766207"/>
                  <a:gd name="adj2" fmla="val 0"/>
                </a:avLst>
              </a:prstGeom>
              <a:ln w="69850"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grpSp>
        <p:sp>
          <p:nvSpPr>
            <p:cNvPr id="30" name="TextBox 29"/>
            <p:cNvSpPr txBox="1"/>
            <p:nvPr/>
          </p:nvSpPr>
          <p:spPr>
            <a:xfrm>
              <a:off x="1851732" y="4112164"/>
              <a:ext cx="1782846" cy="1261375"/>
            </a:xfrm>
            <a:prstGeom prst="rect">
              <a:avLst/>
            </a:prstGeom>
            <a:noFill/>
          </p:spPr>
          <p:txBody>
            <a:bodyPr wrap="square" rtlCol="0">
              <a:spAutoFit/>
            </a:bodyPr>
            <a:lstStyle/>
            <a:p>
              <a:r>
                <a:rPr lang="en-US" sz="1600" b="1" dirty="0">
                  <a:solidFill>
                    <a:schemeClr val="tx1">
                      <a:lumMod val="75000"/>
                      <a:lumOff val="25000"/>
                    </a:schemeClr>
                  </a:solidFill>
                </a:rPr>
                <a:t>Understanding client needs is fundamental to business operations. Will further examine the needs of Credit One.</a:t>
              </a:r>
            </a:p>
          </p:txBody>
        </p:sp>
        <p:sp>
          <p:nvSpPr>
            <p:cNvPr id="34" name="TextBox 33"/>
            <p:cNvSpPr txBox="1"/>
            <p:nvPr/>
          </p:nvSpPr>
          <p:spPr>
            <a:xfrm>
              <a:off x="4179727" y="4135193"/>
              <a:ext cx="1891833" cy="469924"/>
            </a:xfrm>
            <a:prstGeom prst="rect">
              <a:avLst/>
            </a:prstGeom>
            <a:noFill/>
          </p:spPr>
          <p:txBody>
            <a:bodyPr wrap="square" rtlCol="0">
              <a:spAutoFit/>
            </a:bodyPr>
            <a:lstStyle/>
            <a:p>
              <a:endParaRPr lang="en-US" sz="1600" b="1" dirty="0">
                <a:solidFill>
                  <a:schemeClr val="tx1">
                    <a:lumMod val="75000"/>
                    <a:lumOff val="25000"/>
                  </a:schemeClr>
                </a:solidFill>
              </a:endParaRPr>
            </a:p>
            <a:p>
              <a:endParaRPr lang="en-US" sz="1600" b="1" dirty="0">
                <a:solidFill>
                  <a:schemeClr val="tx1">
                    <a:lumMod val="75000"/>
                    <a:lumOff val="25000"/>
                  </a:schemeClr>
                </a:solidFill>
              </a:endParaRPr>
            </a:p>
          </p:txBody>
        </p:sp>
        <p:grpSp>
          <p:nvGrpSpPr>
            <p:cNvPr id="23" name="Group 57"/>
            <p:cNvGrpSpPr/>
            <p:nvPr/>
          </p:nvGrpSpPr>
          <p:grpSpPr>
            <a:xfrm>
              <a:off x="1840195" y="4081414"/>
              <a:ext cx="1197332" cy="1538756"/>
              <a:chOff x="1596919" y="4081414"/>
              <a:chExt cx="1197332" cy="1538756"/>
            </a:xfrm>
          </p:grpSpPr>
          <p:cxnSp>
            <p:nvCxnSpPr>
              <p:cNvPr id="37" name="Straight Connector 36"/>
              <p:cNvCxnSpPr/>
              <p:nvPr/>
            </p:nvCxnSpPr>
            <p:spPr>
              <a:xfrm flipH="1">
                <a:off x="1596920" y="4100230"/>
                <a:ext cx="1197331" cy="8201"/>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29187" y="4081414"/>
                <a:ext cx="403" cy="1538756"/>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96919" y="5581572"/>
                <a:ext cx="1197331" cy="8201"/>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48"/>
            <p:cNvGrpSpPr/>
            <p:nvPr/>
          </p:nvGrpSpPr>
          <p:grpSpPr>
            <a:xfrm>
              <a:off x="4040566" y="4081414"/>
              <a:ext cx="1197332" cy="1538756"/>
              <a:chOff x="1749319" y="4233814"/>
              <a:chExt cx="1197332" cy="1538756"/>
            </a:xfrm>
          </p:grpSpPr>
          <p:cxnSp>
            <p:nvCxnSpPr>
              <p:cNvPr id="46" name="Straight Connector 45"/>
              <p:cNvCxnSpPr/>
              <p:nvPr/>
            </p:nvCxnSpPr>
            <p:spPr>
              <a:xfrm flipH="1">
                <a:off x="1749320" y="4252630"/>
                <a:ext cx="1197331" cy="8201"/>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777393" y="4233814"/>
                <a:ext cx="403" cy="1538756"/>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749319" y="5733972"/>
                <a:ext cx="1197331" cy="8201"/>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49"/>
            <p:cNvGrpSpPr/>
            <p:nvPr/>
          </p:nvGrpSpPr>
          <p:grpSpPr>
            <a:xfrm>
              <a:off x="6236360" y="4074885"/>
              <a:ext cx="1197332" cy="1538756"/>
              <a:chOff x="1749319" y="4233814"/>
              <a:chExt cx="1197332" cy="1538756"/>
            </a:xfrm>
          </p:grpSpPr>
          <p:cxnSp>
            <p:nvCxnSpPr>
              <p:cNvPr id="51" name="Straight Connector 50"/>
              <p:cNvCxnSpPr/>
              <p:nvPr/>
            </p:nvCxnSpPr>
            <p:spPr>
              <a:xfrm flipH="1">
                <a:off x="1749320" y="4252630"/>
                <a:ext cx="1197331" cy="8201"/>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777393" y="4233814"/>
                <a:ext cx="403" cy="1538756"/>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749319" y="5733972"/>
                <a:ext cx="1197331" cy="8201"/>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53"/>
            <p:cNvGrpSpPr/>
            <p:nvPr/>
          </p:nvGrpSpPr>
          <p:grpSpPr>
            <a:xfrm>
              <a:off x="8402796" y="4085132"/>
              <a:ext cx="1197331" cy="1538756"/>
              <a:chOff x="1749319" y="4233814"/>
              <a:chExt cx="1197331" cy="1538756"/>
            </a:xfrm>
          </p:grpSpPr>
          <p:cxnSp>
            <p:nvCxnSpPr>
              <p:cNvPr id="55" name="Straight Connector 54"/>
              <p:cNvCxnSpPr/>
              <p:nvPr/>
            </p:nvCxnSpPr>
            <p:spPr>
              <a:xfrm flipH="1">
                <a:off x="1749321" y="4257113"/>
                <a:ext cx="992872" cy="37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777393" y="4233814"/>
                <a:ext cx="403" cy="15387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749319" y="5733972"/>
                <a:ext cx="1197331" cy="820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6256115" y="4113446"/>
              <a:ext cx="1891833" cy="1261375"/>
            </a:xfrm>
            <a:prstGeom prst="rect">
              <a:avLst/>
            </a:prstGeom>
            <a:noFill/>
          </p:spPr>
          <p:txBody>
            <a:bodyPr wrap="square" rtlCol="0">
              <a:spAutoFit/>
            </a:bodyPr>
            <a:lstStyle/>
            <a:p>
              <a:r>
                <a:rPr lang="en-US" sz="1600" b="1" dirty="0">
                  <a:solidFill>
                    <a:schemeClr val="tx1">
                      <a:lumMod val="75000"/>
                      <a:lumOff val="25000"/>
                    </a:schemeClr>
                  </a:solidFill>
                </a:rPr>
                <a:t>Explanation of how we will manage the data. Address potential issues. Flowchart visualizing the detailed process of data management.	</a:t>
              </a:r>
            </a:p>
          </p:txBody>
        </p:sp>
        <p:sp>
          <p:nvSpPr>
            <p:cNvPr id="61" name="TextBox 60"/>
            <p:cNvSpPr txBox="1"/>
            <p:nvPr/>
          </p:nvSpPr>
          <p:spPr>
            <a:xfrm>
              <a:off x="8631529" y="4567525"/>
              <a:ext cx="1891833" cy="469924"/>
            </a:xfrm>
            <a:prstGeom prst="rect">
              <a:avLst/>
            </a:prstGeom>
            <a:noFill/>
          </p:spPr>
          <p:txBody>
            <a:bodyPr wrap="square" rtlCol="0">
              <a:spAutoFit/>
            </a:bodyPr>
            <a:lstStyle/>
            <a:p>
              <a:r>
                <a:rPr lang="en-US" sz="1600" b="1" dirty="0">
                  <a:solidFill>
                    <a:schemeClr val="tx1">
                      <a:lumMod val="75000"/>
                      <a:lumOff val="25000"/>
                    </a:schemeClr>
                  </a:solidFill>
                </a:rPr>
                <a:t>Initial Exploratory analysis</a:t>
              </a:r>
            </a:p>
          </p:txBody>
        </p:sp>
      </p:grpSp>
      <p:sp>
        <p:nvSpPr>
          <p:cNvPr id="63" name="Slide Number Placeholder 62"/>
          <p:cNvSpPr>
            <a:spLocks noGrp="1"/>
          </p:cNvSpPr>
          <p:nvPr>
            <p:ph type="sldNum" sz="quarter" idx="12"/>
          </p:nvPr>
        </p:nvSpPr>
        <p:spPr/>
        <p:txBody>
          <a:bodyPr/>
          <a:lstStyle/>
          <a:p>
            <a:fld id="{E48DD651-73BE-4F72-9140-89C4A5F3DCD3}" type="slidenum">
              <a:rPr lang="en-US" sz="1800" smtClean="0"/>
              <a:pPr/>
              <a:t>2</a:t>
            </a:fld>
            <a:endParaRPr lang="en-US" sz="1800" dirty="0"/>
          </a:p>
        </p:txBody>
      </p:sp>
      <p:pic>
        <p:nvPicPr>
          <p:cNvPr id="64" name="Picture 63" descr="utshield_white.jpg"/>
          <p:cNvPicPr>
            <a:picLocks noChangeAspect="1"/>
          </p:cNvPicPr>
          <p:nvPr/>
        </p:nvPicPr>
        <p:blipFill>
          <a:blip r:embed="rId2" cstate="print"/>
          <a:srcRect l="38334" t="13333" r="38333" b="11111"/>
          <a:stretch>
            <a:fillRect/>
          </a:stretch>
        </p:blipFill>
        <p:spPr>
          <a:xfrm>
            <a:off x="414541" y="415895"/>
            <a:ext cx="487553" cy="530192"/>
          </a:xfrm>
          <a:prstGeom prst="rect">
            <a:avLst/>
          </a:prstGeom>
        </p:spPr>
      </p:pic>
      <p:sp>
        <p:nvSpPr>
          <p:cNvPr id="36" name="Rectangle 35">
            <a:extLst>
              <a:ext uri="{FF2B5EF4-FFF2-40B4-BE49-F238E27FC236}">
                <a16:creationId xmlns:a16="http://schemas.microsoft.com/office/drawing/2014/main" id="{36BCB869-74D6-4226-9AA4-9697ACD373A5}"/>
              </a:ext>
            </a:extLst>
          </p:cNvPr>
          <p:cNvSpPr/>
          <p:nvPr/>
        </p:nvSpPr>
        <p:spPr>
          <a:xfrm>
            <a:off x="3638458" y="4176990"/>
            <a:ext cx="2425512" cy="1077218"/>
          </a:xfrm>
          <a:prstGeom prst="rect">
            <a:avLst/>
          </a:prstGeom>
        </p:spPr>
        <p:txBody>
          <a:bodyPr wrap="square">
            <a:spAutoFit/>
          </a:bodyPr>
          <a:lstStyle/>
          <a:p>
            <a:r>
              <a:rPr lang="en-US" sz="1600" b="1" dirty="0"/>
              <a:t>Select, tailor, and instantiate a process framework appropriate for successful analysis. </a:t>
            </a:r>
          </a:p>
        </p:txBody>
      </p:sp>
    </p:spTree>
    <p:extLst>
      <p:ext uri="{BB962C8B-B14F-4D97-AF65-F5344CB8AC3E}">
        <p14:creationId xmlns:p14="http://schemas.microsoft.com/office/powerpoint/2010/main" val="208971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1- Understanding Client Needs</a:t>
            </a:r>
          </a:p>
        </p:txBody>
      </p:sp>
      <p:sp>
        <p:nvSpPr>
          <p:cNvPr id="4" name="Slide Number Placeholder 3"/>
          <p:cNvSpPr>
            <a:spLocks noGrp="1"/>
          </p:cNvSpPr>
          <p:nvPr>
            <p:ph type="sldNum" sz="quarter" idx="12"/>
          </p:nvPr>
        </p:nvSpPr>
        <p:spPr/>
        <p:txBody>
          <a:bodyPr/>
          <a:lstStyle/>
          <a:p>
            <a:fld id="{E48DD651-73BE-4F72-9140-89C4A5F3DCD3}" type="slidenum">
              <a:rPr lang="en-US" sz="1800" smtClean="0"/>
              <a:pPr/>
              <a:t>3</a:t>
            </a:fld>
            <a:endParaRPr lang="en-US" sz="1800" dirty="0"/>
          </a:p>
        </p:txBody>
      </p:sp>
      <p:sp>
        <p:nvSpPr>
          <p:cNvPr id="7" name="Rectangle 6"/>
          <p:cNvSpPr/>
          <p:nvPr/>
        </p:nvSpPr>
        <p:spPr>
          <a:xfrm>
            <a:off x="414541" y="1666220"/>
            <a:ext cx="6092825" cy="5047536"/>
          </a:xfrm>
          <a:prstGeom prst="rect">
            <a:avLst/>
          </a:prstGeom>
        </p:spPr>
        <p:txBody>
          <a:bodyPr wrap="square">
            <a:spAutoFit/>
          </a:bodyPr>
          <a:lstStyle/>
          <a:p>
            <a:pPr marL="457200" indent="-457200">
              <a:buClr>
                <a:srgbClr val="C00000"/>
              </a:buClr>
              <a:buFont typeface="Wingdings" pitchFamily="2" charset="2"/>
              <a:buChar char="v"/>
            </a:pPr>
            <a:r>
              <a:rPr lang="en-US" sz="2400" b="1" dirty="0"/>
              <a:t>Background: </a:t>
            </a:r>
          </a:p>
          <a:p>
            <a:pPr>
              <a:buClr>
                <a:srgbClr val="C00000"/>
              </a:buClr>
            </a:pPr>
            <a:r>
              <a:rPr lang="en-US" dirty="0"/>
              <a:t>Credit One is a credit risk rating company. its 'business partners' use their services to identify possible risks in the profile of one of their clients prior to granting a loan. Recently, Credit One has seen an increase in the number of customers who have defaulted on loans granted by their business partners, and Credit One as a credit rating could risk losing business if the problem is not resolved correctly.</a:t>
            </a:r>
          </a:p>
          <a:p>
            <a:pPr>
              <a:buClr>
                <a:srgbClr val="C00000"/>
              </a:buClr>
            </a:pPr>
            <a:endParaRPr lang="en-US" dirty="0"/>
          </a:p>
          <a:p>
            <a:pPr>
              <a:buClr>
                <a:srgbClr val="C00000"/>
              </a:buClr>
            </a:pPr>
            <a:endParaRPr lang="en-US" sz="2000" dirty="0"/>
          </a:p>
          <a:p>
            <a:pPr>
              <a:buClr>
                <a:srgbClr val="C00000"/>
              </a:buClr>
              <a:buFont typeface="Wingdings" pitchFamily="2" charset="2"/>
              <a:buChar char="v"/>
            </a:pPr>
            <a:r>
              <a:rPr lang="en-US" sz="2400" b="1" dirty="0"/>
              <a:t>   Goal: </a:t>
            </a:r>
          </a:p>
          <a:p>
            <a:pPr>
              <a:buClr>
                <a:srgbClr val="C00000"/>
              </a:buClr>
            </a:pPr>
            <a:r>
              <a:rPr lang="en-US" dirty="0"/>
              <a:t>Predict defaulting, using statistics, machine learning through Python. By being able to predict defaulting, we can lower customer default rates and mitigate business loss for Credit One. </a:t>
            </a:r>
          </a:p>
          <a:p>
            <a:pPr>
              <a:buClr>
                <a:srgbClr val="C00000"/>
              </a:buClr>
            </a:pPr>
            <a:endParaRPr lang="en-US" sz="2400" b="1" dirty="0"/>
          </a:p>
          <a:p>
            <a:pPr>
              <a:buClr>
                <a:srgbClr val="C00000"/>
              </a:buClr>
              <a:buFont typeface="Wingdings" pitchFamily="2" charset="2"/>
              <a:buChar char="v"/>
            </a:pPr>
            <a:endParaRPr lang="en-US" sz="1400" dirty="0"/>
          </a:p>
        </p:txBody>
      </p:sp>
      <p:pic>
        <p:nvPicPr>
          <p:cNvPr id="8" name="Picture 7" descr="utshield_white.jpg"/>
          <p:cNvPicPr>
            <a:picLocks noChangeAspect="1"/>
          </p:cNvPicPr>
          <p:nvPr/>
        </p:nvPicPr>
        <p:blipFill>
          <a:blip r:embed="rId2" cstate="print"/>
          <a:srcRect l="38334" t="13333" r="38333" b="11111"/>
          <a:stretch>
            <a:fillRect/>
          </a:stretch>
        </p:blipFill>
        <p:spPr>
          <a:xfrm>
            <a:off x="414541" y="415895"/>
            <a:ext cx="487553" cy="530192"/>
          </a:xfrm>
          <a:prstGeom prst="rect">
            <a:avLst/>
          </a:prstGeom>
        </p:spPr>
      </p:pic>
      <p:sp>
        <p:nvSpPr>
          <p:cNvPr id="9" name="Rectangle 8"/>
          <p:cNvSpPr/>
          <p:nvPr/>
        </p:nvSpPr>
        <p:spPr>
          <a:xfrm>
            <a:off x="989012" y="1143000"/>
            <a:ext cx="2988960" cy="523220"/>
          </a:xfrm>
          <a:prstGeom prst="rect">
            <a:avLst/>
          </a:prstGeom>
        </p:spPr>
        <p:txBody>
          <a:bodyPr wrap="none">
            <a:spAutoFit/>
          </a:bodyPr>
          <a:lstStyle/>
          <a:p>
            <a:r>
              <a:rPr lang="en-US" sz="2800" b="1" u="sng" dirty="0"/>
              <a:t>Client = Credit One</a:t>
            </a:r>
          </a:p>
        </p:txBody>
      </p:sp>
      <p:pic>
        <p:nvPicPr>
          <p:cNvPr id="5" name="Picture 4">
            <a:extLst>
              <a:ext uri="{FF2B5EF4-FFF2-40B4-BE49-F238E27FC236}">
                <a16:creationId xmlns:a16="http://schemas.microsoft.com/office/drawing/2014/main" id="{ACB5CEA8-0BC7-4FB0-82F6-31C2536B5925}"/>
              </a:ext>
            </a:extLst>
          </p:cNvPr>
          <p:cNvPicPr>
            <a:picLocks noChangeAspect="1"/>
          </p:cNvPicPr>
          <p:nvPr/>
        </p:nvPicPr>
        <p:blipFill>
          <a:blip r:embed="rId3"/>
          <a:stretch>
            <a:fillRect/>
          </a:stretch>
        </p:blipFill>
        <p:spPr>
          <a:xfrm>
            <a:off x="6856412" y="2286000"/>
            <a:ext cx="4502011" cy="24794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8DD651-73BE-4F72-9140-89C4A5F3DCD3}" type="slidenum">
              <a:rPr lang="en-US" sz="1800" smtClean="0"/>
              <a:pPr/>
              <a:t>4</a:t>
            </a:fld>
            <a:endParaRPr lang="en-US" sz="1800" dirty="0"/>
          </a:p>
        </p:txBody>
      </p:sp>
      <p:sp>
        <p:nvSpPr>
          <p:cNvPr id="18" name="TextBox 17"/>
          <p:cNvSpPr txBox="1"/>
          <p:nvPr/>
        </p:nvSpPr>
        <p:spPr>
          <a:xfrm>
            <a:off x="1329976" y="1336042"/>
            <a:ext cx="2943808" cy="400110"/>
          </a:xfrm>
          <a:prstGeom prst="rect">
            <a:avLst/>
          </a:prstGeom>
          <a:noFill/>
        </p:spPr>
        <p:txBody>
          <a:bodyPr wrap="square" rtlCol="0">
            <a:spAutoFit/>
          </a:bodyPr>
          <a:lstStyle/>
          <a:p>
            <a:pPr algn="ctr"/>
            <a:r>
              <a:rPr lang="en-US" sz="2000" b="1" i="1" dirty="0"/>
              <a:t>Framework Two -  </a:t>
            </a:r>
            <a:r>
              <a:rPr lang="en-US" sz="2000" b="1" dirty="0"/>
              <a:t>BADIR</a:t>
            </a:r>
            <a:endParaRPr lang="en-US" sz="2000" b="1" u="sng" dirty="0"/>
          </a:p>
        </p:txBody>
      </p:sp>
      <p:sp>
        <p:nvSpPr>
          <p:cNvPr id="23" name="Title 1"/>
          <p:cNvSpPr>
            <a:spLocks noGrp="1"/>
          </p:cNvSpPr>
          <p:nvPr>
            <p:ph type="title"/>
          </p:nvPr>
        </p:nvSpPr>
        <p:spPr>
          <a:xfrm>
            <a:off x="1295121" y="597503"/>
            <a:ext cx="10055781" cy="938594"/>
          </a:xfrm>
        </p:spPr>
        <p:txBody>
          <a:bodyPr>
            <a:normAutofit fontScale="90000"/>
          </a:bodyPr>
          <a:lstStyle/>
          <a:p>
            <a:br>
              <a:rPr lang="en-US" b="1" dirty="0"/>
            </a:br>
            <a:br>
              <a:rPr lang="en-US" b="1" dirty="0"/>
            </a:br>
            <a:br>
              <a:rPr lang="en-US" b="1" dirty="0"/>
            </a:br>
            <a:br>
              <a:rPr lang="en-US" b="1" dirty="0"/>
            </a:br>
            <a:br>
              <a:rPr lang="en-US" b="1" dirty="0"/>
            </a:br>
            <a:br>
              <a:rPr lang="en-US" b="1" dirty="0"/>
            </a:br>
            <a:r>
              <a:rPr lang="en-US" b="1" dirty="0"/>
              <a:t>Goal 2. Data Science Process Framework </a:t>
            </a:r>
            <a:br>
              <a:rPr lang="en-US" b="1" dirty="0"/>
            </a:br>
            <a:endParaRPr lang="en-US" dirty="0"/>
          </a:p>
        </p:txBody>
      </p:sp>
      <p:pic>
        <p:nvPicPr>
          <p:cNvPr id="24" name="Picture 23" descr="utshield_white.jpg"/>
          <p:cNvPicPr>
            <a:picLocks noChangeAspect="1"/>
          </p:cNvPicPr>
          <p:nvPr/>
        </p:nvPicPr>
        <p:blipFill>
          <a:blip r:embed="rId2" cstate="print"/>
          <a:srcRect l="38334" t="13333" r="38333" b="11111"/>
          <a:stretch>
            <a:fillRect/>
          </a:stretch>
        </p:blipFill>
        <p:spPr>
          <a:xfrm>
            <a:off x="414541" y="415895"/>
            <a:ext cx="487553" cy="530192"/>
          </a:xfrm>
          <a:prstGeom prst="rect">
            <a:avLst/>
          </a:prstGeom>
        </p:spPr>
      </p:pic>
      <p:sp>
        <p:nvSpPr>
          <p:cNvPr id="38" name="Title 1">
            <a:extLst>
              <a:ext uri="{FF2B5EF4-FFF2-40B4-BE49-F238E27FC236}">
                <a16:creationId xmlns:a16="http://schemas.microsoft.com/office/drawing/2014/main" id="{A12A7F08-24CA-44C2-9330-AAB84CBC0E5A}"/>
              </a:ext>
            </a:extLst>
          </p:cNvPr>
          <p:cNvSpPr>
            <a:spLocks noGrp="1"/>
          </p:cNvSpPr>
          <p:nvPr>
            <p:ph idx="1"/>
          </p:nvPr>
        </p:nvSpPr>
        <p:spPr>
          <a:xfrm>
            <a:off x="5654572" y="1083365"/>
            <a:ext cx="5334000" cy="7298635"/>
          </a:xfrm>
        </p:spPr>
        <p:txBody>
          <a:bodyPr>
            <a:normAutofit fontScale="97500"/>
          </a:bodyPr>
          <a:lstStyle/>
          <a:p>
            <a:r>
              <a:rPr lang="en-US" sz="2500" b="1" u="sng" dirty="0"/>
              <a:t>B</a:t>
            </a:r>
            <a:r>
              <a:rPr lang="en-US" sz="2500" u="sng" dirty="0"/>
              <a:t>usiness question</a:t>
            </a:r>
          </a:p>
          <a:p>
            <a:r>
              <a:rPr lang="en-US" dirty="0"/>
              <a:t>- </a:t>
            </a:r>
            <a:r>
              <a:rPr lang="en-US" sz="2500" dirty="0"/>
              <a:t>What is the stated business question?</a:t>
            </a:r>
          </a:p>
          <a:p>
            <a:r>
              <a:rPr lang="en-US" sz="2500" b="1" u="sng" dirty="0"/>
              <a:t>A</a:t>
            </a:r>
            <a:r>
              <a:rPr lang="en-US" sz="2500" u="sng" dirty="0"/>
              <a:t>nalysis plan</a:t>
            </a:r>
          </a:p>
          <a:p>
            <a:r>
              <a:rPr lang="en-US" sz="2500" dirty="0"/>
              <a:t>- What is the analysis goal?</a:t>
            </a:r>
          </a:p>
          <a:p>
            <a:r>
              <a:rPr lang="en-US" sz="2500" b="1" u="sng" dirty="0"/>
              <a:t>D</a:t>
            </a:r>
            <a:r>
              <a:rPr lang="en-US" sz="2500" u="sng" dirty="0"/>
              <a:t>ata collection</a:t>
            </a:r>
          </a:p>
          <a:p>
            <a:r>
              <a:rPr lang="en-US" sz="2500" dirty="0"/>
              <a:t>- From where can the data be obtained?</a:t>
            </a:r>
          </a:p>
          <a:p>
            <a:r>
              <a:rPr lang="en-US" sz="2500" b="1" u="sng" dirty="0"/>
              <a:t>I</a:t>
            </a:r>
            <a:r>
              <a:rPr lang="en-US" sz="2500" u="sng" dirty="0"/>
              <a:t>nsights</a:t>
            </a:r>
          </a:p>
          <a:p>
            <a:r>
              <a:rPr lang="en-US" sz="2500" dirty="0"/>
              <a:t>- What patterns do we see in the data?</a:t>
            </a:r>
          </a:p>
          <a:p>
            <a:r>
              <a:rPr lang="en-US" sz="2500" b="1" u="sng" dirty="0"/>
              <a:t>R</a:t>
            </a:r>
            <a:r>
              <a:rPr lang="en-US" sz="2500" u="sng" dirty="0"/>
              <a:t>ecommendation</a:t>
            </a:r>
            <a:endParaRPr lang="en-US" sz="2500" dirty="0"/>
          </a:p>
          <a:p>
            <a:r>
              <a:rPr lang="en-US" b="1" dirty="0"/>
              <a:t>- </a:t>
            </a:r>
            <a:r>
              <a:rPr lang="en-US" sz="2500" dirty="0"/>
              <a:t>What is recommended to the client? </a:t>
            </a:r>
            <a:br>
              <a:rPr lang="en-US" b="1" dirty="0"/>
            </a:br>
            <a:br>
              <a:rPr lang="en-US" b="1" dirty="0"/>
            </a:br>
            <a:br>
              <a:rPr lang="en-US" b="1" dirty="0"/>
            </a:br>
            <a:br>
              <a:rPr lang="en-US" b="1" dirty="0"/>
            </a:br>
            <a:br>
              <a:rPr lang="en-US" b="1" dirty="0"/>
            </a:br>
            <a:br>
              <a:rPr lang="en-US" b="1" dirty="0"/>
            </a:br>
            <a:br>
              <a:rPr lang="en-US" b="1" dirty="0"/>
            </a:br>
            <a:endParaRPr lang="en-US" dirty="0"/>
          </a:p>
        </p:txBody>
      </p:sp>
      <p:pic>
        <p:nvPicPr>
          <p:cNvPr id="11" name="Picture 10">
            <a:extLst>
              <a:ext uri="{FF2B5EF4-FFF2-40B4-BE49-F238E27FC236}">
                <a16:creationId xmlns:a16="http://schemas.microsoft.com/office/drawing/2014/main" id="{22C59AE4-2435-4166-A4E7-DAC523179A4F}"/>
              </a:ext>
            </a:extLst>
          </p:cNvPr>
          <p:cNvPicPr>
            <a:picLocks noChangeAspect="1"/>
          </p:cNvPicPr>
          <p:nvPr/>
        </p:nvPicPr>
        <p:blipFill>
          <a:blip r:embed="rId3"/>
          <a:stretch>
            <a:fillRect/>
          </a:stretch>
        </p:blipFill>
        <p:spPr>
          <a:xfrm>
            <a:off x="656729" y="1772197"/>
            <a:ext cx="4384230" cy="4409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 3. Data Management</a:t>
            </a:r>
          </a:p>
        </p:txBody>
      </p:sp>
      <p:sp>
        <p:nvSpPr>
          <p:cNvPr id="3" name="Content Placeholder 2"/>
          <p:cNvSpPr>
            <a:spLocks noGrp="1"/>
          </p:cNvSpPr>
          <p:nvPr>
            <p:ph idx="1"/>
          </p:nvPr>
        </p:nvSpPr>
        <p:spPr>
          <a:xfrm>
            <a:off x="150812" y="1295400"/>
            <a:ext cx="5923228" cy="5257800"/>
          </a:xfrm>
        </p:spPr>
        <p:txBody>
          <a:bodyPr>
            <a:normAutofit fontScale="92500" lnSpcReduction="10000"/>
          </a:bodyPr>
          <a:lstStyle/>
          <a:p>
            <a:r>
              <a:rPr lang="en-US" sz="2400" b="1" dirty="0"/>
              <a:t>Location of Data Sources</a:t>
            </a:r>
            <a:r>
              <a:rPr lang="en-US" sz="2400" dirty="0"/>
              <a:t>: </a:t>
            </a:r>
          </a:p>
          <a:p>
            <a:pPr marL="382588" lvl="1" indent="-263525">
              <a:buFont typeface="Wingdings" pitchFamily="2" charset="2"/>
              <a:buChar char="v"/>
            </a:pPr>
            <a:r>
              <a:rPr lang="en-US" sz="2000" dirty="0">
                <a:hlinkClick r:id="rId3"/>
              </a:rPr>
              <a:t>https://archive.ics.uci.edu/ml/datasets/default+of+credit+card+clients</a:t>
            </a:r>
            <a:endParaRPr lang="en-US" sz="2000" dirty="0"/>
          </a:p>
          <a:p>
            <a:pPr marL="119063" lvl="1" indent="0">
              <a:buNone/>
            </a:pPr>
            <a:r>
              <a:rPr lang="en-US" sz="2400" b="1" dirty="0"/>
              <a:t>Data Features: </a:t>
            </a:r>
          </a:p>
          <a:p>
            <a:pPr marL="382588" lvl="1" indent="-263525">
              <a:buFont typeface="Wingdings" pitchFamily="2" charset="2"/>
              <a:buChar char="v"/>
            </a:pPr>
            <a:r>
              <a:rPr lang="en-US" sz="2000" dirty="0"/>
              <a:t>This research employed a binary variable, default payment (Yes = 1, No = 0), as the response variable. </a:t>
            </a:r>
          </a:p>
          <a:p>
            <a:pPr marL="382588" lvl="1" indent="-263525">
              <a:buFont typeface="Wingdings" pitchFamily="2" charset="2"/>
              <a:buChar char="v"/>
            </a:pPr>
            <a:r>
              <a:rPr lang="en-US" sz="2000" dirty="0"/>
              <a:t>X1: Amount of the given credit (NT dollar): it includes both the individual consumer credit and his/her family (supplementary) credit. </a:t>
            </a:r>
          </a:p>
          <a:p>
            <a:pPr marL="382588" lvl="1" indent="-263525">
              <a:buFont typeface="Wingdings" pitchFamily="2" charset="2"/>
              <a:buChar char="v"/>
            </a:pPr>
            <a:r>
              <a:rPr lang="en-US" sz="2000" dirty="0"/>
              <a:t>X2: Gender (1 = male; 2 = female). </a:t>
            </a:r>
          </a:p>
          <a:p>
            <a:pPr marL="382588" lvl="1" indent="-263525">
              <a:buFont typeface="Wingdings" pitchFamily="2" charset="2"/>
              <a:buChar char="v"/>
            </a:pPr>
            <a:r>
              <a:rPr lang="en-US" sz="2000" dirty="0"/>
              <a:t>X3: Education (1 = graduate school; 2 = university; 3 = high school; 4,5,6 = others). </a:t>
            </a:r>
          </a:p>
          <a:p>
            <a:pPr marL="382588" lvl="1" indent="-263525">
              <a:buFont typeface="Wingdings" pitchFamily="2" charset="2"/>
              <a:buChar char="v"/>
            </a:pPr>
            <a:r>
              <a:rPr lang="en-US" sz="2000" dirty="0"/>
              <a:t>X4: Marital status (1 = married; 2 = single; 3 = others). </a:t>
            </a:r>
          </a:p>
          <a:p>
            <a:pPr marL="382588" lvl="1" indent="-263525">
              <a:buFont typeface="Wingdings" pitchFamily="2" charset="2"/>
              <a:buChar char="v"/>
            </a:pPr>
            <a:r>
              <a:rPr lang="en-US" sz="2000" dirty="0"/>
              <a:t>X5: Age (year). </a:t>
            </a:r>
          </a:p>
          <a:p>
            <a:pPr marL="382588" lvl="1" indent="-263525">
              <a:buFont typeface="Wingdings" pitchFamily="2" charset="2"/>
              <a:buChar char="v"/>
            </a:pPr>
            <a:r>
              <a:rPr lang="en-US" sz="2000" dirty="0"/>
              <a:t>X6 - X11: History of past payment</a:t>
            </a:r>
          </a:p>
          <a:p>
            <a:pPr marL="382588" lvl="1" indent="-263525">
              <a:buFont typeface="Wingdings" pitchFamily="2" charset="2"/>
              <a:buChar char="v"/>
            </a:pPr>
            <a:r>
              <a:rPr lang="en-US" sz="2000" dirty="0"/>
              <a:t>X12-X17: Amount of bill statement (NT dollar).</a:t>
            </a:r>
          </a:p>
          <a:p>
            <a:pPr marL="382588" lvl="1" indent="-263525">
              <a:buFont typeface="Wingdings" pitchFamily="2" charset="2"/>
              <a:buChar char="v"/>
            </a:pPr>
            <a:r>
              <a:rPr lang="en-US" sz="2000" dirty="0"/>
              <a:t>X18-X23: Amount of previous payment (NT dollar).</a:t>
            </a:r>
          </a:p>
          <a:p>
            <a:pPr marL="382588" lvl="1" indent="-263525">
              <a:buFont typeface="Wingdings" pitchFamily="2" charset="2"/>
              <a:buChar char="v"/>
            </a:pPr>
            <a:endParaRPr lang="en-US" sz="2000" dirty="0"/>
          </a:p>
          <a:p>
            <a:pPr marL="382588" lvl="1" indent="-263525">
              <a:buFont typeface="Wingdings" pitchFamily="2" charset="2"/>
              <a:buChar char="v"/>
            </a:pPr>
            <a:endParaRPr lang="en-US" sz="2000" dirty="0"/>
          </a:p>
          <a:p>
            <a:pPr marL="382588" lvl="1" indent="-263525">
              <a:buFont typeface="Wingdings" pitchFamily="2" charset="2"/>
              <a:buChar char="v"/>
            </a:pPr>
            <a:endParaRPr lang="en-US" sz="2000" dirty="0"/>
          </a:p>
          <a:p>
            <a:pPr marL="119063" lvl="1" indent="0">
              <a:buNone/>
            </a:pPr>
            <a:endParaRPr lang="en-US" sz="2000" dirty="0"/>
          </a:p>
          <a:p>
            <a:pPr marL="119063" lvl="1" indent="0">
              <a:buNone/>
            </a:pPr>
            <a:endParaRPr lang="en-US" sz="2000" b="1" dirty="0"/>
          </a:p>
          <a:p>
            <a:pPr marL="119063" lvl="1" indent="0">
              <a:buNone/>
            </a:pPr>
            <a:endParaRPr lang="en-US" sz="2000" dirty="0"/>
          </a:p>
          <a:p>
            <a:pPr marL="119063" lvl="1" indent="0">
              <a:buNone/>
            </a:pPr>
            <a:endParaRPr lang="en-US" dirty="0"/>
          </a:p>
        </p:txBody>
      </p:sp>
      <p:sp>
        <p:nvSpPr>
          <p:cNvPr id="4" name="Slide Number Placeholder 3"/>
          <p:cNvSpPr>
            <a:spLocks noGrp="1"/>
          </p:cNvSpPr>
          <p:nvPr>
            <p:ph type="sldNum" sz="quarter" idx="12"/>
          </p:nvPr>
        </p:nvSpPr>
        <p:spPr/>
        <p:txBody>
          <a:bodyPr/>
          <a:lstStyle/>
          <a:p>
            <a:fld id="{E48DD651-73BE-4F72-9140-89C4A5F3DCD3}" type="slidenum">
              <a:rPr lang="en-US" sz="1800" smtClean="0"/>
              <a:pPr/>
              <a:t>5</a:t>
            </a:fld>
            <a:endParaRPr lang="en-US" sz="1800" dirty="0"/>
          </a:p>
        </p:txBody>
      </p:sp>
      <p:pic>
        <p:nvPicPr>
          <p:cNvPr id="19" name="Picture 18" descr="utshield_white.jpg"/>
          <p:cNvPicPr>
            <a:picLocks noChangeAspect="1"/>
          </p:cNvPicPr>
          <p:nvPr/>
        </p:nvPicPr>
        <p:blipFill>
          <a:blip r:embed="rId4" cstate="print"/>
          <a:srcRect l="38334" t="13333" r="38333" b="11111"/>
          <a:stretch>
            <a:fillRect/>
          </a:stretch>
        </p:blipFill>
        <p:spPr>
          <a:xfrm>
            <a:off x="414541" y="415895"/>
            <a:ext cx="487553" cy="530192"/>
          </a:xfrm>
          <a:prstGeom prst="rect">
            <a:avLst/>
          </a:prstGeom>
        </p:spPr>
      </p:pic>
      <p:pic>
        <p:nvPicPr>
          <p:cNvPr id="18" name="Picture 17">
            <a:extLst>
              <a:ext uri="{FF2B5EF4-FFF2-40B4-BE49-F238E27FC236}">
                <a16:creationId xmlns:a16="http://schemas.microsoft.com/office/drawing/2014/main" id="{B183FD8D-7C98-48C4-AE89-ED200E087856}"/>
              </a:ext>
            </a:extLst>
          </p:cNvPr>
          <p:cNvPicPr>
            <a:picLocks noChangeAspect="1"/>
          </p:cNvPicPr>
          <p:nvPr/>
        </p:nvPicPr>
        <p:blipFill>
          <a:blip r:embed="rId5"/>
          <a:stretch>
            <a:fillRect/>
          </a:stretch>
        </p:blipFill>
        <p:spPr>
          <a:xfrm>
            <a:off x="6475412" y="1496474"/>
            <a:ext cx="4829175" cy="4010025"/>
          </a:xfrm>
          <a:prstGeom prst="rect">
            <a:avLst/>
          </a:prstGeom>
        </p:spPr>
      </p:pic>
    </p:spTree>
    <p:extLst>
      <p:ext uri="{BB962C8B-B14F-4D97-AF65-F5344CB8AC3E}">
        <p14:creationId xmlns:p14="http://schemas.microsoft.com/office/powerpoint/2010/main" val="118648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8DD651-73BE-4F72-9140-89C4A5F3DCD3}" type="slidenum">
              <a:rPr lang="en-US" smtClean="0"/>
              <a:pPr/>
              <a:t>6</a:t>
            </a:fld>
            <a:endParaRPr lang="en-US" dirty="0"/>
          </a:p>
        </p:txBody>
      </p:sp>
      <p:sp>
        <p:nvSpPr>
          <p:cNvPr id="3" name="TextBox 2">
            <a:extLst>
              <a:ext uri="{FF2B5EF4-FFF2-40B4-BE49-F238E27FC236}">
                <a16:creationId xmlns:a16="http://schemas.microsoft.com/office/drawing/2014/main" id="{3EF6993C-12D4-457F-AF9B-A8CF04E32FCE}"/>
              </a:ext>
            </a:extLst>
          </p:cNvPr>
          <p:cNvSpPr txBox="1"/>
          <p:nvPr/>
        </p:nvSpPr>
        <p:spPr>
          <a:xfrm>
            <a:off x="1217612" y="1400357"/>
            <a:ext cx="2136659" cy="923330"/>
          </a:xfrm>
          <a:prstGeom prst="rect">
            <a:avLst/>
          </a:prstGeom>
          <a:noFill/>
        </p:spPr>
        <p:txBody>
          <a:bodyPr wrap="square" rtlCol="0">
            <a:spAutoFit/>
          </a:bodyPr>
          <a:lstStyle/>
          <a:p>
            <a:pPr algn="ctr"/>
            <a:r>
              <a:rPr lang="en-US" b="1" u="sng" dirty="0"/>
              <a:t>Gender: </a:t>
            </a:r>
          </a:p>
          <a:p>
            <a:r>
              <a:rPr lang="en-US" dirty="0"/>
              <a:t>1: Male</a:t>
            </a:r>
          </a:p>
          <a:p>
            <a:r>
              <a:rPr lang="en-US" dirty="0"/>
              <a:t>2: Female</a:t>
            </a:r>
          </a:p>
        </p:txBody>
      </p:sp>
      <p:sp>
        <p:nvSpPr>
          <p:cNvPr id="11" name="Title 1"/>
          <p:cNvSpPr txBox="1">
            <a:spLocks/>
          </p:cNvSpPr>
          <p:nvPr/>
        </p:nvSpPr>
        <p:spPr>
          <a:xfrm>
            <a:off x="1096994" y="99632"/>
            <a:ext cx="10055781" cy="938594"/>
          </a:xfrm>
          <a:prstGeom prst="rect">
            <a:avLst/>
          </a:prstGeom>
        </p:spPr>
        <p:txBody>
          <a:bodyPr vert="horz" lIns="91440" tIns="45720" rIns="91440" bIns="45720" rtlCol="0" anchor="b">
            <a:normAutofit/>
          </a:bodyPr>
          <a:lstStyle/>
          <a:p>
            <a:r>
              <a:rPr lang="en-US" sz="4800" b="1" dirty="0">
                <a:solidFill>
                  <a:schemeClr val="tx1">
                    <a:lumMod val="75000"/>
                    <a:lumOff val="25000"/>
                  </a:schemeClr>
                </a:solidFill>
              </a:rPr>
              <a:t>Goal 4. Initial Insights</a:t>
            </a:r>
          </a:p>
        </p:txBody>
      </p:sp>
      <p:pic>
        <p:nvPicPr>
          <p:cNvPr id="25" name="Picture 24" descr="utshield_white.jpg"/>
          <p:cNvPicPr>
            <a:picLocks noChangeAspect="1"/>
          </p:cNvPicPr>
          <p:nvPr/>
        </p:nvPicPr>
        <p:blipFill>
          <a:blip r:embed="rId3" cstate="print"/>
          <a:srcRect l="38334" t="13333" r="38333" b="11111"/>
          <a:stretch>
            <a:fillRect/>
          </a:stretch>
        </p:blipFill>
        <p:spPr>
          <a:xfrm>
            <a:off x="414541" y="415895"/>
            <a:ext cx="487553" cy="530192"/>
          </a:xfrm>
          <a:prstGeom prst="rect">
            <a:avLst/>
          </a:prstGeom>
        </p:spPr>
      </p:pic>
      <p:pic>
        <p:nvPicPr>
          <p:cNvPr id="9" name="Picture 8">
            <a:extLst>
              <a:ext uri="{FF2B5EF4-FFF2-40B4-BE49-F238E27FC236}">
                <a16:creationId xmlns:a16="http://schemas.microsoft.com/office/drawing/2014/main" id="{9DD381DE-0380-4A34-A45C-FDE0CDD95758}"/>
              </a:ext>
            </a:extLst>
          </p:cNvPr>
          <p:cNvPicPr>
            <a:picLocks noChangeAspect="1"/>
          </p:cNvPicPr>
          <p:nvPr/>
        </p:nvPicPr>
        <p:blipFill>
          <a:blip r:embed="rId4"/>
          <a:stretch>
            <a:fillRect/>
          </a:stretch>
        </p:blipFill>
        <p:spPr>
          <a:xfrm>
            <a:off x="608012" y="2306102"/>
            <a:ext cx="3415513" cy="3415513"/>
          </a:xfrm>
          <a:prstGeom prst="rect">
            <a:avLst/>
          </a:prstGeom>
        </p:spPr>
      </p:pic>
      <p:pic>
        <p:nvPicPr>
          <p:cNvPr id="10" name="Picture 9">
            <a:extLst>
              <a:ext uri="{FF2B5EF4-FFF2-40B4-BE49-F238E27FC236}">
                <a16:creationId xmlns:a16="http://schemas.microsoft.com/office/drawing/2014/main" id="{0E4D159A-C365-4826-9CE3-BD1A00D250DE}"/>
              </a:ext>
            </a:extLst>
          </p:cNvPr>
          <p:cNvPicPr>
            <a:picLocks noChangeAspect="1"/>
          </p:cNvPicPr>
          <p:nvPr/>
        </p:nvPicPr>
        <p:blipFill>
          <a:blip r:embed="rId5"/>
          <a:stretch>
            <a:fillRect/>
          </a:stretch>
        </p:blipFill>
        <p:spPr>
          <a:xfrm>
            <a:off x="5256212" y="2323687"/>
            <a:ext cx="5899648" cy="3397927"/>
          </a:xfrm>
          <a:prstGeom prst="rect">
            <a:avLst/>
          </a:prstGeom>
        </p:spPr>
      </p:pic>
      <p:sp>
        <p:nvSpPr>
          <p:cNvPr id="31" name="TextBox 30">
            <a:extLst>
              <a:ext uri="{FF2B5EF4-FFF2-40B4-BE49-F238E27FC236}">
                <a16:creationId xmlns:a16="http://schemas.microsoft.com/office/drawing/2014/main" id="{0D873DFD-D33C-4FB6-9C59-8A545ADB46B6}"/>
              </a:ext>
            </a:extLst>
          </p:cNvPr>
          <p:cNvSpPr txBox="1"/>
          <p:nvPr/>
        </p:nvSpPr>
        <p:spPr>
          <a:xfrm>
            <a:off x="6094412" y="1314734"/>
            <a:ext cx="4532289" cy="923330"/>
          </a:xfrm>
          <a:prstGeom prst="rect">
            <a:avLst/>
          </a:prstGeom>
          <a:noFill/>
        </p:spPr>
        <p:txBody>
          <a:bodyPr wrap="square" rtlCol="0">
            <a:spAutoFit/>
          </a:bodyPr>
          <a:lstStyle/>
          <a:p>
            <a:pPr algn="ctr"/>
            <a:r>
              <a:rPr lang="en-US" b="1" u="sng" dirty="0"/>
              <a:t>Education Level: </a:t>
            </a:r>
          </a:p>
          <a:p>
            <a:r>
              <a:rPr lang="en-US" dirty="0"/>
              <a:t>Education (1 = graduate school; 2 = university; 3 = high school; 4,5,6 = others).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4468</TotalTime>
  <Words>663</Words>
  <Application>Microsoft Office PowerPoint</Application>
  <PresentationFormat>Custom</PresentationFormat>
  <Paragraphs>67</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Credit One Loan Default Analysis </vt:lpstr>
      <vt:lpstr>Project Objectives</vt:lpstr>
      <vt:lpstr>Goal 1- Understanding Client Needs</vt:lpstr>
      <vt:lpstr>      Goal 2. Data Science Process Framework  </vt:lpstr>
      <vt:lpstr>Goal 3. Data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Predicting Customer Preferences</dc:title>
  <dc:creator>Shantanu Neema</dc:creator>
  <cp:lastModifiedBy>Andres Saucedo</cp:lastModifiedBy>
  <cp:revision>55</cp:revision>
  <dcterms:created xsi:type="dcterms:W3CDTF">2020-01-31T14:33:19Z</dcterms:created>
  <dcterms:modified xsi:type="dcterms:W3CDTF">2020-04-16T04:35:55Z</dcterms:modified>
</cp:coreProperties>
</file>