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2"/>
  </p:notesMasterIdLst>
  <p:handoutMasterIdLst>
    <p:handoutMasterId r:id="rId13"/>
  </p:handoutMasterIdLst>
  <p:sldIdLst>
    <p:sldId id="256" r:id="rId2"/>
    <p:sldId id="257" r:id="rId3"/>
    <p:sldId id="260" r:id="rId4"/>
    <p:sldId id="258" r:id="rId5"/>
    <p:sldId id="259" r:id="rId6"/>
    <p:sldId id="263" r:id="rId7"/>
    <p:sldId id="262" r:id="rId8"/>
    <p:sldId id="264" r:id="rId9"/>
    <p:sldId id="265" r:id="rId10"/>
    <p:sldId id="267"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7C1"/>
    <a:srgbClr val="CC006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2pecjwr\Desktop\Blackwell_Hist_Sampl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2pecjwr\Documents\3.0%20Personal\UT%20DATA%20ANALYTICS\Course%201%20Task%201\Blackwell_Hist_Samp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2pecjwr\Documents\3.0%20Personal\UT%20DATA%20ANALYTICS\Course%201%20Task%201\Blackwell_Hist_Samp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2pecjwr\Desktop\Blackwell_Hist_Sampl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2pecjwr\Desktop\Blackwell_Hist_Sample.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9083871776577"/>
          <c:y val="0.175957564114127"/>
          <c:w val="0.52183191390754102"/>
          <c:h val="0.64808487177174701"/>
        </c:manualLayout>
      </c:layout>
      <c:doughnutChart>
        <c:varyColors val="1"/>
        <c:ser>
          <c:idx val="0"/>
          <c:order val="0"/>
          <c:tx>
            <c:strRef>
              <c:f>Sheet1!$B$1</c:f>
              <c:strCache>
                <c:ptCount val="1"/>
                <c:pt idx="0">
                  <c:v>Store</c:v>
                </c:pt>
              </c:strCache>
            </c:strRef>
          </c:tx>
          <c:dPt>
            <c:idx val="0"/>
            <c:bubble3D val="0"/>
            <c:explosion val="3"/>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1-B13B-46CC-A2E0-4DF929853A47}"/>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2-B13B-46CC-A2E0-4DF929853A47}"/>
              </c:ext>
            </c:extLst>
          </c:dPt>
          <c:dLbls>
            <c:dLbl>
              <c:idx val="0"/>
              <c:layout>
                <c:manualLayout>
                  <c:x val="0.20446179242792401"/>
                  <c:y val="-0.237721279032371"/>
                </c:manualLayout>
              </c:layout>
              <c:tx>
                <c:rich>
                  <a:bodyPr/>
                  <a:lstStyle/>
                  <a:p>
                    <a:fld id="{1DFB9B0C-9540-4F93-B3EB-07E61B3265D8}" type="CATEGORYNAME">
                      <a:rPr lang="en-US"/>
                      <a:pPr/>
                      <a:t>[CATEGORY NAME]</a:t>
                    </a:fld>
                    <a:r>
                      <a:rPr lang="en-US" dirty="0"/>
                      <a:t>, </a:t>
                    </a:r>
                    <a:fld id="{6B0AF89A-589D-4781-A350-E74ACD30F0BD}" type="VALUE">
                      <a:rPr lang="en-US"/>
                      <a:pPr/>
                      <a:t>[VALUE]</a:t>
                    </a:fld>
                    <a:endParaRPr lang="en-US" dirty="0"/>
                  </a:p>
                </c:rich>
              </c:tx>
              <c:showLegendKey val="0"/>
              <c:showVal val="1"/>
              <c:showCatName val="1"/>
              <c:showSerName val="0"/>
              <c:showPercent val="0"/>
              <c:showBubbleSize val="0"/>
              <c:extLst>
                <c:ext xmlns:c15="http://schemas.microsoft.com/office/drawing/2012/chart" uri="{CE6537A1-D6FC-4f65-9D91-7224C49458BB}">
                  <c15:layout>
                    <c:manualLayout>
                      <c:w val="0.17398344142717598"/>
                      <c:h val="0.28031831633958831"/>
                    </c:manualLayout>
                  </c15:layout>
                  <c15:dlblFieldTable/>
                  <c15:showDataLabelsRange val="0"/>
                </c:ext>
                <c:ext xmlns:c16="http://schemas.microsoft.com/office/drawing/2014/chart" uri="{C3380CC4-5D6E-409C-BE32-E72D297353CC}">
                  <c16:uniqueId val="{00000001-B13B-46CC-A2E0-4DF929853A47}"/>
                </c:ext>
              </c:extLst>
            </c:dLbl>
            <c:dLbl>
              <c:idx val="1"/>
              <c:layout>
                <c:manualLayout>
                  <c:x val="-4.0911844911584866E-4"/>
                  <c:y val="-0.43762326367322768"/>
                </c:manualLayout>
              </c:layout>
              <c:tx>
                <c:rich>
                  <a:bodyPr/>
                  <a:lstStyle/>
                  <a:p>
                    <a:fld id="{E9E032B5-5946-442C-9F7C-88962014275A}" type="CATEGORYNAME">
                      <a:rPr lang="en-US"/>
                      <a:pPr/>
                      <a:t>[CATEGORY NAME]</a:t>
                    </a:fld>
                    <a:r>
                      <a:rPr lang="en-US" dirty="0"/>
                      <a:t>, </a:t>
                    </a:r>
                    <a:fld id="{41CF7526-9002-4DB7-BAC3-537482432583}" type="VALUE">
                      <a:rPr lang="en-US"/>
                      <a:pPr/>
                      <a:t>[VALUE]</a:t>
                    </a:fld>
                    <a:endParaRPr lang="en-US" dirty="0"/>
                  </a:p>
                </c:rich>
              </c:tx>
              <c:showLegendKey val="0"/>
              <c:showVal val="1"/>
              <c:showCatName val="1"/>
              <c:showSerName val="0"/>
              <c:showPercent val="0"/>
              <c:showBubbleSize val="0"/>
              <c:extLst>
                <c:ext xmlns:c15="http://schemas.microsoft.com/office/drawing/2012/chart" uri="{CE6537A1-D6FC-4f65-9D91-7224C49458BB}">
                  <c15:layout>
                    <c:manualLayout>
                      <c:w val="0.26868172568986531"/>
                      <c:h val="0.19286474807733367"/>
                    </c:manualLayout>
                  </c15:layout>
                  <c15:dlblFieldTable/>
                  <c15:showDataLabelsRange val="0"/>
                </c:ext>
                <c:ext xmlns:c16="http://schemas.microsoft.com/office/drawing/2014/chart" uri="{C3380CC4-5D6E-409C-BE32-E72D297353CC}">
                  <c16:uniqueId val="{00000002-B13B-46CC-A2E0-4DF929853A4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In-Store</c:v>
                </c:pt>
                <c:pt idx="1">
                  <c:v>Online</c:v>
                </c:pt>
              </c:strCache>
            </c:strRef>
          </c:cat>
          <c:val>
            <c:numRef>
              <c:f>Sheet1!$B$2:$B$3</c:f>
              <c:numCache>
                <c:formatCode>0%</c:formatCode>
                <c:ptCount val="2"/>
                <c:pt idx="0">
                  <c:v>0.46</c:v>
                </c:pt>
                <c:pt idx="1">
                  <c:v>0.54</c:v>
                </c:pt>
              </c:numCache>
            </c:numRef>
          </c:val>
          <c:extLst>
            <c:ext xmlns:c16="http://schemas.microsoft.com/office/drawing/2014/chart" uri="{C3380CC4-5D6E-409C-BE32-E72D297353CC}">
              <c16:uniqueId val="{00000000-B13B-46CC-A2E0-4DF929853A4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[Blackwell_Hist_Sample.csv]Region by store-online!PivotTable2</c:name>
    <c:fmtId val="20"/>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200" dirty="0"/>
              <a:t>Count of Online vs In-Store</a:t>
            </a:r>
            <a:r>
              <a:rPr lang="en-US" sz="1200" baseline="0" dirty="0"/>
              <a:t> Transactions</a:t>
            </a:r>
            <a:endParaRPr lang="en-US" sz="1200" dirty="0"/>
          </a:p>
        </c:rich>
      </c:tx>
      <c:layout>
        <c:manualLayout>
          <c:xMode val="edge"/>
          <c:yMode val="edge"/>
          <c:x val="0.11056054841488144"/>
          <c:y val="9.4623556571661882E-3"/>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57150" dist="19050" dir="5400000" algn="ctr" rotWithShape="0">
              <a:srgbClr val="000000">
                <a:alpha val="63000"/>
              </a:srgbClr>
            </a:outerShdw>
          </a:effectLst>
        </c:spPr>
      </c:pivotFmt>
      <c:pivotFmt>
        <c:idx val="2"/>
        <c:spPr>
          <a:solidFill>
            <a:schemeClr val="accent2"/>
          </a:solidFill>
          <a:ln>
            <a:noFill/>
          </a:ln>
          <a:effectLst>
            <a:outerShdw blurRad="57150" dist="19050" dir="5400000" algn="ctr" rotWithShape="0">
              <a:srgbClr val="000000">
                <a:alpha val="63000"/>
              </a:srgbClr>
            </a:outerShdw>
          </a:effectLst>
        </c:spPr>
      </c:pivotFmt>
      <c:pivotFmt>
        <c:idx val="3"/>
        <c:spPr>
          <a:solidFill>
            <a:schemeClr val="accent2"/>
          </a:soli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a:outerShdw blurRad="57150" dist="19050" dir="5400000" algn="ctr" rotWithShape="0">
              <a:srgbClr val="000000">
                <a:alpha val="63000"/>
              </a:srgbClr>
            </a:outerShdw>
          </a:effectLst>
        </c:spPr>
      </c:pivotFmt>
      <c:pivotFmt>
        <c:idx val="7"/>
        <c:spPr>
          <a:solidFill>
            <a:schemeClr val="accent2"/>
          </a:solidFill>
          <a:ln>
            <a:noFill/>
          </a:ln>
          <a:effectLst>
            <a:outerShdw blurRad="57150" dist="19050" dir="5400000" algn="ctr" rotWithShape="0">
              <a:srgbClr val="000000">
                <a:alpha val="63000"/>
              </a:srgbClr>
            </a:outerShdw>
          </a:effectLst>
        </c:spPr>
      </c:pivotFmt>
      <c:pivotFmt>
        <c:idx val="8"/>
        <c:spPr>
          <a:solidFill>
            <a:schemeClr val="accent2"/>
          </a:soli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a:outerShdw blurRad="57150" dist="19050" dir="5400000" algn="ctr" rotWithShape="0">
              <a:srgbClr val="000000">
                <a:alpha val="63000"/>
              </a:srgbClr>
            </a:outerShdw>
          </a:effectLst>
        </c:spPr>
      </c:pivotFmt>
      <c:pivotFmt>
        <c:idx val="11"/>
        <c:spPr>
          <a:solidFill>
            <a:schemeClr val="accent2"/>
          </a:solidFill>
          <a:ln>
            <a:noFill/>
          </a:ln>
          <a:effectLst>
            <a:outerShdw blurRad="57150" dist="19050" dir="5400000" algn="ctr" rotWithShape="0">
              <a:srgbClr val="000000">
                <a:alpha val="63000"/>
              </a:srgbClr>
            </a:outerShdw>
          </a:effectLst>
        </c:spPr>
      </c:pivotFmt>
      <c:pivotFmt>
        <c:idx val="12"/>
        <c:spPr>
          <a:solidFill>
            <a:schemeClr val="accent2"/>
          </a:solidFill>
          <a:ln>
            <a:noFill/>
          </a:ln>
          <a:effectLst>
            <a:outerShdw blurRad="57150" dist="19050" dir="5400000" algn="ctr" rotWithShape="0">
              <a:srgbClr val="000000">
                <a:alpha val="63000"/>
              </a:srgbClr>
            </a:outerShdw>
          </a:effectLst>
        </c:spPr>
      </c:pivotFmt>
    </c:pivotFmts>
    <c:plotArea>
      <c:layout/>
      <c:barChart>
        <c:barDir val="col"/>
        <c:grouping val="stacked"/>
        <c:varyColors val="0"/>
        <c:ser>
          <c:idx val="0"/>
          <c:order val="0"/>
          <c:tx>
            <c:strRef>
              <c:f>'Region by store-online'!$B$3</c:f>
              <c:strCache>
                <c:ptCount val="1"/>
                <c:pt idx="0">
                  <c:v>Total</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8A35-406B-9610-C99F58DA2464}"/>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8A35-406B-9610-C99F58DA2464}"/>
              </c:ext>
            </c:extLst>
          </c:dPt>
          <c:dPt>
            <c:idx val="2"/>
            <c:invertIfNegative val="0"/>
            <c:bubble3D val="0"/>
            <c:extLst>
              <c:ext xmlns:c16="http://schemas.microsoft.com/office/drawing/2014/chart" uri="{C3380CC4-5D6E-409C-BE32-E72D297353CC}">
                <c16:uniqueId val="{00000003-8A35-406B-9610-C99F58DA2464}"/>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8A35-406B-9610-C99F58DA2464}"/>
              </c:ext>
            </c:extLst>
          </c:dPt>
          <c:dPt>
            <c:idx val="4"/>
            <c:invertIfNegative val="0"/>
            <c:bubble3D val="0"/>
            <c:extLst>
              <c:ext xmlns:c16="http://schemas.microsoft.com/office/drawing/2014/chart" uri="{C3380CC4-5D6E-409C-BE32-E72D297353CC}">
                <c16:uniqueId val="{00000006-8A35-406B-9610-C99F58DA2464}"/>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8-8A35-406B-9610-C99F58DA2464}"/>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A-8A35-406B-9610-C99F58DA24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'Region by store-online'!$A$4:$A$15</c:f>
              <c:multiLvlStrCache>
                <c:ptCount val="7"/>
                <c:lvl>
                  <c:pt idx="0">
                    <c:v>In-Store</c:v>
                  </c:pt>
                  <c:pt idx="1">
                    <c:v>Online</c:v>
                  </c:pt>
                  <c:pt idx="2">
                    <c:v>In-Store</c:v>
                  </c:pt>
                  <c:pt idx="3">
                    <c:v>Online</c:v>
                  </c:pt>
                  <c:pt idx="4">
                    <c:v>In-Store</c:v>
                  </c:pt>
                  <c:pt idx="5">
                    <c:v>Online</c:v>
                  </c:pt>
                  <c:pt idx="6">
                    <c:v>Online</c:v>
                  </c:pt>
                </c:lvl>
                <c:lvl>
                  <c:pt idx="0">
                    <c:v>Central</c:v>
                  </c:pt>
                  <c:pt idx="2">
                    <c:v>East</c:v>
                  </c:pt>
                  <c:pt idx="4">
                    <c:v>South</c:v>
                  </c:pt>
                  <c:pt idx="6">
                    <c:v>West</c:v>
                  </c:pt>
                </c:lvl>
              </c:multiLvlStrCache>
            </c:multiLvlStrRef>
          </c:cat>
          <c:val>
            <c:numRef>
              <c:f>'Region by store-online'!$B$4:$B$15</c:f>
              <c:numCache>
                <c:formatCode>General</c:formatCode>
                <c:ptCount val="7"/>
                <c:pt idx="0">
                  <c:v>1611</c:v>
                </c:pt>
                <c:pt idx="1">
                  <c:v>1602</c:v>
                </c:pt>
                <c:pt idx="2">
                  <c:v>1597</c:v>
                </c:pt>
                <c:pt idx="3">
                  <c:v>439</c:v>
                </c:pt>
                <c:pt idx="4">
                  <c:v>1347</c:v>
                </c:pt>
                <c:pt idx="5">
                  <c:v>860</c:v>
                </c:pt>
                <c:pt idx="6">
                  <c:v>2544</c:v>
                </c:pt>
              </c:numCache>
            </c:numRef>
          </c:val>
          <c:extLst>
            <c:ext xmlns:c16="http://schemas.microsoft.com/office/drawing/2014/chart" uri="{C3380CC4-5D6E-409C-BE32-E72D297353CC}">
              <c16:uniqueId val="{0000000B-8A35-406B-9610-C99F58DA2464}"/>
            </c:ext>
          </c:extLst>
        </c:ser>
        <c:dLbls>
          <c:dLblPos val="ctr"/>
          <c:showLegendKey val="0"/>
          <c:showVal val="1"/>
          <c:showCatName val="0"/>
          <c:showSerName val="0"/>
          <c:showPercent val="0"/>
          <c:showBubbleSize val="0"/>
        </c:dLbls>
        <c:gapWidth val="79"/>
        <c:overlap val="100"/>
        <c:axId val="374446720"/>
        <c:axId val="374444760"/>
      </c:barChart>
      <c:catAx>
        <c:axId val="374446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74444760"/>
        <c:crosses val="autoZero"/>
        <c:auto val="1"/>
        <c:lblAlgn val="ctr"/>
        <c:lblOffset val="100"/>
        <c:noMultiLvlLbl val="0"/>
      </c:catAx>
      <c:valAx>
        <c:axId val="374444760"/>
        <c:scaling>
          <c:orientation val="minMax"/>
        </c:scaling>
        <c:delete val="1"/>
        <c:axPos val="l"/>
        <c:numFmt formatCode="General" sourceLinked="1"/>
        <c:majorTickMark val="none"/>
        <c:minorTickMark val="none"/>
        <c:tickLblPos val="nextTo"/>
        <c:crossAx val="374446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9083871776577"/>
          <c:y val="0.175957564114127"/>
          <c:w val="0.52183191390754102"/>
          <c:h val="0.64808487177174701"/>
        </c:manualLayout>
      </c:layout>
      <c:doughnutChart>
        <c:varyColors val="1"/>
        <c:ser>
          <c:idx val="0"/>
          <c:order val="0"/>
          <c:tx>
            <c:strRef>
              <c:f>Sheet1!$B$1</c:f>
              <c:strCache>
                <c:ptCount val="1"/>
                <c:pt idx="0">
                  <c:v>Sales</c:v>
                </c:pt>
              </c:strCache>
            </c:strRef>
          </c:tx>
          <c:dPt>
            <c:idx val="0"/>
            <c:bubble3D val="0"/>
            <c:explosion val="4"/>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1-B13B-46CC-A2E0-4DF929853A47}"/>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2-B13B-46CC-A2E0-4DF929853A47}"/>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3-B13B-46CC-A2E0-4DF929853A47}"/>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4-B13B-46CC-A2E0-4DF929853A47}"/>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5-B13B-46CC-A2E0-4DF929853A47}"/>
              </c:ext>
            </c:extLst>
          </c:dPt>
          <c:dPt>
            <c:idx val="5"/>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A-7988-48D3-8495-B45A8B43FDFD}"/>
              </c:ext>
            </c:extLst>
          </c:dPt>
          <c:dPt>
            <c:idx val="6"/>
            <c:bubble3D val="0"/>
            <c:spPr>
              <a:gradFill rotWithShape="1">
                <a:gsLst>
                  <a:gs pos="0">
                    <a:schemeClr val="accent1">
                      <a:lumMod val="60000"/>
                      <a:shade val="85000"/>
                      <a:satMod val="130000"/>
                    </a:schemeClr>
                  </a:gs>
                  <a:gs pos="34000">
                    <a:schemeClr val="accent1">
                      <a:lumMod val="60000"/>
                      <a:shade val="87000"/>
                      <a:satMod val="125000"/>
                    </a:schemeClr>
                  </a:gs>
                  <a:gs pos="70000">
                    <a:schemeClr val="accent1">
                      <a:lumMod val="60000"/>
                      <a:tint val="100000"/>
                      <a:shade val="90000"/>
                      <a:satMod val="130000"/>
                    </a:schemeClr>
                  </a:gs>
                  <a:gs pos="100000">
                    <a:schemeClr val="accent1">
                      <a:lumMod val="6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B-7988-48D3-8495-B45A8B43FDFD}"/>
              </c:ext>
            </c:extLst>
          </c:dPt>
          <c:dLbls>
            <c:dLbl>
              <c:idx val="0"/>
              <c:layout>
                <c:manualLayout>
                  <c:x val="0.14934288628088374"/>
                  <c:y val="-0.26694664531775986"/>
                </c:manualLayout>
              </c:layout>
              <c:tx>
                <c:rich>
                  <a:bodyPr/>
                  <a:lstStyle/>
                  <a:p>
                    <a:fld id="{1DFB9B0C-9540-4F93-B3EB-07E61B3265D8}" type="CATEGORYNAME">
                      <a:rPr lang="en-US"/>
                      <a:pPr/>
                      <a:t>[CATEGORY NAME]</a:t>
                    </a:fld>
                    <a:r>
                      <a:rPr lang="en-US" dirty="0"/>
                      <a:t>, </a:t>
                    </a:r>
                    <a:fld id="{6B0AF89A-589D-4781-A350-E74ACD30F0BD}" type="VALUE">
                      <a:rPr lang="en-US"/>
                      <a:pPr/>
                      <a:t>[VALUE]</a:t>
                    </a:fld>
                    <a:endParaRPr lang="en-US"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13B-46CC-A2E0-4DF929853A47}"/>
                </c:ext>
              </c:extLst>
            </c:dLbl>
            <c:dLbl>
              <c:idx val="1"/>
              <c:layout>
                <c:manualLayout>
                  <c:x val="-0.15143453561839201"/>
                  <c:y val="-0.39195062566269773"/>
                </c:manualLayout>
              </c:layout>
              <c:tx>
                <c:rich>
                  <a:bodyPr/>
                  <a:lstStyle/>
                  <a:p>
                    <a:fld id="{E9E032B5-5946-442C-9F7C-88962014275A}" type="CATEGORYNAME">
                      <a:rPr lang="en-US"/>
                      <a:pPr/>
                      <a:t>[CATEGORY NAME]</a:t>
                    </a:fld>
                    <a:r>
                      <a:rPr lang="en-US" dirty="0"/>
                      <a:t>, </a:t>
                    </a:r>
                    <a:fld id="{41CF7526-9002-4DB7-BAC3-537482432583}" type="VALUE">
                      <a:rPr lang="en-US"/>
                      <a:pPr/>
                      <a:t>[VALUE]</a:t>
                    </a:fld>
                    <a:endParaRPr lang="en-US"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13B-46CC-A2E0-4DF929853A47}"/>
                </c:ext>
              </c:extLst>
            </c:dLbl>
            <c:dLbl>
              <c:idx val="6"/>
              <c:layout>
                <c:manualLayout>
                  <c:x val="0.13833673622054901"/>
                  <c:y val="-0.1836937156159229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988-48D3-8495-B45A8B43FDF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In-Store</c:v>
                </c:pt>
                <c:pt idx="1">
                  <c:v>Online</c:v>
                </c:pt>
              </c:strCache>
            </c:strRef>
          </c:cat>
          <c:val>
            <c:numRef>
              <c:f>Sheet1!$B$2:$B$3</c:f>
              <c:numCache>
                <c:formatCode>0%</c:formatCode>
                <c:ptCount val="2"/>
                <c:pt idx="0">
                  <c:v>0.43</c:v>
                </c:pt>
                <c:pt idx="1">
                  <c:v>0.56999999999999995</c:v>
                </c:pt>
              </c:numCache>
            </c:numRef>
          </c:val>
          <c:extLst>
            <c:ext xmlns:c16="http://schemas.microsoft.com/office/drawing/2014/chart" uri="{C3380CC4-5D6E-409C-BE32-E72D297353CC}">
              <c16:uniqueId val="{00000000-B13B-46CC-A2E0-4DF929853A4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i="1" dirty="0" err="1"/>
              <a:t>Avg</a:t>
            </a:r>
            <a:r>
              <a:rPr lang="en-US" sz="1400" i="1" dirty="0"/>
              <a:t> Spend by Region</a:t>
            </a:r>
          </a:p>
        </c:rich>
      </c:tx>
      <c:layout>
        <c:manualLayout>
          <c:xMode val="edge"/>
          <c:yMode val="edge"/>
          <c:x val="0.38258010175017904"/>
          <c:y val="8.746741207573713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Sheet13!$A$19:$A$22</c:f>
              <c:strCache>
                <c:ptCount val="4"/>
                <c:pt idx="0">
                  <c:v>Central</c:v>
                </c:pt>
                <c:pt idx="1">
                  <c:v>East</c:v>
                </c:pt>
                <c:pt idx="2">
                  <c:v>South</c:v>
                </c:pt>
                <c:pt idx="3">
                  <c:v>West</c:v>
                </c:pt>
              </c:strCache>
            </c:strRef>
          </c:cat>
          <c:val>
            <c:numRef>
              <c:f>Sheet13!$B$19:$B$22</c:f>
              <c:numCache>
                <c:formatCode>_("$"* #,##0.00_);_("$"* \(#,##0.00\);_("$"* "-"??_);_(@_)</c:formatCode>
                <c:ptCount val="4"/>
                <c:pt idx="0">
                  <c:v>1290.3657360722048</c:v>
                </c:pt>
                <c:pt idx="1">
                  <c:v>755.83925343811393</c:v>
                </c:pt>
                <c:pt idx="2">
                  <c:v>918.80869959220547</c:v>
                </c:pt>
                <c:pt idx="3">
                  <c:v>250.53348270440199</c:v>
                </c:pt>
              </c:numCache>
            </c:numRef>
          </c:val>
          <c:extLst>
            <c:ext xmlns:c16="http://schemas.microsoft.com/office/drawing/2014/chart" uri="{C3380CC4-5D6E-409C-BE32-E72D297353CC}">
              <c16:uniqueId val="{00000000-8EC2-482B-9BF6-ABB2BB4E5D51}"/>
            </c:ext>
          </c:extLst>
        </c:ser>
        <c:dLbls>
          <c:dLblPos val="ctr"/>
          <c:showLegendKey val="0"/>
          <c:showVal val="1"/>
          <c:showCatName val="0"/>
          <c:showSerName val="0"/>
          <c:showPercent val="0"/>
          <c:showBubbleSize val="0"/>
        </c:dLbls>
        <c:gapWidth val="269"/>
        <c:axId val="376137744"/>
        <c:axId val="376135000"/>
      </c:barChart>
      <c:lineChart>
        <c:grouping val="standard"/>
        <c:varyColors val="0"/>
        <c:ser>
          <c:idx val="0"/>
          <c:order val="1"/>
          <c:spPr>
            <a:ln w="28575" cap="rnd">
              <a:solidFill>
                <a:schemeClr val="accent1"/>
              </a:solidFill>
              <a:round/>
            </a:ln>
            <a:effectLst/>
          </c:spPr>
          <c:marker>
            <c:symbol val="none"/>
          </c:marker>
          <c:dLbls>
            <c:dLbl>
              <c:idx val="0"/>
              <c:layout>
                <c:manualLayout>
                  <c:x val="-5.3403236032074801E-2"/>
                  <c:y val="-5.86864765101601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C2-482B-9BF6-ABB2BB4E5D51}"/>
                </c:ext>
              </c:extLst>
            </c:dLbl>
            <c:dLbl>
              <c:idx val="1"/>
              <c:layout>
                <c:manualLayout>
                  <c:x val="-4.9360225402617801E-2"/>
                  <c:y val="-5.28178288591441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EC2-482B-9BF6-ABB2BB4E5D51}"/>
                </c:ext>
              </c:extLst>
            </c:dLbl>
            <c:dLbl>
              <c:idx val="2"/>
              <c:layout>
                <c:manualLayout>
                  <c:x val="-5.3403236032074766E-2"/>
                  <c:y val="-5.28178288591441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EC2-482B-9BF6-ABB2BB4E5D51}"/>
                </c:ext>
              </c:extLst>
            </c:dLbl>
            <c:dLbl>
              <c:idx val="3"/>
              <c:layout>
                <c:manualLayout>
                  <c:x val="-5.7446246661531725E-2"/>
                  <c:y val="-4.10805335571121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EC2-482B-9BF6-ABB2BB4E5D5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Sheet13!$A$19:$A$22</c:f>
              <c:strCache>
                <c:ptCount val="4"/>
                <c:pt idx="0">
                  <c:v>Central</c:v>
                </c:pt>
                <c:pt idx="1">
                  <c:v>East</c:v>
                </c:pt>
                <c:pt idx="2">
                  <c:v>South</c:v>
                </c:pt>
                <c:pt idx="3">
                  <c:v>West</c:v>
                </c:pt>
              </c:strCache>
            </c:strRef>
          </c:cat>
          <c:val>
            <c:numRef>
              <c:f>Sheet13!$C$19:$C$22</c:f>
              <c:numCache>
                <c:formatCode>0.00%</c:formatCode>
                <c:ptCount val="4"/>
                <c:pt idx="0">
                  <c:v>0.32129999999999997</c:v>
                </c:pt>
                <c:pt idx="1">
                  <c:v>0.2036</c:v>
                </c:pt>
                <c:pt idx="2">
                  <c:v>0.22070000000000001</c:v>
                </c:pt>
                <c:pt idx="3">
                  <c:v>0.25440000000000002</c:v>
                </c:pt>
              </c:numCache>
            </c:numRef>
          </c:val>
          <c:smooth val="0"/>
          <c:extLst>
            <c:ext xmlns:c16="http://schemas.microsoft.com/office/drawing/2014/chart" uri="{C3380CC4-5D6E-409C-BE32-E72D297353CC}">
              <c16:uniqueId val="{00000005-8EC2-482B-9BF6-ABB2BB4E5D51}"/>
            </c:ext>
          </c:extLst>
        </c:ser>
        <c:dLbls>
          <c:dLblPos val="ctr"/>
          <c:showLegendKey val="0"/>
          <c:showVal val="1"/>
          <c:showCatName val="0"/>
          <c:showSerName val="0"/>
          <c:showPercent val="0"/>
          <c:showBubbleSize val="0"/>
        </c:dLbls>
        <c:marker val="1"/>
        <c:smooth val="0"/>
        <c:axId val="376138920"/>
        <c:axId val="376132648"/>
      </c:lineChart>
      <c:catAx>
        <c:axId val="37613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35000"/>
        <c:crosses val="autoZero"/>
        <c:auto val="1"/>
        <c:lblAlgn val="ctr"/>
        <c:lblOffset val="100"/>
        <c:noMultiLvlLbl val="0"/>
      </c:catAx>
      <c:valAx>
        <c:axId val="37613500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37744"/>
        <c:crosses val="autoZero"/>
        <c:crossBetween val="between"/>
      </c:valAx>
      <c:valAx>
        <c:axId val="376132648"/>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38920"/>
        <c:crosses val="max"/>
        <c:crossBetween val="between"/>
      </c:valAx>
      <c:catAx>
        <c:axId val="376138920"/>
        <c:scaling>
          <c:orientation val="minMax"/>
        </c:scaling>
        <c:delete val="1"/>
        <c:axPos val="b"/>
        <c:numFmt formatCode="General" sourceLinked="1"/>
        <c:majorTickMark val="none"/>
        <c:minorTickMark val="none"/>
        <c:tickLblPos val="nextTo"/>
        <c:crossAx val="376132648"/>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[Blackwell_Hist_Sample.xlsx]Sheet5!PivotTable7</c:name>
    <c:fmtId val="62"/>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66"/>
          </a:solidFill>
          <a:ln w="9525" cap="flat" cmpd="sng" algn="ctr">
            <a:solidFill>
              <a:srgbClr val="FF0000"/>
            </a:solidFill>
            <a:round/>
          </a:ln>
          <a:effectLst/>
          <a:sp3d contourW="9525">
            <a:contourClr>
              <a:srgbClr val="FF0000"/>
            </a:contourClr>
          </a:sp3d>
        </c:spPr>
      </c:pivotFmt>
      <c:pivotFmt>
        <c:idx val="2"/>
        <c:spPr>
          <a:solidFill>
            <a:srgbClr val="FF0066"/>
          </a:solidFill>
          <a:ln w="9525" cap="flat" cmpd="sng" algn="ctr">
            <a:solidFill>
              <a:srgbClr val="FF0066"/>
            </a:solidFill>
            <a:round/>
          </a:ln>
          <a:effectLst/>
          <a:sp3d contourW="9525">
            <a:contourClr>
              <a:srgbClr val="FF0066"/>
            </a:contourClr>
          </a:sp3d>
        </c:spPr>
      </c:pivotFmt>
      <c:pivotFmt>
        <c:idx val="3"/>
        <c:spPr>
          <a:solidFill>
            <a:srgbClr val="FF0066"/>
          </a:solidFill>
          <a:ln w="9525" cap="flat" cmpd="sng" algn="ctr">
            <a:solidFill>
              <a:srgbClr val="FF0066"/>
            </a:solidFill>
            <a:round/>
          </a:ln>
          <a:effectLst/>
          <a:sp3d contourW="9525">
            <a:contourClr>
              <a:srgbClr val="FF0066"/>
            </a:contourClr>
          </a:sp3d>
        </c:spPr>
      </c:pivotFmt>
      <c:pivotFmt>
        <c:idx val="4"/>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5"/>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6"/>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7"/>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8"/>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9"/>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10"/>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11"/>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1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0066"/>
          </a:solidFill>
          <a:ln w="9525" cap="flat" cmpd="sng" algn="ctr">
            <a:solidFill>
              <a:srgbClr val="FF0000"/>
            </a:solidFill>
            <a:round/>
          </a:ln>
          <a:effectLst/>
          <a:sp3d contourW="9525">
            <a:contourClr>
              <a:srgbClr val="FF0000"/>
            </a:contourClr>
          </a:sp3d>
        </c:spPr>
      </c:pivotFmt>
      <c:pivotFmt>
        <c:idx val="14"/>
        <c:spPr>
          <a:solidFill>
            <a:srgbClr val="FF0066"/>
          </a:solidFill>
          <a:ln w="9525" cap="flat" cmpd="sng" algn="ctr">
            <a:solidFill>
              <a:srgbClr val="FF0066"/>
            </a:solidFill>
            <a:round/>
          </a:ln>
          <a:effectLst/>
          <a:sp3d contourW="9525">
            <a:contourClr>
              <a:srgbClr val="FF0066"/>
            </a:contourClr>
          </a:sp3d>
        </c:spPr>
      </c:pivotFmt>
      <c:pivotFmt>
        <c:idx val="15"/>
        <c:spPr>
          <a:solidFill>
            <a:srgbClr val="FF0066"/>
          </a:solidFill>
          <a:ln w="9525" cap="flat" cmpd="sng" algn="ctr">
            <a:solidFill>
              <a:srgbClr val="FF0066"/>
            </a:solidFill>
            <a:round/>
          </a:ln>
          <a:effectLst/>
          <a:sp3d contourW="9525">
            <a:contourClr>
              <a:srgbClr val="FF0066"/>
            </a:contourClr>
          </a:sp3d>
        </c:spPr>
      </c:pivotFmt>
      <c:pivotFmt>
        <c:idx val="16"/>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17"/>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18"/>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19"/>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20"/>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21"/>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22"/>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23"/>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2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rgbClr val="FF0066"/>
          </a:solidFill>
          <a:ln w="9525" cap="flat" cmpd="sng" algn="ctr">
            <a:solidFill>
              <a:srgbClr val="FF0000"/>
            </a:solidFill>
            <a:round/>
          </a:ln>
          <a:effectLst/>
          <a:sp3d contourW="9525">
            <a:contourClr>
              <a:srgbClr val="FF0000"/>
            </a:contourClr>
          </a:sp3d>
        </c:spPr>
      </c:pivotFmt>
      <c:pivotFmt>
        <c:idx val="26"/>
        <c:spPr>
          <a:solidFill>
            <a:srgbClr val="FF0066"/>
          </a:solidFill>
          <a:ln w="9525" cap="flat" cmpd="sng" algn="ctr">
            <a:solidFill>
              <a:srgbClr val="FF0066"/>
            </a:solidFill>
            <a:round/>
          </a:ln>
          <a:effectLst/>
          <a:sp3d contourW="9525">
            <a:contourClr>
              <a:srgbClr val="FF0066"/>
            </a:contourClr>
          </a:sp3d>
        </c:spPr>
      </c:pivotFmt>
      <c:pivotFmt>
        <c:idx val="27"/>
        <c:spPr>
          <a:solidFill>
            <a:srgbClr val="FF0066"/>
          </a:solidFill>
          <a:ln w="9525" cap="flat" cmpd="sng" algn="ctr">
            <a:solidFill>
              <a:srgbClr val="FF0066"/>
            </a:solidFill>
            <a:round/>
          </a:ln>
          <a:effectLst/>
          <a:sp3d contourW="9525">
            <a:contourClr>
              <a:srgbClr val="FF0066"/>
            </a:contourClr>
          </a:sp3d>
        </c:spPr>
      </c:pivotFmt>
      <c:pivotFmt>
        <c:idx val="28"/>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29"/>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30"/>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31"/>
        <c:spPr>
          <a:solidFill>
            <a:schemeClr val="bg1">
              <a:lumMod val="6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32"/>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33"/>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34"/>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35"/>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Sheet5!$B$3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Pt>
            <c:idx val="0"/>
            <c:invertIfNegative val="0"/>
            <c:bubble3D val="0"/>
            <c:spPr>
              <a:solidFill>
                <a:srgbClr val="CC0066"/>
              </a:solidFill>
              <a:ln w="9525" cap="flat" cmpd="sng" algn="ctr">
                <a:solidFill>
                  <a:srgbClr val="FF0000"/>
                </a:solidFill>
                <a:round/>
              </a:ln>
              <a:effectLst/>
              <a:sp3d contourW="9525">
                <a:contourClr>
                  <a:srgbClr val="FF0000"/>
                </a:contourClr>
              </a:sp3d>
            </c:spPr>
            <c:extLst>
              <c:ext xmlns:c16="http://schemas.microsoft.com/office/drawing/2014/chart" uri="{C3380CC4-5D6E-409C-BE32-E72D297353CC}">
                <c16:uniqueId val="{00000001-1DC0-4DFE-9CBF-C439B5121FF2}"/>
              </c:ext>
            </c:extLst>
          </c:dPt>
          <c:dPt>
            <c:idx val="1"/>
            <c:invertIfNegative val="0"/>
            <c:bubble3D val="0"/>
            <c:spPr>
              <a:solidFill>
                <a:srgbClr val="CC0066"/>
              </a:solidFill>
              <a:ln w="9525" cap="flat" cmpd="sng" algn="ctr">
                <a:solidFill>
                  <a:srgbClr val="FF0066"/>
                </a:solidFill>
                <a:round/>
              </a:ln>
              <a:effectLst/>
              <a:sp3d contourW="9525">
                <a:contourClr>
                  <a:srgbClr val="FF0066"/>
                </a:contourClr>
              </a:sp3d>
            </c:spPr>
            <c:extLst>
              <c:ext xmlns:c16="http://schemas.microsoft.com/office/drawing/2014/chart" uri="{C3380CC4-5D6E-409C-BE32-E72D297353CC}">
                <c16:uniqueId val="{00000003-1DC0-4DFE-9CBF-C439B5121FF2}"/>
              </c:ext>
            </c:extLst>
          </c:dPt>
          <c:dPt>
            <c:idx val="2"/>
            <c:invertIfNegative val="0"/>
            <c:bubble3D val="0"/>
            <c:spPr>
              <a:solidFill>
                <a:srgbClr val="CC0066"/>
              </a:solidFill>
              <a:ln w="9525" cap="flat" cmpd="sng" algn="ctr">
                <a:solidFill>
                  <a:srgbClr val="FF0066"/>
                </a:solidFill>
                <a:round/>
              </a:ln>
              <a:effectLst/>
              <a:sp3d contourW="9525">
                <a:contourClr>
                  <a:srgbClr val="FF0066"/>
                </a:contourClr>
              </a:sp3d>
            </c:spPr>
            <c:extLst>
              <c:ext xmlns:c16="http://schemas.microsoft.com/office/drawing/2014/chart" uri="{C3380CC4-5D6E-409C-BE32-E72D297353CC}">
                <c16:uniqueId val="{00000005-1DC0-4DFE-9CBF-C439B5121FF2}"/>
              </c:ext>
            </c:extLst>
          </c:dPt>
          <c:dPt>
            <c:idx val="3"/>
            <c:invertIfNegative val="0"/>
            <c:bubble3D val="0"/>
            <c:spPr>
              <a:solidFill>
                <a:schemeClr val="tx1">
                  <a:lumMod val="50000"/>
                  <a:lumOff val="50000"/>
                </a:schemeClr>
              </a:solidFill>
              <a:ln w="9525" cap="flat" cmpd="sng" algn="ctr">
                <a:solidFill>
                  <a:schemeClr val="tx1"/>
                </a:solidFill>
                <a:round/>
              </a:ln>
              <a:effectLst/>
              <a:sp3d contourW="9525">
                <a:contourClr>
                  <a:schemeClr val="tx1"/>
                </a:contourClr>
              </a:sp3d>
            </c:spPr>
            <c:extLst>
              <c:ext xmlns:c16="http://schemas.microsoft.com/office/drawing/2014/chart" uri="{C3380CC4-5D6E-409C-BE32-E72D297353CC}">
                <c16:uniqueId val="{00000007-1DC0-4DFE-9CBF-C439B5121FF2}"/>
              </c:ext>
            </c:extLst>
          </c:dPt>
          <c:dPt>
            <c:idx val="4"/>
            <c:invertIfNegative val="0"/>
            <c:bubble3D val="0"/>
            <c:spPr>
              <a:solidFill>
                <a:schemeClr val="tx1">
                  <a:lumMod val="50000"/>
                  <a:lumOff val="50000"/>
                </a:schemeClr>
              </a:solidFill>
              <a:ln w="9525" cap="flat" cmpd="sng" algn="ctr">
                <a:solidFill>
                  <a:schemeClr val="tx1"/>
                </a:solidFill>
                <a:round/>
              </a:ln>
              <a:effectLst/>
              <a:sp3d contourW="9525">
                <a:contourClr>
                  <a:schemeClr val="tx1"/>
                </a:contourClr>
              </a:sp3d>
            </c:spPr>
            <c:extLst>
              <c:ext xmlns:c16="http://schemas.microsoft.com/office/drawing/2014/chart" uri="{C3380CC4-5D6E-409C-BE32-E72D297353CC}">
                <c16:uniqueId val="{00000009-1DC0-4DFE-9CBF-C439B5121FF2}"/>
              </c:ext>
            </c:extLst>
          </c:dPt>
          <c:dPt>
            <c:idx val="5"/>
            <c:invertIfNegative val="0"/>
            <c:bubble3D val="0"/>
            <c:spPr>
              <a:solidFill>
                <a:schemeClr val="tx1">
                  <a:lumMod val="50000"/>
                  <a:lumOff val="50000"/>
                </a:schemeClr>
              </a:solidFill>
              <a:ln w="9525" cap="flat" cmpd="sng" algn="ctr">
                <a:solidFill>
                  <a:schemeClr val="tx1"/>
                </a:solidFill>
                <a:round/>
              </a:ln>
              <a:effectLst/>
              <a:sp3d contourW="9525">
                <a:contourClr>
                  <a:schemeClr val="tx1"/>
                </a:contourClr>
              </a:sp3d>
            </c:spPr>
            <c:extLst>
              <c:ext xmlns:c16="http://schemas.microsoft.com/office/drawing/2014/chart" uri="{C3380CC4-5D6E-409C-BE32-E72D297353CC}">
                <c16:uniqueId val="{0000000B-1DC0-4DFE-9CBF-C439B5121FF2}"/>
              </c:ext>
            </c:extLst>
          </c:dPt>
          <c:dPt>
            <c:idx val="6"/>
            <c:invertIfNegative val="0"/>
            <c:bubble3D val="0"/>
            <c:spPr>
              <a:solidFill>
                <a:schemeClr val="tx1">
                  <a:lumMod val="50000"/>
                  <a:lumOff val="50000"/>
                </a:schemeClr>
              </a:solidFill>
              <a:ln w="9525" cap="flat" cmpd="sng" algn="ctr">
                <a:solidFill>
                  <a:schemeClr val="tx1"/>
                </a:solidFill>
                <a:round/>
              </a:ln>
              <a:effectLst/>
              <a:sp3d contourW="9525">
                <a:contourClr>
                  <a:schemeClr val="tx1"/>
                </a:contourClr>
              </a:sp3d>
            </c:spPr>
            <c:extLst>
              <c:ext xmlns:c16="http://schemas.microsoft.com/office/drawing/2014/chart" uri="{C3380CC4-5D6E-409C-BE32-E72D297353CC}">
                <c16:uniqueId val="{0000000D-1DC0-4DFE-9CBF-C439B5121FF2}"/>
              </c:ext>
            </c:extLst>
          </c:dPt>
          <c:dPt>
            <c:idx val="7"/>
            <c:invertIfNegative val="0"/>
            <c:bubble3D val="0"/>
            <c:spPr>
              <a:solidFill>
                <a:srgbClr val="97E7C1"/>
              </a:solidFill>
              <a:ln w="9525" cap="flat" cmpd="sng" algn="ctr">
                <a:solidFill>
                  <a:srgbClr val="00B050"/>
                </a:solidFill>
                <a:round/>
              </a:ln>
              <a:effectLst/>
              <a:sp3d contourW="9525">
                <a:contourClr>
                  <a:srgbClr val="00B050"/>
                </a:contourClr>
              </a:sp3d>
            </c:spPr>
            <c:extLst>
              <c:ext xmlns:c16="http://schemas.microsoft.com/office/drawing/2014/chart" uri="{C3380CC4-5D6E-409C-BE32-E72D297353CC}">
                <c16:uniqueId val="{0000000F-1DC0-4DFE-9CBF-C439B5121FF2}"/>
              </c:ext>
            </c:extLst>
          </c:dPt>
          <c:dPt>
            <c:idx val="8"/>
            <c:invertIfNegative val="0"/>
            <c:bubble3D val="0"/>
            <c:spPr>
              <a:solidFill>
                <a:srgbClr val="97E7C1"/>
              </a:solidFill>
              <a:ln w="9525" cap="flat" cmpd="sng" algn="ctr">
                <a:solidFill>
                  <a:srgbClr val="00B050"/>
                </a:solidFill>
                <a:round/>
              </a:ln>
              <a:effectLst/>
              <a:sp3d contourW="9525">
                <a:contourClr>
                  <a:srgbClr val="00B050"/>
                </a:contourClr>
              </a:sp3d>
            </c:spPr>
            <c:extLst>
              <c:ext xmlns:c16="http://schemas.microsoft.com/office/drawing/2014/chart" uri="{C3380CC4-5D6E-409C-BE32-E72D297353CC}">
                <c16:uniqueId val="{00000011-1DC0-4DFE-9CBF-C439B5121FF2}"/>
              </c:ext>
            </c:extLst>
          </c:dPt>
          <c:dPt>
            <c:idx val="9"/>
            <c:invertIfNegative val="0"/>
            <c:bubble3D val="0"/>
            <c:spPr>
              <a:solidFill>
                <a:srgbClr val="97E7C1"/>
              </a:solidFill>
              <a:ln w="9525" cap="flat" cmpd="sng" algn="ctr">
                <a:solidFill>
                  <a:srgbClr val="00B050"/>
                </a:solidFill>
                <a:round/>
              </a:ln>
              <a:effectLst/>
              <a:sp3d contourW="9525">
                <a:contourClr>
                  <a:srgbClr val="00B050"/>
                </a:contourClr>
              </a:sp3d>
            </c:spPr>
            <c:extLst>
              <c:ext xmlns:c16="http://schemas.microsoft.com/office/drawing/2014/chart" uri="{C3380CC4-5D6E-409C-BE32-E72D297353CC}">
                <c16:uniqueId val="{00000013-1DC0-4DFE-9CBF-C439B5121FF2}"/>
              </c:ext>
            </c:extLst>
          </c:dPt>
          <c:dPt>
            <c:idx val="10"/>
            <c:invertIfNegative val="0"/>
            <c:bubble3D val="0"/>
            <c:spPr>
              <a:solidFill>
                <a:srgbClr val="97E7C1"/>
              </a:solidFill>
              <a:ln w="9525" cap="flat" cmpd="sng" algn="ctr">
                <a:solidFill>
                  <a:srgbClr val="00B050"/>
                </a:solidFill>
                <a:round/>
              </a:ln>
              <a:effectLst/>
              <a:sp3d contourW="9525">
                <a:contourClr>
                  <a:srgbClr val="00B050"/>
                </a:contourClr>
              </a:sp3d>
            </c:spPr>
            <c:extLst>
              <c:ext xmlns:c16="http://schemas.microsoft.com/office/drawing/2014/chart" uri="{C3380CC4-5D6E-409C-BE32-E72D297353CC}">
                <c16:uniqueId val="{00000015-1DC0-4DFE-9CBF-C439B5121FF2}"/>
              </c:ext>
            </c:extLst>
          </c:dPt>
          <c:dPt>
            <c:idx val="11"/>
            <c:invertIfNegative val="0"/>
            <c:bubble3D val="0"/>
            <c:spPr>
              <a:solidFill>
                <a:srgbClr val="00B0F0"/>
              </a:solidFill>
              <a:ln w="9525" cap="flat" cmpd="sng" algn="ctr">
                <a:solidFill>
                  <a:schemeClr val="bg2">
                    <a:lumMod val="10000"/>
                  </a:schemeClr>
                </a:solidFill>
                <a:round/>
              </a:ln>
              <a:effectLst/>
              <a:sp3d contourW="9525">
                <a:contourClr>
                  <a:schemeClr val="bg2">
                    <a:lumMod val="10000"/>
                  </a:schemeClr>
                </a:contourClr>
              </a:sp3d>
            </c:spPr>
            <c:extLst>
              <c:ext xmlns:c16="http://schemas.microsoft.com/office/drawing/2014/chart" uri="{C3380CC4-5D6E-409C-BE32-E72D297353CC}">
                <c16:uniqueId val="{00000017-1DC0-4DFE-9CBF-C439B5121FF2}"/>
              </c:ext>
            </c:extLst>
          </c:dPt>
          <c:dPt>
            <c:idx val="12"/>
            <c:invertIfNegative val="0"/>
            <c:bubble3D val="0"/>
            <c:spPr>
              <a:solidFill>
                <a:srgbClr val="00B0F0"/>
              </a:solidFill>
              <a:ln w="9525" cap="flat" cmpd="sng" algn="ctr">
                <a:solidFill>
                  <a:schemeClr val="bg2">
                    <a:lumMod val="10000"/>
                  </a:schemeClr>
                </a:solidFill>
                <a:round/>
              </a:ln>
              <a:effectLst/>
              <a:sp3d contourW="9525">
                <a:contourClr>
                  <a:schemeClr val="bg2">
                    <a:lumMod val="10000"/>
                  </a:schemeClr>
                </a:contourClr>
              </a:sp3d>
            </c:spPr>
            <c:extLst>
              <c:ext xmlns:c16="http://schemas.microsoft.com/office/drawing/2014/chart" uri="{C3380CC4-5D6E-409C-BE32-E72D297353CC}">
                <c16:uniqueId val="{00000019-1DC0-4DFE-9CBF-C439B5121FF2}"/>
              </c:ext>
            </c:extLst>
          </c:dPt>
          <c:dPt>
            <c:idx val="13"/>
            <c:invertIfNegative val="0"/>
            <c:bubble3D val="0"/>
            <c:spPr>
              <a:solidFill>
                <a:srgbClr val="00B0F0"/>
              </a:solidFill>
              <a:ln w="9525" cap="flat" cmpd="sng" algn="ctr">
                <a:solidFill>
                  <a:schemeClr val="bg2">
                    <a:lumMod val="10000"/>
                  </a:schemeClr>
                </a:solidFill>
                <a:round/>
              </a:ln>
              <a:effectLst/>
              <a:sp3d contourW="9525">
                <a:contourClr>
                  <a:schemeClr val="bg2">
                    <a:lumMod val="10000"/>
                  </a:schemeClr>
                </a:contourClr>
              </a:sp3d>
            </c:spPr>
            <c:extLst>
              <c:ext xmlns:c16="http://schemas.microsoft.com/office/drawing/2014/chart" uri="{C3380CC4-5D6E-409C-BE32-E72D297353CC}">
                <c16:uniqueId val="{0000001B-1DC0-4DFE-9CBF-C439B5121FF2}"/>
              </c:ext>
            </c:extLst>
          </c:dPt>
          <c:dPt>
            <c:idx val="14"/>
            <c:invertIfNegative val="0"/>
            <c:bubble3D val="0"/>
            <c:spPr>
              <a:solidFill>
                <a:srgbClr val="00B0F0"/>
              </a:solidFill>
              <a:ln w="9525" cap="flat" cmpd="sng" algn="ctr">
                <a:solidFill>
                  <a:schemeClr val="bg2">
                    <a:lumMod val="10000"/>
                  </a:schemeClr>
                </a:solidFill>
                <a:round/>
              </a:ln>
              <a:effectLst/>
              <a:sp3d contourW="9525">
                <a:contourClr>
                  <a:schemeClr val="bg2">
                    <a:lumMod val="10000"/>
                  </a:schemeClr>
                </a:contourClr>
              </a:sp3d>
            </c:spPr>
            <c:extLst>
              <c:ext xmlns:c16="http://schemas.microsoft.com/office/drawing/2014/chart" uri="{C3380CC4-5D6E-409C-BE32-E72D297353CC}">
                <c16:uniqueId val="{0000001D-1DC0-4DFE-9CBF-C439B5121FF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Sheet5!$A$4:$A$23</c:f>
              <c:multiLvlStrCache>
                <c:ptCount val="15"/>
                <c:lvl>
                  <c:pt idx="0">
                    <c:v>Range 1 [0 - 34.75]</c:v>
                  </c:pt>
                  <c:pt idx="1">
                    <c:v>Range 2 [34.75 - 51.5]</c:v>
                  </c:pt>
                  <c:pt idx="2">
                    <c:v>Range 3 [51.5 - 68.25]</c:v>
                  </c:pt>
                  <c:pt idx="3">
                    <c:v>Range 1 [0 - 34.75]</c:v>
                  </c:pt>
                  <c:pt idx="4">
                    <c:v>Range 2 [34.75 - 51.5]</c:v>
                  </c:pt>
                  <c:pt idx="5">
                    <c:v>Range 3 [51.5 - 68.25]</c:v>
                  </c:pt>
                  <c:pt idx="6">
                    <c:v>Range 4 [68.25+]</c:v>
                  </c:pt>
                  <c:pt idx="7">
                    <c:v>Range 1 [0 - 34.75]</c:v>
                  </c:pt>
                  <c:pt idx="8">
                    <c:v>Range 2 [34.75 - 51.5]</c:v>
                  </c:pt>
                  <c:pt idx="9">
                    <c:v>Range 3 [51.5 - 68.25]</c:v>
                  </c:pt>
                  <c:pt idx="10">
                    <c:v>Range 4 [68.25+]</c:v>
                  </c:pt>
                  <c:pt idx="11">
                    <c:v>Range 1 [0 - 34.75]</c:v>
                  </c:pt>
                  <c:pt idx="12">
                    <c:v>Range 2 [34.75 - 51.5]</c:v>
                  </c:pt>
                  <c:pt idx="13">
                    <c:v>Range 3 [51.5 - 68.25]</c:v>
                  </c:pt>
                  <c:pt idx="14">
                    <c:v>Range 4 [68.25+]</c:v>
                  </c:pt>
                </c:lvl>
                <c:lvl>
                  <c:pt idx="0">
                    <c:v>Central</c:v>
                  </c:pt>
                  <c:pt idx="3">
                    <c:v>East</c:v>
                  </c:pt>
                  <c:pt idx="7">
                    <c:v>South</c:v>
                  </c:pt>
                  <c:pt idx="11">
                    <c:v>West</c:v>
                  </c:pt>
                </c:lvl>
              </c:multiLvlStrCache>
            </c:multiLvlStrRef>
          </c:cat>
          <c:val>
            <c:numRef>
              <c:f>Sheet5!$B$4:$B$23</c:f>
              <c:numCache>
                <c:formatCode>0.00%</c:formatCode>
                <c:ptCount val="15"/>
                <c:pt idx="0">
                  <c:v>0.40242763772175538</c:v>
                </c:pt>
                <c:pt idx="1">
                  <c:v>0.4223467164643635</c:v>
                </c:pt>
                <c:pt idx="2">
                  <c:v>0.17522564581388111</c:v>
                </c:pt>
                <c:pt idx="3">
                  <c:v>0.3113948919449902</c:v>
                </c:pt>
                <c:pt idx="4">
                  <c:v>0.39047151277013753</c:v>
                </c:pt>
                <c:pt idx="5">
                  <c:v>0.23968565815324164</c:v>
                </c:pt>
                <c:pt idx="6">
                  <c:v>5.8447937131630649E-2</c:v>
                </c:pt>
                <c:pt idx="7">
                  <c:v>0.26687811508835524</c:v>
                </c:pt>
                <c:pt idx="8">
                  <c:v>0.35432714091526962</c:v>
                </c:pt>
                <c:pt idx="9">
                  <c:v>0.31853194381513367</c:v>
                </c:pt>
                <c:pt idx="10">
                  <c:v>6.0262800181241506E-2</c:v>
                </c:pt>
                <c:pt idx="11">
                  <c:v>0.11320754716981132</c:v>
                </c:pt>
                <c:pt idx="12">
                  <c:v>0.28223270440251574</c:v>
                </c:pt>
                <c:pt idx="13">
                  <c:v>0.29638364779874216</c:v>
                </c:pt>
                <c:pt idx="14">
                  <c:v>0.3081761006289308</c:v>
                </c:pt>
              </c:numCache>
            </c:numRef>
          </c:val>
          <c:extLst>
            <c:ext xmlns:c16="http://schemas.microsoft.com/office/drawing/2014/chart" uri="{C3380CC4-5D6E-409C-BE32-E72D297353CC}">
              <c16:uniqueId val="{0000001E-1DC0-4DFE-9CBF-C439B5121FF2}"/>
            </c:ext>
          </c:extLst>
        </c:ser>
        <c:dLbls>
          <c:showLegendKey val="0"/>
          <c:showVal val="1"/>
          <c:showCatName val="0"/>
          <c:showSerName val="0"/>
          <c:showPercent val="0"/>
          <c:showBubbleSize val="0"/>
        </c:dLbls>
        <c:gapWidth val="65"/>
        <c:shape val="box"/>
        <c:axId val="376137352"/>
        <c:axId val="376136176"/>
        <c:axId val="0"/>
      </c:bar3DChart>
      <c:catAx>
        <c:axId val="3761373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76136176"/>
        <c:crosses val="autoZero"/>
        <c:auto val="1"/>
        <c:lblAlgn val="ctr"/>
        <c:lblOffset val="100"/>
        <c:noMultiLvlLbl val="0"/>
      </c:catAx>
      <c:valAx>
        <c:axId val="376136176"/>
        <c:scaling>
          <c:orientation val="minMax"/>
        </c:scaling>
        <c:delete val="0"/>
        <c:axPos val="l"/>
        <c:majorGridlines>
          <c:spPr>
            <a:ln w="9525" cap="flat" cmpd="sng" algn="ctr">
              <a:solidFill>
                <a:schemeClr val="dk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7613735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[Blackwell_Hist_Sample.csv]Sheet7!PivotTable9</c:name>
    <c:fmtId val="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Count of Transaction In-store by 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w="9525">
              <a:no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Total</c:v>
                </c:pt>
              </c:strCache>
            </c:strRef>
          </c:tx>
          <c:spPr>
            <a:solidFill>
              <a:schemeClr val="accent1"/>
            </a:solidFill>
            <a:ln>
              <a:noFill/>
            </a:ln>
            <a:effectLst/>
          </c:spPr>
          <c:invertIfNegative val="0"/>
          <c:dPt>
            <c:idx val="1"/>
            <c:invertIfNegative val="0"/>
            <c:bubble3D val="0"/>
            <c:spPr>
              <a:solidFill>
                <a:schemeClr val="bg2">
                  <a:lumMod val="75000"/>
                </a:schemeClr>
              </a:solidFill>
              <a:ln>
                <a:noFill/>
              </a:ln>
              <a:effectLst/>
            </c:spPr>
            <c:extLst>
              <c:ext xmlns:c16="http://schemas.microsoft.com/office/drawing/2014/chart" uri="{C3380CC4-5D6E-409C-BE32-E72D297353CC}">
                <c16:uniqueId val="{00000001-D0AD-479A-A92F-14E65AE1BA5C}"/>
              </c:ext>
            </c:extLst>
          </c:dPt>
          <c:dPt>
            <c:idx val="3"/>
            <c:invertIfNegative val="0"/>
            <c:bubble3D val="0"/>
            <c:spPr>
              <a:solidFill>
                <a:schemeClr val="bg2">
                  <a:lumMod val="75000"/>
                </a:schemeClr>
              </a:solidFill>
              <a:ln>
                <a:noFill/>
              </a:ln>
              <a:effectLst/>
            </c:spPr>
            <c:extLst>
              <c:ext xmlns:c16="http://schemas.microsoft.com/office/drawing/2014/chart" uri="{C3380CC4-5D6E-409C-BE32-E72D297353CC}">
                <c16:uniqueId val="{00000003-D0AD-479A-A92F-14E65AE1BA5C}"/>
              </c:ext>
            </c:extLst>
          </c:dPt>
          <c:dPt>
            <c:idx val="5"/>
            <c:invertIfNegative val="0"/>
            <c:bubble3D val="0"/>
            <c:spPr>
              <a:solidFill>
                <a:schemeClr val="bg2">
                  <a:lumMod val="75000"/>
                </a:schemeClr>
              </a:solidFill>
              <a:ln>
                <a:noFill/>
              </a:ln>
              <a:effectLst/>
            </c:spPr>
            <c:extLst>
              <c:ext xmlns:c16="http://schemas.microsoft.com/office/drawing/2014/chart" uri="{C3380CC4-5D6E-409C-BE32-E72D297353CC}">
                <c16:uniqueId val="{00000005-D0AD-479A-A92F-14E65AE1BA5C}"/>
              </c:ext>
            </c:extLst>
          </c:dPt>
          <c:dPt>
            <c:idx val="7"/>
            <c:invertIfNegative val="0"/>
            <c:bubble3D val="0"/>
            <c:spPr>
              <a:solidFill>
                <a:schemeClr val="bg2">
                  <a:lumMod val="75000"/>
                </a:schemeClr>
              </a:solidFill>
              <a:ln>
                <a:noFill/>
              </a:ln>
              <a:effectLst/>
            </c:spPr>
            <c:extLst>
              <c:ext xmlns:c16="http://schemas.microsoft.com/office/drawing/2014/chart" uri="{C3380CC4-5D6E-409C-BE32-E72D297353CC}">
                <c16:uniqueId val="{00000007-D0AD-479A-A92F-14E65AE1BA5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Sheet7!$A$4:$A$16</c:f>
              <c:multiLvlStrCache>
                <c:ptCount val="8"/>
                <c:lvl>
                  <c:pt idx="0">
                    <c:v>In-Store</c:v>
                  </c:pt>
                  <c:pt idx="1">
                    <c:v>Online</c:v>
                  </c:pt>
                  <c:pt idx="2">
                    <c:v>In-Store</c:v>
                  </c:pt>
                  <c:pt idx="3">
                    <c:v>Online</c:v>
                  </c:pt>
                  <c:pt idx="4">
                    <c:v>In-Store</c:v>
                  </c:pt>
                  <c:pt idx="5">
                    <c:v>Online</c:v>
                  </c:pt>
                  <c:pt idx="6">
                    <c:v>In-Store</c:v>
                  </c:pt>
                  <c:pt idx="7">
                    <c:v>Online</c:v>
                  </c:pt>
                </c:lvl>
                <c:lvl>
                  <c:pt idx="0">
                    <c:v>Range 1 [0 - 34.75]</c:v>
                  </c:pt>
                  <c:pt idx="2">
                    <c:v>Range 2 [34.75 - 51.5]</c:v>
                  </c:pt>
                  <c:pt idx="4">
                    <c:v>Range 3 [51.5 - 68.25]</c:v>
                  </c:pt>
                  <c:pt idx="6">
                    <c:v>Range 4 [68.25+]</c:v>
                  </c:pt>
                </c:lvl>
              </c:multiLvlStrCache>
            </c:multiLvlStrRef>
          </c:cat>
          <c:val>
            <c:numRef>
              <c:f>Sheet7!$B$4:$B$16</c:f>
              <c:numCache>
                <c:formatCode>0</c:formatCode>
                <c:ptCount val="8"/>
                <c:pt idx="0">
                  <c:v>1460</c:v>
                </c:pt>
                <c:pt idx="1">
                  <c:v>1344</c:v>
                </c:pt>
                <c:pt idx="2">
                  <c:v>1838</c:v>
                </c:pt>
                <c:pt idx="3">
                  <c:v>1814</c:v>
                </c:pt>
                <c:pt idx="4">
                  <c:v>1033</c:v>
                </c:pt>
                <c:pt idx="5">
                  <c:v>1475</c:v>
                </c:pt>
                <c:pt idx="6">
                  <c:v>224</c:v>
                </c:pt>
                <c:pt idx="7">
                  <c:v>812</c:v>
                </c:pt>
              </c:numCache>
            </c:numRef>
          </c:val>
          <c:extLst>
            <c:ext xmlns:c16="http://schemas.microsoft.com/office/drawing/2014/chart" uri="{C3380CC4-5D6E-409C-BE32-E72D297353CC}">
              <c16:uniqueId val="{00000008-D0AD-479A-A92F-14E65AE1BA5C}"/>
            </c:ext>
          </c:extLst>
        </c:ser>
        <c:dLbls>
          <c:dLblPos val="inEnd"/>
          <c:showLegendKey val="0"/>
          <c:showVal val="1"/>
          <c:showCatName val="0"/>
          <c:showSerName val="0"/>
          <c:showPercent val="0"/>
          <c:showBubbleSize val="0"/>
        </c:dLbls>
        <c:gapWidth val="219"/>
        <c:overlap val="-27"/>
        <c:axId val="376131472"/>
        <c:axId val="376138136"/>
      </c:barChart>
      <c:catAx>
        <c:axId val="37613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38136"/>
        <c:crosses val="autoZero"/>
        <c:auto val="1"/>
        <c:lblAlgn val="ctr"/>
        <c:lblOffset val="100"/>
        <c:noMultiLvlLbl val="0"/>
      </c:catAx>
      <c:valAx>
        <c:axId val="376138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31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5307851406751"/>
          <c:y val="0.19740034544997137"/>
          <c:w val="0.52183191390754102"/>
          <c:h val="0.64808487177174701"/>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[Blackwell_Hist_Sample.csv]Sheet8!PivotTable11</c:name>
    <c:fmtId val="5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In-Store Comparison</a:t>
            </a:r>
            <a:r>
              <a:rPr lang="en-US" baseline="0" dirty="0"/>
              <a:t> – Range (Amount) by Range (Age)</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circle"/>
          <c:size val="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a:solidFill>
                <a:schemeClr val="accent2"/>
              </a:solidFill>
              <a:round/>
            </a:ln>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dLbl>
          <c:idx val="0"/>
          <c:dLblPos val="outEnd"/>
          <c:showLegendKey val="0"/>
          <c:showVal val="1"/>
          <c:showCatName val="1"/>
          <c:showSerName val="0"/>
          <c:showPercent val="1"/>
          <c:showBubbleSize val="0"/>
          <c:extLst>
            <c:ext xmlns:c15="http://schemas.microsoft.com/office/drawing/2012/chart" uri="{CE6537A1-D6FC-4f65-9D91-7224C49458BB}"/>
          </c:extLst>
        </c:dLbl>
      </c:pivotFmt>
      <c:pivotFmt>
        <c:idx val="3"/>
        <c:dLbl>
          <c:idx val="0"/>
          <c:dLblPos val="outEnd"/>
          <c:showLegendKey val="0"/>
          <c:showVal val="1"/>
          <c:showCatName val="1"/>
          <c:showSerName val="0"/>
          <c:showPercent val="1"/>
          <c:showBubbleSize val="0"/>
          <c:extLst>
            <c:ext xmlns:c15="http://schemas.microsoft.com/office/drawing/2012/chart" uri="{CE6537A1-D6FC-4f65-9D91-7224C49458BB}"/>
          </c:extLst>
        </c:dLbl>
      </c:pivotFmt>
      <c:pivotFmt>
        <c:idx val="4"/>
        <c:dLbl>
          <c:idx val="0"/>
          <c:dLblPos val="outEnd"/>
          <c:showLegendKey val="0"/>
          <c:showVal val="1"/>
          <c:showCatName val="1"/>
          <c:showSerName val="0"/>
          <c:showPercent val="1"/>
          <c:showBubbleSize val="0"/>
          <c:extLst>
            <c:ext xmlns:c15="http://schemas.microsoft.com/office/drawing/2012/chart" uri="{CE6537A1-D6FC-4f65-9D91-7224C49458BB}"/>
          </c:extLst>
        </c:dLbl>
      </c:pivotFmt>
      <c:pivotFmt>
        <c:idx val="5"/>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7"/>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8"/>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9"/>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0"/>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1"/>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2"/>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3"/>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Sheet8!$B$3</c:f>
              <c:strCache>
                <c:ptCount val="1"/>
                <c:pt idx="0">
                  <c:v>Total</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solidFill>
                <a:schemeClr val="bg2">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4B6C-4BA8-AF9A-80EED5548398}"/>
              </c:ext>
            </c:extLst>
          </c:dPt>
          <c:dPt>
            <c:idx val="1"/>
            <c:invertIfNegative val="0"/>
            <c:bubble3D val="0"/>
            <c:spPr>
              <a:solidFill>
                <a:schemeClr val="bg2">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4B6C-4BA8-AF9A-80EED5548398}"/>
              </c:ext>
            </c:extLst>
          </c:dPt>
          <c:dPt>
            <c:idx val="2"/>
            <c:invertIfNegative val="0"/>
            <c:bubble3D val="0"/>
            <c:spPr>
              <a:solidFill>
                <a:schemeClr val="bg2">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4B6C-4BA8-AF9A-80EED5548398}"/>
              </c:ext>
            </c:extLst>
          </c:dPt>
          <c:dPt>
            <c:idx val="3"/>
            <c:invertIfNegative val="0"/>
            <c:bubble3D val="0"/>
            <c:spPr>
              <a:solidFill>
                <a:schemeClr val="bg2">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4B6C-4BA8-AF9A-80EED5548398}"/>
              </c:ext>
            </c:extLst>
          </c:dPt>
          <c:dPt>
            <c:idx val="4"/>
            <c:invertIfNegative val="0"/>
            <c:bubble3D val="0"/>
            <c:spPr>
              <a:solidFill>
                <a:schemeClr val="bg2">
                  <a:lumMod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4B6C-4BA8-AF9A-80EED5548398}"/>
              </c:ext>
            </c:extLst>
          </c:dPt>
          <c:dPt>
            <c:idx val="5"/>
            <c:invertIfNegative val="0"/>
            <c:bubble3D val="0"/>
            <c:spPr>
              <a:solidFill>
                <a:schemeClr val="bg2">
                  <a:lumMod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4B6C-4BA8-AF9A-80EED5548398}"/>
              </c:ext>
            </c:extLst>
          </c:dPt>
          <c:dPt>
            <c:idx val="6"/>
            <c:invertIfNegative val="0"/>
            <c:bubble3D val="0"/>
            <c:spPr>
              <a:solidFill>
                <a:schemeClr val="bg2">
                  <a:lumMod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4B6C-4BA8-AF9A-80EED5548398}"/>
              </c:ext>
            </c:extLst>
          </c:dPt>
          <c:dPt>
            <c:idx val="7"/>
            <c:invertIfNegative val="0"/>
            <c:bubble3D val="0"/>
            <c:spPr>
              <a:solidFill>
                <a:schemeClr val="accent2">
                  <a:lumMod val="40000"/>
                  <a:lumOff val="6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F-4B6C-4BA8-AF9A-80EED5548398}"/>
              </c:ext>
            </c:extLst>
          </c:dPt>
          <c:dPt>
            <c:idx val="8"/>
            <c:invertIfNegative val="0"/>
            <c:bubble3D val="0"/>
            <c:spPr>
              <a:solidFill>
                <a:schemeClr val="accent2">
                  <a:lumMod val="40000"/>
                  <a:lumOff val="6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1-4B6C-4BA8-AF9A-80EED5548398}"/>
              </c:ext>
            </c:extLst>
          </c:dPt>
          <c:dPt>
            <c:idx val="9"/>
            <c:invertIfNegative val="0"/>
            <c:bubble3D val="0"/>
            <c:spPr>
              <a:solidFill>
                <a:schemeClr val="accent2">
                  <a:lumMod val="40000"/>
                  <a:lumOff val="6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3-4B6C-4BA8-AF9A-80EED5548398}"/>
              </c:ext>
            </c:extLst>
          </c:dPt>
          <c:dPt>
            <c:idx val="10"/>
            <c:invertIfNegative val="0"/>
            <c:bubble3D val="0"/>
            <c:spPr>
              <a:solidFill>
                <a:schemeClr val="accent2">
                  <a:lumMod val="40000"/>
                  <a:lumOff val="6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5-4B6C-4BA8-AF9A-80EED5548398}"/>
              </c:ext>
            </c:extLst>
          </c:dPt>
          <c:dPt>
            <c:idx val="11"/>
            <c:invertIfNegative val="0"/>
            <c:bubble3D val="0"/>
            <c:spPr>
              <a:solidFill>
                <a:schemeClr val="accent2">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7-4B6C-4BA8-AF9A-80EED5548398}"/>
              </c:ext>
            </c:extLst>
          </c:dPt>
          <c:dPt>
            <c:idx val="12"/>
            <c:invertIfNegative val="0"/>
            <c:bubble3D val="0"/>
            <c:spPr>
              <a:solidFill>
                <a:schemeClr val="accent2">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9-4B6C-4BA8-AF9A-80EED5548398}"/>
              </c:ext>
            </c:extLst>
          </c:dPt>
          <c:dPt>
            <c:idx val="13"/>
            <c:invertIfNegative val="0"/>
            <c:bubble3D val="0"/>
            <c:spPr>
              <a:solidFill>
                <a:schemeClr val="accent2">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B-4B6C-4BA8-AF9A-80EED5548398}"/>
              </c:ext>
            </c:extLst>
          </c:dPt>
          <c:dLbls>
            <c:dLbl>
              <c:idx val="11"/>
              <c:layout>
                <c:manualLayout>
                  <c:x val="-3.1866811092626686E-2"/>
                  <c:y val="1.450827038831444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4B6C-4BA8-AF9A-80EED5548398}"/>
                </c:ext>
              </c:extLst>
            </c:dLbl>
            <c:dLbl>
              <c:idx val="12"/>
              <c:layout>
                <c:manualLayout>
                  <c:x val="-2.1977111098362427E-3"/>
                  <c:y val="1.09644469655952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4B6C-4BA8-AF9A-80EED5548398}"/>
                </c:ext>
              </c:extLst>
            </c:dLbl>
            <c:dLbl>
              <c:idx val="13"/>
              <c:layout>
                <c:manualLayout>
                  <c:x val="-1.0988555549181617E-3"/>
                  <c:y val="1.096444696559525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4B6C-4BA8-AF9A-80EED554839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Sheet8!$A$4:$A$28</c:f>
              <c:multiLvlStrCache>
                <c:ptCount val="17"/>
                <c:lvl>
                  <c:pt idx="0">
                    <c:v>Range 1 [0 - 34.75]</c:v>
                  </c:pt>
                  <c:pt idx="1">
                    <c:v>Range 2 [34.75 - 51.5]</c:v>
                  </c:pt>
                  <c:pt idx="2">
                    <c:v>Range 3 [51.5 - 68.25]</c:v>
                  </c:pt>
                  <c:pt idx="3">
                    <c:v>Range 4 [68.25+]</c:v>
                  </c:pt>
                  <c:pt idx="4">
                    <c:v>Range 1 [0 - 34.75]</c:v>
                  </c:pt>
                  <c:pt idx="5">
                    <c:v>Range 2 [34.75 - 51.5]</c:v>
                  </c:pt>
                  <c:pt idx="6">
                    <c:v>Range 3 [51.5 - 68.25]</c:v>
                  </c:pt>
                  <c:pt idx="7">
                    <c:v>Range 1 [0 - 34.75]</c:v>
                  </c:pt>
                  <c:pt idx="8">
                    <c:v>Range 2 [34.75 - 51.5]</c:v>
                  </c:pt>
                  <c:pt idx="9">
                    <c:v>Range 3 [51.5 - 68.25]</c:v>
                  </c:pt>
                  <c:pt idx="10">
                    <c:v>Range 4 [68.25+]</c:v>
                  </c:pt>
                  <c:pt idx="11">
                    <c:v>Range 1 [0 - 34.75]</c:v>
                  </c:pt>
                  <c:pt idx="12">
                    <c:v>Range 2 [34.75 - 51.5]</c:v>
                  </c:pt>
                  <c:pt idx="13">
                    <c:v>Range 3 [51.5 - 68.25]</c:v>
                  </c:pt>
                  <c:pt idx="14">
                    <c:v>Range 1 [0 - 34.75]</c:v>
                  </c:pt>
                  <c:pt idx="15">
                    <c:v>Range 2 [34.75 - 51.5]</c:v>
                  </c:pt>
                  <c:pt idx="16">
                    <c:v>Range 3 [51.5 - 68.25]</c:v>
                  </c:pt>
                </c:lvl>
                <c:lvl>
                  <c:pt idx="0">
                    <c:v>Range 1 [$0 - $1003]</c:v>
                  </c:pt>
                  <c:pt idx="4">
                    <c:v>Range 2 [$1003.22 - 2001.21]</c:v>
                  </c:pt>
                  <c:pt idx="7">
                    <c:v>Range 1 [$0 - $1003]</c:v>
                  </c:pt>
                  <c:pt idx="11">
                    <c:v>Range 2 [$1003.22 - 2001.21]</c:v>
                  </c:pt>
                  <c:pt idx="14">
                    <c:v>Range 3 [$2001.21+]</c:v>
                  </c:pt>
                </c:lvl>
                <c:lvl>
                  <c:pt idx="0">
                    <c:v>In-Store</c:v>
                  </c:pt>
                  <c:pt idx="7">
                    <c:v>Online</c:v>
                  </c:pt>
                </c:lvl>
              </c:multiLvlStrCache>
            </c:multiLvlStrRef>
          </c:cat>
          <c:val>
            <c:numRef>
              <c:f>Sheet8!$B$4:$B$28</c:f>
              <c:numCache>
                <c:formatCode>_("$"* #,##0.00_);_("$"* \(#,##0.00\);_("$"* "-"??_);_(@_)</c:formatCode>
                <c:ptCount val="17"/>
                <c:pt idx="0">
                  <c:v>496376.73999999987</c:v>
                </c:pt>
                <c:pt idx="1">
                  <c:v>675262.68000000145</c:v>
                </c:pt>
                <c:pt idx="2">
                  <c:v>479195.4599999995</c:v>
                </c:pt>
                <c:pt idx="3">
                  <c:v>112733.80000000012</c:v>
                </c:pt>
                <c:pt idx="4">
                  <c:v>782055.20000000007</c:v>
                </c:pt>
                <c:pt idx="5">
                  <c:v>847683.80000000016</c:v>
                </c:pt>
                <c:pt idx="6">
                  <c:v>184603.4</c:v>
                </c:pt>
                <c:pt idx="7">
                  <c:v>278495.94000000018</c:v>
                </c:pt>
                <c:pt idx="8">
                  <c:v>376664.63999999978</c:v>
                </c:pt>
                <c:pt idx="9">
                  <c:v>342307.27000000019</c:v>
                </c:pt>
                <c:pt idx="10">
                  <c:v>213548.98000000016</c:v>
                </c:pt>
                <c:pt idx="11">
                  <c:v>569469.90000000049</c:v>
                </c:pt>
                <c:pt idx="12">
                  <c:v>581641.99999999977</c:v>
                </c:pt>
                <c:pt idx="13">
                  <c:v>332839.5</c:v>
                </c:pt>
                <c:pt idx="14">
                  <c:v>712249.79999999981</c:v>
                </c:pt>
                <c:pt idx="15">
                  <c:v>817381.60000000033</c:v>
                </c:pt>
                <c:pt idx="16">
                  <c:v>547491.1</c:v>
                </c:pt>
              </c:numCache>
            </c:numRef>
          </c:val>
          <c:extLst>
            <c:ext xmlns:c16="http://schemas.microsoft.com/office/drawing/2014/chart" uri="{C3380CC4-5D6E-409C-BE32-E72D297353CC}">
              <c16:uniqueId val="{0000001C-4B6C-4BA8-AF9A-80EED5548398}"/>
            </c:ext>
          </c:extLst>
        </c:ser>
        <c:dLbls>
          <c:dLblPos val="inEnd"/>
          <c:showLegendKey val="0"/>
          <c:showVal val="1"/>
          <c:showCatName val="0"/>
          <c:showSerName val="0"/>
          <c:showPercent val="0"/>
          <c:showBubbleSize val="0"/>
        </c:dLbls>
        <c:gapWidth val="100"/>
        <c:overlap val="-24"/>
        <c:axId val="376135392"/>
        <c:axId val="376133040"/>
      </c:barChart>
      <c:valAx>
        <c:axId val="3761330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35392"/>
        <c:crosses val="autoZero"/>
        <c:crossBetween val="between"/>
      </c:valAx>
      <c:catAx>
        <c:axId val="3761353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3304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1EC35159-875E-475E-B702-80BE199CDE19}" type="datetimeFigureOut">
              <a:rPr lang="en-US" smtClean="0"/>
              <a:t>7/10/2020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4046C4D5-0F4F-4159-8BA0-97E570CB05DA}" type="slidenum">
              <a:rPr lang="en-US" smtClean="0"/>
              <a:t>‹#›</a:t>
            </a:fld>
            <a:endParaRPr lang="en-US"/>
          </a:p>
        </p:txBody>
      </p:sp>
    </p:spTree>
    <p:extLst>
      <p:ext uri="{BB962C8B-B14F-4D97-AF65-F5344CB8AC3E}">
        <p14:creationId xmlns:p14="http://schemas.microsoft.com/office/powerpoint/2010/main" val="3793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9F6769FC-CA7A-4C7C-AB54-937A97E5DD5B}" type="datetimeFigureOut">
              <a:rPr lang="en-US" smtClean="0"/>
              <a:t>7/10/2020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4DD4AF6-23C4-4E2D-A455-4F8A229760AB}" type="slidenum">
              <a:rPr lang="en-US" smtClean="0"/>
              <a:t>‹#›</a:t>
            </a:fld>
            <a:endParaRPr lang="en-US"/>
          </a:p>
        </p:txBody>
      </p:sp>
    </p:spTree>
    <p:extLst>
      <p:ext uri="{BB962C8B-B14F-4D97-AF65-F5344CB8AC3E}">
        <p14:creationId xmlns:p14="http://schemas.microsoft.com/office/powerpoint/2010/main" val="412611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DD4AF6-23C4-4E2D-A455-4F8A229760AB}" type="slidenum">
              <a:rPr lang="en-US" smtClean="0"/>
              <a:t>2</a:t>
            </a:fld>
            <a:endParaRPr lang="en-US"/>
          </a:p>
        </p:txBody>
      </p:sp>
    </p:spTree>
    <p:extLst>
      <p:ext uri="{BB962C8B-B14F-4D97-AF65-F5344CB8AC3E}">
        <p14:creationId xmlns:p14="http://schemas.microsoft.com/office/powerpoint/2010/main" val="353316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306FB-C0C1-42B6-AEA8-D09D717EAB4B}" type="datetime1">
              <a:rPr lang="en-US" smtClean="0"/>
              <a:t>7/10/2020</a:t>
            </a:fld>
            <a:endParaRPr lang="en-US" dirty="0"/>
          </a:p>
        </p:txBody>
      </p:sp>
      <p:sp>
        <p:nvSpPr>
          <p:cNvPr id="5" name="Footer Placeholder 4"/>
          <p:cNvSpPr>
            <a:spLocks noGrp="1"/>
          </p:cNvSpPr>
          <p:nvPr>
            <p:ph type="ftr" sz="quarter" idx="11"/>
          </p:nvPr>
        </p:nvSpPr>
        <p:spPr/>
        <p:txBody>
          <a:bodyPr/>
          <a:lstStyle/>
          <a:p>
            <a:r>
              <a:rPr lang="en-US"/>
              <a:t>Jason Rodriguez          Course 1 - Task 1 (Understanding Customer Buying Patterns)</a:t>
            </a:r>
            <a:endParaRPr lang="en-US" dirty="0"/>
          </a:p>
        </p:txBody>
      </p:sp>
      <p:sp>
        <p:nvSpPr>
          <p:cNvPr id="6" name="Slide Number Placeholder 5"/>
          <p:cNvSpPr>
            <a:spLocks noGrp="1"/>
          </p:cNvSpPr>
          <p:nvPr>
            <p:ph type="sldNum" sz="quarter" idx="12"/>
          </p:nvPr>
        </p:nvSpPr>
        <p:spPr/>
        <p:txBody>
          <a:bodyPr/>
          <a:lstStyle/>
          <a:p>
            <a:fld id="{E48DD651-73BE-4F72-9140-89C4A5F3DCD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1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C9153-E7DC-46F1-816D-9A1EABDF3838}" type="datetime1">
              <a:rPr lang="en-US" smtClean="0"/>
              <a:t>7/10/2020</a:t>
            </a:fld>
            <a:endParaRPr lang="en-US" dirty="0"/>
          </a:p>
        </p:txBody>
      </p:sp>
      <p:sp>
        <p:nvSpPr>
          <p:cNvPr id="5" name="Footer Placeholder 4"/>
          <p:cNvSpPr>
            <a:spLocks noGrp="1"/>
          </p:cNvSpPr>
          <p:nvPr>
            <p:ph type="ftr" sz="quarter" idx="11"/>
          </p:nvPr>
        </p:nvSpPr>
        <p:spPr/>
        <p:txBody>
          <a:bodyPr/>
          <a:lstStyle/>
          <a:p>
            <a:r>
              <a:rPr lang="en-US"/>
              <a:t>Jason Rodriguez          Course 1 - Task 1 (Understanding Customer Buying Patterns)</a:t>
            </a:r>
            <a:endParaRPr lang="en-US" dirty="0"/>
          </a:p>
        </p:txBody>
      </p:sp>
      <p:sp>
        <p:nvSpPr>
          <p:cNvPr id="6" name="Slide Number Placeholder 5"/>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394951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A65E6-9C12-4835-BA49-BB7F4F3F192E}" type="datetime1">
              <a:rPr lang="en-US" smtClean="0"/>
              <a:t>7/10/2020</a:t>
            </a:fld>
            <a:endParaRPr lang="en-US" dirty="0"/>
          </a:p>
        </p:txBody>
      </p:sp>
      <p:sp>
        <p:nvSpPr>
          <p:cNvPr id="5" name="Footer Placeholder 4"/>
          <p:cNvSpPr>
            <a:spLocks noGrp="1"/>
          </p:cNvSpPr>
          <p:nvPr>
            <p:ph type="ftr" sz="quarter" idx="11"/>
          </p:nvPr>
        </p:nvSpPr>
        <p:spPr/>
        <p:txBody>
          <a:bodyPr/>
          <a:lstStyle/>
          <a:p>
            <a:r>
              <a:rPr lang="en-US"/>
              <a:t>Jason Rodriguez          Course 1 - Task 1 (Understanding Customer Buying Patterns)</a:t>
            </a:r>
            <a:endParaRPr lang="en-US" dirty="0"/>
          </a:p>
        </p:txBody>
      </p:sp>
      <p:sp>
        <p:nvSpPr>
          <p:cNvPr id="6" name="Slide Number Placeholder 5"/>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116732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9632"/>
            <a:ext cx="10058400" cy="938594"/>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2114550"/>
            <a:ext cx="10058400" cy="3754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097280" y="6459785"/>
            <a:ext cx="7411709" cy="365125"/>
          </a:xfrm>
        </p:spPr>
        <p:txBody>
          <a:bodyPr/>
          <a:lstStyle/>
          <a:p>
            <a:r>
              <a:rPr lang="en-US"/>
              <a:t>Jason Rodriguez          Course 1 - Task 1 (Understanding Customer Buying Patterns)</a:t>
            </a:r>
            <a:endParaRPr lang="en-US" dirty="0"/>
          </a:p>
        </p:txBody>
      </p:sp>
      <p:sp>
        <p:nvSpPr>
          <p:cNvPr id="6" name="Slide Number Placeholder 5"/>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14893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B660B-9607-43AB-B60C-4696C5381A49}" type="datetime1">
              <a:rPr lang="en-US" smtClean="0"/>
              <a:t>7/10/2020</a:t>
            </a:fld>
            <a:endParaRPr lang="en-US" dirty="0"/>
          </a:p>
        </p:txBody>
      </p:sp>
      <p:sp>
        <p:nvSpPr>
          <p:cNvPr id="5" name="Footer Placeholder 4"/>
          <p:cNvSpPr>
            <a:spLocks noGrp="1"/>
          </p:cNvSpPr>
          <p:nvPr>
            <p:ph type="ftr" sz="quarter" idx="11"/>
          </p:nvPr>
        </p:nvSpPr>
        <p:spPr/>
        <p:txBody>
          <a:bodyPr/>
          <a:lstStyle/>
          <a:p>
            <a:r>
              <a:rPr lang="en-US"/>
              <a:t>Jason Rodriguez          Course 1 - Task 1 (Understanding Customer Buying Patterns)</a:t>
            </a:r>
            <a:endParaRPr lang="en-US" dirty="0"/>
          </a:p>
        </p:txBody>
      </p:sp>
      <p:sp>
        <p:nvSpPr>
          <p:cNvPr id="6" name="Slide Number Placeholder 5"/>
          <p:cNvSpPr>
            <a:spLocks noGrp="1"/>
          </p:cNvSpPr>
          <p:nvPr>
            <p:ph type="sldNum" sz="quarter" idx="12"/>
          </p:nvPr>
        </p:nvSpPr>
        <p:spPr/>
        <p:txBody>
          <a:bodyPr/>
          <a:lstStyle/>
          <a:p>
            <a:fld id="{E48DD651-73BE-4F72-9140-89C4A5F3DCD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1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6756DB-1000-48EB-9C59-C7247EA8439C}" type="datetime1">
              <a:rPr lang="en-US" smtClean="0"/>
              <a:t>7/10/2020</a:t>
            </a:fld>
            <a:endParaRPr lang="en-US" dirty="0"/>
          </a:p>
        </p:txBody>
      </p:sp>
      <p:sp>
        <p:nvSpPr>
          <p:cNvPr id="6" name="Footer Placeholder 5"/>
          <p:cNvSpPr>
            <a:spLocks noGrp="1"/>
          </p:cNvSpPr>
          <p:nvPr>
            <p:ph type="ftr" sz="quarter" idx="11"/>
          </p:nvPr>
        </p:nvSpPr>
        <p:spPr/>
        <p:txBody>
          <a:bodyPr/>
          <a:lstStyle/>
          <a:p>
            <a:r>
              <a:rPr lang="en-US"/>
              <a:t>Jason Rodriguez          Course 1 - Task 1 (Understanding Customer Buying Patterns)</a:t>
            </a:r>
            <a:endParaRPr lang="en-US" dirty="0"/>
          </a:p>
        </p:txBody>
      </p:sp>
      <p:sp>
        <p:nvSpPr>
          <p:cNvPr id="7" name="Slide Number Placeholder 6"/>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268852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735C0A-848D-4E2D-8804-8AA46A810649}" type="datetime1">
              <a:rPr lang="en-US" smtClean="0"/>
              <a:t>7/10/2020</a:t>
            </a:fld>
            <a:endParaRPr lang="en-US" dirty="0"/>
          </a:p>
        </p:txBody>
      </p:sp>
      <p:sp>
        <p:nvSpPr>
          <p:cNvPr id="8" name="Footer Placeholder 7"/>
          <p:cNvSpPr>
            <a:spLocks noGrp="1"/>
          </p:cNvSpPr>
          <p:nvPr>
            <p:ph type="ftr" sz="quarter" idx="11"/>
          </p:nvPr>
        </p:nvSpPr>
        <p:spPr/>
        <p:txBody>
          <a:bodyPr/>
          <a:lstStyle/>
          <a:p>
            <a:r>
              <a:rPr lang="en-US"/>
              <a:t>Jason Rodriguez          Course 1 - Task 1 (Understanding Customer Buying Patterns)</a:t>
            </a:r>
            <a:endParaRPr lang="en-US" dirty="0"/>
          </a:p>
        </p:txBody>
      </p:sp>
      <p:sp>
        <p:nvSpPr>
          <p:cNvPr id="9" name="Slide Number Placeholder 8"/>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223510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FA53D-66FE-487B-9EB1-15BFA89711AB}" type="datetime1">
              <a:rPr lang="en-US" smtClean="0"/>
              <a:t>7/10/2020</a:t>
            </a:fld>
            <a:endParaRPr lang="en-US" dirty="0"/>
          </a:p>
        </p:txBody>
      </p:sp>
      <p:sp>
        <p:nvSpPr>
          <p:cNvPr id="4" name="Footer Placeholder 3"/>
          <p:cNvSpPr>
            <a:spLocks noGrp="1"/>
          </p:cNvSpPr>
          <p:nvPr>
            <p:ph type="ftr" sz="quarter" idx="11"/>
          </p:nvPr>
        </p:nvSpPr>
        <p:spPr/>
        <p:txBody>
          <a:bodyPr/>
          <a:lstStyle/>
          <a:p>
            <a:r>
              <a:rPr lang="en-US"/>
              <a:t>Jason Rodriguez          Course 1 - Task 1 (Understanding Customer Buying Patterns)</a:t>
            </a:r>
            <a:endParaRPr lang="en-US" dirty="0"/>
          </a:p>
        </p:txBody>
      </p:sp>
      <p:sp>
        <p:nvSpPr>
          <p:cNvPr id="5" name="Slide Number Placeholder 4"/>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41985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90FC57-0A44-4ED0-BB68-59FE2CEA437A}" type="datetime1">
              <a:rPr lang="en-US" smtClean="0"/>
              <a:t>7/10/2020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Jason Rodriguez          Course 1 - Task 1 (Understanding Customer Buying Patterns)</a:t>
            </a:r>
            <a:endParaRPr lang="en-US" dirty="0"/>
          </a:p>
        </p:txBody>
      </p:sp>
      <p:sp>
        <p:nvSpPr>
          <p:cNvPr id="9" name="Slide Number Placeholder 8"/>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12345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5F435D-51FD-4B17-BE07-079C9F760DDE}" type="datetime1">
              <a:rPr lang="en-US" smtClean="0"/>
              <a:t>7/10/2020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Jason Rodriguez          Course 1 - Task 1 (Understanding Customer Buying Patterns)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8DD651-73BE-4F72-9140-89C4A5F3DCD3}" type="slidenum">
              <a:rPr lang="en-US" smtClean="0"/>
              <a:t>‹#›</a:t>
            </a:fld>
            <a:endParaRPr lang="en-US" dirty="0"/>
          </a:p>
        </p:txBody>
      </p:sp>
    </p:spTree>
    <p:extLst>
      <p:ext uri="{BB962C8B-B14F-4D97-AF65-F5344CB8AC3E}">
        <p14:creationId xmlns:p14="http://schemas.microsoft.com/office/powerpoint/2010/main" val="34754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9C4A4-F090-48EE-A976-FAE64DA28B20}" type="datetime1">
              <a:rPr lang="en-US" smtClean="0"/>
              <a:t>7/10/2020</a:t>
            </a:fld>
            <a:endParaRPr lang="en-US" dirty="0"/>
          </a:p>
        </p:txBody>
      </p:sp>
      <p:sp>
        <p:nvSpPr>
          <p:cNvPr id="6" name="Footer Placeholder 5"/>
          <p:cNvSpPr>
            <a:spLocks noGrp="1"/>
          </p:cNvSpPr>
          <p:nvPr>
            <p:ph type="ftr" sz="quarter" idx="11"/>
          </p:nvPr>
        </p:nvSpPr>
        <p:spPr/>
        <p:txBody>
          <a:bodyPr/>
          <a:lstStyle/>
          <a:p>
            <a:r>
              <a:rPr lang="en-US"/>
              <a:t>Jason Rodriguez          Course 1 - Task 1 (Understanding Customer Buying Patterns)</a:t>
            </a:r>
            <a:endParaRPr lang="en-US" dirty="0"/>
          </a:p>
        </p:txBody>
      </p:sp>
      <p:sp>
        <p:nvSpPr>
          <p:cNvPr id="7" name="Slide Number Placeholder 6"/>
          <p:cNvSpPr>
            <a:spLocks noGrp="1"/>
          </p:cNvSpPr>
          <p:nvPr>
            <p:ph type="sldNum" sz="quarter" idx="12"/>
          </p:nvPr>
        </p:nvSpPr>
        <p:spPr/>
        <p:txBody>
          <a:bodyPr/>
          <a:lstStyle/>
          <a:p>
            <a:fld id="{E48DD651-73BE-4F72-9140-89C4A5F3DCD3}" type="slidenum">
              <a:rPr lang="en-US" smtClean="0"/>
              <a:t>‹#›</a:t>
            </a:fld>
            <a:endParaRPr lang="en-US" dirty="0"/>
          </a:p>
        </p:txBody>
      </p:sp>
    </p:spTree>
    <p:extLst>
      <p:ext uri="{BB962C8B-B14F-4D97-AF65-F5344CB8AC3E}">
        <p14:creationId xmlns:p14="http://schemas.microsoft.com/office/powerpoint/2010/main" val="230952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6D668E-3639-4BBA-904C-AA07B9CF5735}" type="datetime1">
              <a:rPr lang="en-US" smtClean="0"/>
              <a:t>7/10/2020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Jason Rodriguez          Course 1 - Task 1 (Understanding Customer Buying Patterns)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8DD651-73BE-4F72-9140-89C4A5F3DCD3}" type="slidenum">
              <a:rPr lang="en-US" smtClean="0"/>
              <a:t>‹#›</a:t>
            </a:fld>
            <a:endParaRPr lang="en-US" dirty="0"/>
          </a:p>
        </p:txBody>
      </p:sp>
      <p:cxnSp>
        <p:nvCxnSpPr>
          <p:cNvPr id="10" name="Straight Connector 9"/>
          <p:cNvCxnSpPr/>
          <p:nvPr/>
        </p:nvCxnSpPr>
        <p:spPr>
          <a:xfrm>
            <a:off x="1188720" y="103299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482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650" y="758952"/>
            <a:ext cx="10422255" cy="3566160"/>
          </a:xfrm>
        </p:spPr>
        <p:txBody>
          <a:bodyPr/>
          <a:lstStyle/>
          <a:p>
            <a:r>
              <a:rPr lang="en-US" dirty="0"/>
              <a:t>Blackwell Electronics Customer Buying Pattern</a:t>
            </a:r>
          </a:p>
        </p:txBody>
      </p:sp>
      <p:sp>
        <p:nvSpPr>
          <p:cNvPr id="3" name="Subtitle 2"/>
          <p:cNvSpPr>
            <a:spLocks noGrp="1"/>
          </p:cNvSpPr>
          <p:nvPr>
            <p:ph type="subTitle" idx="1"/>
          </p:nvPr>
        </p:nvSpPr>
        <p:spPr/>
        <p:txBody>
          <a:bodyPr/>
          <a:lstStyle/>
          <a:p>
            <a:r>
              <a:rPr lang="en-US" dirty="0"/>
              <a:t>Data mining - customer patterns (Task 1)</a:t>
            </a:r>
          </a:p>
          <a:p>
            <a:r>
              <a:rPr lang="en-US" sz="1800" i="1" dirty="0"/>
              <a:t>Andres Saucedo </a:t>
            </a:r>
          </a:p>
        </p:txBody>
      </p:sp>
    </p:spTree>
    <p:extLst>
      <p:ext uri="{BB962C8B-B14F-4D97-AF65-F5344CB8AC3E}">
        <p14:creationId xmlns:p14="http://schemas.microsoft.com/office/powerpoint/2010/main" val="36164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97280" y="99632"/>
            <a:ext cx="10058400" cy="93859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Insights </a:t>
            </a:r>
          </a:p>
        </p:txBody>
      </p:sp>
      <p:grpSp>
        <p:nvGrpSpPr>
          <p:cNvPr id="5" name="Group 4"/>
          <p:cNvGrpSpPr/>
          <p:nvPr/>
        </p:nvGrpSpPr>
        <p:grpSpPr>
          <a:xfrm>
            <a:off x="8964059" y="123866"/>
            <a:ext cx="2945962" cy="743870"/>
            <a:chOff x="911233" y="3357145"/>
            <a:chExt cx="6480022" cy="1620180"/>
          </a:xfrm>
        </p:grpSpPr>
        <p:sp>
          <p:nvSpPr>
            <p:cNvPr id="6" name="Oval 5"/>
            <p:cNvSpPr/>
            <p:nvPr/>
          </p:nvSpPr>
          <p:spPr>
            <a:xfrm>
              <a:off x="91123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7" name="Arc 6"/>
            <p:cNvSpPr/>
            <p:nvPr/>
          </p:nvSpPr>
          <p:spPr>
            <a:xfrm>
              <a:off x="91207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8" name="Oval 7"/>
            <p:cNvSpPr/>
            <p:nvPr/>
          </p:nvSpPr>
          <p:spPr>
            <a:xfrm>
              <a:off x="253141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9" name="Arc 8"/>
            <p:cNvSpPr/>
            <p:nvPr/>
          </p:nvSpPr>
          <p:spPr>
            <a:xfrm rot="10800000">
              <a:off x="253225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0" name="Oval 9"/>
            <p:cNvSpPr/>
            <p:nvPr/>
          </p:nvSpPr>
          <p:spPr>
            <a:xfrm>
              <a:off x="4150895"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1" name="Arc 10"/>
            <p:cNvSpPr/>
            <p:nvPr/>
          </p:nvSpPr>
          <p:spPr>
            <a:xfrm>
              <a:off x="4151741"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2" name="Oval 11"/>
            <p:cNvSpPr/>
            <p:nvPr/>
          </p:nvSpPr>
          <p:spPr>
            <a:xfrm>
              <a:off x="5771075" y="3357145"/>
              <a:ext cx="1620180" cy="1620180"/>
            </a:xfrm>
            <a:prstGeom prst="ellipse">
              <a:avLst/>
            </a:prstGeom>
            <a:noFill/>
            <a:ln w="69850">
              <a:solidFill>
                <a:schemeClr val="bg1">
                  <a:lumMod val="8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3" name="Arc 12"/>
            <p:cNvSpPr/>
            <p:nvPr/>
          </p:nvSpPr>
          <p:spPr>
            <a:xfrm rot="10800000">
              <a:off x="5771921" y="3357991"/>
              <a:ext cx="1618488" cy="1618488"/>
            </a:xfrm>
            <a:prstGeom prst="arc">
              <a:avLst>
                <a:gd name="adj1" fmla="val 10766207"/>
                <a:gd name="adj2" fmla="val 0"/>
              </a:avLst>
            </a:prstGeom>
            <a:ln w="69850"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14" name="Group 13"/>
            <p:cNvGrpSpPr/>
            <p:nvPr/>
          </p:nvGrpSpPr>
          <p:grpSpPr>
            <a:xfrm>
              <a:off x="3060805" y="3546167"/>
              <a:ext cx="560928" cy="560928"/>
              <a:chOff x="6207761" y="7121628"/>
              <a:chExt cx="837455" cy="837453"/>
            </a:xfrm>
          </p:grpSpPr>
          <p:sp>
            <p:nvSpPr>
              <p:cNvPr id="28" name="Oval 27"/>
              <p:cNvSpPr>
                <a:spLocks noChangeArrowheads="1"/>
              </p:cNvSpPr>
              <p:nvPr/>
            </p:nvSpPr>
            <p:spPr bwMode="auto">
              <a:xfrm>
                <a:off x="6207761" y="7121628"/>
                <a:ext cx="837455" cy="837453"/>
              </a:xfrm>
              <a:prstGeom prst="ellipse">
                <a:avLst/>
              </a:prstGeom>
              <a:solidFill>
                <a:schemeClr val="bg1">
                  <a:lumMod val="8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9" name="Freeform 28"/>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5" name="Group 14"/>
            <p:cNvGrpSpPr/>
            <p:nvPr/>
          </p:nvGrpSpPr>
          <p:grpSpPr>
            <a:xfrm>
              <a:off x="4680754" y="3546164"/>
              <a:ext cx="560928" cy="560928"/>
              <a:chOff x="7202762" y="7121642"/>
              <a:chExt cx="837454" cy="837455"/>
            </a:xfrm>
          </p:grpSpPr>
          <p:sp>
            <p:nvSpPr>
              <p:cNvPr id="26" name="Oval 25"/>
              <p:cNvSpPr>
                <a:spLocks noChangeArrowheads="1"/>
              </p:cNvSpPr>
              <p:nvPr/>
            </p:nvSpPr>
            <p:spPr bwMode="auto">
              <a:xfrm>
                <a:off x="7202762" y="7121642"/>
                <a:ext cx="837454" cy="837455"/>
              </a:xfrm>
              <a:prstGeom prst="ellipse">
                <a:avLst/>
              </a:prstGeom>
              <a:solidFill>
                <a:schemeClr val="bg1">
                  <a:lumMod val="7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7" name="Freeform 26"/>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6" name="Group 15"/>
            <p:cNvGrpSpPr/>
            <p:nvPr/>
          </p:nvGrpSpPr>
          <p:grpSpPr>
            <a:xfrm>
              <a:off x="6300700" y="3546164"/>
              <a:ext cx="560928" cy="560928"/>
              <a:chOff x="3995456" y="7121633"/>
              <a:chExt cx="837454" cy="837454"/>
            </a:xfrm>
          </p:grpSpPr>
          <p:sp>
            <p:nvSpPr>
              <p:cNvPr id="24" name="Oval 23"/>
              <p:cNvSpPr>
                <a:spLocks noChangeArrowheads="1"/>
              </p:cNvSpPr>
              <p:nvPr/>
            </p:nvSpPr>
            <p:spPr bwMode="auto">
              <a:xfrm>
                <a:off x="3995456" y="7121633"/>
                <a:ext cx="837454" cy="837454"/>
              </a:xfrm>
              <a:prstGeom prst="ellipse">
                <a:avLst/>
              </a:prstGeom>
              <a:solidFill>
                <a:schemeClr val="bg2">
                  <a:lumMod val="50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5" name="Freeform 24"/>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7" name="Group 16"/>
            <p:cNvGrpSpPr/>
            <p:nvPr/>
          </p:nvGrpSpPr>
          <p:grpSpPr>
            <a:xfrm>
              <a:off x="1440860" y="3546166"/>
              <a:ext cx="560928" cy="560928"/>
              <a:chOff x="5038009" y="7121636"/>
              <a:chExt cx="837454" cy="837454"/>
            </a:xfrm>
          </p:grpSpPr>
          <p:sp>
            <p:nvSpPr>
              <p:cNvPr id="22" name="Oval 21"/>
              <p:cNvSpPr>
                <a:spLocks noChangeArrowheads="1"/>
              </p:cNvSpPr>
              <p:nvPr/>
            </p:nvSpPr>
            <p:spPr bwMode="auto">
              <a:xfrm>
                <a:off x="5038009" y="7121636"/>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3" name="Freeform 22"/>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18" name="Rectangle 17"/>
            <p:cNvSpPr/>
            <p:nvPr/>
          </p:nvSpPr>
          <p:spPr>
            <a:xfrm>
              <a:off x="912078"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Data Acquisition</a:t>
              </a:r>
            </a:p>
          </p:txBody>
        </p:sp>
        <p:sp>
          <p:nvSpPr>
            <p:cNvPr id="19" name="Rectangle 18"/>
            <p:cNvSpPr/>
            <p:nvPr/>
          </p:nvSpPr>
          <p:spPr>
            <a:xfrm>
              <a:off x="2512024"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Pre-Processing</a:t>
              </a:r>
            </a:p>
          </p:txBody>
        </p:sp>
        <p:sp>
          <p:nvSpPr>
            <p:cNvPr id="20" name="Rectangle 19"/>
            <p:cNvSpPr/>
            <p:nvPr/>
          </p:nvSpPr>
          <p:spPr>
            <a:xfrm>
              <a:off x="4149841" y="4207303"/>
              <a:ext cx="1618488" cy="61764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Analysis &amp; Predictions</a:t>
              </a:r>
            </a:p>
          </p:txBody>
        </p:sp>
        <p:sp>
          <p:nvSpPr>
            <p:cNvPr id="21" name="Rectangle 20"/>
            <p:cNvSpPr/>
            <p:nvPr/>
          </p:nvSpPr>
          <p:spPr>
            <a:xfrm>
              <a:off x="5749787"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Business Insights</a:t>
              </a:r>
            </a:p>
          </p:txBody>
        </p:sp>
      </p:grpSp>
      <p:sp>
        <p:nvSpPr>
          <p:cNvPr id="30" name="Freeform 5">
            <a:extLst>
              <a:ext uri="{FF2B5EF4-FFF2-40B4-BE49-F238E27FC236}">
                <a16:creationId xmlns:a16="http://schemas.microsoft.com/office/drawing/2014/main" id="{C06AE7D2-D828-42E2-8089-CDD8513D06C8}"/>
              </a:ext>
            </a:extLst>
          </p:cNvPr>
          <p:cNvSpPr>
            <a:spLocks/>
          </p:cNvSpPr>
          <p:nvPr/>
        </p:nvSpPr>
        <p:spPr bwMode="auto">
          <a:xfrm flipH="1">
            <a:off x="7866656" y="1186864"/>
            <a:ext cx="3237706" cy="539349"/>
          </a:xfrm>
          <a:custGeom>
            <a:avLst/>
            <a:gdLst>
              <a:gd name="T0" fmla="*/ 71 w 849"/>
              <a:gd name="T1" fmla="*/ 141 h 141"/>
              <a:gd name="T2" fmla="*/ 0 w 849"/>
              <a:gd name="T3" fmla="*/ 70 h 141"/>
              <a:gd name="T4" fmla="*/ 71 w 849"/>
              <a:gd name="T5" fmla="*/ 0 h 141"/>
              <a:gd name="T6" fmla="*/ 816 w 849"/>
              <a:gd name="T7" fmla="*/ 0 h 141"/>
              <a:gd name="T8" fmla="*/ 849 w 849"/>
              <a:gd name="T9" fmla="*/ 141 h 141"/>
              <a:gd name="T10" fmla="*/ 71 w 849"/>
              <a:gd name="T11" fmla="*/ 141 h 141"/>
            </a:gdLst>
            <a:ahLst/>
            <a:cxnLst>
              <a:cxn ang="0">
                <a:pos x="T0" y="T1"/>
              </a:cxn>
              <a:cxn ang="0">
                <a:pos x="T2" y="T3"/>
              </a:cxn>
              <a:cxn ang="0">
                <a:pos x="T4" y="T5"/>
              </a:cxn>
              <a:cxn ang="0">
                <a:pos x="T6" y="T7"/>
              </a:cxn>
              <a:cxn ang="0">
                <a:pos x="T8" y="T9"/>
              </a:cxn>
              <a:cxn ang="0">
                <a:pos x="T10" y="T11"/>
              </a:cxn>
            </a:cxnLst>
            <a:rect l="0" t="0" r="r" b="b"/>
            <a:pathLst>
              <a:path w="849" h="141">
                <a:moveTo>
                  <a:pt x="71" y="141"/>
                </a:moveTo>
                <a:cubicBezTo>
                  <a:pt x="32" y="141"/>
                  <a:pt x="0" y="109"/>
                  <a:pt x="0" y="70"/>
                </a:cubicBezTo>
                <a:cubicBezTo>
                  <a:pt x="0" y="31"/>
                  <a:pt x="32" y="0"/>
                  <a:pt x="71" y="0"/>
                </a:cubicBezTo>
                <a:cubicBezTo>
                  <a:pt x="816" y="0"/>
                  <a:pt x="816" y="0"/>
                  <a:pt x="816" y="0"/>
                </a:cubicBezTo>
                <a:cubicBezTo>
                  <a:pt x="849" y="141"/>
                  <a:pt x="849" y="141"/>
                  <a:pt x="849" y="141"/>
                </a:cubicBezTo>
                <a:lnTo>
                  <a:pt x="71" y="1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45720" rIns="91440" bIns="45720" numCol="1" spcCol="0" rtlCol="0" fromWordArt="0" anchor="ctr" anchorCtr="0" forceAA="0" compatLnSpc="1">
            <a:prstTxWarp prst="textNoShape">
              <a:avLst/>
            </a:prstTxWarp>
            <a:noAutofit/>
          </a:bodyPr>
          <a:lstStyle/>
          <a:p>
            <a:r>
              <a:rPr lang="en-US" sz="1800" b="1" dirty="0"/>
              <a:t>03. </a:t>
            </a:r>
            <a:r>
              <a:rPr lang="en-US" b="1" dirty="0"/>
              <a:t>Data &amp; Conclusions</a:t>
            </a:r>
            <a:endParaRPr lang="en-US" sz="1800" b="1" dirty="0"/>
          </a:p>
        </p:txBody>
      </p:sp>
      <p:sp>
        <p:nvSpPr>
          <p:cNvPr id="31" name="Freeform 6">
            <a:extLst>
              <a:ext uri="{FF2B5EF4-FFF2-40B4-BE49-F238E27FC236}">
                <a16:creationId xmlns:a16="http://schemas.microsoft.com/office/drawing/2014/main" id="{416FDF92-66E1-4B07-8035-5EB3B1D9EE8C}"/>
              </a:ext>
            </a:extLst>
          </p:cNvPr>
          <p:cNvSpPr>
            <a:spLocks/>
          </p:cNvSpPr>
          <p:nvPr/>
        </p:nvSpPr>
        <p:spPr bwMode="auto">
          <a:xfrm flipH="1">
            <a:off x="7866656" y="1726213"/>
            <a:ext cx="172270" cy="400891"/>
          </a:xfrm>
          <a:custGeom>
            <a:avLst/>
            <a:gdLst>
              <a:gd name="T0" fmla="*/ 107 w 107"/>
              <a:gd name="T1" fmla="*/ 0 h 249"/>
              <a:gd name="T2" fmla="*/ 0 w 107"/>
              <a:gd name="T3" fmla="*/ 0 h 249"/>
              <a:gd name="T4" fmla="*/ 55 w 107"/>
              <a:gd name="T5" fmla="*/ 249 h 249"/>
              <a:gd name="T6" fmla="*/ 107 w 107"/>
              <a:gd name="T7" fmla="*/ 0 h 249"/>
            </a:gdLst>
            <a:ahLst/>
            <a:cxnLst>
              <a:cxn ang="0">
                <a:pos x="T0" y="T1"/>
              </a:cxn>
              <a:cxn ang="0">
                <a:pos x="T2" y="T3"/>
              </a:cxn>
              <a:cxn ang="0">
                <a:pos x="T4" y="T5"/>
              </a:cxn>
              <a:cxn ang="0">
                <a:pos x="T6" y="T7"/>
              </a:cxn>
            </a:cxnLst>
            <a:rect l="0" t="0" r="r" b="b"/>
            <a:pathLst>
              <a:path w="107" h="249">
                <a:moveTo>
                  <a:pt x="107" y="0"/>
                </a:moveTo>
                <a:lnTo>
                  <a:pt x="0" y="0"/>
                </a:lnTo>
                <a:lnTo>
                  <a:pt x="55" y="249"/>
                </a:lnTo>
                <a:lnTo>
                  <a:pt x="107"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Oval 7">
            <a:extLst>
              <a:ext uri="{FF2B5EF4-FFF2-40B4-BE49-F238E27FC236}">
                <a16:creationId xmlns:a16="http://schemas.microsoft.com/office/drawing/2014/main" id="{DB81E1CF-B6AA-4623-814A-5D7A766F32EB}"/>
              </a:ext>
            </a:extLst>
          </p:cNvPr>
          <p:cNvSpPr>
            <a:spLocks noChangeArrowheads="1"/>
          </p:cNvSpPr>
          <p:nvPr/>
        </p:nvSpPr>
        <p:spPr bwMode="auto">
          <a:xfrm flipH="1">
            <a:off x="10616532" y="1236774"/>
            <a:ext cx="426650" cy="42826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3" name="Group 32">
            <a:extLst>
              <a:ext uri="{FF2B5EF4-FFF2-40B4-BE49-F238E27FC236}">
                <a16:creationId xmlns:a16="http://schemas.microsoft.com/office/drawing/2014/main" id="{4602AFEC-05F5-41B0-B774-AF4EBADCC01A}"/>
              </a:ext>
            </a:extLst>
          </p:cNvPr>
          <p:cNvGrpSpPr/>
          <p:nvPr/>
        </p:nvGrpSpPr>
        <p:grpSpPr>
          <a:xfrm>
            <a:off x="10723382" y="1344510"/>
            <a:ext cx="212952" cy="212787"/>
            <a:chOff x="4040188" y="1374776"/>
            <a:chExt cx="4111625" cy="4108450"/>
          </a:xfrm>
          <a:solidFill>
            <a:schemeClr val="accent1"/>
          </a:solidFill>
        </p:grpSpPr>
        <p:sp>
          <p:nvSpPr>
            <p:cNvPr id="34" name="Freeform 5">
              <a:extLst>
                <a:ext uri="{FF2B5EF4-FFF2-40B4-BE49-F238E27FC236}">
                  <a16:creationId xmlns:a16="http://schemas.microsoft.com/office/drawing/2014/main" id="{382A992D-466A-4BCF-9DAB-45A171521A79}"/>
                </a:ext>
              </a:extLst>
            </p:cNvPr>
            <p:cNvSpPr>
              <a:spLocks noEditPoints="1"/>
            </p:cNvSpPr>
            <p:nvPr/>
          </p:nvSpPr>
          <p:spPr bwMode="auto">
            <a:xfrm>
              <a:off x="4040188" y="1374776"/>
              <a:ext cx="4111625" cy="41084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2045118E-3AE5-469B-9F46-905C0A7490B2}"/>
                </a:ext>
              </a:extLst>
            </p:cNvPr>
            <p:cNvSpPr>
              <a:spLocks noEditPoints="1"/>
            </p:cNvSpPr>
            <p:nvPr/>
          </p:nvSpPr>
          <p:spPr bwMode="auto">
            <a:xfrm>
              <a:off x="5038725" y="2368551"/>
              <a:ext cx="2117725" cy="1992313"/>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35">
            <a:extLst>
              <a:ext uri="{FF2B5EF4-FFF2-40B4-BE49-F238E27FC236}">
                <a16:creationId xmlns:a16="http://schemas.microsoft.com/office/drawing/2014/main" id="{52150EDF-D578-41D8-89C1-C9A13A416183}"/>
              </a:ext>
            </a:extLst>
          </p:cNvPr>
          <p:cNvSpPr txBox="1"/>
          <p:nvPr/>
        </p:nvSpPr>
        <p:spPr>
          <a:xfrm>
            <a:off x="8199532" y="1863753"/>
            <a:ext cx="2904830" cy="2954655"/>
          </a:xfrm>
          <a:prstGeom prst="rect">
            <a:avLst/>
          </a:prstGeom>
          <a:noFill/>
          <a:ln w="6350">
            <a:noFill/>
            <a:prstDash val="dash"/>
          </a:ln>
        </p:spPr>
        <p:txBody>
          <a:bodyPr wrap="square" lIns="0" tIns="0" rIns="0" bIns="0" rtlCol="0">
            <a:spAutoFit/>
          </a:bodyPr>
          <a:lstStyle/>
          <a:p>
            <a:pPr>
              <a:defRPr/>
            </a:pPr>
            <a:r>
              <a:rPr lang="en-US" sz="1200" kern="0" dirty="0">
                <a:solidFill>
                  <a:srgbClr val="000000"/>
                </a:solidFill>
              </a:rPr>
              <a:t>The existing data is a great starting point to understanding our customer buying patterns and assist the eCommerce team with making strategic business decisions.  Significant analysis was conducted to draw conclusions on regional sales/transactions, customer age and prediction by region, correlation of customer age and buying preference (instore/online), and other aspects to drive insightful decisions. </a:t>
            </a:r>
          </a:p>
          <a:p>
            <a:pPr>
              <a:defRPr/>
            </a:pPr>
            <a:endParaRPr lang="en-US" sz="1200" kern="0" dirty="0">
              <a:solidFill>
                <a:srgbClr val="000000"/>
              </a:solidFill>
            </a:endParaRPr>
          </a:p>
          <a:p>
            <a:pPr>
              <a:defRPr/>
            </a:pPr>
            <a:r>
              <a:rPr lang="en-US" sz="1200" kern="0" dirty="0">
                <a:solidFill>
                  <a:srgbClr val="000000"/>
                </a:solidFill>
              </a:rPr>
              <a:t>Data mining and predictive analytics is an iterative process, so it would be recommended to further explore if other demographic data exist to expand the analysis in new dimensions. </a:t>
            </a:r>
          </a:p>
        </p:txBody>
      </p:sp>
      <p:sp>
        <p:nvSpPr>
          <p:cNvPr id="44" name="Freeform 5">
            <a:extLst>
              <a:ext uri="{FF2B5EF4-FFF2-40B4-BE49-F238E27FC236}">
                <a16:creationId xmlns:a16="http://schemas.microsoft.com/office/drawing/2014/main" id="{81016BBD-BB5A-4515-BDF8-798AC190A526}"/>
              </a:ext>
            </a:extLst>
          </p:cNvPr>
          <p:cNvSpPr>
            <a:spLocks/>
          </p:cNvSpPr>
          <p:nvPr/>
        </p:nvSpPr>
        <p:spPr bwMode="auto">
          <a:xfrm>
            <a:off x="1084462" y="1186864"/>
            <a:ext cx="3237706" cy="539349"/>
          </a:xfrm>
          <a:custGeom>
            <a:avLst/>
            <a:gdLst>
              <a:gd name="T0" fmla="*/ 71 w 849"/>
              <a:gd name="T1" fmla="*/ 141 h 141"/>
              <a:gd name="T2" fmla="*/ 0 w 849"/>
              <a:gd name="T3" fmla="*/ 70 h 141"/>
              <a:gd name="T4" fmla="*/ 71 w 849"/>
              <a:gd name="T5" fmla="*/ 0 h 141"/>
              <a:gd name="T6" fmla="*/ 816 w 849"/>
              <a:gd name="T7" fmla="*/ 0 h 141"/>
              <a:gd name="T8" fmla="*/ 849 w 849"/>
              <a:gd name="T9" fmla="*/ 141 h 141"/>
              <a:gd name="T10" fmla="*/ 71 w 849"/>
              <a:gd name="T11" fmla="*/ 141 h 141"/>
            </a:gdLst>
            <a:ahLst/>
            <a:cxnLst>
              <a:cxn ang="0">
                <a:pos x="T0" y="T1"/>
              </a:cxn>
              <a:cxn ang="0">
                <a:pos x="T2" y="T3"/>
              </a:cxn>
              <a:cxn ang="0">
                <a:pos x="T4" y="T5"/>
              </a:cxn>
              <a:cxn ang="0">
                <a:pos x="T6" y="T7"/>
              </a:cxn>
              <a:cxn ang="0">
                <a:pos x="T8" y="T9"/>
              </a:cxn>
              <a:cxn ang="0">
                <a:pos x="T10" y="T11"/>
              </a:cxn>
            </a:cxnLst>
            <a:rect l="0" t="0" r="r" b="b"/>
            <a:pathLst>
              <a:path w="849" h="141">
                <a:moveTo>
                  <a:pt x="71" y="141"/>
                </a:moveTo>
                <a:cubicBezTo>
                  <a:pt x="32" y="141"/>
                  <a:pt x="0" y="109"/>
                  <a:pt x="0" y="70"/>
                </a:cubicBezTo>
                <a:cubicBezTo>
                  <a:pt x="0" y="31"/>
                  <a:pt x="32" y="0"/>
                  <a:pt x="71" y="0"/>
                </a:cubicBezTo>
                <a:cubicBezTo>
                  <a:pt x="816" y="0"/>
                  <a:pt x="816" y="0"/>
                  <a:pt x="816" y="0"/>
                </a:cubicBezTo>
                <a:cubicBezTo>
                  <a:pt x="849" y="141"/>
                  <a:pt x="849" y="141"/>
                  <a:pt x="849" y="141"/>
                </a:cubicBezTo>
                <a:lnTo>
                  <a:pt x="71" y="1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8000" tIns="45720" rIns="91440" bIns="45720" numCol="1" spcCol="0" rtlCol="0" fromWordArt="0" anchor="ctr" anchorCtr="0" forceAA="0" compatLnSpc="1">
            <a:prstTxWarp prst="textNoShape">
              <a:avLst/>
            </a:prstTxWarp>
            <a:noAutofit/>
          </a:bodyPr>
          <a:lstStyle/>
          <a:p>
            <a:r>
              <a:rPr lang="en-US" sz="1800" b="1" dirty="0"/>
              <a:t>01. Online Sales</a:t>
            </a:r>
          </a:p>
        </p:txBody>
      </p:sp>
      <p:sp>
        <p:nvSpPr>
          <p:cNvPr id="45" name="Freeform 6">
            <a:extLst>
              <a:ext uri="{FF2B5EF4-FFF2-40B4-BE49-F238E27FC236}">
                <a16:creationId xmlns:a16="http://schemas.microsoft.com/office/drawing/2014/main" id="{70CB24BB-EBC2-4183-88FF-2E61EEF997B2}"/>
              </a:ext>
            </a:extLst>
          </p:cNvPr>
          <p:cNvSpPr>
            <a:spLocks/>
          </p:cNvSpPr>
          <p:nvPr/>
        </p:nvSpPr>
        <p:spPr bwMode="auto">
          <a:xfrm>
            <a:off x="4149898" y="1726213"/>
            <a:ext cx="172270" cy="400891"/>
          </a:xfrm>
          <a:custGeom>
            <a:avLst/>
            <a:gdLst>
              <a:gd name="T0" fmla="*/ 107 w 107"/>
              <a:gd name="T1" fmla="*/ 0 h 249"/>
              <a:gd name="T2" fmla="*/ 0 w 107"/>
              <a:gd name="T3" fmla="*/ 0 h 249"/>
              <a:gd name="T4" fmla="*/ 55 w 107"/>
              <a:gd name="T5" fmla="*/ 249 h 249"/>
              <a:gd name="T6" fmla="*/ 107 w 107"/>
              <a:gd name="T7" fmla="*/ 0 h 249"/>
            </a:gdLst>
            <a:ahLst/>
            <a:cxnLst>
              <a:cxn ang="0">
                <a:pos x="T0" y="T1"/>
              </a:cxn>
              <a:cxn ang="0">
                <a:pos x="T2" y="T3"/>
              </a:cxn>
              <a:cxn ang="0">
                <a:pos x="T4" y="T5"/>
              </a:cxn>
              <a:cxn ang="0">
                <a:pos x="T6" y="T7"/>
              </a:cxn>
            </a:cxnLst>
            <a:rect l="0" t="0" r="r" b="b"/>
            <a:pathLst>
              <a:path w="107" h="249">
                <a:moveTo>
                  <a:pt x="107" y="0"/>
                </a:moveTo>
                <a:lnTo>
                  <a:pt x="0" y="0"/>
                </a:lnTo>
                <a:lnTo>
                  <a:pt x="55" y="249"/>
                </a:lnTo>
                <a:lnTo>
                  <a:pt x="107" y="0"/>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Oval 7">
            <a:extLst>
              <a:ext uri="{FF2B5EF4-FFF2-40B4-BE49-F238E27FC236}">
                <a16:creationId xmlns:a16="http://schemas.microsoft.com/office/drawing/2014/main" id="{1E7D52A7-2F26-4A24-9425-3A61FEB4AA36}"/>
              </a:ext>
            </a:extLst>
          </p:cNvPr>
          <p:cNvSpPr>
            <a:spLocks noChangeArrowheads="1"/>
          </p:cNvSpPr>
          <p:nvPr/>
        </p:nvSpPr>
        <p:spPr bwMode="auto">
          <a:xfrm>
            <a:off x="1145642" y="1236774"/>
            <a:ext cx="426650" cy="42826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a:extLst>
              <a:ext uri="{FF2B5EF4-FFF2-40B4-BE49-F238E27FC236}">
                <a16:creationId xmlns:a16="http://schemas.microsoft.com/office/drawing/2014/main" id="{2106FCF4-AFCA-4A8B-8CC1-D76F1519B630}"/>
              </a:ext>
            </a:extLst>
          </p:cNvPr>
          <p:cNvGrpSpPr/>
          <p:nvPr/>
        </p:nvGrpSpPr>
        <p:grpSpPr>
          <a:xfrm flipH="1">
            <a:off x="1252490" y="1344510"/>
            <a:ext cx="212952" cy="212787"/>
            <a:chOff x="4040188" y="1374776"/>
            <a:chExt cx="4111625" cy="4108450"/>
          </a:xfrm>
          <a:solidFill>
            <a:schemeClr val="bg2">
              <a:lumMod val="75000"/>
            </a:schemeClr>
          </a:solidFill>
        </p:grpSpPr>
        <p:sp>
          <p:nvSpPr>
            <p:cNvPr id="48" name="Freeform 5">
              <a:extLst>
                <a:ext uri="{FF2B5EF4-FFF2-40B4-BE49-F238E27FC236}">
                  <a16:creationId xmlns:a16="http://schemas.microsoft.com/office/drawing/2014/main" id="{33921940-6270-4C34-B7F4-41FD556E2544}"/>
                </a:ext>
              </a:extLst>
            </p:cNvPr>
            <p:cNvSpPr>
              <a:spLocks noEditPoints="1"/>
            </p:cNvSpPr>
            <p:nvPr/>
          </p:nvSpPr>
          <p:spPr bwMode="auto">
            <a:xfrm>
              <a:off x="4040188" y="1374776"/>
              <a:ext cx="4111625" cy="41084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6">
              <a:extLst>
                <a:ext uri="{FF2B5EF4-FFF2-40B4-BE49-F238E27FC236}">
                  <a16:creationId xmlns:a16="http://schemas.microsoft.com/office/drawing/2014/main" id="{36446FC3-EAC7-422D-AA75-A7C41249A5EC}"/>
                </a:ext>
              </a:extLst>
            </p:cNvPr>
            <p:cNvSpPr>
              <a:spLocks noEditPoints="1"/>
            </p:cNvSpPr>
            <p:nvPr/>
          </p:nvSpPr>
          <p:spPr bwMode="auto">
            <a:xfrm>
              <a:off x="5038725" y="2368551"/>
              <a:ext cx="2117725" cy="1992313"/>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 name="TextBox 49">
            <a:extLst>
              <a:ext uri="{FF2B5EF4-FFF2-40B4-BE49-F238E27FC236}">
                <a16:creationId xmlns:a16="http://schemas.microsoft.com/office/drawing/2014/main" id="{5E0BB517-5B6E-4F92-ADB7-65583C1077AA}"/>
              </a:ext>
            </a:extLst>
          </p:cNvPr>
          <p:cNvSpPr txBox="1"/>
          <p:nvPr/>
        </p:nvSpPr>
        <p:spPr>
          <a:xfrm flipH="1">
            <a:off x="1145642" y="1863753"/>
            <a:ext cx="2950060" cy="2769989"/>
          </a:xfrm>
          <a:prstGeom prst="rect">
            <a:avLst/>
          </a:prstGeom>
          <a:noFill/>
          <a:ln w="6350">
            <a:noFill/>
            <a:prstDash val="dash"/>
          </a:ln>
        </p:spPr>
        <p:txBody>
          <a:bodyPr wrap="square" lIns="0" tIns="0" rIns="0" bIns="0" rtlCol="0">
            <a:spAutoFit/>
          </a:bodyPr>
          <a:lstStyle/>
          <a:p>
            <a:pPr>
              <a:defRPr/>
            </a:pPr>
            <a:r>
              <a:rPr lang="en-US" sz="1200" kern="0" dirty="0">
                <a:solidFill>
                  <a:srgbClr val="000000"/>
                </a:solidFill>
              </a:rPr>
              <a:t>From the initial data analysis, the Technology team was able to address some immediate questions that will help Marketing and Sales better align the eCommerce platform.</a:t>
            </a:r>
          </a:p>
          <a:p>
            <a:pPr>
              <a:defRPr/>
            </a:pPr>
            <a:endParaRPr lang="en-US" sz="1200" kern="0" dirty="0">
              <a:solidFill>
                <a:srgbClr val="000000"/>
              </a:solidFill>
            </a:endParaRPr>
          </a:p>
          <a:p>
            <a:pPr marL="171450" indent="-171450">
              <a:buFont typeface="Wingdings" panose="05000000000000000000" pitchFamily="2" charset="2"/>
              <a:buChar char="Ø"/>
              <a:defRPr/>
            </a:pPr>
            <a:r>
              <a:rPr lang="en-US" sz="1200" kern="0" dirty="0">
                <a:solidFill>
                  <a:srgbClr val="000000"/>
                </a:solidFill>
              </a:rPr>
              <a:t>Unlike original perceptions that older customers prefer to shop in-shore compared to younger people. The data indicates that </a:t>
            </a:r>
            <a:r>
              <a:rPr lang="en-US" sz="1200" b="1" i="1" kern="0" dirty="0">
                <a:solidFill>
                  <a:srgbClr val="000000"/>
                </a:solidFill>
              </a:rPr>
              <a:t>42% of the online sales are made by customers over the age 51. </a:t>
            </a:r>
          </a:p>
          <a:p>
            <a:pPr marL="171450" indent="-171450">
              <a:buFont typeface="Wingdings" panose="05000000000000000000" pitchFamily="2" charset="2"/>
              <a:buChar char="Ø"/>
              <a:defRPr/>
            </a:pPr>
            <a:r>
              <a:rPr lang="en-US" sz="1200" kern="0" dirty="0">
                <a:solidFill>
                  <a:srgbClr val="000000"/>
                </a:solidFill>
              </a:rPr>
              <a:t> The older customer base (51+) only accounted for 13% of in-store transactions while customers under the age 51 accounted for 33%. </a:t>
            </a:r>
          </a:p>
          <a:p>
            <a:pPr marL="171450" indent="-171450">
              <a:buFont typeface="Arial" panose="020B0604020202020204" pitchFamily="34" charset="0"/>
              <a:buChar char="•"/>
              <a:defRPr/>
            </a:pPr>
            <a:endParaRPr lang="en-US" sz="1200" kern="0" dirty="0">
              <a:solidFill>
                <a:srgbClr val="000000"/>
              </a:solidFill>
            </a:endParaRPr>
          </a:p>
        </p:txBody>
      </p:sp>
      <p:sp>
        <p:nvSpPr>
          <p:cNvPr id="51" name="Freeform 5">
            <a:extLst>
              <a:ext uri="{FF2B5EF4-FFF2-40B4-BE49-F238E27FC236}">
                <a16:creationId xmlns:a16="http://schemas.microsoft.com/office/drawing/2014/main" id="{15BE8DC6-297A-4717-AE5E-30BBC12F1084}"/>
              </a:ext>
            </a:extLst>
          </p:cNvPr>
          <p:cNvSpPr>
            <a:spLocks/>
          </p:cNvSpPr>
          <p:nvPr/>
        </p:nvSpPr>
        <p:spPr bwMode="auto">
          <a:xfrm>
            <a:off x="1084462" y="4605148"/>
            <a:ext cx="3237706" cy="539349"/>
          </a:xfrm>
          <a:custGeom>
            <a:avLst/>
            <a:gdLst>
              <a:gd name="T0" fmla="*/ 71 w 849"/>
              <a:gd name="T1" fmla="*/ 141 h 141"/>
              <a:gd name="T2" fmla="*/ 0 w 849"/>
              <a:gd name="T3" fmla="*/ 70 h 141"/>
              <a:gd name="T4" fmla="*/ 71 w 849"/>
              <a:gd name="T5" fmla="*/ 0 h 141"/>
              <a:gd name="T6" fmla="*/ 816 w 849"/>
              <a:gd name="T7" fmla="*/ 0 h 141"/>
              <a:gd name="T8" fmla="*/ 849 w 849"/>
              <a:gd name="T9" fmla="*/ 141 h 141"/>
              <a:gd name="T10" fmla="*/ 71 w 849"/>
              <a:gd name="T11" fmla="*/ 141 h 141"/>
            </a:gdLst>
            <a:ahLst/>
            <a:cxnLst>
              <a:cxn ang="0">
                <a:pos x="T0" y="T1"/>
              </a:cxn>
              <a:cxn ang="0">
                <a:pos x="T2" y="T3"/>
              </a:cxn>
              <a:cxn ang="0">
                <a:pos x="T4" y="T5"/>
              </a:cxn>
              <a:cxn ang="0">
                <a:pos x="T6" y="T7"/>
              </a:cxn>
              <a:cxn ang="0">
                <a:pos x="T8" y="T9"/>
              </a:cxn>
              <a:cxn ang="0">
                <a:pos x="T10" y="T11"/>
              </a:cxn>
            </a:cxnLst>
            <a:rect l="0" t="0" r="r" b="b"/>
            <a:pathLst>
              <a:path w="849" h="141">
                <a:moveTo>
                  <a:pt x="71" y="141"/>
                </a:moveTo>
                <a:cubicBezTo>
                  <a:pt x="32" y="141"/>
                  <a:pt x="0" y="109"/>
                  <a:pt x="0" y="70"/>
                </a:cubicBezTo>
                <a:cubicBezTo>
                  <a:pt x="0" y="31"/>
                  <a:pt x="32" y="0"/>
                  <a:pt x="71" y="0"/>
                </a:cubicBezTo>
                <a:cubicBezTo>
                  <a:pt x="816" y="0"/>
                  <a:pt x="816" y="0"/>
                  <a:pt x="816" y="0"/>
                </a:cubicBezTo>
                <a:cubicBezTo>
                  <a:pt x="849" y="141"/>
                  <a:pt x="849" y="141"/>
                  <a:pt x="849" y="141"/>
                </a:cubicBezTo>
                <a:lnTo>
                  <a:pt x="71" y="1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8000" tIns="45720" rIns="91440" bIns="45720" numCol="1" spcCol="0" rtlCol="0" fromWordArt="0" anchor="ctr" anchorCtr="0" forceAA="0" compatLnSpc="1">
            <a:prstTxWarp prst="textNoShape">
              <a:avLst/>
            </a:prstTxWarp>
            <a:noAutofit/>
          </a:bodyPr>
          <a:lstStyle/>
          <a:p>
            <a:r>
              <a:rPr lang="en-US" sz="1800" b="1" dirty="0"/>
              <a:t>02. Regions</a:t>
            </a:r>
          </a:p>
        </p:txBody>
      </p:sp>
      <p:sp>
        <p:nvSpPr>
          <p:cNvPr id="52" name="Freeform 6">
            <a:extLst>
              <a:ext uri="{FF2B5EF4-FFF2-40B4-BE49-F238E27FC236}">
                <a16:creationId xmlns:a16="http://schemas.microsoft.com/office/drawing/2014/main" id="{A5A8F844-1443-41D6-B60F-FD221455CB2E}"/>
              </a:ext>
            </a:extLst>
          </p:cNvPr>
          <p:cNvSpPr>
            <a:spLocks/>
          </p:cNvSpPr>
          <p:nvPr/>
        </p:nvSpPr>
        <p:spPr bwMode="auto">
          <a:xfrm>
            <a:off x="4149898" y="5144497"/>
            <a:ext cx="172270" cy="400891"/>
          </a:xfrm>
          <a:custGeom>
            <a:avLst/>
            <a:gdLst>
              <a:gd name="T0" fmla="*/ 107 w 107"/>
              <a:gd name="T1" fmla="*/ 0 h 249"/>
              <a:gd name="T2" fmla="*/ 0 w 107"/>
              <a:gd name="T3" fmla="*/ 0 h 249"/>
              <a:gd name="T4" fmla="*/ 55 w 107"/>
              <a:gd name="T5" fmla="*/ 249 h 249"/>
              <a:gd name="T6" fmla="*/ 107 w 107"/>
              <a:gd name="T7" fmla="*/ 0 h 249"/>
            </a:gdLst>
            <a:ahLst/>
            <a:cxnLst>
              <a:cxn ang="0">
                <a:pos x="T0" y="T1"/>
              </a:cxn>
              <a:cxn ang="0">
                <a:pos x="T2" y="T3"/>
              </a:cxn>
              <a:cxn ang="0">
                <a:pos x="T4" y="T5"/>
              </a:cxn>
              <a:cxn ang="0">
                <a:pos x="T6" y="T7"/>
              </a:cxn>
            </a:cxnLst>
            <a:rect l="0" t="0" r="r" b="b"/>
            <a:pathLst>
              <a:path w="107" h="249">
                <a:moveTo>
                  <a:pt x="107" y="0"/>
                </a:moveTo>
                <a:lnTo>
                  <a:pt x="0" y="0"/>
                </a:lnTo>
                <a:lnTo>
                  <a:pt x="55" y="249"/>
                </a:lnTo>
                <a:lnTo>
                  <a:pt x="107"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Oval 7">
            <a:extLst>
              <a:ext uri="{FF2B5EF4-FFF2-40B4-BE49-F238E27FC236}">
                <a16:creationId xmlns:a16="http://schemas.microsoft.com/office/drawing/2014/main" id="{F6EA4205-2DBE-4E5F-9515-51DC02579783}"/>
              </a:ext>
            </a:extLst>
          </p:cNvPr>
          <p:cNvSpPr>
            <a:spLocks noChangeArrowheads="1"/>
          </p:cNvSpPr>
          <p:nvPr/>
        </p:nvSpPr>
        <p:spPr bwMode="auto">
          <a:xfrm>
            <a:off x="1145642" y="4655058"/>
            <a:ext cx="426650" cy="42826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4" name="Group 53">
            <a:extLst>
              <a:ext uri="{FF2B5EF4-FFF2-40B4-BE49-F238E27FC236}">
                <a16:creationId xmlns:a16="http://schemas.microsoft.com/office/drawing/2014/main" id="{F8775B3A-F445-49A4-A835-5658A4706E18}"/>
              </a:ext>
            </a:extLst>
          </p:cNvPr>
          <p:cNvGrpSpPr/>
          <p:nvPr/>
        </p:nvGrpSpPr>
        <p:grpSpPr>
          <a:xfrm flipH="1">
            <a:off x="1252490" y="4762794"/>
            <a:ext cx="212952" cy="212787"/>
            <a:chOff x="4040188" y="1374776"/>
            <a:chExt cx="4111625" cy="4108450"/>
          </a:xfrm>
          <a:solidFill>
            <a:schemeClr val="tx2"/>
          </a:solidFill>
        </p:grpSpPr>
        <p:sp>
          <p:nvSpPr>
            <p:cNvPr id="55" name="Freeform 5">
              <a:extLst>
                <a:ext uri="{FF2B5EF4-FFF2-40B4-BE49-F238E27FC236}">
                  <a16:creationId xmlns:a16="http://schemas.microsoft.com/office/drawing/2014/main" id="{CB672C4E-BECC-4A11-A583-FFDBF3A45757}"/>
                </a:ext>
              </a:extLst>
            </p:cNvPr>
            <p:cNvSpPr>
              <a:spLocks noEditPoints="1"/>
            </p:cNvSpPr>
            <p:nvPr/>
          </p:nvSpPr>
          <p:spPr bwMode="auto">
            <a:xfrm>
              <a:off x="4040188" y="1374776"/>
              <a:ext cx="4111625" cy="41084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6">
              <a:extLst>
                <a:ext uri="{FF2B5EF4-FFF2-40B4-BE49-F238E27FC236}">
                  <a16:creationId xmlns:a16="http://schemas.microsoft.com/office/drawing/2014/main" id="{04A5385A-896E-4772-8FB7-6797ABDFB75C}"/>
                </a:ext>
              </a:extLst>
            </p:cNvPr>
            <p:cNvSpPr>
              <a:spLocks noEditPoints="1"/>
            </p:cNvSpPr>
            <p:nvPr/>
          </p:nvSpPr>
          <p:spPr bwMode="auto">
            <a:xfrm>
              <a:off x="5038725" y="2368551"/>
              <a:ext cx="2117725" cy="1992313"/>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7" name="TextBox 56">
            <a:extLst>
              <a:ext uri="{FF2B5EF4-FFF2-40B4-BE49-F238E27FC236}">
                <a16:creationId xmlns:a16="http://schemas.microsoft.com/office/drawing/2014/main" id="{9ADA79C1-2F41-4689-9353-E4FEDD7DB38F}"/>
              </a:ext>
            </a:extLst>
          </p:cNvPr>
          <p:cNvSpPr txBox="1"/>
          <p:nvPr/>
        </p:nvSpPr>
        <p:spPr>
          <a:xfrm flipH="1">
            <a:off x="1145642" y="5206607"/>
            <a:ext cx="3004256" cy="923330"/>
          </a:xfrm>
          <a:prstGeom prst="rect">
            <a:avLst/>
          </a:prstGeom>
          <a:noFill/>
          <a:ln w="6350">
            <a:noFill/>
            <a:prstDash val="dash"/>
          </a:ln>
        </p:spPr>
        <p:txBody>
          <a:bodyPr wrap="square" lIns="0" tIns="0" rIns="0" bIns="0" rtlCol="0">
            <a:spAutoFit/>
          </a:bodyPr>
          <a:lstStyle/>
          <a:p>
            <a:pPr>
              <a:defRPr/>
            </a:pPr>
            <a:r>
              <a:rPr lang="en-US" sz="1200" kern="0" dirty="0">
                <a:solidFill>
                  <a:srgbClr val="000000"/>
                </a:solidFill>
              </a:rPr>
              <a:t>Interestingly there is an odd region that made up 100% of Online transactions. This begs the questions: </a:t>
            </a:r>
          </a:p>
          <a:p>
            <a:pPr marL="228600" indent="-228600">
              <a:buAutoNum type="arabicPeriod"/>
              <a:defRPr/>
            </a:pPr>
            <a:r>
              <a:rPr lang="en-US" sz="1200" kern="0" dirty="0">
                <a:solidFill>
                  <a:srgbClr val="000000"/>
                </a:solidFill>
              </a:rPr>
              <a:t>Did we receive a full data set for this region?</a:t>
            </a:r>
          </a:p>
          <a:p>
            <a:pPr marL="228600" indent="-228600">
              <a:buAutoNum type="arabicPeriod"/>
              <a:defRPr/>
            </a:pPr>
            <a:r>
              <a:rPr lang="en-US" sz="1200" kern="0" dirty="0">
                <a:solidFill>
                  <a:srgbClr val="000000"/>
                </a:solidFill>
              </a:rPr>
              <a:t>Are there any physical stores in this region? </a:t>
            </a:r>
          </a:p>
        </p:txBody>
      </p:sp>
      <p:grpSp>
        <p:nvGrpSpPr>
          <p:cNvPr id="58" name="Group 57">
            <a:extLst>
              <a:ext uri="{FF2B5EF4-FFF2-40B4-BE49-F238E27FC236}">
                <a16:creationId xmlns:a16="http://schemas.microsoft.com/office/drawing/2014/main" id="{0030BFDB-EB06-4D77-9BC9-C2D6D81D4483}"/>
              </a:ext>
            </a:extLst>
          </p:cNvPr>
          <p:cNvGrpSpPr/>
          <p:nvPr/>
        </p:nvGrpSpPr>
        <p:grpSpPr>
          <a:xfrm>
            <a:off x="4523997" y="1600201"/>
            <a:ext cx="3140832" cy="3657600"/>
            <a:chOff x="4854575" y="1985169"/>
            <a:chExt cx="2479675" cy="2887663"/>
          </a:xfrm>
        </p:grpSpPr>
        <p:grpSp>
          <p:nvGrpSpPr>
            <p:cNvPr id="59" name="Group 58">
              <a:extLst>
                <a:ext uri="{FF2B5EF4-FFF2-40B4-BE49-F238E27FC236}">
                  <a16:creationId xmlns:a16="http://schemas.microsoft.com/office/drawing/2014/main" id="{30630FD5-B417-4E2B-BC15-274E200ED9E6}"/>
                </a:ext>
              </a:extLst>
            </p:cNvPr>
            <p:cNvGrpSpPr/>
            <p:nvPr/>
          </p:nvGrpSpPr>
          <p:grpSpPr>
            <a:xfrm>
              <a:off x="4854575" y="1985169"/>
              <a:ext cx="2479675" cy="2887663"/>
              <a:chOff x="-2508251" y="1377950"/>
              <a:chExt cx="2479675" cy="2887663"/>
            </a:xfrm>
          </p:grpSpPr>
          <p:sp>
            <p:nvSpPr>
              <p:cNvPr id="61" name="Freeform 805">
                <a:extLst>
                  <a:ext uri="{FF2B5EF4-FFF2-40B4-BE49-F238E27FC236}">
                    <a16:creationId xmlns:a16="http://schemas.microsoft.com/office/drawing/2014/main" id="{83ED3594-5CBD-46DA-AB44-77AFBE5A299B}"/>
                  </a:ext>
                </a:extLst>
              </p:cNvPr>
              <p:cNvSpPr>
                <a:spLocks/>
              </p:cNvSpPr>
              <p:nvPr/>
            </p:nvSpPr>
            <p:spPr bwMode="auto">
              <a:xfrm>
                <a:off x="-2503489" y="1377950"/>
                <a:ext cx="2474913" cy="2868613"/>
              </a:xfrm>
              <a:custGeom>
                <a:avLst/>
                <a:gdLst>
                  <a:gd name="T0" fmla="*/ 768 w 827"/>
                  <a:gd name="T1" fmla="*/ 203 h 961"/>
                  <a:gd name="T2" fmla="*/ 604 w 827"/>
                  <a:gd name="T3" fmla="*/ 36 h 961"/>
                  <a:gd name="T4" fmla="*/ 348 w 827"/>
                  <a:gd name="T5" fmla="*/ 32 h 961"/>
                  <a:gd name="T6" fmla="*/ 104 w 827"/>
                  <a:gd name="T7" fmla="*/ 240 h 961"/>
                  <a:gd name="T8" fmla="*/ 98 w 827"/>
                  <a:gd name="T9" fmla="*/ 259 h 961"/>
                  <a:gd name="T10" fmla="*/ 85 w 827"/>
                  <a:gd name="T11" fmla="*/ 380 h 961"/>
                  <a:gd name="T12" fmla="*/ 91 w 827"/>
                  <a:gd name="T13" fmla="*/ 430 h 961"/>
                  <a:gd name="T14" fmla="*/ 28 w 827"/>
                  <a:gd name="T15" fmla="*/ 536 h 961"/>
                  <a:gd name="T16" fmla="*/ 17 w 827"/>
                  <a:gd name="T17" fmla="*/ 586 h 961"/>
                  <a:gd name="T18" fmla="*/ 49 w 827"/>
                  <a:gd name="T19" fmla="*/ 602 h 961"/>
                  <a:gd name="T20" fmla="*/ 59 w 827"/>
                  <a:gd name="T21" fmla="*/ 638 h 961"/>
                  <a:gd name="T22" fmla="*/ 83 w 827"/>
                  <a:gd name="T23" fmla="*/ 681 h 961"/>
                  <a:gd name="T24" fmla="*/ 81 w 827"/>
                  <a:gd name="T25" fmla="*/ 724 h 961"/>
                  <a:gd name="T26" fmla="*/ 108 w 827"/>
                  <a:gd name="T27" fmla="*/ 777 h 961"/>
                  <a:gd name="T28" fmla="*/ 110 w 827"/>
                  <a:gd name="T29" fmla="*/ 787 h 961"/>
                  <a:gd name="T30" fmla="*/ 189 w 827"/>
                  <a:gd name="T31" fmla="*/ 820 h 961"/>
                  <a:gd name="T32" fmla="*/ 247 w 827"/>
                  <a:gd name="T33" fmla="*/ 811 h 961"/>
                  <a:gd name="T34" fmla="*/ 279 w 827"/>
                  <a:gd name="T35" fmla="*/ 791 h 961"/>
                  <a:gd name="T36" fmla="*/ 239 w 827"/>
                  <a:gd name="T37" fmla="*/ 632 h 961"/>
                  <a:gd name="T38" fmla="*/ 208 w 827"/>
                  <a:gd name="T39" fmla="*/ 581 h 961"/>
                  <a:gd name="T40" fmla="*/ 201 w 827"/>
                  <a:gd name="T41" fmla="*/ 564 h 961"/>
                  <a:gd name="T42" fmla="*/ 212 w 827"/>
                  <a:gd name="T43" fmla="*/ 426 h 961"/>
                  <a:gd name="T44" fmla="*/ 300 w 827"/>
                  <a:gd name="T45" fmla="*/ 336 h 961"/>
                  <a:gd name="T46" fmla="*/ 438 w 827"/>
                  <a:gd name="T47" fmla="*/ 334 h 961"/>
                  <a:gd name="T48" fmla="*/ 569 w 827"/>
                  <a:gd name="T49" fmla="*/ 446 h 961"/>
                  <a:gd name="T50" fmla="*/ 573 w 827"/>
                  <a:gd name="T51" fmla="*/ 456 h 961"/>
                  <a:gd name="T52" fmla="*/ 580 w 827"/>
                  <a:gd name="T53" fmla="*/ 521 h 961"/>
                  <a:gd name="T54" fmla="*/ 577 w 827"/>
                  <a:gd name="T55" fmla="*/ 548 h 961"/>
                  <a:gd name="T56" fmla="*/ 610 w 827"/>
                  <a:gd name="T57" fmla="*/ 605 h 961"/>
                  <a:gd name="T58" fmla="*/ 617 w 827"/>
                  <a:gd name="T59" fmla="*/ 632 h 961"/>
                  <a:gd name="T60" fmla="*/ 599 w 827"/>
                  <a:gd name="T61" fmla="*/ 641 h 961"/>
                  <a:gd name="T62" fmla="*/ 594 w 827"/>
                  <a:gd name="T63" fmla="*/ 660 h 961"/>
                  <a:gd name="T64" fmla="*/ 581 w 827"/>
                  <a:gd name="T65" fmla="*/ 683 h 961"/>
                  <a:gd name="T66" fmla="*/ 582 w 827"/>
                  <a:gd name="T67" fmla="*/ 706 h 961"/>
                  <a:gd name="T68" fmla="*/ 567 w 827"/>
                  <a:gd name="T69" fmla="*/ 735 h 961"/>
                  <a:gd name="T70" fmla="*/ 566 w 827"/>
                  <a:gd name="T71" fmla="*/ 740 h 961"/>
                  <a:gd name="T72" fmla="*/ 524 w 827"/>
                  <a:gd name="T73" fmla="*/ 758 h 961"/>
                  <a:gd name="T74" fmla="*/ 462 w 827"/>
                  <a:gd name="T75" fmla="*/ 759 h 961"/>
                  <a:gd name="T76" fmla="*/ 446 w 827"/>
                  <a:gd name="T77" fmla="*/ 848 h 961"/>
                  <a:gd name="T78" fmla="*/ 669 w 827"/>
                  <a:gd name="T79" fmla="*/ 961 h 961"/>
                  <a:gd name="T80" fmla="*/ 718 w 827"/>
                  <a:gd name="T81" fmla="*/ 586 h 961"/>
                  <a:gd name="T82" fmla="*/ 775 w 827"/>
                  <a:gd name="T83" fmla="*/ 490 h 961"/>
                  <a:gd name="T84" fmla="*/ 788 w 827"/>
                  <a:gd name="T85" fmla="*/ 460 h 961"/>
                  <a:gd name="T86" fmla="*/ 768 w 827"/>
                  <a:gd name="T87" fmla="*/ 203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7" h="961">
                    <a:moveTo>
                      <a:pt x="768" y="203"/>
                    </a:moveTo>
                    <a:cubicBezTo>
                      <a:pt x="718" y="73"/>
                      <a:pt x="604" y="36"/>
                      <a:pt x="604" y="36"/>
                    </a:cubicBezTo>
                    <a:cubicBezTo>
                      <a:pt x="511" y="0"/>
                      <a:pt x="348" y="32"/>
                      <a:pt x="348" y="32"/>
                    </a:cubicBezTo>
                    <a:cubicBezTo>
                      <a:pt x="198" y="61"/>
                      <a:pt x="131" y="163"/>
                      <a:pt x="104" y="240"/>
                    </a:cubicBezTo>
                    <a:cubicBezTo>
                      <a:pt x="102" y="247"/>
                      <a:pt x="100" y="253"/>
                      <a:pt x="98" y="259"/>
                    </a:cubicBezTo>
                    <a:cubicBezTo>
                      <a:pt x="76" y="337"/>
                      <a:pt x="85" y="380"/>
                      <a:pt x="85" y="380"/>
                    </a:cubicBezTo>
                    <a:cubicBezTo>
                      <a:pt x="87" y="393"/>
                      <a:pt x="97" y="415"/>
                      <a:pt x="91" y="430"/>
                    </a:cubicBezTo>
                    <a:cubicBezTo>
                      <a:pt x="79" y="463"/>
                      <a:pt x="48" y="512"/>
                      <a:pt x="28" y="536"/>
                    </a:cubicBezTo>
                    <a:cubicBezTo>
                      <a:pt x="0" y="570"/>
                      <a:pt x="17" y="586"/>
                      <a:pt x="17" y="586"/>
                    </a:cubicBezTo>
                    <a:cubicBezTo>
                      <a:pt x="33" y="599"/>
                      <a:pt x="49" y="602"/>
                      <a:pt x="49" y="602"/>
                    </a:cubicBezTo>
                    <a:cubicBezTo>
                      <a:pt x="77" y="610"/>
                      <a:pt x="59" y="638"/>
                      <a:pt x="59" y="638"/>
                    </a:cubicBezTo>
                    <a:cubicBezTo>
                      <a:pt x="36" y="670"/>
                      <a:pt x="83" y="681"/>
                      <a:pt x="83" y="681"/>
                    </a:cubicBezTo>
                    <a:cubicBezTo>
                      <a:pt x="52" y="703"/>
                      <a:pt x="81" y="724"/>
                      <a:pt x="81" y="724"/>
                    </a:cubicBezTo>
                    <a:cubicBezTo>
                      <a:pt x="98" y="732"/>
                      <a:pt x="108" y="762"/>
                      <a:pt x="108" y="777"/>
                    </a:cubicBezTo>
                    <a:cubicBezTo>
                      <a:pt x="108" y="784"/>
                      <a:pt x="109" y="781"/>
                      <a:pt x="110" y="787"/>
                    </a:cubicBezTo>
                    <a:cubicBezTo>
                      <a:pt x="125" y="849"/>
                      <a:pt x="189" y="820"/>
                      <a:pt x="189" y="820"/>
                    </a:cubicBezTo>
                    <a:cubicBezTo>
                      <a:pt x="210" y="813"/>
                      <a:pt x="230" y="811"/>
                      <a:pt x="247" y="811"/>
                    </a:cubicBezTo>
                    <a:cubicBezTo>
                      <a:pt x="261" y="811"/>
                      <a:pt x="274" y="804"/>
                      <a:pt x="279" y="791"/>
                    </a:cubicBezTo>
                    <a:cubicBezTo>
                      <a:pt x="308" y="720"/>
                      <a:pt x="239" y="632"/>
                      <a:pt x="239" y="632"/>
                    </a:cubicBezTo>
                    <a:cubicBezTo>
                      <a:pt x="226" y="616"/>
                      <a:pt x="215" y="595"/>
                      <a:pt x="208" y="581"/>
                    </a:cubicBezTo>
                    <a:cubicBezTo>
                      <a:pt x="204" y="571"/>
                      <a:pt x="201" y="564"/>
                      <a:pt x="201" y="564"/>
                    </a:cubicBezTo>
                    <a:cubicBezTo>
                      <a:pt x="180" y="494"/>
                      <a:pt x="212" y="426"/>
                      <a:pt x="212" y="426"/>
                    </a:cubicBezTo>
                    <a:cubicBezTo>
                      <a:pt x="239" y="356"/>
                      <a:pt x="300" y="336"/>
                      <a:pt x="300" y="336"/>
                    </a:cubicBezTo>
                    <a:cubicBezTo>
                      <a:pt x="350" y="316"/>
                      <a:pt x="438" y="334"/>
                      <a:pt x="438" y="334"/>
                    </a:cubicBezTo>
                    <a:cubicBezTo>
                      <a:pt x="519" y="350"/>
                      <a:pt x="555" y="405"/>
                      <a:pt x="569" y="446"/>
                    </a:cubicBezTo>
                    <a:cubicBezTo>
                      <a:pt x="571" y="449"/>
                      <a:pt x="572" y="453"/>
                      <a:pt x="573" y="456"/>
                    </a:cubicBezTo>
                    <a:cubicBezTo>
                      <a:pt x="585" y="498"/>
                      <a:pt x="580" y="521"/>
                      <a:pt x="580" y="521"/>
                    </a:cubicBezTo>
                    <a:cubicBezTo>
                      <a:pt x="579" y="528"/>
                      <a:pt x="573" y="540"/>
                      <a:pt x="577" y="548"/>
                    </a:cubicBezTo>
                    <a:cubicBezTo>
                      <a:pt x="583" y="566"/>
                      <a:pt x="599" y="592"/>
                      <a:pt x="610" y="605"/>
                    </a:cubicBezTo>
                    <a:cubicBezTo>
                      <a:pt x="626" y="623"/>
                      <a:pt x="617" y="632"/>
                      <a:pt x="617" y="632"/>
                    </a:cubicBezTo>
                    <a:cubicBezTo>
                      <a:pt x="608" y="639"/>
                      <a:pt x="599" y="641"/>
                      <a:pt x="599" y="641"/>
                    </a:cubicBezTo>
                    <a:cubicBezTo>
                      <a:pt x="584" y="645"/>
                      <a:pt x="594" y="660"/>
                      <a:pt x="594" y="660"/>
                    </a:cubicBezTo>
                    <a:cubicBezTo>
                      <a:pt x="606" y="677"/>
                      <a:pt x="581" y="683"/>
                      <a:pt x="581" y="683"/>
                    </a:cubicBezTo>
                    <a:cubicBezTo>
                      <a:pt x="598" y="695"/>
                      <a:pt x="582" y="706"/>
                      <a:pt x="582" y="706"/>
                    </a:cubicBezTo>
                    <a:cubicBezTo>
                      <a:pt x="573" y="711"/>
                      <a:pt x="567" y="727"/>
                      <a:pt x="567" y="735"/>
                    </a:cubicBezTo>
                    <a:cubicBezTo>
                      <a:pt x="567" y="739"/>
                      <a:pt x="567" y="737"/>
                      <a:pt x="566" y="740"/>
                    </a:cubicBezTo>
                    <a:cubicBezTo>
                      <a:pt x="558" y="774"/>
                      <a:pt x="524" y="758"/>
                      <a:pt x="524" y="758"/>
                    </a:cubicBezTo>
                    <a:cubicBezTo>
                      <a:pt x="497" y="750"/>
                      <a:pt x="476" y="754"/>
                      <a:pt x="462" y="759"/>
                    </a:cubicBezTo>
                    <a:cubicBezTo>
                      <a:pt x="424" y="774"/>
                      <a:pt x="446" y="848"/>
                      <a:pt x="446" y="848"/>
                    </a:cubicBezTo>
                    <a:cubicBezTo>
                      <a:pt x="462" y="891"/>
                      <a:pt x="669" y="961"/>
                      <a:pt x="669" y="961"/>
                    </a:cubicBezTo>
                    <a:cubicBezTo>
                      <a:pt x="527" y="819"/>
                      <a:pt x="718" y="586"/>
                      <a:pt x="718" y="586"/>
                    </a:cubicBezTo>
                    <a:cubicBezTo>
                      <a:pt x="742" y="555"/>
                      <a:pt x="762" y="517"/>
                      <a:pt x="775" y="490"/>
                    </a:cubicBezTo>
                    <a:cubicBezTo>
                      <a:pt x="783" y="472"/>
                      <a:pt x="788" y="460"/>
                      <a:pt x="788" y="460"/>
                    </a:cubicBezTo>
                    <a:cubicBezTo>
                      <a:pt x="827" y="329"/>
                      <a:pt x="768" y="203"/>
                      <a:pt x="768" y="2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Freeform 806">
                <a:extLst>
                  <a:ext uri="{FF2B5EF4-FFF2-40B4-BE49-F238E27FC236}">
                    <a16:creationId xmlns:a16="http://schemas.microsoft.com/office/drawing/2014/main" id="{7BDEE709-7090-46BC-903A-7B5FB380C15D}"/>
                  </a:ext>
                </a:extLst>
              </p:cNvPr>
              <p:cNvSpPr>
                <a:spLocks/>
              </p:cNvSpPr>
              <p:nvPr/>
            </p:nvSpPr>
            <p:spPr bwMode="auto">
              <a:xfrm>
                <a:off x="-2482052" y="1444626"/>
                <a:ext cx="2200392" cy="2801937"/>
              </a:xfrm>
              <a:custGeom>
                <a:avLst/>
                <a:gdLst>
                  <a:gd name="T0" fmla="*/ 576 w 737"/>
                  <a:gd name="T1" fmla="*/ 666 h 941"/>
                  <a:gd name="T2" fmla="*/ 582 w 737"/>
                  <a:gd name="T3" fmla="*/ 662 h 941"/>
                  <a:gd name="T4" fmla="*/ 587 w 737"/>
                  <a:gd name="T5" fmla="*/ 644 h 941"/>
                  <a:gd name="T6" fmla="*/ 596 w 737"/>
                  <a:gd name="T7" fmla="*/ 622 h 941"/>
                  <a:gd name="T8" fmla="*/ 606 w 737"/>
                  <a:gd name="T9" fmla="*/ 591 h 941"/>
                  <a:gd name="T10" fmla="*/ 580 w 737"/>
                  <a:gd name="T11" fmla="*/ 553 h 941"/>
                  <a:gd name="T12" fmla="*/ 572 w 737"/>
                  <a:gd name="T13" fmla="*/ 506 h 941"/>
                  <a:gd name="T14" fmla="*/ 568 w 737"/>
                  <a:gd name="T15" fmla="*/ 446 h 941"/>
                  <a:gd name="T16" fmla="*/ 429 w 737"/>
                  <a:gd name="T17" fmla="*/ 316 h 941"/>
                  <a:gd name="T18" fmla="*/ 326 w 737"/>
                  <a:gd name="T19" fmla="*/ 311 h 941"/>
                  <a:gd name="T20" fmla="*/ 208 w 737"/>
                  <a:gd name="T21" fmla="*/ 400 h 941"/>
                  <a:gd name="T22" fmla="*/ 188 w 737"/>
                  <a:gd name="T23" fmla="*/ 516 h 941"/>
                  <a:gd name="T24" fmla="*/ 225 w 737"/>
                  <a:gd name="T25" fmla="*/ 604 h 941"/>
                  <a:gd name="T26" fmla="*/ 272 w 737"/>
                  <a:gd name="T27" fmla="*/ 691 h 941"/>
                  <a:gd name="T28" fmla="*/ 275 w 737"/>
                  <a:gd name="T29" fmla="*/ 765 h 941"/>
                  <a:gd name="T30" fmla="*/ 238 w 737"/>
                  <a:gd name="T31" fmla="*/ 793 h 941"/>
                  <a:gd name="T32" fmla="*/ 174 w 737"/>
                  <a:gd name="T33" fmla="*/ 804 h 941"/>
                  <a:gd name="T34" fmla="*/ 145 w 737"/>
                  <a:gd name="T35" fmla="*/ 808 h 941"/>
                  <a:gd name="T36" fmla="*/ 101 w 737"/>
                  <a:gd name="T37" fmla="*/ 758 h 941"/>
                  <a:gd name="T38" fmla="*/ 74 w 737"/>
                  <a:gd name="T39" fmla="*/ 706 h 941"/>
                  <a:gd name="T40" fmla="*/ 74 w 737"/>
                  <a:gd name="T41" fmla="*/ 663 h 941"/>
                  <a:gd name="T42" fmla="*/ 61 w 737"/>
                  <a:gd name="T43" fmla="*/ 657 h 941"/>
                  <a:gd name="T44" fmla="*/ 51 w 737"/>
                  <a:gd name="T45" fmla="*/ 622 h 941"/>
                  <a:gd name="T46" fmla="*/ 57 w 737"/>
                  <a:gd name="T47" fmla="*/ 611 h 941"/>
                  <a:gd name="T48" fmla="*/ 41 w 737"/>
                  <a:gd name="T49" fmla="*/ 583 h 941"/>
                  <a:gd name="T50" fmla="*/ 21 w 737"/>
                  <a:gd name="T51" fmla="*/ 575 h 941"/>
                  <a:gd name="T52" fmla="*/ 10 w 737"/>
                  <a:gd name="T53" fmla="*/ 536 h 941"/>
                  <a:gd name="T54" fmla="*/ 38 w 737"/>
                  <a:gd name="T55" fmla="*/ 497 h 941"/>
                  <a:gd name="T56" fmla="*/ 78 w 737"/>
                  <a:gd name="T57" fmla="*/ 428 h 941"/>
                  <a:gd name="T58" fmla="*/ 83 w 737"/>
                  <a:gd name="T59" fmla="*/ 383 h 941"/>
                  <a:gd name="T60" fmla="*/ 80 w 737"/>
                  <a:gd name="T61" fmla="*/ 294 h 941"/>
                  <a:gd name="T62" fmla="*/ 133 w 737"/>
                  <a:gd name="T63" fmla="*/ 151 h 941"/>
                  <a:gd name="T64" fmla="*/ 339 w 737"/>
                  <a:gd name="T65" fmla="*/ 16 h 941"/>
                  <a:gd name="T66" fmla="*/ 500 w 737"/>
                  <a:gd name="T67" fmla="*/ 2 h 941"/>
                  <a:gd name="T68" fmla="*/ 575 w 737"/>
                  <a:gd name="T69" fmla="*/ 10 h 941"/>
                  <a:gd name="T70" fmla="*/ 557 w 737"/>
                  <a:gd name="T71" fmla="*/ 71 h 941"/>
                  <a:gd name="T72" fmla="*/ 550 w 737"/>
                  <a:gd name="T73" fmla="*/ 205 h 941"/>
                  <a:gd name="T74" fmla="*/ 587 w 737"/>
                  <a:gd name="T75" fmla="*/ 356 h 941"/>
                  <a:gd name="T76" fmla="*/ 727 w 737"/>
                  <a:gd name="T77" fmla="*/ 523 h 941"/>
                  <a:gd name="T78" fmla="*/ 737 w 737"/>
                  <a:gd name="T79" fmla="*/ 530 h 941"/>
                  <a:gd name="T80" fmla="*/ 699 w 737"/>
                  <a:gd name="T81" fmla="*/ 582 h 941"/>
                  <a:gd name="T82" fmla="*/ 612 w 737"/>
                  <a:gd name="T83" fmla="*/ 774 h 941"/>
                  <a:gd name="T84" fmla="*/ 653 w 737"/>
                  <a:gd name="T85" fmla="*/ 934 h 941"/>
                  <a:gd name="T86" fmla="*/ 658 w 737"/>
                  <a:gd name="T87" fmla="*/ 941 h 941"/>
                  <a:gd name="T88" fmla="*/ 594 w 737"/>
                  <a:gd name="T89" fmla="*/ 918 h 941"/>
                  <a:gd name="T90" fmla="*/ 471 w 737"/>
                  <a:gd name="T91" fmla="*/ 861 h 941"/>
                  <a:gd name="T92" fmla="*/ 433 w 737"/>
                  <a:gd name="T93" fmla="*/ 782 h 941"/>
                  <a:gd name="T94" fmla="*/ 435 w 737"/>
                  <a:gd name="T95" fmla="*/ 768 h 941"/>
                  <a:gd name="T96" fmla="*/ 472 w 737"/>
                  <a:gd name="T97" fmla="*/ 737 h 941"/>
                  <a:gd name="T98" fmla="*/ 524 w 737"/>
                  <a:gd name="T99" fmla="*/ 742 h 941"/>
                  <a:gd name="T100" fmla="*/ 561 w 737"/>
                  <a:gd name="T101" fmla="*/ 716 h 941"/>
                  <a:gd name="T102" fmla="*/ 576 w 737"/>
                  <a:gd name="T103" fmla="*/ 688 h 941"/>
                  <a:gd name="T104" fmla="*/ 576 w 737"/>
                  <a:gd name="T105" fmla="*/ 666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7" h="941">
                    <a:moveTo>
                      <a:pt x="576" y="666"/>
                    </a:moveTo>
                    <a:cubicBezTo>
                      <a:pt x="578" y="665"/>
                      <a:pt x="580" y="664"/>
                      <a:pt x="582" y="662"/>
                    </a:cubicBezTo>
                    <a:cubicBezTo>
                      <a:pt x="589" y="657"/>
                      <a:pt x="592" y="652"/>
                      <a:pt x="587" y="644"/>
                    </a:cubicBezTo>
                    <a:cubicBezTo>
                      <a:pt x="580" y="630"/>
                      <a:pt x="582" y="627"/>
                      <a:pt x="596" y="622"/>
                    </a:cubicBezTo>
                    <a:cubicBezTo>
                      <a:pt x="614" y="615"/>
                      <a:pt x="617" y="607"/>
                      <a:pt x="606" y="591"/>
                    </a:cubicBezTo>
                    <a:cubicBezTo>
                      <a:pt x="597" y="578"/>
                      <a:pt x="588" y="566"/>
                      <a:pt x="580" y="553"/>
                    </a:cubicBezTo>
                    <a:cubicBezTo>
                      <a:pt x="571" y="538"/>
                      <a:pt x="566" y="524"/>
                      <a:pt x="572" y="506"/>
                    </a:cubicBezTo>
                    <a:cubicBezTo>
                      <a:pt x="578" y="487"/>
                      <a:pt x="573" y="466"/>
                      <a:pt x="568" y="446"/>
                    </a:cubicBezTo>
                    <a:cubicBezTo>
                      <a:pt x="548" y="374"/>
                      <a:pt x="502" y="331"/>
                      <a:pt x="429" y="316"/>
                    </a:cubicBezTo>
                    <a:cubicBezTo>
                      <a:pt x="395" y="309"/>
                      <a:pt x="361" y="306"/>
                      <a:pt x="326" y="311"/>
                    </a:cubicBezTo>
                    <a:cubicBezTo>
                      <a:pt x="270" y="317"/>
                      <a:pt x="232" y="350"/>
                      <a:pt x="208" y="400"/>
                    </a:cubicBezTo>
                    <a:cubicBezTo>
                      <a:pt x="190" y="437"/>
                      <a:pt x="184" y="476"/>
                      <a:pt x="188" y="516"/>
                    </a:cubicBezTo>
                    <a:cubicBezTo>
                      <a:pt x="191" y="549"/>
                      <a:pt x="206" y="578"/>
                      <a:pt x="225" y="604"/>
                    </a:cubicBezTo>
                    <a:cubicBezTo>
                      <a:pt x="244" y="631"/>
                      <a:pt x="262" y="659"/>
                      <a:pt x="272" y="691"/>
                    </a:cubicBezTo>
                    <a:cubicBezTo>
                      <a:pt x="279" y="715"/>
                      <a:pt x="282" y="740"/>
                      <a:pt x="275" y="765"/>
                    </a:cubicBezTo>
                    <a:cubicBezTo>
                      <a:pt x="269" y="784"/>
                      <a:pt x="258" y="793"/>
                      <a:pt x="238" y="793"/>
                    </a:cubicBezTo>
                    <a:cubicBezTo>
                      <a:pt x="216" y="793"/>
                      <a:pt x="195" y="797"/>
                      <a:pt x="174" y="804"/>
                    </a:cubicBezTo>
                    <a:cubicBezTo>
                      <a:pt x="165" y="808"/>
                      <a:pt x="154" y="809"/>
                      <a:pt x="145" y="808"/>
                    </a:cubicBezTo>
                    <a:cubicBezTo>
                      <a:pt x="117" y="805"/>
                      <a:pt x="105" y="787"/>
                      <a:pt x="101" y="758"/>
                    </a:cubicBezTo>
                    <a:cubicBezTo>
                      <a:pt x="99" y="737"/>
                      <a:pt x="93" y="718"/>
                      <a:pt x="74" y="706"/>
                    </a:cubicBezTo>
                    <a:cubicBezTo>
                      <a:pt x="58" y="694"/>
                      <a:pt x="58" y="681"/>
                      <a:pt x="74" y="663"/>
                    </a:cubicBezTo>
                    <a:cubicBezTo>
                      <a:pt x="70" y="661"/>
                      <a:pt x="65" y="659"/>
                      <a:pt x="61" y="657"/>
                    </a:cubicBezTo>
                    <a:cubicBezTo>
                      <a:pt x="46" y="649"/>
                      <a:pt x="42" y="637"/>
                      <a:pt x="51" y="622"/>
                    </a:cubicBezTo>
                    <a:cubicBezTo>
                      <a:pt x="54" y="618"/>
                      <a:pt x="56" y="615"/>
                      <a:pt x="57" y="611"/>
                    </a:cubicBezTo>
                    <a:cubicBezTo>
                      <a:pt x="61" y="597"/>
                      <a:pt x="55" y="588"/>
                      <a:pt x="41" y="583"/>
                    </a:cubicBezTo>
                    <a:cubicBezTo>
                      <a:pt x="34" y="581"/>
                      <a:pt x="27" y="579"/>
                      <a:pt x="21" y="575"/>
                    </a:cubicBezTo>
                    <a:cubicBezTo>
                      <a:pt x="5" y="567"/>
                      <a:pt x="0" y="552"/>
                      <a:pt x="10" y="536"/>
                    </a:cubicBezTo>
                    <a:cubicBezTo>
                      <a:pt x="18" y="523"/>
                      <a:pt x="29" y="511"/>
                      <a:pt x="38" y="497"/>
                    </a:cubicBezTo>
                    <a:cubicBezTo>
                      <a:pt x="51" y="474"/>
                      <a:pt x="64" y="451"/>
                      <a:pt x="78" y="428"/>
                    </a:cubicBezTo>
                    <a:cubicBezTo>
                      <a:pt x="86" y="414"/>
                      <a:pt x="88" y="398"/>
                      <a:pt x="83" y="383"/>
                    </a:cubicBezTo>
                    <a:cubicBezTo>
                      <a:pt x="74" y="353"/>
                      <a:pt x="75" y="324"/>
                      <a:pt x="80" y="294"/>
                    </a:cubicBezTo>
                    <a:cubicBezTo>
                      <a:pt x="88" y="243"/>
                      <a:pt x="104" y="195"/>
                      <a:pt x="133" y="151"/>
                    </a:cubicBezTo>
                    <a:cubicBezTo>
                      <a:pt x="182" y="77"/>
                      <a:pt x="252" y="33"/>
                      <a:pt x="339" y="16"/>
                    </a:cubicBezTo>
                    <a:cubicBezTo>
                      <a:pt x="392" y="5"/>
                      <a:pt x="446" y="0"/>
                      <a:pt x="500" y="2"/>
                    </a:cubicBezTo>
                    <a:cubicBezTo>
                      <a:pt x="525" y="3"/>
                      <a:pt x="550" y="7"/>
                      <a:pt x="575" y="10"/>
                    </a:cubicBezTo>
                    <a:cubicBezTo>
                      <a:pt x="568" y="32"/>
                      <a:pt x="562" y="51"/>
                      <a:pt x="557" y="71"/>
                    </a:cubicBezTo>
                    <a:cubicBezTo>
                      <a:pt x="547" y="115"/>
                      <a:pt x="546" y="160"/>
                      <a:pt x="550" y="205"/>
                    </a:cubicBezTo>
                    <a:cubicBezTo>
                      <a:pt x="554" y="257"/>
                      <a:pt x="566" y="307"/>
                      <a:pt x="587" y="356"/>
                    </a:cubicBezTo>
                    <a:cubicBezTo>
                      <a:pt x="618" y="425"/>
                      <a:pt x="664" y="481"/>
                      <a:pt x="727" y="523"/>
                    </a:cubicBezTo>
                    <a:cubicBezTo>
                      <a:pt x="730" y="525"/>
                      <a:pt x="733" y="527"/>
                      <a:pt x="737" y="530"/>
                    </a:cubicBezTo>
                    <a:cubicBezTo>
                      <a:pt x="725" y="548"/>
                      <a:pt x="711" y="564"/>
                      <a:pt x="699" y="582"/>
                    </a:cubicBezTo>
                    <a:cubicBezTo>
                      <a:pt x="658" y="640"/>
                      <a:pt x="624" y="702"/>
                      <a:pt x="612" y="774"/>
                    </a:cubicBezTo>
                    <a:cubicBezTo>
                      <a:pt x="602" y="833"/>
                      <a:pt x="612" y="888"/>
                      <a:pt x="653" y="934"/>
                    </a:cubicBezTo>
                    <a:cubicBezTo>
                      <a:pt x="655" y="936"/>
                      <a:pt x="655" y="937"/>
                      <a:pt x="658" y="941"/>
                    </a:cubicBezTo>
                    <a:cubicBezTo>
                      <a:pt x="635" y="933"/>
                      <a:pt x="615" y="926"/>
                      <a:pt x="594" y="918"/>
                    </a:cubicBezTo>
                    <a:cubicBezTo>
                      <a:pt x="552" y="901"/>
                      <a:pt x="511" y="883"/>
                      <a:pt x="471" y="861"/>
                    </a:cubicBezTo>
                    <a:cubicBezTo>
                      <a:pt x="439" y="843"/>
                      <a:pt x="432" y="815"/>
                      <a:pt x="433" y="782"/>
                    </a:cubicBezTo>
                    <a:cubicBezTo>
                      <a:pt x="433" y="777"/>
                      <a:pt x="433" y="772"/>
                      <a:pt x="435" y="768"/>
                    </a:cubicBezTo>
                    <a:cubicBezTo>
                      <a:pt x="440" y="749"/>
                      <a:pt x="447" y="741"/>
                      <a:pt x="472" y="737"/>
                    </a:cubicBezTo>
                    <a:cubicBezTo>
                      <a:pt x="490" y="734"/>
                      <a:pt x="507" y="738"/>
                      <a:pt x="524" y="742"/>
                    </a:cubicBezTo>
                    <a:cubicBezTo>
                      <a:pt x="546" y="748"/>
                      <a:pt x="558" y="737"/>
                      <a:pt x="561" y="716"/>
                    </a:cubicBezTo>
                    <a:cubicBezTo>
                      <a:pt x="562" y="704"/>
                      <a:pt x="565" y="695"/>
                      <a:pt x="576" y="688"/>
                    </a:cubicBezTo>
                    <a:cubicBezTo>
                      <a:pt x="583" y="684"/>
                      <a:pt x="583" y="675"/>
                      <a:pt x="576" y="6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dirty="0"/>
                  <a:t>       </a:t>
                </a:r>
              </a:p>
            </p:txBody>
          </p:sp>
          <p:sp>
            <p:nvSpPr>
              <p:cNvPr id="63" name="Freeform 807">
                <a:extLst>
                  <a:ext uri="{FF2B5EF4-FFF2-40B4-BE49-F238E27FC236}">
                    <a16:creationId xmlns:a16="http://schemas.microsoft.com/office/drawing/2014/main" id="{B0B4D918-5EAA-46C4-B0E5-852EC08F694D}"/>
                  </a:ext>
                </a:extLst>
              </p:cNvPr>
              <p:cNvSpPr>
                <a:spLocks/>
              </p:cNvSpPr>
              <p:nvPr/>
            </p:nvSpPr>
            <p:spPr bwMode="auto">
              <a:xfrm>
                <a:off x="-2508251" y="1446213"/>
                <a:ext cx="1206500" cy="2481263"/>
              </a:xfrm>
              <a:custGeom>
                <a:avLst/>
                <a:gdLst>
                  <a:gd name="T0" fmla="*/ 392 w 403"/>
                  <a:gd name="T1" fmla="*/ 0 h 831"/>
                  <a:gd name="T2" fmla="*/ 351 w 403"/>
                  <a:gd name="T3" fmla="*/ 7 h 831"/>
                  <a:gd name="T4" fmla="*/ 105 w 403"/>
                  <a:gd name="T5" fmla="*/ 217 h 831"/>
                  <a:gd name="T6" fmla="*/ 99 w 403"/>
                  <a:gd name="T7" fmla="*/ 236 h 831"/>
                  <a:gd name="T8" fmla="*/ 85 w 403"/>
                  <a:gd name="T9" fmla="*/ 358 h 831"/>
                  <a:gd name="T10" fmla="*/ 92 w 403"/>
                  <a:gd name="T11" fmla="*/ 409 h 831"/>
                  <a:gd name="T12" fmla="*/ 28 w 403"/>
                  <a:gd name="T13" fmla="*/ 515 h 831"/>
                  <a:gd name="T14" fmla="*/ 17 w 403"/>
                  <a:gd name="T15" fmla="*/ 565 h 831"/>
                  <a:gd name="T16" fmla="*/ 50 w 403"/>
                  <a:gd name="T17" fmla="*/ 582 h 831"/>
                  <a:gd name="T18" fmla="*/ 60 w 403"/>
                  <a:gd name="T19" fmla="*/ 618 h 831"/>
                  <a:gd name="T20" fmla="*/ 83 w 403"/>
                  <a:gd name="T21" fmla="*/ 661 h 831"/>
                  <a:gd name="T22" fmla="*/ 82 w 403"/>
                  <a:gd name="T23" fmla="*/ 705 h 831"/>
                  <a:gd name="T24" fmla="*/ 109 w 403"/>
                  <a:gd name="T25" fmla="*/ 759 h 831"/>
                  <a:gd name="T26" fmla="*/ 111 w 403"/>
                  <a:gd name="T27" fmla="*/ 768 h 831"/>
                  <a:gd name="T28" fmla="*/ 191 w 403"/>
                  <a:gd name="T29" fmla="*/ 801 h 831"/>
                  <a:gd name="T30" fmla="*/ 249 w 403"/>
                  <a:gd name="T31" fmla="*/ 792 h 831"/>
                  <a:gd name="T32" fmla="*/ 282 w 403"/>
                  <a:gd name="T33" fmla="*/ 772 h 831"/>
                  <a:gd name="T34" fmla="*/ 241 w 403"/>
                  <a:gd name="T35" fmla="*/ 612 h 831"/>
                  <a:gd name="T36" fmla="*/ 210 w 403"/>
                  <a:gd name="T37" fmla="*/ 560 h 831"/>
                  <a:gd name="T38" fmla="*/ 203 w 403"/>
                  <a:gd name="T39" fmla="*/ 544 h 831"/>
                  <a:gd name="T40" fmla="*/ 213 w 403"/>
                  <a:gd name="T41" fmla="*/ 404 h 831"/>
                  <a:gd name="T42" fmla="*/ 303 w 403"/>
                  <a:gd name="T43" fmla="*/ 313 h 831"/>
                  <a:gd name="T44" fmla="*/ 403 w 403"/>
                  <a:gd name="T45" fmla="*/ 306 h 831"/>
                  <a:gd name="T46" fmla="*/ 392 w 403"/>
                  <a:gd name="T47" fmla="*/ 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3" h="831">
                    <a:moveTo>
                      <a:pt x="392" y="0"/>
                    </a:moveTo>
                    <a:cubicBezTo>
                      <a:pt x="367" y="3"/>
                      <a:pt x="351" y="7"/>
                      <a:pt x="351" y="7"/>
                    </a:cubicBezTo>
                    <a:cubicBezTo>
                      <a:pt x="200" y="36"/>
                      <a:pt x="132" y="139"/>
                      <a:pt x="105" y="217"/>
                    </a:cubicBezTo>
                    <a:cubicBezTo>
                      <a:pt x="103" y="224"/>
                      <a:pt x="100" y="230"/>
                      <a:pt x="99" y="236"/>
                    </a:cubicBezTo>
                    <a:cubicBezTo>
                      <a:pt x="76" y="315"/>
                      <a:pt x="85" y="358"/>
                      <a:pt x="85" y="358"/>
                    </a:cubicBezTo>
                    <a:cubicBezTo>
                      <a:pt x="88" y="371"/>
                      <a:pt x="97" y="394"/>
                      <a:pt x="92" y="409"/>
                    </a:cubicBezTo>
                    <a:cubicBezTo>
                      <a:pt x="79" y="442"/>
                      <a:pt x="49" y="491"/>
                      <a:pt x="28" y="515"/>
                    </a:cubicBezTo>
                    <a:cubicBezTo>
                      <a:pt x="0" y="549"/>
                      <a:pt x="17" y="565"/>
                      <a:pt x="17" y="565"/>
                    </a:cubicBezTo>
                    <a:cubicBezTo>
                      <a:pt x="33" y="579"/>
                      <a:pt x="50" y="582"/>
                      <a:pt x="50" y="582"/>
                    </a:cubicBezTo>
                    <a:cubicBezTo>
                      <a:pt x="78" y="590"/>
                      <a:pt x="60" y="618"/>
                      <a:pt x="60" y="618"/>
                    </a:cubicBezTo>
                    <a:cubicBezTo>
                      <a:pt x="36" y="651"/>
                      <a:pt x="83" y="661"/>
                      <a:pt x="83" y="661"/>
                    </a:cubicBezTo>
                    <a:cubicBezTo>
                      <a:pt x="52" y="684"/>
                      <a:pt x="82" y="705"/>
                      <a:pt x="82" y="705"/>
                    </a:cubicBezTo>
                    <a:cubicBezTo>
                      <a:pt x="99" y="713"/>
                      <a:pt x="109" y="743"/>
                      <a:pt x="109" y="759"/>
                    </a:cubicBezTo>
                    <a:cubicBezTo>
                      <a:pt x="109" y="765"/>
                      <a:pt x="110" y="763"/>
                      <a:pt x="111" y="768"/>
                    </a:cubicBezTo>
                    <a:cubicBezTo>
                      <a:pt x="126" y="831"/>
                      <a:pt x="191" y="801"/>
                      <a:pt x="191" y="801"/>
                    </a:cubicBezTo>
                    <a:cubicBezTo>
                      <a:pt x="212" y="795"/>
                      <a:pt x="232" y="792"/>
                      <a:pt x="249" y="792"/>
                    </a:cubicBezTo>
                    <a:cubicBezTo>
                      <a:pt x="263" y="793"/>
                      <a:pt x="276" y="785"/>
                      <a:pt x="282" y="772"/>
                    </a:cubicBezTo>
                    <a:cubicBezTo>
                      <a:pt x="311" y="701"/>
                      <a:pt x="241" y="612"/>
                      <a:pt x="241" y="612"/>
                    </a:cubicBezTo>
                    <a:cubicBezTo>
                      <a:pt x="228" y="596"/>
                      <a:pt x="217" y="575"/>
                      <a:pt x="210" y="560"/>
                    </a:cubicBezTo>
                    <a:cubicBezTo>
                      <a:pt x="205" y="550"/>
                      <a:pt x="203" y="544"/>
                      <a:pt x="203" y="544"/>
                    </a:cubicBezTo>
                    <a:cubicBezTo>
                      <a:pt x="181" y="472"/>
                      <a:pt x="213" y="404"/>
                      <a:pt x="213" y="404"/>
                    </a:cubicBezTo>
                    <a:cubicBezTo>
                      <a:pt x="241" y="334"/>
                      <a:pt x="303" y="313"/>
                      <a:pt x="303" y="313"/>
                    </a:cubicBezTo>
                    <a:cubicBezTo>
                      <a:pt x="332" y="302"/>
                      <a:pt x="373" y="303"/>
                      <a:pt x="403" y="306"/>
                    </a:cubicBezTo>
                    <a:cubicBezTo>
                      <a:pt x="370" y="195"/>
                      <a:pt x="368" y="83"/>
                      <a:pt x="392"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808">
                <a:extLst>
                  <a:ext uri="{FF2B5EF4-FFF2-40B4-BE49-F238E27FC236}">
                    <a16:creationId xmlns:a16="http://schemas.microsoft.com/office/drawing/2014/main" id="{7D18B8B6-EAD0-4DAC-8CE0-5092B8E8A19B}"/>
                  </a:ext>
                </a:extLst>
              </p:cNvPr>
              <p:cNvSpPr>
                <a:spLocks/>
              </p:cNvSpPr>
              <p:nvPr/>
            </p:nvSpPr>
            <p:spPr bwMode="auto">
              <a:xfrm>
                <a:off x="-1227138" y="3289300"/>
                <a:ext cx="739775" cy="976313"/>
              </a:xfrm>
              <a:custGeom>
                <a:avLst/>
                <a:gdLst>
                  <a:gd name="T0" fmla="*/ 240 w 247"/>
                  <a:gd name="T1" fmla="*/ 36 h 327"/>
                  <a:gd name="T2" fmla="*/ 186 w 247"/>
                  <a:gd name="T3" fmla="*/ 0 h 327"/>
                  <a:gd name="T4" fmla="*/ 176 w 247"/>
                  <a:gd name="T5" fmla="*/ 4 h 327"/>
                  <a:gd name="T6" fmla="*/ 171 w 247"/>
                  <a:gd name="T7" fmla="*/ 23 h 327"/>
                  <a:gd name="T8" fmla="*/ 158 w 247"/>
                  <a:gd name="T9" fmla="*/ 47 h 327"/>
                  <a:gd name="T10" fmla="*/ 159 w 247"/>
                  <a:gd name="T11" fmla="*/ 70 h 327"/>
                  <a:gd name="T12" fmla="*/ 144 w 247"/>
                  <a:gd name="T13" fmla="*/ 99 h 327"/>
                  <a:gd name="T14" fmla="*/ 143 w 247"/>
                  <a:gd name="T15" fmla="*/ 105 h 327"/>
                  <a:gd name="T16" fmla="*/ 100 w 247"/>
                  <a:gd name="T17" fmla="*/ 122 h 327"/>
                  <a:gd name="T18" fmla="*/ 38 w 247"/>
                  <a:gd name="T19" fmla="*/ 123 h 327"/>
                  <a:gd name="T20" fmla="*/ 22 w 247"/>
                  <a:gd name="T21" fmla="*/ 214 h 327"/>
                  <a:gd name="T22" fmla="*/ 247 w 247"/>
                  <a:gd name="T23" fmla="*/ 327 h 327"/>
                  <a:gd name="T24" fmla="*/ 240 w 247"/>
                  <a:gd name="T25" fmla="*/ 36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27">
                    <a:moveTo>
                      <a:pt x="240" y="36"/>
                    </a:moveTo>
                    <a:cubicBezTo>
                      <a:pt x="221" y="25"/>
                      <a:pt x="203" y="13"/>
                      <a:pt x="186" y="0"/>
                    </a:cubicBezTo>
                    <a:cubicBezTo>
                      <a:pt x="180" y="3"/>
                      <a:pt x="176" y="4"/>
                      <a:pt x="176" y="4"/>
                    </a:cubicBezTo>
                    <a:cubicBezTo>
                      <a:pt x="161" y="9"/>
                      <a:pt x="171" y="23"/>
                      <a:pt x="171" y="23"/>
                    </a:cubicBezTo>
                    <a:cubicBezTo>
                      <a:pt x="183" y="41"/>
                      <a:pt x="158" y="47"/>
                      <a:pt x="158" y="47"/>
                    </a:cubicBezTo>
                    <a:cubicBezTo>
                      <a:pt x="175" y="59"/>
                      <a:pt x="159" y="70"/>
                      <a:pt x="159" y="70"/>
                    </a:cubicBezTo>
                    <a:cubicBezTo>
                      <a:pt x="150" y="75"/>
                      <a:pt x="144" y="91"/>
                      <a:pt x="144" y="99"/>
                    </a:cubicBezTo>
                    <a:cubicBezTo>
                      <a:pt x="144" y="103"/>
                      <a:pt x="144" y="101"/>
                      <a:pt x="143" y="105"/>
                    </a:cubicBezTo>
                    <a:cubicBezTo>
                      <a:pt x="135" y="138"/>
                      <a:pt x="100" y="122"/>
                      <a:pt x="100" y="122"/>
                    </a:cubicBezTo>
                    <a:cubicBezTo>
                      <a:pt x="73" y="114"/>
                      <a:pt x="52" y="118"/>
                      <a:pt x="38" y="123"/>
                    </a:cubicBezTo>
                    <a:cubicBezTo>
                      <a:pt x="0" y="138"/>
                      <a:pt x="22" y="214"/>
                      <a:pt x="22" y="214"/>
                    </a:cubicBezTo>
                    <a:cubicBezTo>
                      <a:pt x="38" y="257"/>
                      <a:pt x="247" y="327"/>
                      <a:pt x="247" y="327"/>
                    </a:cubicBezTo>
                    <a:cubicBezTo>
                      <a:pt x="159" y="240"/>
                      <a:pt x="197" y="118"/>
                      <a:pt x="240"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09">
                <a:extLst>
                  <a:ext uri="{FF2B5EF4-FFF2-40B4-BE49-F238E27FC236}">
                    <a16:creationId xmlns:a16="http://schemas.microsoft.com/office/drawing/2014/main" id="{22D0657C-DE43-453D-8E5F-018565B247A1}"/>
                  </a:ext>
                </a:extLst>
              </p:cNvPr>
              <p:cNvSpPr>
                <a:spLocks/>
              </p:cNvSpPr>
              <p:nvPr/>
            </p:nvSpPr>
            <p:spPr bwMode="auto">
              <a:xfrm>
                <a:off x="-2508251" y="1652588"/>
                <a:ext cx="931863" cy="2274888"/>
              </a:xfrm>
              <a:custGeom>
                <a:avLst/>
                <a:gdLst>
                  <a:gd name="T0" fmla="*/ 210 w 311"/>
                  <a:gd name="T1" fmla="*/ 491 h 762"/>
                  <a:gd name="T2" fmla="*/ 203 w 311"/>
                  <a:gd name="T3" fmla="*/ 475 h 762"/>
                  <a:gd name="T4" fmla="*/ 213 w 311"/>
                  <a:gd name="T5" fmla="*/ 335 h 762"/>
                  <a:gd name="T6" fmla="*/ 248 w 311"/>
                  <a:gd name="T7" fmla="*/ 281 h 762"/>
                  <a:gd name="T8" fmla="*/ 210 w 311"/>
                  <a:gd name="T9" fmla="*/ 0 h 762"/>
                  <a:gd name="T10" fmla="*/ 105 w 311"/>
                  <a:gd name="T11" fmla="*/ 148 h 762"/>
                  <a:gd name="T12" fmla="*/ 99 w 311"/>
                  <a:gd name="T13" fmla="*/ 167 h 762"/>
                  <a:gd name="T14" fmla="*/ 85 w 311"/>
                  <a:gd name="T15" fmla="*/ 289 h 762"/>
                  <a:gd name="T16" fmla="*/ 92 w 311"/>
                  <a:gd name="T17" fmla="*/ 340 h 762"/>
                  <a:gd name="T18" fmla="*/ 28 w 311"/>
                  <a:gd name="T19" fmla="*/ 446 h 762"/>
                  <a:gd name="T20" fmla="*/ 17 w 311"/>
                  <a:gd name="T21" fmla="*/ 496 h 762"/>
                  <a:gd name="T22" fmla="*/ 50 w 311"/>
                  <a:gd name="T23" fmla="*/ 513 h 762"/>
                  <a:gd name="T24" fmla="*/ 60 w 311"/>
                  <a:gd name="T25" fmla="*/ 549 h 762"/>
                  <a:gd name="T26" fmla="*/ 83 w 311"/>
                  <a:gd name="T27" fmla="*/ 592 h 762"/>
                  <a:gd name="T28" fmla="*/ 82 w 311"/>
                  <a:gd name="T29" fmla="*/ 636 h 762"/>
                  <a:gd name="T30" fmla="*/ 109 w 311"/>
                  <a:gd name="T31" fmla="*/ 690 h 762"/>
                  <a:gd name="T32" fmla="*/ 111 w 311"/>
                  <a:gd name="T33" fmla="*/ 699 h 762"/>
                  <a:gd name="T34" fmla="*/ 191 w 311"/>
                  <a:gd name="T35" fmla="*/ 732 h 762"/>
                  <a:gd name="T36" fmla="*/ 249 w 311"/>
                  <a:gd name="T37" fmla="*/ 723 h 762"/>
                  <a:gd name="T38" fmla="*/ 282 w 311"/>
                  <a:gd name="T39" fmla="*/ 703 h 762"/>
                  <a:gd name="T40" fmla="*/ 241 w 311"/>
                  <a:gd name="T41" fmla="*/ 543 h 762"/>
                  <a:gd name="T42" fmla="*/ 210 w 311"/>
                  <a:gd name="T43" fmla="*/ 49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762">
                    <a:moveTo>
                      <a:pt x="210" y="491"/>
                    </a:moveTo>
                    <a:cubicBezTo>
                      <a:pt x="205" y="481"/>
                      <a:pt x="203" y="475"/>
                      <a:pt x="203" y="475"/>
                    </a:cubicBezTo>
                    <a:cubicBezTo>
                      <a:pt x="181" y="403"/>
                      <a:pt x="213" y="335"/>
                      <a:pt x="213" y="335"/>
                    </a:cubicBezTo>
                    <a:cubicBezTo>
                      <a:pt x="222" y="312"/>
                      <a:pt x="235" y="294"/>
                      <a:pt x="248" y="281"/>
                    </a:cubicBezTo>
                    <a:cubicBezTo>
                      <a:pt x="212" y="183"/>
                      <a:pt x="199" y="83"/>
                      <a:pt x="210" y="0"/>
                    </a:cubicBezTo>
                    <a:cubicBezTo>
                      <a:pt x="153" y="44"/>
                      <a:pt x="122" y="101"/>
                      <a:pt x="105" y="148"/>
                    </a:cubicBezTo>
                    <a:cubicBezTo>
                      <a:pt x="103" y="155"/>
                      <a:pt x="100" y="161"/>
                      <a:pt x="99" y="167"/>
                    </a:cubicBezTo>
                    <a:cubicBezTo>
                      <a:pt x="76" y="246"/>
                      <a:pt x="85" y="289"/>
                      <a:pt x="85" y="289"/>
                    </a:cubicBezTo>
                    <a:cubicBezTo>
                      <a:pt x="88" y="302"/>
                      <a:pt x="97" y="325"/>
                      <a:pt x="92" y="340"/>
                    </a:cubicBezTo>
                    <a:cubicBezTo>
                      <a:pt x="79" y="373"/>
                      <a:pt x="49" y="422"/>
                      <a:pt x="28" y="446"/>
                    </a:cubicBezTo>
                    <a:cubicBezTo>
                      <a:pt x="0" y="480"/>
                      <a:pt x="17" y="496"/>
                      <a:pt x="17" y="496"/>
                    </a:cubicBezTo>
                    <a:cubicBezTo>
                      <a:pt x="33" y="510"/>
                      <a:pt x="50" y="513"/>
                      <a:pt x="50" y="513"/>
                    </a:cubicBezTo>
                    <a:cubicBezTo>
                      <a:pt x="78" y="521"/>
                      <a:pt x="60" y="549"/>
                      <a:pt x="60" y="549"/>
                    </a:cubicBezTo>
                    <a:cubicBezTo>
                      <a:pt x="36" y="582"/>
                      <a:pt x="83" y="592"/>
                      <a:pt x="83" y="592"/>
                    </a:cubicBezTo>
                    <a:cubicBezTo>
                      <a:pt x="52" y="615"/>
                      <a:pt x="82" y="636"/>
                      <a:pt x="82" y="636"/>
                    </a:cubicBezTo>
                    <a:cubicBezTo>
                      <a:pt x="99" y="644"/>
                      <a:pt x="109" y="674"/>
                      <a:pt x="109" y="690"/>
                    </a:cubicBezTo>
                    <a:cubicBezTo>
                      <a:pt x="109" y="696"/>
                      <a:pt x="110" y="694"/>
                      <a:pt x="111" y="699"/>
                    </a:cubicBezTo>
                    <a:cubicBezTo>
                      <a:pt x="126" y="762"/>
                      <a:pt x="191" y="732"/>
                      <a:pt x="191" y="732"/>
                    </a:cubicBezTo>
                    <a:cubicBezTo>
                      <a:pt x="212" y="726"/>
                      <a:pt x="232" y="723"/>
                      <a:pt x="249" y="723"/>
                    </a:cubicBezTo>
                    <a:cubicBezTo>
                      <a:pt x="263" y="724"/>
                      <a:pt x="276" y="716"/>
                      <a:pt x="282" y="703"/>
                    </a:cubicBezTo>
                    <a:cubicBezTo>
                      <a:pt x="311" y="632"/>
                      <a:pt x="241" y="543"/>
                      <a:pt x="241" y="543"/>
                    </a:cubicBezTo>
                    <a:cubicBezTo>
                      <a:pt x="228" y="527"/>
                      <a:pt x="217" y="506"/>
                      <a:pt x="210" y="49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810">
                <a:extLst>
                  <a:ext uri="{FF2B5EF4-FFF2-40B4-BE49-F238E27FC236}">
                    <a16:creationId xmlns:a16="http://schemas.microsoft.com/office/drawing/2014/main" id="{F935530F-12D2-4C61-A691-0DD5BB4DD48F}"/>
                  </a:ext>
                </a:extLst>
              </p:cNvPr>
              <p:cNvSpPr>
                <a:spLocks/>
              </p:cNvSpPr>
              <p:nvPr/>
            </p:nvSpPr>
            <p:spPr bwMode="auto">
              <a:xfrm>
                <a:off x="-1227138" y="3629025"/>
                <a:ext cx="739775" cy="636588"/>
              </a:xfrm>
              <a:custGeom>
                <a:avLst/>
                <a:gdLst>
                  <a:gd name="T0" fmla="*/ 199 w 247"/>
                  <a:gd name="T1" fmla="*/ 33 h 213"/>
                  <a:gd name="T2" fmla="*/ 136 w 247"/>
                  <a:gd name="T3" fmla="*/ 5 h 213"/>
                  <a:gd name="T4" fmla="*/ 100 w 247"/>
                  <a:gd name="T5" fmla="*/ 8 h 213"/>
                  <a:gd name="T6" fmla="*/ 38 w 247"/>
                  <a:gd name="T7" fmla="*/ 9 h 213"/>
                  <a:gd name="T8" fmla="*/ 22 w 247"/>
                  <a:gd name="T9" fmla="*/ 100 h 213"/>
                  <a:gd name="T10" fmla="*/ 247 w 247"/>
                  <a:gd name="T11" fmla="*/ 213 h 213"/>
                  <a:gd name="T12" fmla="*/ 199 w 247"/>
                  <a:gd name="T13" fmla="*/ 33 h 213"/>
                </a:gdLst>
                <a:ahLst/>
                <a:cxnLst>
                  <a:cxn ang="0">
                    <a:pos x="T0" y="T1"/>
                  </a:cxn>
                  <a:cxn ang="0">
                    <a:pos x="T2" y="T3"/>
                  </a:cxn>
                  <a:cxn ang="0">
                    <a:pos x="T4" y="T5"/>
                  </a:cxn>
                  <a:cxn ang="0">
                    <a:pos x="T6" y="T7"/>
                  </a:cxn>
                  <a:cxn ang="0">
                    <a:pos x="T8" y="T9"/>
                  </a:cxn>
                  <a:cxn ang="0">
                    <a:pos x="T10" y="T11"/>
                  </a:cxn>
                  <a:cxn ang="0">
                    <a:pos x="T12" y="T13"/>
                  </a:cxn>
                </a:cxnLst>
                <a:rect l="0" t="0" r="r" b="b"/>
                <a:pathLst>
                  <a:path w="247" h="213">
                    <a:moveTo>
                      <a:pt x="199" y="33"/>
                    </a:moveTo>
                    <a:cubicBezTo>
                      <a:pt x="177" y="25"/>
                      <a:pt x="156" y="15"/>
                      <a:pt x="136" y="5"/>
                    </a:cubicBezTo>
                    <a:cubicBezTo>
                      <a:pt x="123" y="19"/>
                      <a:pt x="100" y="8"/>
                      <a:pt x="100" y="8"/>
                    </a:cubicBezTo>
                    <a:cubicBezTo>
                      <a:pt x="73" y="0"/>
                      <a:pt x="52" y="4"/>
                      <a:pt x="38" y="9"/>
                    </a:cubicBezTo>
                    <a:cubicBezTo>
                      <a:pt x="0" y="24"/>
                      <a:pt x="22" y="100"/>
                      <a:pt x="22" y="100"/>
                    </a:cubicBezTo>
                    <a:cubicBezTo>
                      <a:pt x="38" y="143"/>
                      <a:pt x="247" y="213"/>
                      <a:pt x="247" y="213"/>
                    </a:cubicBezTo>
                    <a:cubicBezTo>
                      <a:pt x="194" y="160"/>
                      <a:pt x="186" y="95"/>
                      <a:pt x="199" y="3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811">
                <a:extLst>
                  <a:ext uri="{FF2B5EF4-FFF2-40B4-BE49-F238E27FC236}">
                    <a16:creationId xmlns:a16="http://schemas.microsoft.com/office/drawing/2014/main" id="{19983C46-AA1E-46F2-89DE-CF88295EDFF9}"/>
                  </a:ext>
                </a:extLst>
              </p:cNvPr>
              <p:cNvSpPr>
                <a:spLocks/>
              </p:cNvSpPr>
              <p:nvPr/>
            </p:nvSpPr>
            <p:spPr bwMode="auto">
              <a:xfrm>
                <a:off x="-1166813" y="3900488"/>
                <a:ext cx="679450" cy="365125"/>
              </a:xfrm>
              <a:custGeom>
                <a:avLst/>
                <a:gdLst>
                  <a:gd name="T0" fmla="*/ 186 w 227"/>
                  <a:gd name="T1" fmla="*/ 61 h 122"/>
                  <a:gd name="T2" fmla="*/ 0 w 227"/>
                  <a:gd name="T3" fmla="*/ 0 h 122"/>
                  <a:gd name="T4" fmla="*/ 2 w 227"/>
                  <a:gd name="T5" fmla="*/ 9 h 122"/>
                  <a:gd name="T6" fmla="*/ 227 w 227"/>
                  <a:gd name="T7" fmla="*/ 122 h 122"/>
                  <a:gd name="T8" fmla="*/ 186 w 227"/>
                  <a:gd name="T9" fmla="*/ 61 h 122"/>
                </a:gdLst>
                <a:ahLst/>
                <a:cxnLst>
                  <a:cxn ang="0">
                    <a:pos x="T0" y="T1"/>
                  </a:cxn>
                  <a:cxn ang="0">
                    <a:pos x="T2" y="T3"/>
                  </a:cxn>
                  <a:cxn ang="0">
                    <a:pos x="T4" y="T5"/>
                  </a:cxn>
                  <a:cxn ang="0">
                    <a:pos x="T6" y="T7"/>
                  </a:cxn>
                  <a:cxn ang="0">
                    <a:pos x="T8" y="T9"/>
                  </a:cxn>
                </a:cxnLst>
                <a:rect l="0" t="0" r="r" b="b"/>
                <a:pathLst>
                  <a:path w="227" h="122">
                    <a:moveTo>
                      <a:pt x="186" y="61"/>
                    </a:moveTo>
                    <a:cubicBezTo>
                      <a:pt x="120" y="51"/>
                      <a:pt x="57" y="30"/>
                      <a:pt x="0" y="0"/>
                    </a:cubicBezTo>
                    <a:cubicBezTo>
                      <a:pt x="1" y="6"/>
                      <a:pt x="2" y="9"/>
                      <a:pt x="2" y="9"/>
                    </a:cubicBezTo>
                    <a:cubicBezTo>
                      <a:pt x="18" y="52"/>
                      <a:pt x="227" y="122"/>
                      <a:pt x="227" y="122"/>
                    </a:cubicBezTo>
                    <a:cubicBezTo>
                      <a:pt x="208" y="103"/>
                      <a:pt x="195" y="83"/>
                      <a:pt x="186" y="6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12">
                <a:extLst>
                  <a:ext uri="{FF2B5EF4-FFF2-40B4-BE49-F238E27FC236}">
                    <a16:creationId xmlns:a16="http://schemas.microsoft.com/office/drawing/2014/main" id="{38878D89-C029-4A2F-842F-C605363D5786}"/>
                  </a:ext>
                </a:extLst>
              </p:cNvPr>
              <p:cNvSpPr>
                <a:spLocks/>
              </p:cNvSpPr>
              <p:nvPr/>
            </p:nvSpPr>
            <p:spPr bwMode="auto">
              <a:xfrm>
                <a:off x="-2508251" y="2717800"/>
                <a:ext cx="868363" cy="1212850"/>
              </a:xfrm>
              <a:custGeom>
                <a:avLst/>
                <a:gdLst>
                  <a:gd name="T0" fmla="*/ 85 w 290"/>
                  <a:gd name="T1" fmla="*/ 0 h 406"/>
                  <a:gd name="T2" fmla="*/ 28 w 290"/>
                  <a:gd name="T3" fmla="*/ 90 h 406"/>
                  <a:gd name="T4" fmla="*/ 17 w 290"/>
                  <a:gd name="T5" fmla="*/ 140 h 406"/>
                  <a:gd name="T6" fmla="*/ 50 w 290"/>
                  <a:gd name="T7" fmla="*/ 156 h 406"/>
                  <a:gd name="T8" fmla="*/ 60 w 290"/>
                  <a:gd name="T9" fmla="*/ 192 h 406"/>
                  <a:gd name="T10" fmla="*/ 83 w 290"/>
                  <a:gd name="T11" fmla="*/ 236 h 406"/>
                  <a:gd name="T12" fmla="*/ 82 w 290"/>
                  <a:gd name="T13" fmla="*/ 279 h 406"/>
                  <a:gd name="T14" fmla="*/ 109 w 290"/>
                  <a:gd name="T15" fmla="*/ 333 h 406"/>
                  <a:gd name="T16" fmla="*/ 111 w 290"/>
                  <a:gd name="T17" fmla="*/ 343 h 406"/>
                  <a:gd name="T18" fmla="*/ 191 w 290"/>
                  <a:gd name="T19" fmla="*/ 376 h 406"/>
                  <a:gd name="T20" fmla="*/ 249 w 290"/>
                  <a:gd name="T21" fmla="*/ 367 h 406"/>
                  <a:gd name="T22" fmla="*/ 282 w 290"/>
                  <a:gd name="T23" fmla="*/ 347 h 406"/>
                  <a:gd name="T24" fmla="*/ 286 w 290"/>
                  <a:gd name="T25" fmla="*/ 281 h 406"/>
                  <a:gd name="T26" fmla="*/ 85 w 290"/>
                  <a:gd name="T2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0" h="406">
                    <a:moveTo>
                      <a:pt x="85" y="0"/>
                    </a:moveTo>
                    <a:cubicBezTo>
                      <a:pt x="70" y="31"/>
                      <a:pt x="45" y="69"/>
                      <a:pt x="28" y="90"/>
                    </a:cubicBezTo>
                    <a:cubicBezTo>
                      <a:pt x="0" y="124"/>
                      <a:pt x="17" y="140"/>
                      <a:pt x="17" y="140"/>
                    </a:cubicBezTo>
                    <a:cubicBezTo>
                      <a:pt x="33" y="154"/>
                      <a:pt x="50" y="156"/>
                      <a:pt x="50" y="156"/>
                    </a:cubicBezTo>
                    <a:cubicBezTo>
                      <a:pt x="78" y="165"/>
                      <a:pt x="60" y="192"/>
                      <a:pt x="60" y="192"/>
                    </a:cubicBezTo>
                    <a:cubicBezTo>
                      <a:pt x="36" y="225"/>
                      <a:pt x="83" y="236"/>
                      <a:pt x="83" y="236"/>
                    </a:cubicBezTo>
                    <a:cubicBezTo>
                      <a:pt x="52" y="258"/>
                      <a:pt x="82" y="279"/>
                      <a:pt x="82" y="279"/>
                    </a:cubicBezTo>
                    <a:cubicBezTo>
                      <a:pt x="99" y="287"/>
                      <a:pt x="109" y="317"/>
                      <a:pt x="109" y="333"/>
                    </a:cubicBezTo>
                    <a:cubicBezTo>
                      <a:pt x="109" y="340"/>
                      <a:pt x="110" y="337"/>
                      <a:pt x="111" y="343"/>
                    </a:cubicBezTo>
                    <a:cubicBezTo>
                      <a:pt x="126" y="406"/>
                      <a:pt x="191" y="376"/>
                      <a:pt x="191" y="376"/>
                    </a:cubicBezTo>
                    <a:cubicBezTo>
                      <a:pt x="212" y="369"/>
                      <a:pt x="232" y="367"/>
                      <a:pt x="249" y="367"/>
                    </a:cubicBezTo>
                    <a:cubicBezTo>
                      <a:pt x="263" y="367"/>
                      <a:pt x="276" y="360"/>
                      <a:pt x="282" y="347"/>
                    </a:cubicBezTo>
                    <a:cubicBezTo>
                      <a:pt x="290" y="326"/>
                      <a:pt x="290" y="303"/>
                      <a:pt x="286" y="281"/>
                    </a:cubicBezTo>
                    <a:cubicBezTo>
                      <a:pt x="198" y="200"/>
                      <a:pt x="129" y="100"/>
                      <a:pt x="85" y="0"/>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0" name="Freeform 816">
              <a:extLst>
                <a:ext uri="{FF2B5EF4-FFF2-40B4-BE49-F238E27FC236}">
                  <a16:creationId xmlns:a16="http://schemas.microsoft.com/office/drawing/2014/main" id="{783790CA-2EBC-44B8-9768-E21F7F8AEA03}"/>
                </a:ext>
              </a:extLst>
            </p:cNvPr>
            <p:cNvSpPr>
              <a:spLocks noEditPoints="1"/>
            </p:cNvSpPr>
            <p:nvPr/>
          </p:nvSpPr>
          <p:spPr bwMode="auto">
            <a:xfrm>
              <a:off x="5253037" y="2079338"/>
              <a:ext cx="1890713" cy="1633538"/>
            </a:xfrm>
            <a:custGeom>
              <a:avLst/>
              <a:gdLst>
                <a:gd name="T0" fmla="*/ 621 w 631"/>
                <a:gd name="T1" fmla="*/ 200 h 546"/>
                <a:gd name="T2" fmla="*/ 615 w 631"/>
                <a:gd name="T3" fmla="*/ 254 h 546"/>
                <a:gd name="T4" fmla="*/ 510 w 631"/>
                <a:gd name="T5" fmla="*/ 159 h 546"/>
                <a:gd name="T6" fmla="*/ 440 w 631"/>
                <a:gd name="T7" fmla="*/ 78 h 546"/>
                <a:gd name="T8" fmla="*/ 574 w 631"/>
                <a:gd name="T9" fmla="*/ 134 h 546"/>
                <a:gd name="T10" fmla="*/ 576 w 631"/>
                <a:gd name="T11" fmla="*/ 128 h 546"/>
                <a:gd name="T12" fmla="*/ 426 w 631"/>
                <a:gd name="T13" fmla="*/ 53 h 546"/>
                <a:gd name="T14" fmla="*/ 324 w 631"/>
                <a:gd name="T15" fmla="*/ 18 h 546"/>
                <a:gd name="T16" fmla="*/ 258 w 631"/>
                <a:gd name="T17" fmla="*/ 63 h 546"/>
                <a:gd name="T18" fmla="*/ 219 w 631"/>
                <a:gd name="T19" fmla="*/ 69 h 546"/>
                <a:gd name="T20" fmla="*/ 135 w 631"/>
                <a:gd name="T21" fmla="*/ 70 h 546"/>
                <a:gd name="T22" fmla="*/ 129 w 631"/>
                <a:gd name="T23" fmla="*/ 67 h 546"/>
                <a:gd name="T24" fmla="*/ 103 w 631"/>
                <a:gd name="T25" fmla="*/ 126 h 546"/>
                <a:gd name="T26" fmla="*/ 256 w 631"/>
                <a:gd name="T27" fmla="*/ 71 h 546"/>
                <a:gd name="T28" fmla="*/ 179 w 631"/>
                <a:gd name="T29" fmla="*/ 143 h 546"/>
                <a:gd name="T30" fmla="*/ 45 w 631"/>
                <a:gd name="T31" fmla="*/ 180 h 546"/>
                <a:gd name="T32" fmla="*/ 77 w 631"/>
                <a:gd name="T33" fmla="*/ 230 h 546"/>
                <a:gd name="T34" fmla="*/ 41 w 631"/>
                <a:gd name="T35" fmla="*/ 313 h 546"/>
                <a:gd name="T36" fmla="*/ 0 w 631"/>
                <a:gd name="T37" fmla="*/ 266 h 546"/>
                <a:gd name="T38" fmla="*/ 29 w 631"/>
                <a:gd name="T39" fmla="*/ 332 h 546"/>
                <a:gd name="T40" fmla="*/ 89 w 631"/>
                <a:gd name="T41" fmla="*/ 245 h 546"/>
                <a:gd name="T42" fmla="*/ 160 w 631"/>
                <a:gd name="T43" fmla="*/ 277 h 546"/>
                <a:gd name="T44" fmla="*/ 162 w 631"/>
                <a:gd name="T45" fmla="*/ 283 h 546"/>
                <a:gd name="T46" fmla="*/ 263 w 631"/>
                <a:gd name="T47" fmla="*/ 241 h 546"/>
                <a:gd name="T48" fmla="*/ 332 w 631"/>
                <a:gd name="T49" fmla="*/ 160 h 546"/>
                <a:gd name="T50" fmla="*/ 447 w 631"/>
                <a:gd name="T51" fmla="*/ 202 h 546"/>
                <a:gd name="T52" fmla="*/ 392 w 631"/>
                <a:gd name="T53" fmla="*/ 282 h 546"/>
                <a:gd name="T54" fmla="*/ 353 w 631"/>
                <a:gd name="T55" fmla="*/ 223 h 546"/>
                <a:gd name="T56" fmla="*/ 367 w 631"/>
                <a:gd name="T57" fmla="*/ 278 h 546"/>
                <a:gd name="T58" fmla="*/ 526 w 631"/>
                <a:gd name="T59" fmla="*/ 307 h 546"/>
                <a:gd name="T60" fmla="*/ 435 w 631"/>
                <a:gd name="T61" fmla="*/ 349 h 546"/>
                <a:gd name="T62" fmla="*/ 527 w 631"/>
                <a:gd name="T63" fmla="*/ 314 h 546"/>
                <a:gd name="T64" fmla="*/ 606 w 631"/>
                <a:gd name="T65" fmla="*/ 388 h 546"/>
                <a:gd name="T66" fmla="*/ 558 w 631"/>
                <a:gd name="T67" fmla="*/ 457 h 546"/>
                <a:gd name="T68" fmla="*/ 503 w 631"/>
                <a:gd name="T69" fmla="*/ 385 h 546"/>
                <a:gd name="T70" fmla="*/ 532 w 631"/>
                <a:gd name="T71" fmla="*/ 546 h 546"/>
                <a:gd name="T72" fmla="*/ 518 w 631"/>
                <a:gd name="T73" fmla="*/ 396 h 546"/>
                <a:gd name="T74" fmla="*/ 585 w 631"/>
                <a:gd name="T75" fmla="*/ 471 h 546"/>
                <a:gd name="T76" fmla="*/ 622 w 631"/>
                <a:gd name="T77" fmla="*/ 388 h 546"/>
                <a:gd name="T78" fmla="*/ 631 w 631"/>
                <a:gd name="T79" fmla="*/ 266 h 546"/>
                <a:gd name="T80" fmla="*/ 81 w 631"/>
                <a:gd name="T81" fmla="*/ 220 h 546"/>
                <a:gd name="T82" fmla="*/ 159 w 631"/>
                <a:gd name="T83" fmla="*/ 169 h 546"/>
                <a:gd name="T84" fmla="*/ 106 w 631"/>
                <a:gd name="T85" fmla="*/ 221 h 546"/>
                <a:gd name="T86" fmla="*/ 243 w 631"/>
                <a:gd name="T87" fmla="*/ 231 h 546"/>
                <a:gd name="T88" fmla="*/ 414 w 631"/>
                <a:gd name="T89" fmla="*/ 167 h 546"/>
                <a:gd name="T90" fmla="*/ 385 w 631"/>
                <a:gd name="T91" fmla="*/ 138 h 546"/>
                <a:gd name="T92" fmla="*/ 403 w 631"/>
                <a:gd name="T93" fmla="*/ 177 h 546"/>
                <a:gd name="T94" fmla="*/ 298 w 631"/>
                <a:gd name="T95" fmla="*/ 154 h 546"/>
                <a:gd name="T96" fmla="*/ 248 w 631"/>
                <a:gd name="T97" fmla="*/ 229 h 546"/>
                <a:gd name="T98" fmla="*/ 345 w 631"/>
                <a:gd name="T99" fmla="*/ 97 h 546"/>
                <a:gd name="T100" fmla="*/ 354 w 631"/>
                <a:gd name="T101" fmla="*/ 78 h 546"/>
                <a:gd name="T102" fmla="*/ 424 w 631"/>
                <a:gd name="T103" fmla="*/ 60 h 546"/>
                <a:gd name="T104" fmla="*/ 450 w 631"/>
                <a:gd name="T105" fmla="*/ 189 h 546"/>
                <a:gd name="T106" fmla="*/ 533 w 631"/>
                <a:gd name="T107" fmla="*/ 172 h 546"/>
                <a:gd name="T108" fmla="*/ 526 w 631"/>
                <a:gd name="T109" fmla="*/ 303 h 546"/>
                <a:gd name="T110" fmla="*/ 571 w 631"/>
                <a:gd name="T111" fmla="*/ 295 h 546"/>
                <a:gd name="T112" fmla="*/ 574 w 631"/>
                <a:gd name="T113" fmla="*/ 307 h 546"/>
                <a:gd name="T114" fmla="*/ 612 w 631"/>
                <a:gd name="T115" fmla="*/ 3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1" h="546">
                  <a:moveTo>
                    <a:pt x="621" y="254"/>
                  </a:moveTo>
                  <a:cubicBezTo>
                    <a:pt x="623" y="220"/>
                    <a:pt x="623" y="220"/>
                    <a:pt x="623" y="220"/>
                  </a:cubicBezTo>
                  <a:cubicBezTo>
                    <a:pt x="627" y="219"/>
                    <a:pt x="631" y="215"/>
                    <a:pt x="631" y="210"/>
                  </a:cubicBezTo>
                  <a:cubicBezTo>
                    <a:pt x="631" y="205"/>
                    <a:pt x="627" y="200"/>
                    <a:pt x="621" y="200"/>
                  </a:cubicBezTo>
                  <a:cubicBezTo>
                    <a:pt x="616" y="200"/>
                    <a:pt x="612" y="205"/>
                    <a:pt x="612" y="210"/>
                  </a:cubicBezTo>
                  <a:cubicBezTo>
                    <a:pt x="612" y="215"/>
                    <a:pt x="615" y="218"/>
                    <a:pt x="619" y="219"/>
                  </a:cubicBezTo>
                  <a:cubicBezTo>
                    <a:pt x="617" y="254"/>
                    <a:pt x="617" y="254"/>
                    <a:pt x="617" y="254"/>
                  </a:cubicBezTo>
                  <a:cubicBezTo>
                    <a:pt x="616" y="254"/>
                    <a:pt x="616" y="254"/>
                    <a:pt x="615" y="254"/>
                  </a:cubicBezTo>
                  <a:cubicBezTo>
                    <a:pt x="537" y="169"/>
                    <a:pt x="537" y="169"/>
                    <a:pt x="537" y="169"/>
                  </a:cubicBezTo>
                  <a:cubicBezTo>
                    <a:pt x="540" y="167"/>
                    <a:pt x="541" y="163"/>
                    <a:pt x="541" y="159"/>
                  </a:cubicBezTo>
                  <a:cubicBezTo>
                    <a:pt x="541" y="150"/>
                    <a:pt x="534" y="143"/>
                    <a:pt x="526" y="143"/>
                  </a:cubicBezTo>
                  <a:cubicBezTo>
                    <a:pt x="517" y="143"/>
                    <a:pt x="510" y="150"/>
                    <a:pt x="510" y="159"/>
                  </a:cubicBezTo>
                  <a:cubicBezTo>
                    <a:pt x="510" y="159"/>
                    <a:pt x="510" y="160"/>
                    <a:pt x="511" y="161"/>
                  </a:cubicBezTo>
                  <a:cubicBezTo>
                    <a:pt x="447" y="178"/>
                    <a:pt x="447" y="178"/>
                    <a:pt x="447" y="178"/>
                  </a:cubicBezTo>
                  <a:cubicBezTo>
                    <a:pt x="446" y="174"/>
                    <a:pt x="443" y="171"/>
                    <a:pt x="439" y="169"/>
                  </a:cubicBezTo>
                  <a:cubicBezTo>
                    <a:pt x="440" y="78"/>
                    <a:pt x="440" y="78"/>
                    <a:pt x="440" y="78"/>
                  </a:cubicBezTo>
                  <a:cubicBezTo>
                    <a:pt x="440" y="78"/>
                    <a:pt x="441" y="78"/>
                    <a:pt x="441" y="78"/>
                  </a:cubicBezTo>
                  <a:cubicBezTo>
                    <a:pt x="447" y="78"/>
                    <a:pt x="452" y="75"/>
                    <a:pt x="456" y="70"/>
                  </a:cubicBezTo>
                  <a:cubicBezTo>
                    <a:pt x="574" y="132"/>
                    <a:pt x="574" y="132"/>
                    <a:pt x="574" y="132"/>
                  </a:cubicBezTo>
                  <a:cubicBezTo>
                    <a:pt x="574" y="132"/>
                    <a:pt x="574" y="133"/>
                    <a:pt x="574" y="134"/>
                  </a:cubicBezTo>
                  <a:cubicBezTo>
                    <a:pt x="574" y="139"/>
                    <a:pt x="578" y="143"/>
                    <a:pt x="583" y="143"/>
                  </a:cubicBezTo>
                  <a:cubicBezTo>
                    <a:pt x="588" y="143"/>
                    <a:pt x="593" y="139"/>
                    <a:pt x="593" y="134"/>
                  </a:cubicBezTo>
                  <a:cubicBezTo>
                    <a:pt x="593" y="129"/>
                    <a:pt x="588" y="125"/>
                    <a:pt x="583" y="125"/>
                  </a:cubicBezTo>
                  <a:cubicBezTo>
                    <a:pt x="581" y="125"/>
                    <a:pt x="578" y="126"/>
                    <a:pt x="576" y="128"/>
                  </a:cubicBezTo>
                  <a:cubicBezTo>
                    <a:pt x="458" y="66"/>
                    <a:pt x="458" y="66"/>
                    <a:pt x="458" y="66"/>
                  </a:cubicBezTo>
                  <a:cubicBezTo>
                    <a:pt x="458" y="64"/>
                    <a:pt x="459" y="62"/>
                    <a:pt x="459" y="60"/>
                  </a:cubicBezTo>
                  <a:cubicBezTo>
                    <a:pt x="459" y="51"/>
                    <a:pt x="451" y="43"/>
                    <a:pt x="441" y="43"/>
                  </a:cubicBezTo>
                  <a:cubicBezTo>
                    <a:pt x="434" y="43"/>
                    <a:pt x="428" y="47"/>
                    <a:pt x="426" y="53"/>
                  </a:cubicBezTo>
                  <a:cubicBezTo>
                    <a:pt x="358" y="25"/>
                    <a:pt x="358" y="25"/>
                    <a:pt x="358" y="25"/>
                  </a:cubicBezTo>
                  <a:cubicBezTo>
                    <a:pt x="359" y="23"/>
                    <a:pt x="360" y="21"/>
                    <a:pt x="360" y="18"/>
                  </a:cubicBezTo>
                  <a:cubicBezTo>
                    <a:pt x="360" y="8"/>
                    <a:pt x="352" y="0"/>
                    <a:pt x="342" y="0"/>
                  </a:cubicBezTo>
                  <a:cubicBezTo>
                    <a:pt x="332" y="0"/>
                    <a:pt x="324" y="8"/>
                    <a:pt x="324" y="18"/>
                  </a:cubicBezTo>
                  <a:cubicBezTo>
                    <a:pt x="324" y="26"/>
                    <a:pt x="330" y="33"/>
                    <a:pt x="338" y="35"/>
                  </a:cubicBezTo>
                  <a:cubicBezTo>
                    <a:pt x="350" y="79"/>
                    <a:pt x="350" y="79"/>
                    <a:pt x="350" y="79"/>
                  </a:cubicBezTo>
                  <a:cubicBezTo>
                    <a:pt x="348" y="80"/>
                    <a:pt x="346" y="81"/>
                    <a:pt x="345" y="83"/>
                  </a:cubicBezTo>
                  <a:cubicBezTo>
                    <a:pt x="258" y="63"/>
                    <a:pt x="258" y="63"/>
                    <a:pt x="258" y="63"/>
                  </a:cubicBezTo>
                  <a:cubicBezTo>
                    <a:pt x="258" y="63"/>
                    <a:pt x="258" y="63"/>
                    <a:pt x="258" y="63"/>
                  </a:cubicBezTo>
                  <a:cubicBezTo>
                    <a:pt x="258" y="52"/>
                    <a:pt x="249" y="43"/>
                    <a:pt x="238" y="43"/>
                  </a:cubicBezTo>
                  <a:cubicBezTo>
                    <a:pt x="227" y="43"/>
                    <a:pt x="218" y="52"/>
                    <a:pt x="218" y="63"/>
                  </a:cubicBezTo>
                  <a:cubicBezTo>
                    <a:pt x="218" y="65"/>
                    <a:pt x="218" y="67"/>
                    <a:pt x="219" y="69"/>
                  </a:cubicBezTo>
                  <a:cubicBezTo>
                    <a:pt x="101" y="120"/>
                    <a:pt x="101" y="120"/>
                    <a:pt x="101" y="120"/>
                  </a:cubicBezTo>
                  <a:cubicBezTo>
                    <a:pt x="100" y="118"/>
                    <a:pt x="98" y="117"/>
                    <a:pt x="96" y="116"/>
                  </a:cubicBezTo>
                  <a:cubicBezTo>
                    <a:pt x="132" y="70"/>
                    <a:pt x="132" y="70"/>
                    <a:pt x="132" y="70"/>
                  </a:cubicBezTo>
                  <a:cubicBezTo>
                    <a:pt x="133" y="70"/>
                    <a:pt x="134" y="70"/>
                    <a:pt x="135" y="70"/>
                  </a:cubicBezTo>
                  <a:cubicBezTo>
                    <a:pt x="139" y="70"/>
                    <a:pt x="142" y="67"/>
                    <a:pt x="142" y="62"/>
                  </a:cubicBezTo>
                  <a:cubicBezTo>
                    <a:pt x="142" y="58"/>
                    <a:pt x="139" y="55"/>
                    <a:pt x="135" y="55"/>
                  </a:cubicBezTo>
                  <a:cubicBezTo>
                    <a:pt x="130" y="55"/>
                    <a:pt x="127" y="58"/>
                    <a:pt x="127" y="62"/>
                  </a:cubicBezTo>
                  <a:cubicBezTo>
                    <a:pt x="127" y="64"/>
                    <a:pt x="128" y="66"/>
                    <a:pt x="129" y="67"/>
                  </a:cubicBezTo>
                  <a:cubicBezTo>
                    <a:pt x="91" y="116"/>
                    <a:pt x="91" y="116"/>
                    <a:pt x="91" y="116"/>
                  </a:cubicBezTo>
                  <a:cubicBezTo>
                    <a:pt x="86" y="116"/>
                    <a:pt x="83" y="121"/>
                    <a:pt x="83" y="126"/>
                  </a:cubicBezTo>
                  <a:cubicBezTo>
                    <a:pt x="83" y="131"/>
                    <a:pt x="87" y="136"/>
                    <a:pt x="93" y="136"/>
                  </a:cubicBezTo>
                  <a:cubicBezTo>
                    <a:pt x="99" y="136"/>
                    <a:pt x="103" y="131"/>
                    <a:pt x="103" y="126"/>
                  </a:cubicBezTo>
                  <a:cubicBezTo>
                    <a:pt x="103" y="125"/>
                    <a:pt x="103" y="124"/>
                    <a:pt x="103" y="124"/>
                  </a:cubicBezTo>
                  <a:cubicBezTo>
                    <a:pt x="221" y="73"/>
                    <a:pt x="221" y="73"/>
                    <a:pt x="221" y="73"/>
                  </a:cubicBezTo>
                  <a:cubicBezTo>
                    <a:pt x="224" y="79"/>
                    <a:pt x="230" y="83"/>
                    <a:pt x="238" y="83"/>
                  </a:cubicBezTo>
                  <a:cubicBezTo>
                    <a:pt x="246" y="83"/>
                    <a:pt x="252" y="78"/>
                    <a:pt x="256" y="71"/>
                  </a:cubicBezTo>
                  <a:cubicBezTo>
                    <a:pt x="343" y="92"/>
                    <a:pt x="343" y="92"/>
                    <a:pt x="343" y="92"/>
                  </a:cubicBezTo>
                  <a:cubicBezTo>
                    <a:pt x="343" y="92"/>
                    <a:pt x="343" y="92"/>
                    <a:pt x="343" y="93"/>
                  </a:cubicBezTo>
                  <a:cubicBezTo>
                    <a:pt x="197" y="152"/>
                    <a:pt x="197" y="152"/>
                    <a:pt x="197" y="152"/>
                  </a:cubicBezTo>
                  <a:cubicBezTo>
                    <a:pt x="193" y="147"/>
                    <a:pt x="187" y="143"/>
                    <a:pt x="179" y="143"/>
                  </a:cubicBezTo>
                  <a:cubicBezTo>
                    <a:pt x="169" y="143"/>
                    <a:pt x="160" y="152"/>
                    <a:pt x="159" y="162"/>
                  </a:cubicBezTo>
                  <a:cubicBezTo>
                    <a:pt x="62" y="177"/>
                    <a:pt x="62" y="177"/>
                    <a:pt x="62" y="177"/>
                  </a:cubicBezTo>
                  <a:cubicBezTo>
                    <a:pt x="61" y="174"/>
                    <a:pt x="58" y="171"/>
                    <a:pt x="54" y="171"/>
                  </a:cubicBezTo>
                  <a:cubicBezTo>
                    <a:pt x="49" y="171"/>
                    <a:pt x="45" y="175"/>
                    <a:pt x="45" y="180"/>
                  </a:cubicBezTo>
                  <a:cubicBezTo>
                    <a:pt x="45" y="185"/>
                    <a:pt x="49" y="189"/>
                    <a:pt x="54" y="189"/>
                  </a:cubicBezTo>
                  <a:cubicBezTo>
                    <a:pt x="55" y="189"/>
                    <a:pt x="56" y="189"/>
                    <a:pt x="57" y="189"/>
                  </a:cubicBezTo>
                  <a:cubicBezTo>
                    <a:pt x="79" y="224"/>
                    <a:pt x="79" y="224"/>
                    <a:pt x="79" y="224"/>
                  </a:cubicBezTo>
                  <a:cubicBezTo>
                    <a:pt x="78" y="226"/>
                    <a:pt x="77" y="228"/>
                    <a:pt x="77" y="230"/>
                  </a:cubicBezTo>
                  <a:cubicBezTo>
                    <a:pt x="77" y="236"/>
                    <a:pt x="80" y="241"/>
                    <a:pt x="85" y="243"/>
                  </a:cubicBezTo>
                  <a:cubicBezTo>
                    <a:pt x="56" y="314"/>
                    <a:pt x="56" y="314"/>
                    <a:pt x="56" y="314"/>
                  </a:cubicBezTo>
                  <a:cubicBezTo>
                    <a:pt x="54" y="313"/>
                    <a:pt x="51" y="312"/>
                    <a:pt x="49" y="312"/>
                  </a:cubicBezTo>
                  <a:cubicBezTo>
                    <a:pt x="46" y="312"/>
                    <a:pt x="43" y="312"/>
                    <a:pt x="41" y="313"/>
                  </a:cubicBezTo>
                  <a:cubicBezTo>
                    <a:pt x="20" y="275"/>
                    <a:pt x="20" y="275"/>
                    <a:pt x="20" y="275"/>
                  </a:cubicBezTo>
                  <a:cubicBezTo>
                    <a:pt x="22" y="273"/>
                    <a:pt x="24" y="269"/>
                    <a:pt x="24" y="266"/>
                  </a:cubicBezTo>
                  <a:cubicBezTo>
                    <a:pt x="24" y="259"/>
                    <a:pt x="19" y="254"/>
                    <a:pt x="12" y="254"/>
                  </a:cubicBezTo>
                  <a:cubicBezTo>
                    <a:pt x="6" y="254"/>
                    <a:pt x="0" y="259"/>
                    <a:pt x="0" y="266"/>
                  </a:cubicBezTo>
                  <a:cubicBezTo>
                    <a:pt x="0" y="272"/>
                    <a:pt x="6" y="277"/>
                    <a:pt x="12" y="277"/>
                  </a:cubicBezTo>
                  <a:cubicBezTo>
                    <a:pt x="13" y="277"/>
                    <a:pt x="15" y="277"/>
                    <a:pt x="16" y="277"/>
                  </a:cubicBezTo>
                  <a:cubicBezTo>
                    <a:pt x="37" y="316"/>
                    <a:pt x="37" y="316"/>
                    <a:pt x="37" y="316"/>
                  </a:cubicBezTo>
                  <a:cubicBezTo>
                    <a:pt x="32" y="319"/>
                    <a:pt x="29" y="325"/>
                    <a:pt x="29" y="332"/>
                  </a:cubicBezTo>
                  <a:cubicBezTo>
                    <a:pt x="29" y="342"/>
                    <a:pt x="38" y="351"/>
                    <a:pt x="49" y="351"/>
                  </a:cubicBezTo>
                  <a:cubicBezTo>
                    <a:pt x="59" y="351"/>
                    <a:pt x="68" y="342"/>
                    <a:pt x="68" y="332"/>
                  </a:cubicBezTo>
                  <a:cubicBezTo>
                    <a:pt x="68" y="325"/>
                    <a:pt x="65" y="319"/>
                    <a:pt x="60" y="316"/>
                  </a:cubicBezTo>
                  <a:cubicBezTo>
                    <a:pt x="89" y="245"/>
                    <a:pt x="89" y="245"/>
                    <a:pt x="89" y="245"/>
                  </a:cubicBezTo>
                  <a:cubicBezTo>
                    <a:pt x="90" y="245"/>
                    <a:pt x="92" y="246"/>
                    <a:pt x="93" y="246"/>
                  </a:cubicBezTo>
                  <a:cubicBezTo>
                    <a:pt x="100" y="246"/>
                    <a:pt x="105" y="241"/>
                    <a:pt x="107" y="235"/>
                  </a:cubicBezTo>
                  <a:cubicBezTo>
                    <a:pt x="237" y="245"/>
                    <a:pt x="237" y="245"/>
                    <a:pt x="237" y="245"/>
                  </a:cubicBezTo>
                  <a:cubicBezTo>
                    <a:pt x="160" y="277"/>
                    <a:pt x="160" y="277"/>
                    <a:pt x="160" y="277"/>
                  </a:cubicBezTo>
                  <a:cubicBezTo>
                    <a:pt x="158" y="274"/>
                    <a:pt x="154" y="272"/>
                    <a:pt x="150" y="272"/>
                  </a:cubicBezTo>
                  <a:cubicBezTo>
                    <a:pt x="144" y="272"/>
                    <a:pt x="139" y="277"/>
                    <a:pt x="139" y="283"/>
                  </a:cubicBezTo>
                  <a:cubicBezTo>
                    <a:pt x="139" y="289"/>
                    <a:pt x="144" y="294"/>
                    <a:pt x="150" y="294"/>
                  </a:cubicBezTo>
                  <a:cubicBezTo>
                    <a:pt x="157" y="294"/>
                    <a:pt x="162" y="289"/>
                    <a:pt x="162" y="283"/>
                  </a:cubicBezTo>
                  <a:cubicBezTo>
                    <a:pt x="162" y="282"/>
                    <a:pt x="162" y="281"/>
                    <a:pt x="161" y="281"/>
                  </a:cubicBezTo>
                  <a:cubicBezTo>
                    <a:pt x="240" y="248"/>
                    <a:pt x="240" y="248"/>
                    <a:pt x="240" y="248"/>
                  </a:cubicBezTo>
                  <a:cubicBezTo>
                    <a:pt x="242" y="251"/>
                    <a:pt x="246" y="254"/>
                    <a:pt x="250" y="254"/>
                  </a:cubicBezTo>
                  <a:cubicBezTo>
                    <a:pt x="257" y="254"/>
                    <a:pt x="263" y="248"/>
                    <a:pt x="263" y="241"/>
                  </a:cubicBezTo>
                  <a:cubicBezTo>
                    <a:pt x="263" y="240"/>
                    <a:pt x="263" y="240"/>
                    <a:pt x="263" y="239"/>
                  </a:cubicBezTo>
                  <a:cubicBezTo>
                    <a:pt x="311" y="171"/>
                    <a:pt x="311" y="171"/>
                    <a:pt x="311" y="171"/>
                  </a:cubicBezTo>
                  <a:cubicBezTo>
                    <a:pt x="312" y="171"/>
                    <a:pt x="314" y="171"/>
                    <a:pt x="316" y="171"/>
                  </a:cubicBezTo>
                  <a:cubicBezTo>
                    <a:pt x="323" y="171"/>
                    <a:pt x="330" y="166"/>
                    <a:pt x="332" y="160"/>
                  </a:cubicBezTo>
                  <a:cubicBezTo>
                    <a:pt x="401" y="181"/>
                    <a:pt x="401" y="181"/>
                    <a:pt x="401" y="181"/>
                  </a:cubicBezTo>
                  <a:cubicBezTo>
                    <a:pt x="400" y="184"/>
                    <a:pt x="400" y="187"/>
                    <a:pt x="400" y="189"/>
                  </a:cubicBezTo>
                  <a:cubicBezTo>
                    <a:pt x="400" y="203"/>
                    <a:pt x="411" y="214"/>
                    <a:pt x="425" y="214"/>
                  </a:cubicBezTo>
                  <a:cubicBezTo>
                    <a:pt x="434" y="214"/>
                    <a:pt x="442" y="209"/>
                    <a:pt x="447" y="202"/>
                  </a:cubicBezTo>
                  <a:cubicBezTo>
                    <a:pt x="607" y="262"/>
                    <a:pt x="607" y="262"/>
                    <a:pt x="607" y="262"/>
                  </a:cubicBezTo>
                  <a:cubicBezTo>
                    <a:pt x="606" y="263"/>
                    <a:pt x="606" y="265"/>
                    <a:pt x="606" y="266"/>
                  </a:cubicBezTo>
                  <a:cubicBezTo>
                    <a:pt x="606" y="267"/>
                    <a:pt x="606" y="267"/>
                    <a:pt x="606" y="268"/>
                  </a:cubicBezTo>
                  <a:cubicBezTo>
                    <a:pt x="392" y="282"/>
                    <a:pt x="392" y="282"/>
                    <a:pt x="392" y="282"/>
                  </a:cubicBezTo>
                  <a:cubicBezTo>
                    <a:pt x="390" y="276"/>
                    <a:pt x="385" y="272"/>
                    <a:pt x="378" y="272"/>
                  </a:cubicBezTo>
                  <a:cubicBezTo>
                    <a:pt x="377" y="272"/>
                    <a:pt x="375" y="272"/>
                    <a:pt x="374" y="272"/>
                  </a:cubicBezTo>
                  <a:cubicBezTo>
                    <a:pt x="345" y="235"/>
                    <a:pt x="345" y="235"/>
                    <a:pt x="345" y="235"/>
                  </a:cubicBezTo>
                  <a:cubicBezTo>
                    <a:pt x="350" y="233"/>
                    <a:pt x="353" y="228"/>
                    <a:pt x="353" y="223"/>
                  </a:cubicBezTo>
                  <a:cubicBezTo>
                    <a:pt x="353" y="215"/>
                    <a:pt x="346" y="208"/>
                    <a:pt x="338" y="208"/>
                  </a:cubicBezTo>
                  <a:cubicBezTo>
                    <a:pt x="331" y="208"/>
                    <a:pt x="324" y="215"/>
                    <a:pt x="324" y="223"/>
                  </a:cubicBezTo>
                  <a:cubicBezTo>
                    <a:pt x="324" y="229"/>
                    <a:pt x="329" y="235"/>
                    <a:pt x="335" y="236"/>
                  </a:cubicBezTo>
                  <a:cubicBezTo>
                    <a:pt x="367" y="278"/>
                    <a:pt x="367" y="278"/>
                    <a:pt x="367" y="278"/>
                  </a:cubicBezTo>
                  <a:cubicBezTo>
                    <a:pt x="366" y="280"/>
                    <a:pt x="365" y="282"/>
                    <a:pt x="365" y="285"/>
                  </a:cubicBezTo>
                  <a:cubicBezTo>
                    <a:pt x="365" y="293"/>
                    <a:pt x="371" y="299"/>
                    <a:pt x="378" y="299"/>
                  </a:cubicBezTo>
                  <a:cubicBezTo>
                    <a:pt x="383" y="299"/>
                    <a:pt x="388" y="296"/>
                    <a:pt x="390" y="292"/>
                  </a:cubicBezTo>
                  <a:cubicBezTo>
                    <a:pt x="526" y="307"/>
                    <a:pt x="526" y="307"/>
                    <a:pt x="526" y="307"/>
                  </a:cubicBezTo>
                  <a:cubicBezTo>
                    <a:pt x="526" y="308"/>
                    <a:pt x="526" y="309"/>
                    <a:pt x="526" y="310"/>
                  </a:cubicBezTo>
                  <a:cubicBezTo>
                    <a:pt x="458" y="344"/>
                    <a:pt x="458" y="344"/>
                    <a:pt x="458" y="344"/>
                  </a:cubicBezTo>
                  <a:cubicBezTo>
                    <a:pt x="456" y="340"/>
                    <a:pt x="452" y="337"/>
                    <a:pt x="447" y="337"/>
                  </a:cubicBezTo>
                  <a:cubicBezTo>
                    <a:pt x="440" y="337"/>
                    <a:pt x="435" y="342"/>
                    <a:pt x="435" y="349"/>
                  </a:cubicBezTo>
                  <a:cubicBezTo>
                    <a:pt x="435" y="355"/>
                    <a:pt x="440" y="361"/>
                    <a:pt x="447" y="361"/>
                  </a:cubicBezTo>
                  <a:cubicBezTo>
                    <a:pt x="453" y="361"/>
                    <a:pt x="459" y="355"/>
                    <a:pt x="459" y="349"/>
                  </a:cubicBezTo>
                  <a:cubicBezTo>
                    <a:pt x="459" y="349"/>
                    <a:pt x="459" y="349"/>
                    <a:pt x="459" y="348"/>
                  </a:cubicBezTo>
                  <a:cubicBezTo>
                    <a:pt x="527" y="314"/>
                    <a:pt x="527" y="314"/>
                    <a:pt x="527" y="314"/>
                  </a:cubicBezTo>
                  <a:cubicBezTo>
                    <a:pt x="530" y="324"/>
                    <a:pt x="539" y="331"/>
                    <a:pt x="550" y="331"/>
                  </a:cubicBezTo>
                  <a:cubicBezTo>
                    <a:pt x="556" y="331"/>
                    <a:pt x="561" y="329"/>
                    <a:pt x="566" y="325"/>
                  </a:cubicBezTo>
                  <a:cubicBezTo>
                    <a:pt x="607" y="385"/>
                    <a:pt x="607" y="385"/>
                    <a:pt x="607" y="385"/>
                  </a:cubicBezTo>
                  <a:cubicBezTo>
                    <a:pt x="606" y="386"/>
                    <a:pt x="606" y="387"/>
                    <a:pt x="606" y="388"/>
                  </a:cubicBezTo>
                  <a:cubicBezTo>
                    <a:pt x="606" y="390"/>
                    <a:pt x="607" y="392"/>
                    <a:pt x="609" y="394"/>
                  </a:cubicBezTo>
                  <a:cubicBezTo>
                    <a:pt x="576" y="456"/>
                    <a:pt x="576" y="456"/>
                    <a:pt x="576" y="456"/>
                  </a:cubicBezTo>
                  <a:cubicBezTo>
                    <a:pt x="574" y="455"/>
                    <a:pt x="571" y="454"/>
                    <a:pt x="567" y="454"/>
                  </a:cubicBezTo>
                  <a:cubicBezTo>
                    <a:pt x="564" y="454"/>
                    <a:pt x="561" y="455"/>
                    <a:pt x="558" y="457"/>
                  </a:cubicBezTo>
                  <a:cubicBezTo>
                    <a:pt x="522" y="393"/>
                    <a:pt x="522" y="393"/>
                    <a:pt x="522" y="393"/>
                  </a:cubicBezTo>
                  <a:cubicBezTo>
                    <a:pt x="524" y="391"/>
                    <a:pt x="526" y="388"/>
                    <a:pt x="526" y="385"/>
                  </a:cubicBezTo>
                  <a:cubicBezTo>
                    <a:pt x="526" y="379"/>
                    <a:pt x="521" y="374"/>
                    <a:pt x="515" y="374"/>
                  </a:cubicBezTo>
                  <a:cubicBezTo>
                    <a:pt x="508" y="374"/>
                    <a:pt x="503" y="379"/>
                    <a:pt x="503" y="385"/>
                  </a:cubicBezTo>
                  <a:cubicBezTo>
                    <a:pt x="503" y="391"/>
                    <a:pt x="508" y="396"/>
                    <a:pt x="513" y="396"/>
                  </a:cubicBezTo>
                  <a:cubicBezTo>
                    <a:pt x="528" y="528"/>
                    <a:pt x="528" y="528"/>
                    <a:pt x="528" y="528"/>
                  </a:cubicBezTo>
                  <a:cubicBezTo>
                    <a:pt x="525" y="529"/>
                    <a:pt x="522" y="533"/>
                    <a:pt x="522" y="537"/>
                  </a:cubicBezTo>
                  <a:cubicBezTo>
                    <a:pt x="522" y="542"/>
                    <a:pt x="526" y="546"/>
                    <a:pt x="532" y="546"/>
                  </a:cubicBezTo>
                  <a:cubicBezTo>
                    <a:pt x="537" y="546"/>
                    <a:pt x="541" y="542"/>
                    <a:pt x="541" y="537"/>
                  </a:cubicBezTo>
                  <a:cubicBezTo>
                    <a:pt x="541" y="532"/>
                    <a:pt x="538" y="528"/>
                    <a:pt x="533" y="528"/>
                  </a:cubicBezTo>
                  <a:cubicBezTo>
                    <a:pt x="518" y="396"/>
                    <a:pt x="518" y="396"/>
                    <a:pt x="518" y="396"/>
                  </a:cubicBezTo>
                  <a:cubicBezTo>
                    <a:pt x="518" y="396"/>
                    <a:pt x="518" y="396"/>
                    <a:pt x="518" y="396"/>
                  </a:cubicBezTo>
                  <a:cubicBezTo>
                    <a:pt x="554" y="459"/>
                    <a:pt x="554" y="459"/>
                    <a:pt x="554" y="459"/>
                  </a:cubicBezTo>
                  <a:cubicBezTo>
                    <a:pt x="552" y="463"/>
                    <a:pt x="550" y="467"/>
                    <a:pt x="550" y="471"/>
                  </a:cubicBezTo>
                  <a:cubicBezTo>
                    <a:pt x="550" y="481"/>
                    <a:pt x="558" y="489"/>
                    <a:pt x="567" y="489"/>
                  </a:cubicBezTo>
                  <a:cubicBezTo>
                    <a:pt x="577" y="489"/>
                    <a:pt x="585" y="481"/>
                    <a:pt x="585" y="471"/>
                  </a:cubicBezTo>
                  <a:cubicBezTo>
                    <a:pt x="585" y="466"/>
                    <a:pt x="583" y="462"/>
                    <a:pt x="580" y="459"/>
                  </a:cubicBezTo>
                  <a:cubicBezTo>
                    <a:pt x="612" y="396"/>
                    <a:pt x="612" y="396"/>
                    <a:pt x="612" y="396"/>
                  </a:cubicBezTo>
                  <a:cubicBezTo>
                    <a:pt x="613" y="396"/>
                    <a:pt x="614" y="396"/>
                    <a:pt x="614" y="396"/>
                  </a:cubicBezTo>
                  <a:cubicBezTo>
                    <a:pt x="619" y="396"/>
                    <a:pt x="622" y="393"/>
                    <a:pt x="622" y="388"/>
                  </a:cubicBezTo>
                  <a:cubicBezTo>
                    <a:pt x="622" y="384"/>
                    <a:pt x="620" y="381"/>
                    <a:pt x="616" y="380"/>
                  </a:cubicBezTo>
                  <a:cubicBezTo>
                    <a:pt x="616" y="279"/>
                    <a:pt x="616" y="279"/>
                    <a:pt x="616" y="279"/>
                  </a:cubicBezTo>
                  <a:cubicBezTo>
                    <a:pt x="617" y="279"/>
                    <a:pt x="618" y="279"/>
                    <a:pt x="618" y="279"/>
                  </a:cubicBezTo>
                  <a:cubicBezTo>
                    <a:pt x="625" y="279"/>
                    <a:pt x="631" y="273"/>
                    <a:pt x="631" y="266"/>
                  </a:cubicBezTo>
                  <a:cubicBezTo>
                    <a:pt x="631" y="260"/>
                    <a:pt x="627" y="255"/>
                    <a:pt x="621" y="254"/>
                  </a:cubicBezTo>
                  <a:close/>
                  <a:moveTo>
                    <a:pt x="103" y="218"/>
                  </a:moveTo>
                  <a:cubicBezTo>
                    <a:pt x="100" y="216"/>
                    <a:pt x="97" y="214"/>
                    <a:pt x="93" y="214"/>
                  </a:cubicBezTo>
                  <a:cubicBezTo>
                    <a:pt x="88" y="214"/>
                    <a:pt x="84" y="216"/>
                    <a:pt x="81" y="220"/>
                  </a:cubicBezTo>
                  <a:cubicBezTo>
                    <a:pt x="60" y="187"/>
                    <a:pt x="60" y="187"/>
                    <a:pt x="60" y="187"/>
                  </a:cubicBezTo>
                  <a:cubicBezTo>
                    <a:pt x="62" y="185"/>
                    <a:pt x="62" y="183"/>
                    <a:pt x="63" y="181"/>
                  </a:cubicBezTo>
                  <a:cubicBezTo>
                    <a:pt x="159" y="167"/>
                    <a:pt x="159" y="167"/>
                    <a:pt x="159" y="167"/>
                  </a:cubicBezTo>
                  <a:cubicBezTo>
                    <a:pt x="159" y="167"/>
                    <a:pt x="159" y="168"/>
                    <a:pt x="159" y="169"/>
                  </a:cubicBezTo>
                  <a:lnTo>
                    <a:pt x="103" y="218"/>
                  </a:lnTo>
                  <a:close/>
                  <a:moveTo>
                    <a:pt x="239" y="236"/>
                  </a:moveTo>
                  <a:cubicBezTo>
                    <a:pt x="108" y="227"/>
                    <a:pt x="108" y="227"/>
                    <a:pt x="108" y="227"/>
                  </a:cubicBezTo>
                  <a:cubicBezTo>
                    <a:pt x="108" y="225"/>
                    <a:pt x="107" y="223"/>
                    <a:pt x="106" y="221"/>
                  </a:cubicBezTo>
                  <a:cubicBezTo>
                    <a:pt x="160" y="173"/>
                    <a:pt x="160" y="173"/>
                    <a:pt x="160" y="173"/>
                  </a:cubicBezTo>
                  <a:cubicBezTo>
                    <a:pt x="164" y="180"/>
                    <a:pt x="171" y="185"/>
                    <a:pt x="179" y="185"/>
                  </a:cubicBezTo>
                  <a:cubicBezTo>
                    <a:pt x="184" y="185"/>
                    <a:pt x="189" y="184"/>
                    <a:pt x="193" y="181"/>
                  </a:cubicBezTo>
                  <a:cubicBezTo>
                    <a:pt x="243" y="231"/>
                    <a:pt x="243" y="231"/>
                    <a:pt x="243" y="231"/>
                  </a:cubicBezTo>
                  <a:cubicBezTo>
                    <a:pt x="241" y="232"/>
                    <a:pt x="240" y="234"/>
                    <a:pt x="239" y="236"/>
                  </a:cubicBezTo>
                  <a:close/>
                  <a:moveTo>
                    <a:pt x="431" y="165"/>
                  </a:moveTo>
                  <a:cubicBezTo>
                    <a:pt x="429" y="165"/>
                    <a:pt x="427" y="164"/>
                    <a:pt x="425" y="164"/>
                  </a:cubicBezTo>
                  <a:cubicBezTo>
                    <a:pt x="421" y="164"/>
                    <a:pt x="417" y="165"/>
                    <a:pt x="414" y="167"/>
                  </a:cubicBezTo>
                  <a:cubicBezTo>
                    <a:pt x="400" y="144"/>
                    <a:pt x="400" y="144"/>
                    <a:pt x="400" y="144"/>
                  </a:cubicBezTo>
                  <a:cubicBezTo>
                    <a:pt x="402" y="142"/>
                    <a:pt x="403" y="140"/>
                    <a:pt x="403" y="138"/>
                  </a:cubicBezTo>
                  <a:cubicBezTo>
                    <a:pt x="403" y="133"/>
                    <a:pt x="399" y="129"/>
                    <a:pt x="394" y="129"/>
                  </a:cubicBezTo>
                  <a:cubicBezTo>
                    <a:pt x="389" y="129"/>
                    <a:pt x="385" y="133"/>
                    <a:pt x="385" y="138"/>
                  </a:cubicBezTo>
                  <a:cubicBezTo>
                    <a:pt x="385" y="142"/>
                    <a:pt x="389" y="146"/>
                    <a:pt x="394" y="146"/>
                  </a:cubicBezTo>
                  <a:cubicBezTo>
                    <a:pt x="395" y="146"/>
                    <a:pt x="396" y="146"/>
                    <a:pt x="397" y="146"/>
                  </a:cubicBezTo>
                  <a:cubicBezTo>
                    <a:pt x="410" y="169"/>
                    <a:pt x="410" y="169"/>
                    <a:pt x="410" y="169"/>
                  </a:cubicBezTo>
                  <a:cubicBezTo>
                    <a:pt x="407" y="171"/>
                    <a:pt x="405" y="174"/>
                    <a:pt x="403" y="177"/>
                  </a:cubicBezTo>
                  <a:cubicBezTo>
                    <a:pt x="333" y="155"/>
                    <a:pt x="333" y="155"/>
                    <a:pt x="333" y="155"/>
                  </a:cubicBezTo>
                  <a:cubicBezTo>
                    <a:pt x="333" y="155"/>
                    <a:pt x="333" y="154"/>
                    <a:pt x="333" y="154"/>
                  </a:cubicBezTo>
                  <a:cubicBezTo>
                    <a:pt x="333" y="144"/>
                    <a:pt x="325" y="136"/>
                    <a:pt x="316" y="136"/>
                  </a:cubicBezTo>
                  <a:cubicBezTo>
                    <a:pt x="306" y="136"/>
                    <a:pt x="298" y="144"/>
                    <a:pt x="298" y="154"/>
                  </a:cubicBezTo>
                  <a:cubicBezTo>
                    <a:pt x="298" y="160"/>
                    <a:pt x="301" y="166"/>
                    <a:pt x="307" y="169"/>
                  </a:cubicBezTo>
                  <a:cubicBezTo>
                    <a:pt x="261" y="234"/>
                    <a:pt x="261" y="234"/>
                    <a:pt x="261" y="234"/>
                  </a:cubicBezTo>
                  <a:cubicBezTo>
                    <a:pt x="258" y="231"/>
                    <a:pt x="255" y="229"/>
                    <a:pt x="250" y="229"/>
                  </a:cubicBezTo>
                  <a:cubicBezTo>
                    <a:pt x="249" y="229"/>
                    <a:pt x="248" y="229"/>
                    <a:pt x="248" y="229"/>
                  </a:cubicBezTo>
                  <a:cubicBezTo>
                    <a:pt x="196" y="178"/>
                    <a:pt x="196" y="178"/>
                    <a:pt x="196" y="178"/>
                  </a:cubicBezTo>
                  <a:cubicBezTo>
                    <a:pt x="199" y="174"/>
                    <a:pt x="200" y="169"/>
                    <a:pt x="200" y="164"/>
                  </a:cubicBezTo>
                  <a:cubicBezTo>
                    <a:pt x="200" y="161"/>
                    <a:pt x="200" y="159"/>
                    <a:pt x="199" y="156"/>
                  </a:cubicBezTo>
                  <a:cubicBezTo>
                    <a:pt x="345" y="97"/>
                    <a:pt x="345" y="97"/>
                    <a:pt x="345" y="97"/>
                  </a:cubicBezTo>
                  <a:cubicBezTo>
                    <a:pt x="347" y="100"/>
                    <a:pt x="351" y="102"/>
                    <a:pt x="355" y="102"/>
                  </a:cubicBezTo>
                  <a:cubicBezTo>
                    <a:pt x="362" y="102"/>
                    <a:pt x="368" y="97"/>
                    <a:pt x="368" y="90"/>
                  </a:cubicBezTo>
                  <a:cubicBezTo>
                    <a:pt x="368" y="83"/>
                    <a:pt x="362" y="78"/>
                    <a:pt x="355" y="78"/>
                  </a:cubicBezTo>
                  <a:cubicBezTo>
                    <a:pt x="355" y="78"/>
                    <a:pt x="355" y="78"/>
                    <a:pt x="354" y="78"/>
                  </a:cubicBezTo>
                  <a:cubicBezTo>
                    <a:pt x="342" y="36"/>
                    <a:pt x="342" y="36"/>
                    <a:pt x="342" y="36"/>
                  </a:cubicBezTo>
                  <a:cubicBezTo>
                    <a:pt x="348" y="36"/>
                    <a:pt x="353" y="33"/>
                    <a:pt x="356" y="29"/>
                  </a:cubicBezTo>
                  <a:cubicBezTo>
                    <a:pt x="424" y="57"/>
                    <a:pt x="424" y="57"/>
                    <a:pt x="424" y="57"/>
                  </a:cubicBezTo>
                  <a:cubicBezTo>
                    <a:pt x="424" y="58"/>
                    <a:pt x="424" y="59"/>
                    <a:pt x="424" y="60"/>
                  </a:cubicBezTo>
                  <a:cubicBezTo>
                    <a:pt x="424" y="66"/>
                    <a:pt x="427" y="71"/>
                    <a:pt x="431" y="75"/>
                  </a:cubicBezTo>
                  <a:lnTo>
                    <a:pt x="431" y="165"/>
                  </a:lnTo>
                  <a:close/>
                  <a:moveTo>
                    <a:pt x="450" y="194"/>
                  </a:moveTo>
                  <a:cubicBezTo>
                    <a:pt x="450" y="192"/>
                    <a:pt x="450" y="191"/>
                    <a:pt x="450" y="189"/>
                  </a:cubicBezTo>
                  <a:cubicBezTo>
                    <a:pt x="450" y="187"/>
                    <a:pt x="450" y="185"/>
                    <a:pt x="449" y="182"/>
                  </a:cubicBezTo>
                  <a:cubicBezTo>
                    <a:pt x="512" y="165"/>
                    <a:pt x="512" y="165"/>
                    <a:pt x="512" y="165"/>
                  </a:cubicBezTo>
                  <a:cubicBezTo>
                    <a:pt x="514" y="170"/>
                    <a:pt x="519" y="174"/>
                    <a:pt x="526" y="174"/>
                  </a:cubicBezTo>
                  <a:cubicBezTo>
                    <a:pt x="529" y="174"/>
                    <a:pt x="531" y="173"/>
                    <a:pt x="533" y="172"/>
                  </a:cubicBezTo>
                  <a:cubicBezTo>
                    <a:pt x="608" y="253"/>
                    <a:pt x="608" y="253"/>
                    <a:pt x="608" y="253"/>
                  </a:cubicBezTo>
                  <a:lnTo>
                    <a:pt x="450" y="194"/>
                  </a:lnTo>
                  <a:close/>
                  <a:moveTo>
                    <a:pt x="550" y="283"/>
                  </a:moveTo>
                  <a:cubicBezTo>
                    <a:pt x="538" y="283"/>
                    <a:pt x="528" y="291"/>
                    <a:pt x="526" y="303"/>
                  </a:cubicBezTo>
                  <a:cubicBezTo>
                    <a:pt x="392" y="288"/>
                    <a:pt x="392" y="288"/>
                    <a:pt x="392" y="288"/>
                  </a:cubicBezTo>
                  <a:cubicBezTo>
                    <a:pt x="392" y="287"/>
                    <a:pt x="392" y="287"/>
                    <a:pt x="392" y="287"/>
                  </a:cubicBezTo>
                  <a:cubicBezTo>
                    <a:pt x="605" y="272"/>
                    <a:pt x="605" y="272"/>
                    <a:pt x="605" y="272"/>
                  </a:cubicBezTo>
                  <a:cubicBezTo>
                    <a:pt x="571" y="295"/>
                    <a:pt x="571" y="295"/>
                    <a:pt x="571" y="295"/>
                  </a:cubicBezTo>
                  <a:cubicBezTo>
                    <a:pt x="567" y="288"/>
                    <a:pt x="559" y="283"/>
                    <a:pt x="550" y="283"/>
                  </a:cubicBezTo>
                  <a:close/>
                  <a:moveTo>
                    <a:pt x="612" y="377"/>
                  </a:moveTo>
                  <a:cubicBezTo>
                    <a:pt x="571" y="318"/>
                    <a:pt x="571" y="318"/>
                    <a:pt x="571" y="318"/>
                  </a:cubicBezTo>
                  <a:cubicBezTo>
                    <a:pt x="573" y="315"/>
                    <a:pt x="574" y="311"/>
                    <a:pt x="574" y="307"/>
                  </a:cubicBezTo>
                  <a:cubicBezTo>
                    <a:pt x="574" y="304"/>
                    <a:pt x="574" y="302"/>
                    <a:pt x="573" y="300"/>
                  </a:cubicBezTo>
                  <a:cubicBezTo>
                    <a:pt x="609" y="275"/>
                    <a:pt x="609" y="275"/>
                    <a:pt x="609" y="275"/>
                  </a:cubicBezTo>
                  <a:cubicBezTo>
                    <a:pt x="610" y="276"/>
                    <a:pt x="611" y="276"/>
                    <a:pt x="612" y="277"/>
                  </a:cubicBezTo>
                  <a:lnTo>
                    <a:pt x="612" y="3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Footer Placeholder 1"/>
          <p:cNvSpPr>
            <a:spLocks noGrp="1"/>
          </p:cNvSpPr>
          <p:nvPr>
            <p:ph type="ftr" sz="quarter" idx="11"/>
          </p:nvPr>
        </p:nvSpPr>
        <p:spPr/>
        <p:txBody>
          <a:bodyPr/>
          <a:lstStyle/>
          <a:p>
            <a:r>
              <a:rPr lang="en-US"/>
              <a:t>Jason Rodriguez          Course 1 - Task 1 (Understanding Customer Buying Patterns)</a:t>
            </a:r>
            <a:endParaRPr lang="en-US" dirty="0"/>
          </a:p>
        </p:txBody>
      </p:sp>
      <p:sp>
        <p:nvSpPr>
          <p:cNvPr id="3" name="Slide Number Placeholder 2"/>
          <p:cNvSpPr>
            <a:spLocks noGrp="1"/>
          </p:cNvSpPr>
          <p:nvPr>
            <p:ph type="sldNum" sz="quarter" idx="12"/>
          </p:nvPr>
        </p:nvSpPr>
        <p:spPr/>
        <p:txBody>
          <a:bodyPr/>
          <a:lstStyle/>
          <a:p>
            <a:fld id="{E48DD651-73BE-4F72-9140-89C4A5F3DCD3}" type="slidenum">
              <a:rPr lang="en-US" smtClean="0"/>
              <a:t>10</a:t>
            </a:fld>
            <a:endParaRPr lang="en-US" dirty="0"/>
          </a:p>
        </p:txBody>
      </p:sp>
    </p:spTree>
    <p:extLst>
      <p:ext uri="{BB962C8B-B14F-4D97-AF65-F5344CB8AC3E}">
        <p14:creationId xmlns:p14="http://schemas.microsoft.com/office/powerpoint/2010/main" val="246681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75447"/>
          </a:xfrm>
        </p:spPr>
        <p:txBody>
          <a:bodyPr/>
          <a:lstStyle/>
          <a:p>
            <a:r>
              <a:rPr lang="en-US" dirty="0"/>
              <a:t>Keeping Pace with Insightful Knowledge </a:t>
            </a:r>
          </a:p>
        </p:txBody>
      </p:sp>
      <p:sp>
        <p:nvSpPr>
          <p:cNvPr id="3" name="Content Placeholder 2"/>
          <p:cNvSpPr>
            <a:spLocks noGrp="1"/>
          </p:cNvSpPr>
          <p:nvPr>
            <p:ph idx="1"/>
          </p:nvPr>
        </p:nvSpPr>
        <p:spPr>
          <a:xfrm>
            <a:off x="1097280" y="1295400"/>
            <a:ext cx="10058400" cy="4573694"/>
          </a:xfrm>
        </p:spPr>
        <p:txBody>
          <a:bodyPr>
            <a:normAutofit lnSpcReduction="10000"/>
          </a:bodyPr>
          <a:lstStyle/>
          <a:p>
            <a:r>
              <a:rPr lang="en-US" b="1" dirty="0"/>
              <a:t>Challenge</a:t>
            </a:r>
            <a:r>
              <a:rPr lang="en-US" dirty="0"/>
              <a:t>:</a:t>
            </a:r>
          </a:p>
          <a:p>
            <a:pPr marL="457200" indent="-228600">
              <a:buFont typeface="Wingdings" panose="05000000000000000000" pitchFamily="2" charset="2"/>
              <a:buChar char="§"/>
            </a:pPr>
            <a:r>
              <a:rPr lang="en-US" sz="1400" dirty="0"/>
              <a:t>Market environments today are faced with multiple challenges that require businesses to be more adoptive, agile, and insightful to both internal and external threats impacting the bottom line.  In the global market the new reality is not only maintaining traditional brick-and-mortar stores but strategically thinking about the online/virtual consumer trends and address challenges that were not historically relevant before the digital age. </a:t>
            </a:r>
          </a:p>
          <a:p>
            <a:pPr marL="60325" indent="0">
              <a:buNone/>
            </a:pPr>
            <a:r>
              <a:rPr lang="en-US" b="1" dirty="0"/>
              <a:t>Call to Action:</a:t>
            </a:r>
            <a:endParaRPr lang="en-US" sz="1400" dirty="0"/>
          </a:p>
          <a:p>
            <a:pPr marL="457200" indent="-228600">
              <a:buFont typeface="Wingdings" panose="05000000000000000000" pitchFamily="2" charset="2"/>
              <a:buChar char="§"/>
            </a:pPr>
            <a:r>
              <a:rPr lang="en-US" sz="1400" dirty="0"/>
              <a:t>Blackwell Electronics has been in operation over 40 years with a large traditional store footprint in the Southeast. In order to keep pace with technological advancements, expanding customer base, and consumer buying trends; Blackwell Electronics launched an eCommerce website a year ago to initiate a new strategic revenue stream.  In order to better understand the current state environment and strategically define the future state; a ‘call to action’ to better understand  not only customer buying patterns but maximize revenue from eCommerce sales. </a:t>
            </a:r>
          </a:p>
          <a:p>
            <a:pPr marL="457200" indent="-228600">
              <a:buFont typeface="Wingdings" panose="05000000000000000000" pitchFamily="2" charset="2"/>
              <a:buChar char="§"/>
            </a:pPr>
            <a:r>
              <a:rPr lang="en-US" sz="1400" dirty="0"/>
              <a:t>The charter of this report is to analyze the existing transaction data and gain meaningful insights into customer buying patterns.  </a:t>
            </a:r>
          </a:p>
          <a:p>
            <a:pPr marL="749808" lvl="1" indent="-228600">
              <a:buFont typeface="Wingdings" panose="05000000000000000000" pitchFamily="2" charset="2"/>
              <a:buChar char="§"/>
            </a:pPr>
            <a:r>
              <a:rPr lang="en-US" sz="1200" dirty="0"/>
              <a:t>10,000 transaction records (</a:t>
            </a:r>
            <a:r>
              <a:rPr lang="en-US" sz="1200" i="1" dirty="0"/>
              <a:t>observations</a:t>
            </a:r>
            <a:r>
              <a:rPr lang="en-US" sz="1200" dirty="0"/>
              <a:t>) will be analyzed as part of the sample dataset; which comprise of the following data types: </a:t>
            </a:r>
          </a:p>
          <a:p>
            <a:pPr marL="932688" lvl="2" indent="-228600">
              <a:buFont typeface="Wingdings" panose="05000000000000000000" pitchFamily="2" charset="2"/>
              <a:buChar char="§"/>
            </a:pPr>
            <a:r>
              <a:rPr lang="en-US" sz="1200" dirty="0"/>
              <a:t>Customer Demographics – Age</a:t>
            </a:r>
          </a:p>
          <a:p>
            <a:pPr marL="932688" lvl="2" indent="-228600">
              <a:buFont typeface="Wingdings" panose="05000000000000000000" pitchFamily="2" charset="2"/>
              <a:buChar char="§"/>
            </a:pPr>
            <a:r>
              <a:rPr lang="en-US" sz="1200" dirty="0"/>
              <a:t>Regions</a:t>
            </a:r>
          </a:p>
          <a:p>
            <a:pPr marL="932688" lvl="2" indent="-228600">
              <a:buFont typeface="Wingdings" panose="05000000000000000000" pitchFamily="2" charset="2"/>
              <a:buChar char="§"/>
            </a:pPr>
            <a:r>
              <a:rPr lang="en-US" sz="1200" dirty="0"/>
              <a:t>Amount Spent ($)</a:t>
            </a:r>
          </a:p>
          <a:p>
            <a:pPr marL="932688" lvl="2" indent="-228600">
              <a:buFont typeface="Wingdings" panose="05000000000000000000" pitchFamily="2" charset="2"/>
              <a:buChar char="§"/>
            </a:pPr>
            <a:r>
              <a:rPr lang="en-US" sz="1200" dirty="0"/>
              <a:t>In-store vs Online</a:t>
            </a:r>
          </a:p>
          <a:p>
            <a:pPr marL="932688" lvl="2" indent="-228600">
              <a:buFont typeface="Wingdings" panose="05000000000000000000" pitchFamily="2" charset="2"/>
              <a:buChar char="§"/>
            </a:pPr>
            <a:r>
              <a:rPr lang="en-US" sz="1200" dirty="0"/>
              <a:t>Number of Items Purchase</a:t>
            </a:r>
          </a:p>
          <a:p>
            <a:pPr marL="932688" lvl="2" indent="-228600">
              <a:buFont typeface="Wingdings" panose="05000000000000000000" pitchFamily="2" charset="2"/>
              <a:buChar char="§"/>
            </a:pPr>
            <a:endParaRPr lang="en-US" dirty="0"/>
          </a:p>
          <a:p>
            <a:endParaRPr lang="en-US" dirty="0"/>
          </a:p>
        </p:txBody>
      </p:sp>
      <p:sp>
        <p:nvSpPr>
          <p:cNvPr id="4" name="Footer Placeholder 3"/>
          <p:cNvSpPr>
            <a:spLocks noGrp="1"/>
          </p:cNvSpPr>
          <p:nvPr>
            <p:ph type="ftr" sz="quarter" idx="11"/>
          </p:nvPr>
        </p:nvSpPr>
        <p:spPr>
          <a:xfrm>
            <a:off x="120073" y="6459785"/>
            <a:ext cx="11988800" cy="365125"/>
          </a:xfrm>
        </p:spPr>
        <p:txBody>
          <a:bodyPr/>
          <a:lstStyle/>
          <a:p>
            <a:r>
              <a:rPr lang="en-US"/>
              <a:t>Jason Rodriguez          Course 1 - Task 1 (Understanding Customer Buying Patterns)</a:t>
            </a:r>
            <a:endParaRPr lang="en-US" dirty="0"/>
          </a:p>
        </p:txBody>
      </p:sp>
      <p:sp>
        <p:nvSpPr>
          <p:cNvPr id="5" name="Slide Number Placeholder 4"/>
          <p:cNvSpPr>
            <a:spLocks noGrp="1"/>
          </p:cNvSpPr>
          <p:nvPr>
            <p:ph type="sldNum" sz="quarter" idx="12"/>
          </p:nvPr>
        </p:nvSpPr>
        <p:spPr/>
        <p:txBody>
          <a:bodyPr/>
          <a:lstStyle/>
          <a:p>
            <a:fld id="{E48DD651-73BE-4F72-9140-89C4A5F3DCD3}" type="slidenum">
              <a:rPr lang="en-US" smtClean="0"/>
              <a:t>2</a:t>
            </a:fld>
            <a:endParaRPr lang="en-US" dirty="0"/>
          </a:p>
        </p:txBody>
      </p:sp>
    </p:spTree>
    <p:extLst>
      <p:ext uri="{BB962C8B-B14F-4D97-AF65-F5344CB8AC3E}">
        <p14:creationId xmlns:p14="http://schemas.microsoft.com/office/powerpoint/2010/main" val="201706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Data</a:t>
            </a:r>
          </a:p>
        </p:txBody>
      </p:sp>
      <p:sp>
        <p:nvSpPr>
          <p:cNvPr id="10" name="Content Placeholder 9"/>
          <p:cNvSpPr>
            <a:spLocks noGrp="1"/>
          </p:cNvSpPr>
          <p:nvPr>
            <p:ph idx="1"/>
          </p:nvPr>
        </p:nvSpPr>
        <p:spPr>
          <a:xfrm>
            <a:off x="981534" y="1284789"/>
            <a:ext cx="9186196" cy="1119734"/>
          </a:xfrm>
        </p:spPr>
        <p:txBody>
          <a:bodyPr>
            <a:normAutofit/>
          </a:bodyPr>
          <a:lstStyle/>
          <a:p>
            <a:pPr marL="0" indent="0">
              <a:buNone/>
            </a:pPr>
            <a:r>
              <a:rPr lang="en-US" sz="1600" dirty="0"/>
              <a:t>Before fully analyzing the dataset, the Technology Office team took a methodical approach to understanding the existing data. To ensure that senior leadership at Blackwell Electronics are provided with the best possible information for strategic direction, this phase and iterative approach was taken. </a:t>
            </a:r>
          </a:p>
          <a:p>
            <a:pPr marL="0" indent="0">
              <a:buNone/>
            </a:pPr>
            <a:endParaRPr lang="en-US" sz="1600" dirty="0"/>
          </a:p>
        </p:txBody>
      </p:sp>
      <p:sp>
        <p:nvSpPr>
          <p:cNvPr id="18" name="Oval 17"/>
          <p:cNvSpPr/>
          <p:nvPr/>
        </p:nvSpPr>
        <p:spPr>
          <a:xfrm>
            <a:off x="5155966" y="2628850"/>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9" name="Arc 18"/>
          <p:cNvSpPr/>
          <p:nvPr/>
        </p:nvSpPr>
        <p:spPr>
          <a:xfrm>
            <a:off x="5156812" y="2629696"/>
            <a:ext cx="1618488" cy="1618488"/>
          </a:xfrm>
          <a:prstGeom prst="arc">
            <a:avLst>
              <a:gd name="adj1" fmla="val 10766207"/>
              <a:gd name="adj2" fmla="val 0"/>
            </a:avLst>
          </a:prstGeom>
          <a:ln w="69850" cap="rn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20" name="Oval 19"/>
          <p:cNvSpPr/>
          <p:nvPr/>
        </p:nvSpPr>
        <p:spPr>
          <a:xfrm>
            <a:off x="6776146" y="2628850"/>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21" name="Arc 20"/>
          <p:cNvSpPr/>
          <p:nvPr/>
        </p:nvSpPr>
        <p:spPr>
          <a:xfrm rot="10800000">
            <a:off x="6776992" y="2629696"/>
            <a:ext cx="1618488" cy="1618488"/>
          </a:xfrm>
          <a:prstGeom prst="arc">
            <a:avLst>
              <a:gd name="adj1" fmla="val 10766207"/>
              <a:gd name="adj2" fmla="val 0"/>
            </a:avLst>
          </a:prstGeom>
          <a:ln w="69850" cap="rnd">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22" name="Oval 21"/>
          <p:cNvSpPr/>
          <p:nvPr/>
        </p:nvSpPr>
        <p:spPr>
          <a:xfrm>
            <a:off x="8395628" y="2628850"/>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23" name="Arc 22"/>
          <p:cNvSpPr/>
          <p:nvPr/>
        </p:nvSpPr>
        <p:spPr>
          <a:xfrm>
            <a:off x="8396474" y="2629696"/>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24" name="Oval 23"/>
          <p:cNvSpPr/>
          <p:nvPr/>
        </p:nvSpPr>
        <p:spPr>
          <a:xfrm>
            <a:off x="10015808" y="2628850"/>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25" name="Arc 24"/>
          <p:cNvSpPr/>
          <p:nvPr/>
        </p:nvSpPr>
        <p:spPr>
          <a:xfrm rot="10800000">
            <a:off x="10016654" y="2629696"/>
            <a:ext cx="1618488" cy="1618488"/>
          </a:xfrm>
          <a:prstGeom prst="arc">
            <a:avLst>
              <a:gd name="adj1" fmla="val 10766207"/>
              <a:gd name="adj2" fmla="val 0"/>
            </a:avLst>
          </a:prstGeom>
          <a:ln w="69850" cap="rnd">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26" name="Group 25"/>
          <p:cNvGrpSpPr/>
          <p:nvPr/>
        </p:nvGrpSpPr>
        <p:grpSpPr>
          <a:xfrm>
            <a:off x="7305538" y="2817872"/>
            <a:ext cx="560928" cy="560928"/>
            <a:chOff x="6207761" y="7121628"/>
            <a:chExt cx="837455" cy="837453"/>
          </a:xfrm>
        </p:grpSpPr>
        <p:sp>
          <p:nvSpPr>
            <p:cNvPr id="40" name="Oval 39"/>
            <p:cNvSpPr>
              <a:spLocks noChangeArrowheads="1"/>
            </p:cNvSpPr>
            <p:nvPr/>
          </p:nvSpPr>
          <p:spPr bwMode="auto">
            <a:xfrm>
              <a:off x="6207761" y="7121628"/>
              <a:ext cx="837455" cy="837453"/>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41" name="Freeform 40"/>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27" name="Group 26"/>
          <p:cNvGrpSpPr/>
          <p:nvPr/>
        </p:nvGrpSpPr>
        <p:grpSpPr>
          <a:xfrm>
            <a:off x="8925487" y="2817869"/>
            <a:ext cx="560928" cy="560928"/>
            <a:chOff x="7202762" y="7121642"/>
            <a:chExt cx="837454" cy="837455"/>
          </a:xfrm>
        </p:grpSpPr>
        <p:sp>
          <p:nvSpPr>
            <p:cNvPr id="38" name="Oval 37"/>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39" name="Freeform 38"/>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28" name="Group 27"/>
          <p:cNvGrpSpPr/>
          <p:nvPr/>
        </p:nvGrpSpPr>
        <p:grpSpPr>
          <a:xfrm>
            <a:off x="10545433" y="2817869"/>
            <a:ext cx="560928" cy="560928"/>
            <a:chOff x="3995456" y="7121633"/>
            <a:chExt cx="837454" cy="837454"/>
          </a:xfrm>
        </p:grpSpPr>
        <p:sp>
          <p:nvSpPr>
            <p:cNvPr id="36" name="Oval 35"/>
            <p:cNvSpPr>
              <a:spLocks noChangeArrowheads="1"/>
            </p:cNvSpPr>
            <p:nvPr/>
          </p:nvSpPr>
          <p:spPr bwMode="auto">
            <a:xfrm>
              <a:off x="3995456" y="7121633"/>
              <a:ext cx="837454" cy="837454"/>
            </a:xfrm>
            <a:prstGeom prst="ellipse">
              <a:avLst/>
            </a:prstGeom>
            <a:solidFill>
              <a:schemeClr val="bg2"/>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37" name="Freeform 36"/>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29" name="Group 28"/>
          <p:cNvGrpSpPr/>
          <p:nvPr/>
        </p:nvGrpSpPr>
        <p:grpSpPr>
          <a:xfrm>
            <a:off x="5685593" y="2817871"/>
            <a:ext cx="560928" cy="560928"/>
            <a:chOff x="5038009" y="7121636"/>
            <a:chExt cx="837454" cy="837454"/>
          </a:xfrm>
        </p:grpSpPr>
        <p:sp>
          <p:nvSpPr>
            <p:cNvPr id="34" name="Oval 33"/>
            <p:cNvSpPr>
              <a:spLocks noChangeArrowheads="1"/>
            </p:cNvSpPr>
            <p:nvPr/>
          </p:nvSpPr>
          <p:spPr bwMode="auto">
            <a:xfrm>
              <a:off x="5038009" y="7121636"/>
              <a:ext cx="837454" cy="837454"/>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35" name="Freeform 34"/>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30" name="Rectangle 29"/>
          <p:cNvSpPr/>
          <p:nvPr/>
        </p:nvSpPr>
        <p:spPr>
          <a:xfrm>
            <a:off x="5156812" y="3479008"/>
            <a:ext cx="1618488" cy="253916"/>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050" b="1" dirty="0"/>
              <a:t>Data Acquisition</a:t>
            </a:r>
          </a:p>
        </p:txBody>
      </p:sp>
      <p:sp>
        <p:nvSpPr>
          <p:cNvPr id="31" name="Rectangle 30"/>
          <p:cNvSpPr/>
          <p:nvPr/>
        </p:nvSpPr>
        <p:spPr>
          <a:xfrm>
            <a:off x="6756758" y="3479008"/>
            <a:ext cx="1618488" cy="253916"/>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050" b="1" dirty="0"/>
              <a:t>Pre-Processing</a:t>
            </a:r>
          </a:p>
        </p:txBody>
      </p:sp>
      <p:sp>
        <p:nvSpPr>
          <p:cNvPr id="32" name="Rectangle 31"/>
          <p:cNvSpPr/>
          <p:nvPr/>
        </p:nvSpPr>
        <p:spPr>
          <a:xfrm>
            <a:off x="8394575" y="3479008"/>
            <a:ext cx="1618488" cy="253916"/>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050" b="1" dirty="0"/>
              <a:t>Analysis &amp; Predictions</a:t>
            </a:r>
          </a:p>
        </p:txBody>
      </p:sp>
      <p:sp>
        <p:nvSpPr>
          <p:cNvPr id="33" name="Rectangle 32"/>
          <p:cNvSpPr/>
          <p:nvPr/>
        </p:nvSpPr>
        <p:spPr>
          <a:xfrm>
            <a:off x="9994521" y="3479008"/>
            <a:ext cx="1618488" cy="253916"/>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050" b="1" dirty="0"/>
              <a:t>Business Insights</a:t>
            </a:r>
          </a:p>
        </p:txBody>
      </p:sp>
      <p:sp>
        <p:nvSpPr>
          <p:cNvPr id="42" name="Content Placeholder 9"/>
          <p:cNvSpPr txBox="1">
            <a:spLocks/>
          </p:cNvSpPr>
          <p:nvPr/>
        </p:nvSpPr>
        <p:spPr>
          <a:xfrm>
            <a:off x="969050" y="2155636"/>
            <a:ext cx="3908518" cy="31717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600" dirty="0"/>
              <a:t>The pre-processing phase is a fundamental aspect before the data mining and analysis can be made.  Transformation of specific data types needed to be completed; such as, “in-store” &amp; “region” attributes were transform from numerical to nominal data types. </a:t>
            </a:r>
          </a:p>
          <a:p>
            <a:pPr marL="0" indent="0">
              <a:buFont typeface="Calibri" panose="020F0502020204030204" pitchFamily="34" charset="0"/>
              <a:buNone/>
            </a:pPr>
            <a:r>
              <a:rPr lang="en-US" sz="1600" dirty="0"/>
              <a:t>As part of the iterative process, the team ran various predictive models to identify the best data correlations and outcomes; as well as, further processing of specific data points into categorical aspects for analysis purposes. </a:t>
            </a:r>
          </a:p>
          <a:p>
            <a:pPr marL="0" indent="0">
              <a:buFont typeface="Calibri" panose="020F0502020204030204" pitchFamily="34" charset="0"/>
              <a:buNone/>
            </a:pPr>
            <a:endParaRPr lang="en-US" sz="1600" dirty="0"/>
          </a:p>
        </p:txBody>
      </p:sp>
      <p:sp>
        <p:nvSpPr>
          <p:cNvPr id="5" name="TextBox 4"/>
          <p:cNvSpPr txBox="1"/>
          <p:nvPr/>
        </p:nvSpPr>
        <p:spPr>
          <a:xfrm>
            <a:off x="5433960" y="4366792"/>
            <a:ext cx="1322798" cy="600164"/>
          </a:xfrm>
          <a:prstGeom prst="rect">
            <a:avLst/>
          </a:prstGeom>
          <a:noFill/>
        </p:spPr>
        <p:txBody>
          <a:bodyPr wrap="none" rtlCol="0">
            <a:spAutoFit/>
          </a:bodyPr>
          <a:lstStyle/>
          <a:p>
            <a:r>
              <a:rPr lang="en-US" sz="1100" dirty="0"/>
              <a:t>Transaction Dataset</a:t>
            </a:r>
          </a:p>
          <a:p>
            <a:pPr marL="171450" indent="-171450">
              <a:buFontTx/>
              <a:buChar char="-"/>
            </a:pPr>
            <a:r>
              <a:rPr lang="en-US" sz="1100" dirty="0"/>
              <a:t>10K records</a:t>
            </a:r>
          </a:p>
          <a:p>
            <a:endParaRPr lang="en-US" sz="1100" dirty="0"/>
          </a:p>
        </p:txBody>
      </p:sp>
      <p:sp>
        <p:nvSpPr>
          <p:cNvPr id="6" name="Right Arrow 5"/>
          <p:cNvSpPr/>
          <p:nvPr/>
        </p:nvSpPr>
        <p:spPr>
          <a:xfrm>
            <a:off x="6690928" y="4582236"/>
            <a:ext cx="391424" cy="79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7072326" y="4395029"/>
            <a:ext cx="1236787" cy="1107996"/>
          </a:xfrm>
          <a:prstGeom prst="rect">
            <a:avLst/>
          </a:prstGeom>
          <a:noFill/>
        </p:spPr>
        <p:txBody>
          <a:bodyPr wrap="square" rtlCol="0">
            <a:spAutoFit/>
          </a:bodyPr>
          <a:lstStyle/>
          <a:p>
            <a:pPr marL="171450" indent="-171450">
              <a:buFontTx/>
              <a:buChar char="-"/>
            </a:pPr>
            <a:r>
              <a:rPr lang="en-US" sz="1100" dirty="0"/>
              <a:t>Data Cleansing</a:t>
            </a:r>
          </a:p>
          <a:p>
            <a:pPr marL="171450" indent="-171450">
              <a:buFontTx/>
              <a:buChar char="-"/>
            </a:pPr>
            <a:r>
              <a:rPr lang="en-US" sz="1100" dirty="0"/>
              <a:t>Data Transformation</a:t>
            </a:r>
          </a:p>
          <a:p>
            <a:pPr marL="171450" indent="-171450">
              <a:buFontTx/>
              <a:buChar char="-"/>
            </a:pPr>
            <a:r>
              <a:rPr lang="en-US" sz="1100" dirty="0"/>
              <a:t>Categorization</a:t>
            </a:r>
          </a:p>
          <a:p>
            <a:pPr marL="171450" indent="-171450">
              <a:buFontTx/>
              <a:buChar char="-"/>
            </a:pPr>
            <a:endParaRPr lang="en-US" sz="1100" dirty="0"/>
          </a:p>
          <a:p>
            <a:endParaRPr lang="en-US" sz="1100" dirty="0"/>
          </a:p>
        </p:txBody>
      </p:sp>
      <p:sp>
        <p:nvSpPr>
          <p:cNvPr id="44" name="Right Arrow 43"/>
          <p:cNvSpPr/>
          <p:nvPr/>
        </p:nvSpPr>
        <p:spPr>
          <a:xfrm>
            <a:off x="8245230" y="4582236"/>
            <a:ext cx="391424" cy="79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p:cNvSpPr/>
          <p:nvPr/>
        </p:nvSpPr>
        <p:spPr>
          <a:xfrm>
            <a:off x="9799532" y="4582236"/>
            <a:ext cx="391424" cy="79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8612104" y="4366852"/>
            <a:ext cx="1236787" cy="1107996"/>
          </a:xfrm>
          <a:prstGeom prst="rect">
            <a:avLst/>
          </a:prstGeom>
          <a:noFill/>
        </p:spPr>
        <p:txBody>
          <a:bodyPr wrap="square" rtlCol="0">
            <a:spAutoFit/>
          </a:bodyPr>
          <a:lstStyle/>
          <a:p>
            <a:pPr marL="171450" indent="-171450">
              <a:buFontTx/>
              <a:buChar char="-"/>
            </a:pPr>
            <a:r>
              <a:rPr lang="en-US" sz="1100" dirty="0"/>
              <a:t>Cross Validation</a:t>
            </a:r>
          </a:p>
          <a:p>
            <a:pPr marL="171450" indent="-171450">
              <a:buFontTx/>
              <a:buChar char="-"/>
            </a:pPr>
            <a:r>
              <a:rPr lang="en-US" sz="1100" dirty="0"/>
              <a:t>Decision Models Testing</a:t>
            </a:r>
          </a:p>
          <a:p>
            <a:pPr marL="171450" indent="-171450">
              <a:buFontTx/>
              <a:buChar char="-"/>
            </a:pPr>
            <a:endParaRPr lang="en-US" sz="1100" dirty="0"/>
          </a:p>
          <a:p>
            <a:endParaRPr lang="en-US" sz="1100" dirty="0"/>
          </a:p>
        </p:txBody>
      </p:sp>
      <p:sp>
        <p:nvSpPr>
          <p:cNvPr id="47" name="TextBox 46"/>
          <p:cNvSpPr txBox="1"/>
          <p:nvPr/>
        </p:nvSpPr>
        <p:spPr>
          <a:xfrm>
            <a:off x="10320845" y="4338675"/>
            <a:ext cx="1236787" cy="1107996"/>
          </a:xfrm>
          <a:prstGeom prst="rect">
            <a:avLst/>
          </a:prstGeom>
          <a:noFill/>
        </p:spPr>
        <p:txBody>
          <a:bodyPr wrap="square" rtlCol="0">
            <a:spAutoFit/>
          </a:bodyPr>
          <a:lstStyle/>
          <a:p>
            <a:r>
              <a:rPr lang="en-US" sz="1100" dirty="0"/>
              <a:t>Understanding &amp; Identifying Patterns and Correlations</a:t>
            </a:r>
          </a:p>
          <a:p>
            <a:pPr marL="171450" indent="-171450">
              <a:buFontTx/>
              <a:buChar char="-"/>
            </a:pPr>
            <a:endParaRPr lang="en-US" sz="1100" dirty="0"/>
          </a:p>
          <a:p>
            <a:endParaRPr lang="en-US" sz="1100" dirty="0"/>
          </a:p>
        </p:txBody>
      </p:sp>
      <p:sp>
        <p:nvSpPr>
          <p:cNvPr id="3" name="Footer Placeholder 2"/>
          <p:cNvSpPr>
            <a:spLocks noGrp="1"/>
          </p:cNvSpPr>
          <p:nvPr>
            <p:ph type="ftr" sz="quarter" idx="11"/>
          </p:nvPr>
        </p:nvSpPr>
        <p:spPr/>
        <p:txBody>
          <a:bodyPr/>
          <a:lstStyle/>
          <a:p>
            <a:r>
              <a:rPr lang="en-US"/>
              <a:t>Jason Rodriguez          Course 1 - Task 1 (Understanding Customer Buying Patterns)</a:t>
            </a:r>
            <a:endParaRPr lang="en-US" dirty="0"/>
          </a:p>
        </p:txBody>
      </p:sp>
      <p:sp>
        <p:nvSpPr>
          <p:cNvPr id="4" name="Slide Number Placeholder 3"/>
          <p:cNvSpPr>
            <a:spLocks noGrp="1"/>
          </p:cNvSpPr>
          <p:nvPr>
            <p:ph type="sldNum" sz="quarter" idx="12"/>
          </p:nvPr>
        </p:nvSpPr>
        <p:spPr/>
        <p:txBody>
          <a:bodyPr/>
          <a:lstStyle/>
          <a:p>
            <a:fld id="{E48DD651-73BE-4F72-9140-89C4A5F3DCD3}" type="slidenum">
              <a:rPr lang="en-US" smtClean="0"/>
              <a:t>3</a:t>
            </a:fld>
            <a:endParaRPr lang="en-US" dirty="0"/>
          </a:p>
        </p:txBody>
      </p:sp>
    </p:spTree>
    <p:extLst>
      <p:ext uri="{BB962C8B-B14F-4D97-AF65-F5344CB8AC3E}">
        <p14:creationId xmlns:p14="http://schemas.microsoft.com/office/powerpoint/2010/main" val="192994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Observations</a:t>
            </a:r>
          </a:p>
        </p:txBody>
      </p:sp>
      <p:graphicFrame>
        <p:nvGraphicFramePr>
          <p:cNvPr id="4" name="Chart 3">
            <a:extLst>
              <a:ext uri="{FF2B5EF4-FFF2-40B4-BE49-F238E27FC236}">
                <a16:creationId xmlns:a16="http://schemas.microsoft.com/office/drawing/2014/main" id="{7C5743EA-97FB-4E57-8074-56B1F9ABDE01}"/>
              </a:ext>
            </a:extLst>
          </p:cNvPr>
          <p:cNvGraphicFramePr/>
          <p:nvPr>
            <p:extLst>
              <p:ext uri="{D42A27DB-BD31-4B8C-83A1-F6EECF244321}">
                <p14:modId xmlns:p14="http://schemas.microsoft.com/office/powerpoint/2010/main" val="533691072"/>
              </p:ext>
            </p:extLst>
          </p:nvPr>
        </p:nvGraphicFramePr>
        <p:xfrm>
          <a:off x="9563220" y="1145641"/>
          <a:ext cx="2550099" cy="2121663"/>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9"/>
          <p:cNvSpPr>
            <a:spLocks noGrp="1"/>
          </p:cNvSpPr>
          <p:nvPr>
            <p:ph idx="1"/>
          </p:nvPr>
        </p:nvSpPr>
        <p:spPr>
          <a:xfrm>
            <a:off x="487017" y="1145641"/>
            <a:ext cx="6718853" cy="4816050"/>
          </a:xfrm>
        </p:spPr>
        <p:txBody>
          <a:bodyPr>
            <a:normAutofit/>
          </a:bodyPr>
          <a:lstStyle/>
          <a:p>
            <a:pPr marL="0" indent="0">
              <a:buNone/>
            </a:pPr>
            <a:r>
              <a:rPr lang="en-US" sz="1400" dirty="0"/>
              <a:t>Before taking a deep dive insight customer buying patterns some initial observations were observed as shown in the charts and tables.  </a:t>
            </a:r>
          </a:p>
          <a:p>
            <a:pPr marL="228600" indent="-228600">
              <a:buFont typeface="Wingdings" panose="05000000000000000000" pitchFamily="2" charset="2"/>
              <a:buChar char="Ø"/>
            </a:pPr>
            <a:r>
              <a:rPr lang="en-US" sz="1400" dirty="0"/>
              <a:t>The eCommerce platform has been initiated for only a year but it accounts for </a:t>
            </a:r>
            <a:r>
              <a:rPr lang="en-US" sz="1400" b="1" dirty="0"/>
              <a:t>57% of the revenue </a:t>
            </a:r>
            <a:r>
              <a:rPr lang="en-US" sz="1400" dirty="0"/>
              <a:t>and makes up </a:t>
            </a:r>
            <a:r>
              <a:rPr lang="en-US" sz="1400" b="1" dirty="0"/>
              <a:t>54% in all transactions </a:t>
            </a:r>
            <a:r>
              <a:rPr lang="en-US" sz="1400" dirty="0"/>
              <a:t>between the observed regions. </a:t>
            </a:r>
          </a:p>
          <a:p>
            <a:pPr marL="228600" indent="-228600">
              <a:buFont typeface="Wingdings" panose="05000000000000000000" pitchFamily="2" charset="2"/>
              <a:buChar char="Ø"/>
            </a:pPr>
            <a:r>
              <a:rPr lang="en-US" sz="1400" dirty="0"/>
              <a:t>West region is </a:t>
            </a:r>
            <a:r>
              <a:rPr lang="en-US" sz="1400" b="1" dirty="0"/>
              <a:t>100%</a:t>
            </a:r>
            <a:r>
              <a:rPr lang="en-US" sz="1400" dirty="0"/>
              <a:t> of online transactions. </a:t>
            </a:r>
          </a:p>
          <a:p>
            <a:pPr marL="228600" indent="-228600">
              <a:buFont typeface="Wingdings" panose="05000000000000000000" pitchFamily="2" charset="2"/>
              <a:buChar char="Ø"/>
            </a:pPr>
            <a:r>
              <a:rPr lang="en-US" sz="1400" dirty="0"/>
              <a:t>Key Takeaways &amp; Questions to Further Explore? </a:t>
            </a:r>
          </a:p>
          <a:p>
            <a:pPr marL="521208" lvl="1" indent="-228600">
              <a:buFont typeface="Wingdings" panose="05000000000000000000" pitchFamily="2" charset="2"/>
              <a:buChar char="Ø"/>
            </a:pPr>
            <a:r>
              <a:rPr lang="en-US" sz="1200" dirty="0"/>
              <a:t>Why online sales in the East region are low?</a:t>
            </a:r>
          </a:p>
          <a:p>
            <a:pPr marL="521208" lvl="1" indent="-228600">
              <a:buFont typeface="Wingdings" panose="05000000000000000000" pitchFamily="2" charset="2"/>
              <a:buChar char="Ø"/>
            </a:pPr>
            <a:r>
              <a:rPr lang="en-US" sz="1200" dirty="0"/>
              <a:t>Online sales in all other region seem to dominate compare to in-store. What correlations can be made? </a:t>
            </a:r>
            <a:r>
              <a:rPr lang="en-US" sz="1200" i="1" dirty="0"/>
              <a:t>Does age predict whether customer will buy online or in-store? </a:t>
            </a:r>
          </a:p>
          <a:p>
            <a:pPr marL="521208" lvl="1" indent="-228600">
              <a:buFont typeface="Wingdings" panose="05000000000000000000" pitchFamily="2" charset="2"/>
              <a:buChar char="Ø"/>
            </a:pPr>
            <a:r>
              <a:rPr lang="en-US" sz="1200" dirty="0"/>
              <a:t>Can we predict customer age between regions? Does age correlate for online vs in-store buying? </a:t>
            </a:r>
          </a:p>
          <a:p>
            <a:pPr marL="521208" lvl="1" indent="-228600">
              <a:buFont typeface="Wingdings" panose="05000000000000000000" pitchFamily="2" charset="2"/>
              <a:buChar char="Ø"/>
            </a:pPr>
            <a:endParaRPr lang="en-US" sz="1200" dirty="0"/>
          </a:p>
        </p:txBody>
      </p:sp>
      <p:sp>
        <p:nvSpPr>
          <p:cNvPr id="11" name="TextBox 10"/>
          <p:cNvSpPr txBox="1"/>
          <p:nvPr/>
        </p:nvSpPr>
        <p:spPr>
          <a:xfrm>
            <a:off x="10296642" y="1960225"/>
            <a:ext cx="1115626" cy="523220"/>
          </a:xfrm>
          <a:prstGeom prst="rect">
            <a:avLst/>
          </a:prstGeom>
          <a:noFill/>
        </p:spPr>
        <p:txBody>
          <a:bodyPr wrap="none" rtlCol="0">
            <a:spAutoFit/>
          </a:bodyPr>
          <a:lstStyle/>
          <a:p>
            <a:pPr algn="ctr"/>
            <a:r>
              <a:rPr lang="en-US" sz="1400" b="1" dirty="0"/>
              <a:t>10K </a:t>
            </a:r>
          </a:p>
          <a:p>
            <a:pPr algn="ctr"/>
            <a:r>
              <a:rPr lang="en-US" sz="1400" b="1" dirty="0"/>
              <a:t>Transactions</a:t>
            </a:r>
          </a:p>
        </p:txBody>
      </p:sp>
      <p:graphicFrame>
        <p:nvGraphicFramePr>
          <p:cNvPr id="13" name="Chart 12"/>
          <p:cNvGraphicFramePr>
            <a:graphicFrameLocks/>
          </p:cNvGraphicFramePr>
          <p:nvPr>
            <p:extLst>
              <p:ext uri="{D42A27DB-BD31-4B8C-83A1-F6EECF244321}">
                <p14:modId xmlns:p14="http://schemas.microsoft.com/office/powerpoint/2010/main" val="1738424881"/>
              </p:ext>
            </p:extLst>
          </p:nvPr>
        </p:nvGraphicFramePr>
        <p:xfrm>
          <a:off x="7391255" y="3527636"/>
          <a:ext cx="4800745" cy="26843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7577141B-81B1-46CD-A66D-D854367004EB}"/>
              </a:ext>
            </a:extLst>
          </p:cNvPr>
          <p:cNvGraphicFramePr/>
          <p:nvPr>
            <p:extLst>
              <p:ext uri="{D42A27DB-BD31-4B8C-83A1-F6EECF244321}">
                <p14:modId xmlns:p14="http://schemas.microsoft.com/office/powerpoint/2010/main" val="1563187642"/>
              </p:ext>
            </p:extLst>
          </p:nvPr>
        </p:nvGraphicFramePr>
        <p:xfrm>
          <a:off x="7309641" y="1145641"/>
          <a:ext cx="2510220" cy="2104089"/>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p:cNvSpPr txBox="1"/>
          <p:nvPr/>
        </p:nvSpPr>
        <p:spPr>
          <a:xfrm>
            <a:off x="8107734" y="2013019"/>
            <a:ext cx="914033" cy="369332"/>
          </a:xfrm>
          <a:prstGeom prst="rect">
            <a:avLst/>
          </a:prstGeom>
          <a:noFill/>
        </p:spPr>
        <p:txBody>
          <a:bodyPr wrap="none" rtlCol="0">
            <a:spAutoFit/>
          </a:bodyPr>
          <a:lstStyle/>
          <a:p>
            <a:pPr algn="ctr"/>
            <a:r>
              <a:rPr lang="en-US" b="1" dirty="0"/>
              <a:t>~$8.3M</a:t>
            </a:r>
          </a:p>
        </p:txBody>
      </p:sp>
      <p:sp>
        <p:nvSpPr>
          <p:cNvPr id="16" name="TextBox 15"/>
          <p:cNvSpPr txBox="1"/>
          <p:nvPr/>
        </p:nvSpPr>
        <p:spPr>
          <a:xfrm>
            <a:off x="9229635" y="1715075"/>
            <a:ext cx="667170" cy="276999"/>
          </a:xfrm>
          <a:prstGeom prst="rect">
            <a:avLst/>
          </a:prstGeom>
          <a:noFill/>
        </p:spPr>
        <p:txBody>
          <a:bodyPr wrap="none" rtlCol="0">
            <a:spAutoFit/>
          </a:bodyPr>
          <a:lstStyle/>
          <a:p>
            <a:r>
              <a:rPr lang="en-US" sz="1200" dirty="0">
                <a:solidFill>
                  <a:schemeClr val="tx1">
                    <a:lumMod val="65000"/>
                    <a:lumOff val="35000"/>
                  </a:schemeClr>
                </a:solidFill>
              </a:rPr>
              <a:t>~$3.5M</a:t>
            </a:r>
          </a:p>
        </p:txBody>
      </p:sp>
      <p:sp>
        <p:nvSpPr>
          <p:cNvPr id="17" name="TextBox 16"/>
          <p:cNvSpPr txBox="1"/>
          <p:nvPr/>
        </p:nvSpPr>
        <p:spPr>
          <a:xfrm>
            <a:off x="7334959" y="1683226"/>
            <a:ext cx="667170" cy="276999"/>
          </a:xfrm>
          <a:prstGeom prst="rect">
            <a:avLst/>
          </a:prstGeom>
          <a:noFill/>
        </p:spPr>
        <p:txBody>
          <a:bodyPr wrap="none" rtlCol="0">
            <a:spAutoFit/>
          </a:bodyPr>
          <a:lstStyle/>
          <a:p>
            <a:r>
              <a:rPr lang="en-US" sz="1200" dirty="0">
                <a:solidFill>
                  <a:schemeClr val="tx1">
                    <a:lumMod val="65000"/>
                    <a:lumOff val="35000"/>
                  </a:schemeClr>
                </a:solidFill>
              </a:rPr>
              <a:t>~$4.7M</a:t>
            </a:r>
          </a:p>
        </p:txBody>
      </p:sp>
      <p:grpSp>
        <p:nvGrpSpPr>
          <p:cNvPr id="66" name="Group 65"/>
          <p:cNvGrpSpPr/>
          <p:nvPr/>
        </p:nvGrpSpPr>
        <p:grpSpPr>
          <a:xfrm>
            <a:off x="8964059" y="123866"/>
            <a:ext cx="2945962" cy="743870"/>
            <a:chOff x="911233" y="3357145"/>
            <a:chExt cx="6480022" cy="1620180"/>
          </a:xfrm>
        </p:grpSpPr>
        <p:sp>
          <p:nvSpPr>
            <p:cNvPr id="42" name="Oval 41"/>
            <p:cNvSpPr/>
            <p:nvPr/>
          </p:nvSpPr>
          <p:spPr>
            <a:xfrm>
              <a:off x="91123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43" name="Arc 42"/>
            <p:cNvSpPr/>
            <p:nvPr/>
          </p:nvSpPr>
          <p:spPr>
            <a:xfrm>
              <a:off x="91207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44" name="Oval 43"/>
            <p:cNvSpPr/>
            <p:nvPr/>
          </p:nvSpPr>
          <p:spPr>
            <a:xfrm>
              <a:off x="253141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45" name="Arc 44"/>
            <p:cNvSpPr/>
            <p:nvPr/>
          </p:nvSpPr>
          <p:spPr>
            <a:xfrm rot="10800000">
              <a:off x="253225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46" name="Oval 45"/>
            <p:cNvSpPr/>
            <p:nvPr/>
          </p:nvSpPr>
          <p:spPr>
            <a:xfrm>
              <a:off x="4150895"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47" name="Arc 46"/>
            <p:cNvSpPr/>
            <p:nvPr/>
          </p:nvSpPr>
          <p:spPr>
            <a:xfrm>
              <a:off x="4151741" y="3357991"/>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48" name="Oval 47"/>
            <p:cNvSpPr/>
            <p:nvPr/>
          </p:nvSpPr>
          <p:spPr>
            <a:xfrm>
              <a:off x="5771075" y="3357145"/>
              <a:ext cx="1620180" cy="1620180"/>
            </a:xfrm>
            <a:prstGeom prst="ellipse">
              <a:avLst/>
            </a:prstGeom>
            <a:noFill/>
            <a:ln w="69850">
              <a:solidFill>
                <a:schemeClr val="bg1">
                  <a:lumMod val="8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49" name="Arc 48"/>
            <p:cNvSpPr/>
            <p:nvPr/>
          </p:nvSpPr>
          <p:spPr>
            <a:xfrm rot="10800000">
              <a:off x="5771921"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50" name="Group 49"/>
            <p:cNvGrpSpPr/>
            <p:nvPr/>
          </p:nvGrpSpPr>
          <p:grpSpPr>
            <a:xfrm>
              <a:off x="3060805" y="3546167"/>
              <a:ext cx="560928" cy="560928"/>
              <a:chOff x="6207761" y="7121628"/>
              <a:chExt cx="837455" cy="837453"/>
            </a:xfrm>
          </p:grpSpPr>
          <p:sp>
            <p:nvSpPr>
              <p:cNvPr id="51" name="Oval 50"/>
              <p:cNvSpPr>
                <a:spLocks noChangeArrowheads="1"/>
              </p:cNvSpPr>
              <p:nvPr/>
            </p:nvSpPr>
            <p:spPr bwMode="auto">
              <a:xfrm>
                <a:off x="6207761" y="7121628"/>
                <a:ext cx="837455" cy="837453"/>
              </a:xfrm>
              <a:prstGeom prst="ellipse">
                <a:avLst/>
              </a:prstGeom>
              <a:solidFill>
                <a:schemeClr val="bg1">
                  <a:lumMod val="8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52" name="Freeform 51"/>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53" name="Group 52"/>
            <p:cNvGrpSpPr/>
            <p:nvPr/>
          </p:nvGrpSpPr>
          <p:grpSpPr>
            <a:xfrm>
              <a:off x="4680754" y="3546164"/>
              <a:ext cx="560928" cy="560928"/>
              <a:chOff x="7202762" y="7121642"/>
              <a:chExt cx="837454" cy="837455"/>
            </a:xfrm>
          </p:grpSpPr>
          <p:sp>
            <p:nvSpPr>
              <p:cNvPr id="54" name="Oval 53"/>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55" name="Freeform 54"/>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56" name="Group 55"/>
            <p:cNvGrpSpPr/>
            <p:nvPr/>
          </p:nvGrpSpPr>
          <p:grpSpPr>
            <a:xfrm>
              <a:off x="6300700" y="3546164"/>
              <a:ext cx="560928" cy="560928"/>
              <a:chOff x="3995456" y="7121633"/>
              <a:chExt cx="837454" cy="837454"/>
            </a:xfrm>
          </p:grpSpPr>
          <p:sp>
            <p:nvSpPr>
              <p:cNvPr id="57" name="Oval 56"/>
              <p:cNvSpPr>
                <a:spLocks noChangeArrowheads="1"/>
              </p:cNvSpPr>
              <p:nvPr/>
            </p:nvSpPr>
            <p:spPr bwMode="auto">
              <a:xfrm>
                <a:off x="3995456" y="7121633"/>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58" name="Freeform 57"/>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59" name="Group 58"/>
            <p:cNvGrpSpPr/>
            <p:nvPr/>
          </p:nvGrpSpPr>
          <p:grpSpPr>
            <a:xfrm>
              <a:off x="1440860" y="3546166"/>
              <a:ext cx="560928" cy="560928"/>
              <a:chOff x="5038009" y="7121636"/>
              <a:chExt cx="837454" cy="837454"/>
            </a:xfrm>
          </p:grpSpPr>
          <p:sp>
            <p:nvSpPr>
              <p:cNvPr id="60" name="Oval 59"/>
              <p:cNvSpPr>
                <a:spLocks noChangeArrowheads="1"/>
              </p:cNvSpPr>
              <p:nvPr/>
            </p:nvSpPr>
            <p:spPr bwMode="auto">
              <a:xfrm>
                <a:off x="5038009" y="7121636"/>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61" name="Freeform 60"/>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62" name="Rectangle 61"/>
            <p:cNvSpPr/>
            <p:nvPr/>
          </p:nvSpPr>
          <p:spPr>
            <a:xfrm>
              <a:off x="912078"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Data Acquisition</a:t>
              </a:r>
            </a:p>
          </p:txBody>
        </p:sp>
        <p:sp>
          <p:nvSpPr>
            <p:cNvPr id="63" name="Rectangle 62"/>
            <p:cNvSpPr/>
            <p:nvPr/>
          </p:nvSpPr>
          <p:spPr>
            <a:xfrm>
              <a:off x="2512024"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Pre-Processing</a:t>
              </a:r>
            </a:p>
          </p:txBody>
        </p:sp>
        <p:sp>
          <p:nvSpPr>
            <p:cNvPr id="64" name="Rectangle 63"/>
            <p:cNvSpPr/>
            <p:nvPr/>
          </p:nvSpPr>
          <p:spPr>
            <a:xfrm>
              <a:off x="4149841" y="4207303"/>
              <a:ext cx="1618488" cy="61764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Analysis &amp; Predictions</a:t>
              </a:r>
            </a:p>
          </p:txBody>
        </p:sp>
        <p:sp>
          <p:nvSpPr>
            <p:cNvPr id="65" name="Rectangle 64"/>
            <p:cNvSpPr/>
            <p:nvPr/>
          </p:nvSpPr>
          <p:spPr>
            <a:xfrm>
              <a:off x="5749787"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Business Insights</a:t>
              </a:r>
            </a:p>
          </p:txBody>
        </p:sp>
      </p:grpSp>
      <p:sp>
        <p:nvSpPr>
          <p:cNvPr id="68" name="TextBox 67"/>
          <p:cNvSpPr txBox="1"/>
          <p:nvPr/>
        </p:nvSpPr>
        <p:spPr>
          <a:xfrm>
            <a:off x="11531673" y="3915828"/>
            <a:ext cx="452368" cy="276999"/>
          </a:xfrm>
          <a:prstGeom prst="rect">
            <a:avLst/>
          </a:prstGeom>
          <a:noFill/>
        </p:spPr>
        <p:txBody>
          <a:bodyPr wrap="none" rtlCol="0">
            <a:spAutoFit/>
          </a:bodyPr>
          <a:lstStyle/>
          <a:p>
            <a:r>
              <a:rPr lang="en-US" sz="1200" dirty="0">
                <a:solidFill>
                  <a:schemeClr val="tx1">
                    <a:lumMod val="65000"/>
                    <a:lumOff val="35000"/>
                  </a:schemeClr>
                </a:solidFill>
              </a:rPr>
              <a:t>26%</a:t>
            </a:r>
          </a:p>
        </p:txBody>
      </p:sp>
      <p:sp>
        <p:nvSpPr>
          <p:cNvPr id="69" name="TextBox 68"/>
          <p:cNvSpPr txBox="1"/>
          <p:nvPr/>
        </p:nvSpPr>
        <p:spPr>
          <a:xfrm>
            <a:off x="10552273" y="3943388"/>
            <a:ext cx="452368" cy="276999"/>
          </a:xfrm>
          <a:prstGeom prst="rect">
            <a:avLst/>
          </a:prstGeom>
          <a:noFill/>
        </p:spPr>
        <p:txBody>
          <a:bodyPr wrap="none" rtlCol="0">
            <a:spAutoFit/>
          </a:bodyPr>
          <a:lstStyle/>
          <a:p>
            <a:r>
              <a:rPr lang="en-US" sz="1200" dirty="0">
                <a:solidFill>
                  <a:schemeClr val="tx1">
                    <a:lumMod val="65000"/>
                    <a:lumOff val="35000"/>
                  </a:schemeClr>
                </a:solidFill>
              </a:rPr>
              <a:t>22%</a:t>
            </a:r>
          </a:p>
        </p:txBody>
      </p:sp>
      <p:sp>
        <p:nvSpPr>
          <p:cNvPr id="70" name="TextBox 69"/>
          <p:cNvSpPr txBox="1"/>
          <p:nvPr/>
        </p:nvSpPr>
        <p:spPr>
          <a:xfrm>
            <a:off x="9257414" y="3915827"/>
            <a:ext cx="452368" cy="276999"/>
          </a:xfrm>
          <a:prstGeom prst="rect">
            <a:avLst/>
          </a:prstGeom>
          <a:noFill/>
        </p:spPr>
        <p:txBody>
          <a:bodyPr wrap="none" rtlCol="0">
            <a:spAutoFit/>
          </a:bodyPr>
          <a:lstStyle/>
          <a:p>
            <a:r>
              <a:rPr lang="en-US" sz="1200" dirty="0">
                <a:solidFill>
                  <a:schemeClr val="tx1">
                    <a:lumMod val="65000"/>
                    <a:lumOff val="35000"/>
                  </a:schemeClr>
                </a:solidFill>
              </a:rPr>
              <a:t>20%</a:t>
            </a:r>
          </a:p>
        </p:txBody>
      </p:sp>
      <p:sp>
        <p:nvSpPr>
          <p:cNvPr id="71" name="TextBox 70"/>
          <p:cNvSpPr txBox="1"/>
          <p:nvPr/>
        </p:nvSpPr>
        <p:spPr>
          <a:xfrm>
            <a:off x="8002129" y="3915826"/>
            <a:ext cx="452368" cy="276999"/>
          </a:xfrm>
          <a:prstGeom prst="rect">
            <a:avLst/>
          </a:prstGeom>
          <a:noFill/>
        </p:spPr>
        <p:txBody>
          <a:bodyPr wrap="none" rtlCol="0">
            <a:spAutoFit/>
          </a:bodyPr>
          <a:lstStyle/>
          <a:p>
            <a:r>
              <a:rPr lang="en-US" sz="1200" dirty="0">
                <a:solidFill>
                  <a:schemeClr val="tx1">
                    <a:lumMod val="65000"/>
                    <a:lumOff val="35000"/>
                  </a:schemeClr>
                </a:solidFill>
              </a:rPr>
              <a:t>32%</a:t>
            </a:r>
          </a:p>
        </p:txBody>
      </p:sp>
      <p:graphicFrame>
        <p:nvGraphicFramePr>
          <p:cNvPr id="72" name="Table 71"/>
          <p:cNvGraphicFramePr>
            <a:graphicFrameLocks noGrp="1"/>
          </p:cNvGraphicFramePr>
          <p:nvPr>
            <p:extLst>
              <p:ext uri="{D42A27DB-BD31-4B8C-83A1-F6EECF244321}">
                <p14:modId xmlns:p14="http://schemas.microsoft.com/office/powerpoint/2010/main" val="3857288832"/>
              </p:ext>
            </p:extLst>
          </p:nvPr>
        </p:nvGraphicFramePr>
        <p:xfrm>
          <a:off x="622463" y="3953116"/>
          <a:ext cx="6576749" cy="2335301"/>
        </p:xfrm>
        <a:graphic>
          <a:graphicData uri="http://schemas.openxmlformats.org/drawingml/2006/table">
            <a:tbl>
              <a:tblPr firstRow="1" bandRow="1">
                <a:tableStyleId>{5C22544A-7EE6-4342-B048-85BDC9FD1C3A}</a:tableStyleId>
              </a:tblPr>
              <a:tblGrid>
                <a:gridCol w="675473">
                  <a:extLst>
                    <a:ext uri="{9D8B030D-6E8A-4147-A177-3AD203B41FA5}">
                      <a16:colId xmlns:a16="http://schemas.microsoft.com/office/drawing/2014/main" val="20000"/>
                    </a:ext>
                  </a:extLst>
                </a:gridCol>
                <a:gridCol w="1163012">
                  <a:extLst>
                    <a:ext uri="{9D8B030D-6E8A-4147-A177-3AD203B41FA5}">
                      <a16:colId xmlns:a16="http://schemas.microsoft.com/office/drawing/2014/main" val="20001"/>
                    </a:ext>
                  </a:extLst>
                </a:gridCol>
                <a:gridCol w="1982365">
                  <a:extLst>
                    <a:ext uri="{9D8B030D-6E8A-4147-A177-3AD203B41FA5}">
                      <a16:colId xmlns:a16="http://schemas.microsoft.com/office/drawing/2014/main" val="20002"/>
                    </a:ext>
                  </a:extLst>
                </a:gridCol>
                <a:gridCol w="1811695">
                  <a:extLst>
                    <a:ext uri="{9D8B030D-6E8A-4147-A177-3AD203B41FA5}">
                      <a16:colId xmlns:a16="http://schemas.microsoft.com/office/drawing/2014/main" val="20003"/>
                    </a:ext>
                  </a:extLst>
                </a:gridCol>
                <a:gridCol w="944204">
                  <a:extLst>
                    <a:ext uri="{9D8B030D-6E8A-4147-A177-3AD203B41FA5}">
                      <a16:colId xmlns:a16="http://schemas.microsoft.com/office/drawing/2014/main" val="20004"/>
                    </a:ext>
                  </a:extLst>
                </a:gridCol>
              </a:tblGrid>
              <a:tr h="355887">
                <a:tc>
                  <a:txBody>
                    <a:bodyPr/>
                    <a:lstStyle/>
                    <a:p>
                      <a:pPr algn="ctr"/>
                      <a:r>
                        <a:rPr lang="en-US" sz="1100" dirty="0"/>
                        <a:t>Region</a:t>
                      </a:r>
                    </a:p>
                  </a:txBody>
                  <a:tcPr/>
                </a:tc>
                <a:tc>
                  <a:txBody>
                    <a:bodyPr/>
                    <a:lstStyle/>
                    <a:p>
                      <a:pPr algn="ctr"/>
                      <a:r>
                        <a:rPr lang="en-US" sz="1100" dirty="0"/>
                        <a:t>Total Revenue</a:t>
                      </a:r>
                    </a:p>
                  </a:txBody>
                  <a:tcPr/>
                </a:tc>
                <a:tc>
                  <a:txBody>
                    <a:bodyPr/>
                    <a:lstStyle/>
                    <a:p>
                      <a:pPr algn="ctr"/>
                      <a:r>
                        <a:rPr lang="en-US" sz="1100" dirty="0"/>
                        <a:t>Breakout</a:t>
                      </a:r>
                      <a:r>
                        <a:rPr lang="en-US" sz="1100" baseline="0" dirty="0"/>
                        <a:t> of Revenue</a:t>
                      </a:r>
                      <a:endParaRPr lang="en-US" sz="1100" dirty="0"/>
                    </a:p>
                  </a:txBody>
                  <a:tcPr/>
                </a:tc>
                <a:tc>
                  <a:txBody>
                    <a:bodyPr/>
                    <a:lstStyle/>
                    <a:p>
                      <a:pPr algn="ctr"/>
                      <a:r>
                        <a:rPr lang="en-US" sz="1100" dirty="0"/>
                        <a:t>% of Total</a:t>
                      </a:r>
                      <a:r>
                        <a:rPr lang="en-US" sz="1100" baseline="0" dirty="0"/>
                        <a:t> Transactions</a:t>
                      </a:r>
                      <a:endParaRPr lang="en-US" sz="1100" dirty="0"/>
                    </a:p>
                  </a:txBody>
                  <a:tcPr anchor="ctr"/>
                </a:tc>
                <a:tc>
                  <a:txBody>
                    <a:bodyPr/>
                    <a:lstStyle/>
                    <a:p>
                      <a:pPr algn="ctr"/>
                      <a:r>
                        <a:rPr lang="en-US" sz="1100" dirty="0"/>
                        <a:t>% of Total Rev</a:t>
                      </a:r>
                    </a:p>
                  </a:txBody>
                  <a:tcPr anchor="ctr"/>
                </a:tc>
                <a:extLst>
                  <a:ext uri="{0D108BD9-81ED-4DB2-BD59-A6C34878D82A}">
                    <a16:rowId xmlns:a16="http://schemas.microsoft.com/office/drawing/2014/main" val="10000"/>
                  </a:ext>
                </a:extLst>
              </a:tr>
              <a:tr h="247385">
                <a:tc rowSpan="2">
                  <a:txBody>
                    <a:bodyPr/>
                    <a:lstStyle/>
                    <a:p>
                      <a:pPr algn="ctr"/>
                      <a:r>
                        <a:rPr lang="en-US" sz="1100" dirty="0"/>
                        <a:t>Central</a:t>
                      </a:r>
                    </a:p>
                  </a:txBody>
                  <a:tcPr anchor="ctr">
                    <a:solidFill>
                      <a:schemeClr val="tx2">
                        <a:lumMod val="20000"/>
                        <a:lumOff val="80000"/>
                      </a:schemeClr>
                    </a:solidFill>
                  </a:tcPr>
                </a:tc>
                <a:tc rowSpan="2">
                  <a:txBody>
                    <a:bodyPr/>
                    <a:lstStyle/>
                    <a:p>
                      <a:pPr algn="ctr"/>
                      <a:r>
                        <a:rPr lang="en-US" sz="1100" dirty="0"/>
                        <a:t>$4,145,945.11</a:t>
                      </a:r>
                    </a:p>
                  </a:txBody>
                  <a:tcPr anchor="ctr">
                    <a:solidFill>
                      <a:schemeClr val="tx2">
                        <a:lumMod val="20000"/>
                        <a:lumOff val="80000"/>
                      </a:schemeClr>
                    </a:solidFill>
                  </a:tcPr>
                </a:tc>
                <a:tc>
                  <a:txBody>
                    <a:bodyPr/>
                    <a:lstStyle/>
                    <a:p>
                      <a:r>
                        <a:rPr lang="en-US" sz="1100" dirty="0"/>
                        <a:t>$2,479,944.72 </a:t>
                      </a:r>
                      <a:r>
                        <a:rPr lang="en-US" sz="1100" dirty="0">
                          <a:sym typeface="Wingdings" panose="05000000000000000000" pitchFamily="2" charset="2"/>
                        </a:rPr>
                        <a:t> Online Rev</a:t>
                      </a:r>
                      <a:endParaRPr lang="en-US" sz="1100" dirty="0"/>
                    </a:p>
                  </a:txBody>
                  <a:tcPr anchor="ctr">
                    <a:solidFill>
                      <a:schemeClr val="tx2">
                        <a:lumMod val="20000"/>
                        <a:lumOff val="80000"/>
                      </a:schemeClr>
                    </a:solidFill>
                  </a:tcPr>
                </a:tc>
                <a:tc rowSpan="2">
                  <a:txBody>
                    <a:bodyPr/>
                    <a:lstStyle/>
                    <a:p>
                      <a:pPr algn="ctr"/>
                      <a:r>
                        <a:rPr lang="en-US" sz="1100" dirty="0"/>
                        <a:t>32%</a:t>
                      </a:r>
                    </a:p>
                  </a:txBody>
                  <a:tcPr anchor="ctr">
                    <a:solidFill>
                      <a:schemeClr val="tx2">
                        <a:lumMod val="20000"/>
                        <a:lumOff val="80000"/>
                      </a:schemeClr>
                    </a:solidFill>
                  </a:tcPr>
                </a:tc>
                <a:tc rowSpan="2">
                  <a:txBody>
                    <a:bodyPr/>
                    <a:lstStyle/>
                    <a:p>
                      <a:pPr algn="ctr"/>
                      <a:r>
                        <a:rPr lang="en-US" sz="1100" dirty="0"/>
                        <a:t>50%</a:t>
                      </a:r>
                    </a:p>
                  </a:txBody>
                  <a:tcPr anchor="ctr">
                    <a:solidFill>
                      <a:schemeClr val="tx2">
                        <a:lumMod val="20000"/>
                        <a:lumOff val="80000"/>
                      </a:schemeClr>
                    </a:solidFill>
                  </a:tcPr>
                </a:tc>
                <a:extLst>
                  <a:ext uri="{0D108BD9-81ED-4DB2-BD59-A6C34878D82A}">
                    <a16:rowId xmlns:a16="http://schemas.microsoft.com/office/drawing/2014/main" val="10001"/>
                  </a:ext>
                </a:extLst>
              </a:tr>
              <a:tr h="247385">
                <a:tc vMerge="1">
                  <a:txBody>
                    <a:bodyPr/>
                    <a:lstStyle/>
                    <a:p>
                      <a:endParaRPr lang="en-US"/>
                    </a:p>
                  </a:txBody>
                  <a:tcPr/>
                </a:tc>
                <a:tc vMerge="1">
                  <a:txBody>
                    <a:bodyPr/>
                    <a:lstStyle/>
                    <a:p>
                      <a:endParaRPr lang="en-US"/>
                    </a:p>
                  </a:txBody>
                  <a:tcPr/>
                </a:tc>
                <a:tc>
                  <a:txBody>
                    <a:bodyPr/>
                    <a:lstStyle/>
                    <a:p>
                      <a:r>
                        <a:rPr lang="en-US" sz="1100" dirty="0"/>
                        <a:t>$1,666,000.39 </a:t>
                      </a:r>
                      <a:r>
                        <a:rPr lang="en-US" sz="1100" dirty="0">
                          <a:sym typeface="Wingdings" panose="05000000000000000000" pitchFamily="2" charset="2"/>
                        </a:rPr>
                        <a:t> In-Store Rev</a:t>
                      </a:r>
                      <a:endParaRPr lang="en-US" sz="1100" dirty="0"/>
                    </a:p>
                  </a:txBody>
                  <a:tcPr anchor="ctr">
                    <a:solidFill>
                      <a:schemeClr val="tx2">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47385">
                <a:tc rowSpan="2">
                  <a:txBody>
                    <a:bodyPr/>
                    <a:lstStyle/>
                    <a:p>
                      <a:pPr algn="ctr"/>
                      <a:r>
                        <a:rPr lang="en-US" sz="1100" dirty="0"/>
                        <a:t>East</a:t>
                      </a:r>
                    </a:p>
                  </a:txBody>
                  <a:tcPr anchor="ctr">
                    <a:solidFill>
                      <a:schemeClr val="accent1">
                        <a:lumMod val="20000"/>
                        <a:lumOff val="80000"/>
                      </a:schemeClr>
                    </a:solidFill>
                  </a:tcPr>
                </a:tc>
                <a:tc rowSpan="2">
                  <a:txBody>
                    <a:bodyPr/>
                    <a:lstStyle/>
                    <a:p>
                      <a:pPr algn="ctr"/>
                      <a:r>
                        <a:rPr lang="en-US" sz="1100" dirty="0"/>
                        <a:t>$1,538,888.72</a:t>
                      </a:r>
                    </a:p>
                  </a:txBody>
                  <a:tcPr anchor="ctr">
                    <a:solidFill>
                      <a:schemeClr val="accent1">
                        <a:lumMod val="20000"/>
                        <a:lumOff val="80000"/>
                      </a:schemeClr>
                    </a:solidFill>
                  </a:tcPr>
                </a:tc>
                <a:tc>
                  <a:txBody>
                    <a:bodyPr/>
                    <a:lstStyle/>
                    <a:p>
                      <a:r>
                        <a:rPr lang="en-US" sz="1100" dirty="0"/>
                        <a:t>$328,471.41 </a:t>
                      </a:r>
                      <a:r>
                        <a:rPr lang="en-US" sz="1100" dirty="0">
                          <a:sym typeface="Wingdings" panose="05000000000000000000" pitchFamily="2" charset="2"/>
                        </a:rPr>
                        <a:t> Online Rev</a:t>
                      </a:r>
                      <a:endParaRPr lang="en-US" sz="1100" dirty="0"/>
                    </a:p>
                  </a:txBody>
                  <a:tcPr anchor="ctr">
                    <a:solidFill>
                      <a:schemeClr val="accent1">
                        <a:lumMod val="20000"/>
                        <a:lumOff val="80000"/>
                      </a:schemeClr>
                    </a:solidFill>
                  </a:tcPr>
                </a:tc>
                <a:tc rowSpan="2">
                  <a:txBody>
                    <a:bodyPr/>
                    <a:lstStyle/>
                    <a:p>
                      <a:pPr algn="ctr"/>
                      <a:r>
                        <a:rPr lang="en-US" sz="1100" dirty="0"/>
                        <a:t>20%</a:t>
                      </a:r>
                    </a:p>
                  </a:txBody>
                  <a:tcPr anchor="ctr">
                    <a:solidFill>
                      <a:schemeClr val="accent1">
                        <a:lumMod val="20000"/>
                        <a:lumOff val="80000"/>
                      </a:schemeClr>
                    </a:solidFill>
                  </a:tcPr>
                </a:tc>
                <a:tc rowSpan="2">
                  <a:txBody>
                    <a:bodyPr/>
                    <a:lstStyle/>
                    <a:p>
                      <a:pPr algn="ctr"/>
                      <a:r>
                        <a:rPr lang="en-US" sz="1100" dirty="0"/>
                        <a:t>18%</a:t>
                      </a:r>
                    </a:p>
                  </a:txBody>
                  <a:tcPr anchor="ctr">
                    <a:solidFill>
                      <a:schemeClr val="accent1">
                        <a:lumMod val="20000"/>
                        <a:lumOff val="80000"/>
                      </a:schemeClr>
                    </a:solidFill>
                  </a:tcPr>
                </a:tc>
                <a:extLst>
                  <a:ext uri="{0D108BD9-81ED-4DB2-BD59-A6C34878D82A}">
                    <a16:rowId xmlns:a16="http://schemas.microsoft.com/office/drawing/2014/main" val="10003"/>
                  </a:ext>
                </a:extLst>
              </a:tr>
              <a:tr h="247385">
                <a:tc vMerge="1">
                  <a:txBody>
                    <a:bodyPr/>
                    <a:lstStyle/>
                    <a:p>
                      <a:endParaRPr lang="en-US"/>
                    </a:p>
                  </a:txBody>
                  <a:tcPr/>
                </a:tc>
                <a:tc vMerge="1">
                  <a:txBody>
                    <a:bodyPr/>
                    <a:lstStyle/>
                    <a:p>
                      <a:endParaRPr lang="en-US"/>
                    </a:p>
                  </a:txBody>
                  <a:tcPr/>
                </a:tc>
                <a:tc>
                  <a:txBody>
                    <a:bodyPr/>
                    <a:lstStyle/>
                    <a:p>
                      <a:r>
                        <a:rPr lang="en-US" sz="1100" dirty="0"/>
                        <a:t>$1,210,417.31 </a:t>
                      </a:r>
                      <a:r>
                        <a:rPr lang="en-US" sz="1100" dirty="0">
                          <a:sym typeface="Wingdings" panose="05000000000000000000" pitchFamily="2" charset="2"/>
                        </a:rPr>
                        <a:t> In-Store Rev</a:t>
                      </a:r>
                      <a:endParaRPr lang="en-US" sz="1100" dirty="0"/>
                    </a:p>
                  </a:txBody>
                  <a:tcPr anchor="ctr">
                    <a:solidFill>
                      <a:schemeClr val="accent1">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247385">
                <a:tc rowSpan="2">
                  <a:txBody>
                    <a:bodyPr/>
                    <a:lstStyle/>
                    <a:p>
                      <a:pPr algn="ctr"/>
                      <a:r>
                        <a:rPr lang="en-US" sz="1100" dirty="0"/>
                        <a:t>South</a:t>
                      </a:r>
                    </a:p>
                  </a:txBody>
                  <a:tcPr anchor="ctr">
                    <a:solidFill>
                      <a:schemeClr val="tx2">
                        <a:lumMod val="20000"/>
                        <a:lumOff val="80000"/>
                      </a:schemeClr>
                    </a:solidFill>
                  </a:tcPr>
                </a:tc>
                <a:tc rowSpan="2">
                  <a:txBody>
                    <a:bodyPr/>
                    <a:lstStyle/>
                    <a:p>
                      <a:pPr algn="ctr"/>
                      <a:r>
                        <a:rPr lang="en-US" sz="1100" dirty="0"/>
                        <a:t>$2,027,810.80</a:t>
                      </a:r>
                    </a:p>
                  </a:txBody>
                  <a:tcPr anchor="ctr">
                    <a:solidFill>
                      <a:schemeClr val="tx2">
                        <a:lumMod val="20000"/>
                        <a:lumOff val="80000"/>
                      </a:schemeClr>
                    </a:solidFill>
                  </a:tcPr>
                </a:tc>
                <a:tc>
                  <a:txBody>
                    <a:bodyPr/>
                    <a:lstStyle/>
                    <a:p>
                      <a:r>
                        <a:rPr lang="en-US" sz="1100" dirty="0"/>
                        <a:t>$1,326,317.42 </a:t>
                      </a:r>
                      <a:r>
                        <a:rPr lang="en-US" sz="1100" dirty="0">
                          <a:sym typeface="Wingdings" panose="05000000000000000000" pitchFamily="2" charset="2"/>
                        </a:rPr>
                        <a:t> Online Rev</a:t>
                      </a:r>
                      <a:endParaRPr lang="en-US" sz="1100" dirty="0"/>
                    </a:p>
                  </a:txBody>
                  <a:tcPr anchor="ctr">
                    <a:solidFill>
                      <a:schemeClr val="tx2">
                        <a:lumMod val="20000"/>
                        <a:lumOff val="80000"/>
                      </a:schemeClr>
                    </a:solidFill>
                  </a:tcPr>
                </a:tc>
                <a:tc rowSpan="2">
                  <a:txBody>
                    <a:bodyPr/>
                    <a:lstStyle/>
                    <a:p>
                      <a:pPr algn="ctr"/>
                      <a:r>
                        <a:rPr lang="en-US" sz="1100" dirty="0"/>
                        <a:t>22%</a:t>
                      </a:r>
                    </a:p>
                  </a:txBody>
                  <a:tcPr anchor="ctr">
                    <a:solidFill>
                      <a:schemeClr val="tx2">
                        <a:lumMod val="20000"/>
                        <a:lumOff val="80000"/>
                      </a:schemeClr>
                    </a:solidFill>
                  </a:tcPr>
                </a:tc>
                <a:tc rowSpan="2">
                  <a:txBody>
                    <a:bodyPr/>
                    <a:lstStyle/>
                    <a:p>
                      <a:pPr algn="ctr"/>
                      <a:r>
                        <a:rPr lang="en-US" sz="1100" dirty="0"/>
                        <a:t>24%</a:t>
                      </a:r>
                    </a:p>
                  </a:txBody>
                  <a:tcPr anchor="ctr">
                    <a:solidFill>
                      <a:schemeClr val="tx2">
                        <a:lumMod val="20000"/>
                        <a:lumOff val="80000"/>
                      </a:schemeClr>
                    </a:solidFill>
                  </a:tcPr>
                </a:tc>
                <a:extLst>
                  <a:ext uri="{0D108BD9-81ED-4DB2-BD59-A6C34878D82A}">
                    <a16:rowId xmlns:a16="http://schemas.microsoft.com/office/drawing/2014/main" val="10005"/>
                  </a:ext>
                </a:extLst>
              </a:tr>
              <a:tr h="247385">
                <a:tc vMerge="1">
                  <a:txBody>
                    <a:bodyPr/>
                    <a:lstStyle/>
                    <a:p>
                      <a:endParaRPr lang="en-US"/>
                    </a:p>
                  </a:txBody>
                  <a:tcPr/>
                </a:tc>
                <a:tc vMerge="1">
                  <a:txBody>
                    <a:bodyPr/>
                    <a:lstStyle/>
                    <a:p>
                      <a:endParaRPr lang="en-US"/>
                    </a:p>
                  </a:txBody>
                  <a:tcPr/>
                </a:tc>
                <a:tc>
                  <a:txBody>
                    <a:bodyPr/>
                    <a:lstStyle/>
                    <a:p>
                      <a:r>
                        <a:rPr lang="en-US" sz="1100" dirty="0"/>
                        <a:t>$701,493.38 </a:t>
                      </a:r>
                      <a:r>
                        <a:rPr lang="en-US" sz="1100" dirty="0">
                          <a:sym typeface="Wingdings" panose="05000000000000000000" pitchFamily="2" charset="2"/>
                        </a:rPr>
                        <a:t> In-Store</a:t>
                      </a:r>
                      <a:r>
                        <a:rPr lang="en-US" sz="1100" baseline="0" dirty="0">
                          <a:sym typeface="Wingdings" panose="05000000000000000000" pitchFamily="2" charset="2"/>
                        </a:rPr>
                        <a:t> Rev</a:t>
                      </a:r>
                      <a:endParaRPr lang="en-US" sz="1100" dirty="0"/>
                    </a:p>
                  </a:txBody>
                  <a:tcPr anchor="ctr">
                    <a:solidFill>
                      <a:schemeClr val="tx2">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354101">
                <a:tc>
                  <a:txBody>
                    <a:bodyPr/>
                    <a:lstStyle/>
                    <a:p>
                      <a:pPr algn="ctr"/>
                      <a:r>
                        <a:rPr lang="en-US" sz="1100" dirty="0"/>
                        <a:t>West</a:t>
                      </a:r>
                    </a:p>
                  </a:txBody>
                  <a:tcPr anchor="ctr">
                    <a:solidFill>
                      <a:schemeClr val="accent1">
                        <a:lumMod val="20000"/>
                        <a:lumOff val="80000"/>
                      </a:schemeClr>
                    </a:solidFill>
                  </a:tcPr>
                </a:tc>
                <a:tc>
                  <a:txBody>
                    <a:bodyPr/>
                    <a:lstStyle/>
                    <a:p>
                      <a:pPr algn="ctr"/>
                      <a:r>
                        <a:rPr lang="en-US" sz="1100" dirty="0"/>
                        <a:t>$637,357.18</a:t>
                      </a:r>
                    </a:p>
                  </a:txBody>
                  <a:tcPr anchor="ctr">
                    <a:solidFill>
                      <a:schemeClr val="accent1">
                        <a:lumMod val="20000"/>
                        <a:lumOff val="80000"/>
                      </a:schemeClr>
                    </a:solidFill>
                  </a:tcPr>
                </a:tc>
                <a:tc>
                  <a:txBody>
                    <a:bodyPr/>
                    <a:lstStyle/>
                    <a:p>
                      <a:r>
                        <a:rPr lang="en-US" sz="1100" dirty="0"/>
                        <a:t>$637,357.18 </a:t>
                      </a:r>
                      <a:r>
                        <a:rPr lang="en-US" sz="1100" dirty="0">
                          <a:sym typeface="Wingdings" panose="05000000000000000000" pitchFamily="2" charset="2"/>
                        </a:rPr>
                        <a:t> Online</a:t>
                      </a:r>
                      <a:endParaRPr lang="en-US" sz="1100" dirty="0"/>
                    </a:p>
                  </a:txBody>
                  <a:tcPr anchor="ctr">
                    <a:solidFill>
                      <a:schemeClr val="accent1">
                        <a:lumMod val="20000"/>
                        <a:lumOff val="80000"/>
                      </a:schemeClr>
                    </a:solidFill>
                  </a:tcPr>
                </a:tc>
                <a:tc>
                  <a:txBody>
                    <a:bodyPr/>
                    <a:lstStyle/>
                    <a:p>
                      <a:pPr algn="ctr"/>
                      <a:r>
                        <a:rPr lang="en-US" sz="1100" dirty="0"/>
                        <a:t>26%</a:t>
                      </a:r>
                    </a:p>
                  </a:txBody>
                  <a:tcPr anchor="ctr">
                    <a:solidFill>
                      <a:schemeClr val="accent1">
                        <a:lumMod val="20000"/>
                        <a:lumOff val="80000"/>
                      </a:schemeClr>
                    </a:solidFill>
                  </a:tcPr>
                </a:tc>
                <a:tc>
                  <a:txBody>
                    <a:bodyPr/>
                    <a:lstStyle/>
                    <a:p>
                      <a:pPr algn="ctr"/>
                      <a:r>
                        <a:rPr lang="en-US" sz="1100" dirty="0"/>
                        <a:t>8%</a:t>
                      </a:r>
                    </a:p>
                  </a:txBody>
                  <a:tcPr anchor="ctr">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73" name="TextBox 72"/>
          <p:cNvSpPr txBox="1"/>
          <p:nvPr/>
        </p:nvSpPr>
        <p:spPr>
          <a:xfrm>
            <a:off x="596349" y="6179070"/>
            <a:ext cx="637867" cy="276999"/>
          </a:xfrm>
          <a:prstGeom prst="rect">
            <a:avLst/>
          </a:prstGeom>
          <a:noFill/>
        </p:spPr>
        <p:txBody>
          <a:bodyPr wrap="none" rtlCol="0">
            <a:spAutoFit/>
          </a:bodyPr>
          <a:lstStyle/>
          <a:p>
            <a:r>
              <a:rPr lang="en-US" sz="1200" b="1" i="1" dirty="0">
                <a:solidFill>
                  <a:schemeClr val="tx1">
                    <a:lumMod val="65000"/>
                    <a:lumOff val="35000"/>
                  </a:schemeClr>
                </a:solidFill>
              </a:rPr>
              <a:t>Table 1</a:t>
            </a:r>
          </a:p>
        </p:txBody>
      </p:sp>
      <p:sp>
        <p:nvSpPr>
          <p:cNvPr id="3" name="Footer Placeholder 2"/>
          <p:cNvSpPr>
            <a:spLocks noGrp="1"/>
          </p:cNvSpPr>
          <p:nvPr>
            <p:ph type="ftr" sz="quarter" idx="11"/>
          </p:nvPr>
        </p:nvSpPr>
        <p:spPr/>
        <p:txBody>
          <a:bodyPr/>
          <a:lstStyle/>
          <a:p>
            <a:r>
              <a:rPr lang="en-US"/>
              <a:t>Jason Rodriguez          Course 1 - Task 1 (Understanding Customer Buying Patterns)</a:t>
            </a:r>
            <a:endParaRPr lang="en-US" dirty="0"/>
          </a:p>
        </p:txBody>
      </p:sp>
      <p:sp>
        <p:nvSpPr>
          <p:cNvPr id="5" name="Slide Number Placeholder 4"/>
          <p:cNvSpPr>
            <a:spLocks noGrp="1"/>
          </p:cNvSpPr>
          <p:nvPr>
            <p:ph type="sldNum" sz="quarter" idx="12"/>
          </p:nvPr>
        </p:nvSpPr>
        <p:spPr/>
        <p:txBody>
          <a:bodyPr/>
          <a:lstStyle/>
          <a:p>
            <a:fld id="{E48DD651-73BE-4F72-9140-89C4A5F3DCD3}" type="slidenum">
              <a:rPr lang="en-US" smtClean="0"/>
              <a:t>4</a:t>
            </a:fld>
            <a:endParaRPr lang="en-US" dirty="0"/>
          </a:p>
        </p:txBody>
      </p:sp>
    </p:spTree>
    <p:extLst>
      <p:ext uri="{BB962C8B-B14F-4D97-AF65-F5344CB8AC3E}">
        <p14:creationId xmlns:p14="http://schemas.microsoft.com/office/powerpoint/2010/main" val="244956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&amp; Predictions</a:t>
            </a:r>
          </a:p>
        </p:txBody>
      </p:sp>
      <p:sp>
        <p:nvSpPr>
          <p:cNvPr id="3" name="Content Placeholder 2"/>
          <p:cNvSpPr>
            <a:spLocks noGrp="1"/>
          </p:cNvSpPr>
          <p:nvPr>
            <p:ph idx="1"/>
          </p:nvPr>
        </p:nvSpPr>
        <p:spPr>
          <a:xfrm>
            <a:off x="515566" y="1070982"/>
            <a:ext cx="10898665" cy="1157918"/>
          </a:xfrm>
        </p:spPr>
        <p:txBody>
          <a:bodyPr>
            <a:normAutofit/>
          </a:bodyPr>
          <a:lstStyle/>
          <a:p>
            <a:r>
              <a:rPr lang="en-US" sz="1400" dirty="0"/>
              <a:t>Our first objective in our data mining approach was to further understand the regions in more details. As seen from our ‘initial observations’ the Central region out-performed the other 3 regions by bringing in nearly 50% of the revenue and accounted for the largest dollar amount in the online and in-store category. A question we try to address was </a:t>
            </a:r>
            <a:r>
              <a:rPr lang="en-US" sz="1400" b="1" i="1" dirty="0"/>
              <a:t>do customers in different region spend more per transaction; and which regions spent the most and least? </a:t>
            </a:r>
            <a:endParaRPr lang="en-US" sz="1400" dirty="0"/>
          </a:p>
        </p:txBody>
      </p:sp>
      <p:grpSp>
        <p:nvGrpSpPr>
          <p:cNvPr id="4" name="Group 3"/>
          <p:cNvGrpSpPr/>
          <p:nvPr/>
        </p:nvGrpSpPr>
        <p:grpSpPr>
          <a:xfrm>
            <a:off x="8964059" y="123866"/>
            <a:ext cx="2945962" cy="743870"/>
            <a:chOff x="911233" y="3357145"/>
            <a:chExt cx="6480022" cy="1620180"/>
          </a:xfrm>
        </p:grpSpPr>
        <p:sp>
          <p:nvSpPr>
            <p:cNvPr id="5" name="Oval 4"/>
            <p:cNvSpPr/>
            <p:nvPr/>
          </p:nvSpPr>
          <p:spPr>
            <a:xfrm>
              <a:off x="91123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6" name="Arc 5"/>
            <p:cNvSpPr/>
            <p:nvPr/>
          </p:nvSpPr>
          <p:spPr>
            <a:xfrm>
              <a:off x="91207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7" name="Oval 6"/>
            <p:cNvSpPr/>
            <p:nvPr/>
          </p:nvSpPr>
          <p:spPr>
            <a:xfrm>
              <a:off x="253141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8" name="Arc 7"/>
            <p:cNvSpPr/>
            <p:nvPr/>
          </p:nvSpPr>
          <p:spPr>
            <a:xfrm rot="10800000">
              <a:off x="253225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9" name="Oval 8"/>
            <p:cNvSpPr/>
            <p:nvPr/>
          </p:nvSpPr>
          <p:spPr>
            <a:xfrm>
              <a:off x="4150895"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0" name="Arc 9"/>
            <p:cNvSpPr/>
            <p:nvPr/>
          </p:nvSpPr>
          <p:spPr>
            <a:xfrm>
              <a:off x="4151741" y="3357991"/>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1" name="Oval 10"/>
            <p:cNvSpPr/>
            <p:nvPr/>
          </p:nvSpPr>
          <p:spPr>
            <a:xfrm>
              <a:off x="5771075" y="3357145"/>
              <a:ext cx="1620180" cy="1620180"/>
            </a:xfrm>
            <a:prstGeom prst="ellipse">
              <a:avLst/>
            </a:prstGeom>
            <a:noFill/>
            <a:ln w="69850">
              <a:solidFill>
                <a:schemeClr val="bg1">
                  <a:lumMod val="8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2" name="Arc 11"/>
            <p:cNvSpPr/>
            <p:nvPr/>
          </p:nvSpPr>
          <p:spPr>
            <a:xfrm rot="10800000">
              <a:off x="5771921"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13" name="Group 12"/>
            <p:cNvGrpSpPr/>
            <p:nvPr/>
          </p:nvGrpSpPr>
          <p:grpSpPr>
            <a:xfrm>
              <a:off x="3060805" y="3546167"/>
              <a:ext cx="560928" cy="560928"/>
              <a:chOff x="6207761" y="7121628"/>
              <a:chExt cx="837455" cy="837453"/>
            </a:xfrm>
          </p:grpSpPr>
          <p:sp>
            <p:nvSpPr>
              <p:cNvPr id="27" name="Oval 26"/>
              <p:cNvSpPr>
                <a:spLocks noChangeArrowheads="1"/>
              </p:cNvSpPr>
              <p:nvPr/>
            </p:nvSpPr>
            <p:spPr bwMode="auto">
              <a:xfrm>
                <a:off x="6207761" y="7121628"/>
                <a:ext cx="837455" cy="837453"/>
              </a:xfrm>
              <a:prstGeom prst="ellipse">
                <a:avLst/>
              </a:prstGeom>
              <a:solidFill>
                <a:schemeClr val="bg1">
                  <a:lumMod val="8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8" name="Freeform 27"/>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4" name="Group 13"/>
            <p:cNvGrpSpPr/>
            <p:nvPr/>
          </p:nvGrpSpPr>
          <p:grpSpPr>
            <a:xfrm>
              <a:off x="4680754" y="3546164"/>
              <a:ext cx="560928" cy="560928"/>
              <a:chOff x="7202762" y="7121642"/>
              <a:chExt cx="837454" cy="837455"/>
            </a:xfrm>
          </p:grpSpPr>
          <p:sp>
            <p:nvSpPr>
              <p:cNvPr id="25" name="Oval 24"/>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6" name="Freeform 25"/>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5" name="Group 14"/>
            <p:cNvGrpSpPr/>
            <p:nvPr/>
          </p:nvGrpSpPr>
          <p:grpSpPr>
            <a:xfrm>
              <a:off x="6300700" y="3546164"/>
              <a:ext cx="560928" cy="560928"/>
              <a:chOff x="3995456" y="7121633"/>
              <a:chExt cx="837454" cy="837454"/>
            </a:xfrm>
          </p:grpSpPr>
          <p:sp>
            <p:nvSpPr>
              <p:cNvPr id="23" name="Oval 22"/>
              <p:cNvSpPr>
                <a:spLocks noChangeArrowheads="1"/>
              </p:cNvSpPr>
              <p:nvPr/>
            </p:nvSpPr>
            <p:spPr bwMode="auto">
              <a:xfrm>
                <a:off x="3995456" y="7121633"/>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4" name="Freeform 23"/>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6" name="Group 15"/>
            <p:cNvGrpSpPr/>
            <p:nvPr/>
          </p:nvGrpSpPr>
          <p:grpSpPr>
            <a:xfrm>
              <a:off x="1440860" y="3546166"/>
              <a:ext cx="560928" cy="560928"/>
              <a:chOff x="5038009" y="7121636"/>
              <a:chExt cx="837454" cy="837454"/>
            </a:xfrm>
          </p:grpSpPr>
          <p:sp>
            <p:nvSpPr>
              <p:cNvPr id="21" name="Oval 20"/>
              <p:cNvSpPr>
                <a:spLocks noChangeArrowheads="1"/>
              </p:cNvSpPr>
              <p:nvPr/>
            </p:nvSpPr>
            <p:spPr bwMode="auto">
              <a:xfrm>
                <a:off x="5038009" y="7121636"/>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2" name="Freeform 21"/>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17" name="Rectangle 16"/>
            <p:cNvSpPr/>
            <p:nvPr/>
          </p:nvSpPr>
          <p:spPr>
            <a:xfrm>
              <a:off x="912078"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Data Acquisition</a:t>
              </a:r>
            </a:p>
          </p:txBody>
        </p:sp>
        <p:sp>
          <p:nvSpPr>
            <p:cNvPr id="18" name="Rectangle 17"/>
            <p:cNvSpPr/>
            <p:nvPr/>
          </p:nvSpPr>
          <p:spPr>
            <a:xfrm>
              <a:off x="2512024"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Pre-Processing</a:t>
              </a:r>
            </a:p>
          </p:txBody>
        </p:sp>
        <p:sp>
          <p:nvSpPr>
            <p:cNvPr id="19" name="Rectangle 18"/>
            <p:cNvSpPr/>
            <p:nvPr/>
          </p:nvSpPr>
          <p:spPr>
            <a:xfrm>
              <a:off x="4149841" y="4207303"/>
              <a:ext cx="1618488" cy="61764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Analysis &amp; Predictions</a:t>
              </a:r>
            </a:p>
          </p:txBody>
        </p:sp>
        <p:sp>
          <p:nvSpPr>
            <p:cNvPr id="20" name="Rectangle 19"/>
            <p:cNvSpPr/>
            <p:nvPr/>
          </p:nvSpPr>
          <p:spPr>
            <a:xfrm>
              <a:off x="5749787"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Business Insights</a:t>
              </a:r>
            </a:p>
          </p:txBody>
        </p:sp>
      </p:grpSp>
      <p:sp>
        <p:nvSpPr>
          <p:cNvPr id="36" name="Content Placeholder 2"/>
          <p:cNvSpPr txBox="1">
            <a:spLocks/>
          </p:cNvSpPr>
          <p:nvPr/>
        </p:nvSpPr>
        <p:spPr>
          <a:xfrm>
            <a:off x="519017" y="3952521"/>
            <a:ext cx="5482948" cy="42860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400" b="1" dirty="0"/>
              <a:t>Approach – </a:t>
            </a:r>
            <a:r>
              <a:rPr lang="en-US" sz="1400" b="1" i="1" dirty="0"/>
              <a:t>segmented the sales ‘amount’ for further analysis</a:t>
            </a:r>
            <a:endParaRPr lang="en-US" sz="1400" b="1" dirty="0"/>
          </a:p>
          <a:p>
            <a:pPr marL="233363" indent="-233363">
              <a:lnSpc>
                <a:spcPct val="100000"/>
              </a:lnSpc>
              <a:spcBef>
                <a:spcPts val="0"/>
              </a:spcBef>
              <a:buFont typeface="Wingdings" panose="05000000000000000000" pitchFamily="2" charset="2"/>
              <a:buChar char="Ø"/>
            </a:pPr>
            <a:r>
              <a:rPr lang="en-US" sz="1400" dirty="0"/>
              <a:t>Categorized the “amount” attribute into 3 ranges to segment our data</a:t>
            </a:r>
          </a:p>
          <a:p>
            <a:pPr lvl="1">
              <a:buFont typeface="Wingdings" panose="05000000000000000000" pitchFamily="2" charset="2"/>
              <a:buChar char="Ø"/>
            </a:pPr>
            <a:r>
              <a:rPr lang="en-US" sz="1200" dirty="0"/>
              <a:t>Range 1: $0 - $1003.22</a:t>
            </a:r>
          </a:p>
          <a:p>
            <a:pPr lvl="1">
              <a:buFont typeface="Wingdings" panose="05000000000000000000" pitchFamily="2" charset="2"/>
              <a:buChar char="Ø"/>
            </a:pPr>
            <a:r>
              <a:rPr lang="en-US" sz="1200" dirty="0"/>
              <a:t>Range 2: $1003.22 - $2001.21</a:t>
            </a:r>
          </a:p>
          <a:p>
            <a:pPr lvl="1">
              <a:buFont typeface="Wingdings" panose="05000000000000000000" pitchFamily="2" charset="2"/>
              <a:buChar char="Ø"/>
            </a:pPr>
            <a:r>
              <a:rPr lang="en-US" sz="1200" dirty="0"/>
              <a:t>Range 3: &gt;$2001.21</a:t>
            </a:r>
          </a:p>
          <a:p>
            <a:pPr marL="0" indent="0">
              <a:lnSpc>
                <a:spcPct val="100000"/>
              </a:lnSpc>
              <a:spcBef>
                <a:spcPts val="600"/>
              </a:spcBef>
              <a:buNone/>
            </a:pPr>
            <a:r>
              <a:rPr lang="en-US" sz="1400" b="1" dirty="0"/>
              <a:t>Key Observations: </a:t>
            </a:r>
          </a:p>
          <a:p>
            <a:pPr marL="233363" indent="-233363">
              <a:lnSpc>
                <a:spcPct val="100000"/>
              </a:lnSpc>
              <a:spcBef>
                <a:spcPts val="0"/>
              </a:spcBef>
              <a:buFont typeface="Wingdings" panose="05000000000000000000" pitchFamily="2" charset="2"/>
              <a:buChar char="Ø"/>
            </a:pPr>
            <a:r>
              <a:rPr lang="en-US" sz="1400" dirty="0"/>
              <a:t>West: 100% of transactions were in Range 1. This could be a reason for the lowest sales revenue and average. </a:t>
            </a:r>
          </a:p>
          <a:p>
            <a:pPr marL="233363" indent="-233363">
              <a:lnSpc>
                <a:spcPct val="100000"/>
              </a:lnSpc>
              <a:spcBef>
                <a:spcPts val="0"/>
              </a:spcBef>
              <a:buFont typeface="Wingdings" panose="05000000000000000000" pitchFamily="2" charset="2"/>
              <a:buChar char="Ø"/>
            </a:pPr>
            <a:r>
              <a:rPr lang="en-US" sz="1400" dirty="0"/>
              <a:t>South &amp; Central regions had transactions within Range 3 which supports why they exceeded the average spend per transaction. </a:t>
            </a:r>
          </a:p>
          <a:p>
            <a:pPr marL="233363" indent="-233363">
              <a:lnSpc>
                <a:spcPct val="100000"/>
              </a:lnSpc>
              <a:spcBef>
                <a:spcPts val="0"/>
              </a:spcBef>
              <a:buFont typeface="Wingdings" panose="05000000000000000000" pitchFamily="2" charset="2"/>
              <a:buChar char="Ø"/>
            </a:pPr>
            <a:endParaRPr lang="en-US" sz="1400" dirty="0"/>
          </a:p>
        </p:txBody>
      </p:sp>
      <p:graphicFrame>
        <p:nvGraphicFramePr>
          <p:cNvPr id="39" name="Chart 38"/>
          <p:cNvGraphicFramePr>
            <a:graphicFrameLocks/>
          </p:cNvGraphicFramePr>
          <p:nvPr>
            <p:extLst>
              <p:ext uri="{D42A27DB-BD31-4B8C-83A1-F6EECF244321}">
                <p14:modId xmlns:p14="http://schemas.microsoft.com/office/powerpoint/2010/main" val="705581800"/>
              </p:ext>
            </p:extLst>
          </p:nvPr>
        </p:nvGraphicFramePr>
        <p:xfrm>
          <a:off x="5964898" y="1506188"/>
          <a:ext cx="5949277" cy="2177954"/>
        </p:xfrm>
        <a:graphic>
          <a:graphicData uri="http://schemas.openxmlformats.org/drawingml/2006/chart">
            <c:chart xmlns:c="http://schemas.openxmlformats.org/drawingml/2006/chart" xmlns:r="http://schemas.openxmlformats.org/officeDocument/2006/relationships" r:id="rId2"/>
          </a:graphicData>
        </a:graphic>
      </p:graphicFrame>
      <p:sp>
        <p:nvSpPr>
          <p:cNvPr id="40" name="TextBox 39"/>
          <p:cNvSpPr txBox="1"/>
          <p:nvPr/>
        </p:nvSpPr>
        <p:spPr>
          <a:xfrm>
            <a:off x="11462870" y="3377883"/>
            <a:ext cx="629612" cy="400110"/>
          </a:xfrm>
          <a:prstGeom prst="rect">
            <a:avLst/>
          </a:prstGeom>
          <a:noFill/>
        </p:spPr>
        <p:txBody>
          <a:bodyPr wrap="square" rtlCol="0">
            <a:spAutoFit/>
          </a:bodyPr>
          <a:lstStyle/>
          <a:p>
            <a:r>
              <a:rPr lang="en-US" sz="1000" dirty="0"/>
              <a:t>% of volume</a:t>
            </a:r>
          </a:p>
        </p:txBody>
      </p:sp>
      <p:sp>
        <p:nvSpPr>
          <p:cNvPr id="41" name="Content Placeholder 2"/>
          <p:cNvSpPr txBox="1">
            <a:spLocks/>
          </p:cNvSpPr>
          <p:nvPr/>
        </p:nvSpPr>
        <p:spPr>
          <a:xfrm>
            <a:off x="585254" y="1943730"/>
            <a:ext cx="5416711" cy="42860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400" b="1" dirty="0"/>
              <a:t>Observations</a:t>
            </a:r>
          </a:p>
          <a:p>
            <a:pPr marL="233363" indent="-233363">
              <a:lnSpc>
                <a:spcPct val="100000"/>
              </a:lnSpc>
              <a:spcBef>
                <a:spcPts val="0"/>
              </a:spcBef>
              <a:buFont typeface="Wingdings" panose="05000000000000000000" pitchFamily="2" charset="2"/>
              <a:buChar char="Ø"/>
            </a:pPr>
            <a:r>
              <a:rPr lang="en-US" sz="1400" dirty="0"/>
              <a:t>The national average was $835 per transaction.</a:t>
            </a:r>
          </a:p>
          <a:p>
            <a:pPr marL="233363" indent="-233363">
              <a:lnSpc>
                <a:spcPct val="100000"/>
              </a:lnSpc>
              <a:spcBef>
                <a:spcPts val="0"/>
              </a:spcBef>
              <a:buFont typeface="Wingdings" panose="05000000000000000000" pitchFamily="2" charset="2"/>
              <a:buChar char="Ø"/>
              <a:tabLst>
                <a:tab pos="174625" algn="l"/>
              </a:tabLst>
            </a:pPr>
            <a:r>
              <a:rPr lang="en-US" sz="1400" dirty="0"/>
              <a:t>Central region significantly exceeded the national average with an average spend of $1,290.37. But made up 32.13% of the total volume of sales (</a:t>
            </a:r>
            <a:r>
              <a:rPr lang="en-US" sz="1400" i="1" dirty="0"/>
              <a:t>largest among the regions</a:t>
            </a:r>
            <a:r>
              <a:rPr lang="en-US" sz="1400" dirty="0"/>
              <a:t>). </a:t>
            </a:r>
          </a:p>
          <a:p>
            <a:pPr marL="233363" indent="-233363">
              <a:lnSpc>
                <a:spcPct val="100000"/>
              </a:lnSpc>
              <a:spcBef>
                <a:spcPts val="0"/>
              </a:spcBef>
              <a:buFont typeface="Wingdings" panose="05000000000000000000" pitchFamily="2" charset="2"/>
              <a:buChar char="Ø"/>
              <a:tabLst>
                <a:tab pos="174625" algn="l"/>
              </a:tabLst>
            </a:pPr>
            <a:r>
              <a:rPr lang="en-US" sz="1400" dirty="0"/>
              <a:t>The lowest average was the West region with $250.53. Interestingly, the West region accounted for the second largest volume of sales (25.44%). We identified that the West region was entirely made up of online sales; could this be an indicator why the average is the lowest? </a:t>
            </a:r>
          </a:p>
        </p:txBody>
      </p:sp>
      <p:sp>
        <p:nvSpPr>
          <p:cNvPr id="42" name="TextBox 41"/>
          <p:cNvSpPr txBox="1"/>
          <p:nvPr/>
        </p:nvSpPr>
        <p:spPr>
          <a:xfrm>
            <a:off x="155643" y="6108970"/>
            <a:ext cx="184731" cy="276999"/>
          </a:xfrm>
          <a:prstGeom prst="rect">
            <a:avLst/>
          </a:prstGeom>
          <a:solidFill>
            <a:schemeClr val="bg1"/>
          </a:solidFill>
        </p:spPr>
        <p:txBody>
          <a:bodyPr wrap="none" rtlCol="0">
            <a:spAutoFit/>
          </a:bodyPr>
          <a:lstStyle/>
          <a:p>
            <a:endParaRPr lang="en-US" sz="1200" dirty="0"/>
          </a:p>
        </p:txBody>
      </p:sp>
      <p:grpSp>
        <p:nvGrpSpPr>
          <p:cNvPr id="56" name="Group 55"/>
          <p:cNvGrpSpPr/>
          <p:nvPr/>
        </p:nvGrpSpPr>
        <p:grpSpPr>
          <a:xfrm>
            <a:off x="6126480" y="3826633"/>
            <a:ext cx="5914113" cy="2963274"/>
            <a:chOff x="6215973" y="3797450"/>
            <a:chExt cx="5878747" cy="2972256"/>
          </a:xfrm>
        </p:grpSpPr>
        <p:grpSp>
          <p:nvGrpSpPr>
            <p:cNvPr id="35" name="Group 34"/>
            <p:cNvGrpSpPr/>
            <p:nvPr/>
          </p:nvGrpSpPr>
          <p:grpSpPr>
            <a:xfrm>
              <a:off x="6215973" y="3797450"/>
              <a:ext cx="5878747" cy="2972256"/>
              <a:chOff x="4820641" y="1940629"/>
              <a:chExt cx="7249700" cy="4077956"/>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641" y="1940629"/>
                <a:ext cx="7249700" cy="40779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TextBox 29"/>
              <p:cNvSpPr txBox="1"/>
              <p:nvPr/>
            </p:nvSpPr>
            <p:spPr>
              <a:xfrm>
                <a:off x="11013166" y="5347252"/>
                <a:ext cx="599844" cy="261610"/>
              </a:xfrm>
              <a:prstGeom prst="rect">
                <a:avLst/>
              </a:prstGeom>
              <a:solidFill>
                <a:schemeClr val="bg1"/>
              </a:solidFill>
            </p:spPr>
            <p:txBody>
              <a:bodyPr wrap="none" rtlCol="0">
                <a:spAutoFit/>
              </a:bodyPr>
              <a:lstStyle/>
              <a:p>
                <a:r>
                  <a:rPr lang="en-US" sz="1100" dirty="0"/>
                  <a:t>Central</a:t>
                </a:r>
              </a:p>
            </p:txBody>
          </p:sp>
          <p:sp>
            <p:nvSpPr>
              <p:cNvPr id="31" name="TextBox 30"/>
              <p:cNvSpPr txBox="1"/>
              <p:nvPr/>
            </p:nvSpPr>
            <p:spPr>
              <a:xfrm>
                <a:off x="8313036" y="5347252"/>
                <a:ext cx="481222" cy="261610"/>
              </a:xfrm>
              <a:prstGeom prst="rect">
                <a:avLst/>
              </a:prstGeom>
              <a:solidFill>
                <a:schemeClr val="bg1"/>
              </a:solidFill>
            </p:spPr>
            <p:txBody>
              <a:bodyPr wrap="none" rtlCol="0">
                <a:spAutoFit/>
              </a:bodyPr>
              <a:lstStyle/>
              <a:p>
                <a:r>
                  <a:rPr lang="en-US" sz="1100" dirty="0"/>
                  <a:t>West</a:t>
                </a:r>
              </a:p>
            </p:txBody>
          </p:sp>
          <p:sp>
            <p:nvSpPr>
              <p:cNvPr id="32" name="TextBox 31"/>
              <p:cNvSpPr txBox="1"/>
              <p:nvPr/>
            </p:nvSpPr>
            <p:spPr>
              <a:xfrm>
                <a:off x="9631545" y="5347266"/>
                <a:ext cx="516488" cy="261610"/>
              </a:xfrm>
              <a:prstGeom prst="rect">
                <a:avLst/>
              </a:prstGeom>
              <a:solidFill>
                <a:schemeClr val="bg1"/>
              </a:solidFill>
            </p:spPr>
            <p:txBody>
              <a:bodyPr wrap="none" rtlCol="0">
                <a:spAutoFit/>
              </a:bodyPr>
              <a:lstStyle/>
              <a:p>
                <a:r>
                  <a:rPr lang="en-US" sz="1100" dirty="0"/>
                  <a:t>South</a:t>
                </a:r>
              </a:p>
            </p:txBody>
          </p:sp>
          <p:sp>
            <p:nvSpPr>
              <p:cNvPr id="33" name="TextBox 32"/>
              <p:cNvSpPr txBox="1"/>
              <p:nvPr/>
            </p:nvSpPr>
            <p:spPr>
              <a:xfrm>
                <a:off x="6883479" y="5347252"/>
                <a:ext cx="421910" cy="261610"/>
              </a:xfrm>
              <a:prstGeom prst="rect">
                <a:avLst/>
              </a:prstGeom>
              <a:solidFill>
                <a:schemeClr val="bg1"/>
              </a:solidFill>
            </p:spPr>
            <p:txBody>
              <a:bodyPr wrap="none" rtlCol="0">
                <a:spAutoFit/>
              </a:bodyPr>
              <a:lstStyle/>
              <a:p>
                <a:r>
                  <a:rPr lang="en-US" sz="1100" dirty="0"/>
                  <a:t>East</a:t>
                </a:r>
              </a:p>
            </p:txBody>
          </p:sp>
          <p:sp>
            <p:nvSpPr>
              <p:cNvPr id="34" name="TextBox 33"/>
              <p:cNvSpPr txBox="1"/>
              <p:nvPr/>
            </p:nvSpPr>
            <p:spPr>
              <a:xfrm>
                <a:off x="7357645" y="5736401"/>
                <a:ext cx="2631631" cy="261610"/>
              </a:xfrm>
              <a:prstGeom prst="rect">
                <a:avLst/>
              </a:prstGeom>
              <a:solidFill>
                <a:schemeClr val="bg1"/>
              </a:solidFill>
            </p:spPr>
            <p:txBody>
              <a:bodyPr wrap="square" rtlCol="0">
                <a:spAutoFit/>
              </a:bodyPr>
              <a:lstStyle/>
              <a:p>
                <a:r>
                  <a:rPr lang="en-US" sz="1100" dirty="0"/>
                  <a:t> </a:t>
                </a:r>
              </a:p>
            </p:txBody>
          </p:sp>
        </p:grpSp>
        <p:sp>
          <p:nvSpPr>
            <p:cNvPr id="43" name="Rectangle 42"/>
            <p:cNvSpPr/>
            <p:nvPr/>
          </p:nvSpPr>
          <p:spPr>
            <a:xfrm>
              <a:off x="6428183" y="5690998"/>
              <a:ext cx="1052387" cy="276999"/>
            </a:xfrm>
            <a:prstGeom prst="rect">
              <a:avLst/>
            </a:prstGeom>
            <a:solidFill>
              <a:schemeClr val="bg1"/>
            </a:solidFill>
          </p:spPr>
          <p:txBody>
            <a:bodyPr wrap="square">
              <a:spAutoFit/>
            </a:bodyPr>
            <a:lstStyle/>
            <a:p>
              <a:r>
                <a:rPr lang="en-US" sz="1200" dirty="0"/>
                <a:t>Range 1</a:t>
              </a:r>
            </a:p>
          </p:txBody>
        </p:sp>
        <p:sp>
          <p:nvSpPr>
            <p:cNvPr id="44" name="Rectangle 43"/>
            <p:cNvSpPr/>
            <p:nvPr/>
          </p:nvSpPr>
          <p:spPr>
            <a:xfrm>
              <a:off x="6428183" y="4981622"/>
              <a:ext cx="1052387" cy="276999"/>
            </a:xfrm>
            <a:prstGeom prst="rect">
              <a:avLst/>
            </a:prstGeom>
            <a:solidFill>
              <a:schemeClr val="bg1"/>
            </a:solidFill>
          </p:spPr>
          <p:txBody>
            <a:bodyPr wrap="square">
              <a:spAutoFit/>
            </a:bodyPr>
            <a:lstStyle/>
            <a:p>
              <a:r>
                <a:rPr lang="en-US" sz="1200" dirty="0"/>
                <a:t>Range 2</a:t>
              </a:r>
            </a:p>
          </p:txBody>
        </p:sp>
        <p:sp>
          <p:nvSpPr>
            <p:cNvPr id="45" name="Rectangle 44"/>
            <p:cNvSpPr/>
            <p:nvPr/>
          </p:nvSpPr>
          <p:spPr>
            <a:xfrm>
              <a:off x="6428183" y="4272246"/>
              <a:ext cx="1052387" cy="276999"/>
            </a:xfrm>
            <a:prstGeom prst="rect">
              <a:avLst/>
            </a:prstGeom>
            <a:solidFill>
              <a:schemeClr val="bg1"/>
            </a:solidFill>
          </p:spPr>
          <p:txBody>
            <a:bodyPr wrap="square">
              <a:spAutoFit/>
            </a:bodyPr>
            <a:lstStyle/>
            <a:p>
              <a:r>
                <a:rPr lang="en-US" sz="1200" dirty="0"/>
                <a:t>Range 3</a:t>
              </a:r>
            </a:p>
          </p:txBody>
        </p:sp>
        <p:sp>
          <p:nvSpPr>
            <p:cNvPr id="46" name="Rectangle 45"/>
            <p:cNvSpPr/>
            <p:nvPr/>
          </p:nvSpPr>
          <p:spPr>
            <a:xfrm>
              <a:off x="10137541" y="5575582"/>
              <a:ext cx="462243" cy="230832"/>
            </a:xfrm>
            <a:prstGeom prst="rect">
              <a:avLst/>
            </a:prstGeom>
            <a:noFill/>
          </p:spPr>
          <p:txBody>
            <a:bodyPr wrap="square">
              <a:spAutoFit/>
            </a:bodyPr>
            <a:lstStyle/>
            <a:p>
              <a:pPr algn="ctr"/>
              <a:r>
                <a:rPr lang="en-US" sz="900" dirty="0"/>
                <a:t>73%</a:t>
              </a:r>
            </a:p>
          </p:txBody>
        </p:sp>
        <p:sp>
          <p:nvSpPr>
            <p:cNvPr id="47" name="Rectangle 46"/>
            <p:cNvSpPr/>
            <p:nvPr/>
          </p:nvSpPr>
          <p:spPr>
            <a:xfrm>
              <a:off x="10095399" y="4808098"/>
              <a:ext cx="462243" cy="230832"/>
            </a:xfrm>
            <a:prstGeom prst="rect">
              <a:avLst/>
            </a:prstGeom>
            <a:noFill/>
          </p:spPr>
          <p:txBody>
            <a:bodyPr wrap="square">
              <a:spAutoFit/>
            </a:bodyPr>
            <a:lstStyle/>
            <a:p>
              <a:pPr algn="ctr"/>
              <a:r>
                <a:rPr lang="en-US" sz="900" dirty="0"/>
                <a:t>14%</a:t>
              </a:r>
            </a:p>
          </p:txBody>
        </p:sp>
        <p:sp>
          <p:nvSpPr>
            <p:cNvPr id="48" name="Rectangle 47"/>
            <p:cNvSpPr/>
            <p:nvPr/>
          </p:nvSpPr>
          <p:spPr>
            <a:xfrm>
              <a:off x="10053257" y="4040614"/>
              <a:ext cx="462243" cy="230832"/>
            </a:xfrm>
            <a:prstGeom prst="rect">
              <a:avLst/>
            </a:prstGeom>
            <a:noFill/>
          </p:spPr>
          <p:txBody>
            <a:bodyPr wrap="square">
              <a:spAutoFit/>
            </a:bodyPr>
            <a:lstStyle/>
            <a:p>
              <a:pPr algn="ctr"/>
              <a:r>
                <a:rPr lang="en-US" sz="900" dirty="0"/>
                <a:t>13%</a:t>
              </a:r>
            </a:p>
          </p:txBody>
        </p:sp>
        <p:sp>
          <p:nvSpPr>
            <p:cNvPr id="49" name="Rectangle 48"/>
            <p:cNvSpPr/>
            <p:nvPr/>
          </p:nvSpPr>
          <p:spPr>
            <a:xfrm>
              <a:off x="11274037" y="5573798"/>
              <a:ext cx="462243" cy="230832"/>
            </a:xfrm>
            <a:prstGeom prst="rect">
              <a:avLst/>
            </a:prstGeom>
            <a:noFill/>
          </p:spPr>
          <p:txBody>
            <a:bodyPr wrap="square">
              <a:spAutoFit/>
            </a:bodyPr>
            <a:lstStyle/>
            <a:p>
              <a:pPr algn="ctr"/>
              <a:r>
                <a:rPr lang="en-US" sz="900" dirty="0"/>
                <a:t>40%</a:t>
              </a:r>
            </a:p>
          </p:txBody>
        </p:sp>
        <p:sp>
          <p:nvSpPr>
            <p:cNvPr id="50" name="Rectangle 49"/>
            <p:cNvSpPr/>
            <p:nvPr/>
          </p:nvSpPr>
          <p:spPr>
            <a:xfrm>
              <a:off x="11231895" y="4806314"/>
              <a:ext cx="462243" cy="230832"/>
            </a:xfrm>
            <a:prstGeom prst="rect">
              <a:avLst/>
            </a:prstGeom>
            <a:noFill/>
          </p:spPr>
          <p:txBody>
            <a:bodyPr wrap="square">
              <a:spAutoFit/>
            </a:bodyPr>
            <a:lstStyle/>
            <a:p>
              <a:pPr algn="ctr"/>
              <a:r>
                <a:rPr lang="en-US" sz="900" dirty="0"/>
                <a:t>43%</a:t>
              </a:r>
            </a:p>
          </p:txBody>
        </p:sp>
        <p:sp>
          <p:nvSpPr>
            <p:cNvPr id="51" name="Rectangle 50"/>
            <p:cNvSpPr/>
            <p:nvPr/>
          </p:nvSpPr>
          <p:spPr>
            <a:xfrm>
              <a:off x="11189753" y="4038830"/>
              <a:ext cx="462243" cy="230832"/>
            </a:xfrm>
            <a:prstGeom prst="rect">
              <a:avLst/>
            </a:prstGeom>
            <a:noFill/>
          </p:spPr>
          <p:txBody>
            <a:bodyPr wrap="square">
              <a:spAutoFit/>
            </a:bodyPr>
            <a:lstStyle/>
            <a:p>
              <a:pPr algn="ctr"/>
              <a:r>
                <a:rPr lang="en-US" sz="900" dirty="0"/>
                <a:t>17%</a:t>
              </a:r>
            </a:p>
          </p:txBody>
        </p:sp>
        <p:sp>
          <p:nvSpPr>
            <p:cNvPr id="52" name="Rectangle 51"/>
            <p:cNvSpPr/>
            <p:nvPr/>
          </p:nvSpPr>
          <p:spPr>
            <a:xfrm>
              <a:off x="8990039" y="5569012"/>
              <a:ext cx="462243" cy="230832"/>
            </a:xfrm>
            <a:prstGeom prst="rect">
              <a:avLst/>
            </a:prstGeom>
            <a:noFill/>
          </p:spPr>
          <p:txBody>
            <a:bodyPr wrap="square">
              <a:spAutoFit/>
            </a:bodyPr>
            <a:lstStyle/>
            <a:p>
              <a:pPr algn="ctr"/>
              <a:r>
                <a:rPr lang="en-US" sz="900" dirty="0"/>
                <a:t>100%</a:t>
              </a:r>
            </a:p>
          </p:txBody>
        </p:sp>
        <p:sp>
          <p:nvSpPr>
            <p:cNvPr id="53" name="Rectangle 52"/>
            <p:cNvSpPr/>
            <p:nvPr/>
          </p:nvSpPr>
          <p:spPr>
            <a:xfrm>
              <a:off x="7842537" y="5562442"/>
              <a:ext cx="462243" cy="230832"/>
            </a:xfrm>
            <a:prstGeom prst="rect">
              <a:avLst/>
            </a:prstGeom>
            <a:noFill/>
          </p:spPr>
          <p:txBody>
            <a:bodyPr wrap="square">
              <a:spAutoFit/>
            </a:bodyPr>
            <a:lstStyle/>
            <a:p>
              <a:pPr algn="ctr"/>
              <a:r>
                <a:rPr lang="en-US" sz="900" dirty="0"/>
                <a:t>76%</a:t>
              </a:r>
            </a:p>
          </p:txBody>
        </p:sp>
        <p:sp>
          <p:nvSpPr>
            <p:cNvPr id="54" name="Rectangle 53"/>
            <p:cNvSpPr/>
            <p:nvPr/>
          </p:nvSpPr>
          <p:spPr>
            <a:xfrm>
              <a:off x="7842536" y="4806424"/>
              <a:ext cx="462243" cy="230832"/>
            </a:xfrm>
            <a:prstGeom prst="rect">
              <a:avLst/>
            </a:prstGeom>
            <a:noFill/>
          </p:spPr>
          <p:txBody>
            <a:bodyPr wrap="square">
              <a:spAutoFit/>
            </a:bodyPr>
            <a:lstStyle/>
            <a:p>
              <a:pPr algn="ctr"/>
              <a:r>
                <a:rPr lang="en-US" sz="900" dirty="0"/>
                <a:t>24%</a:t>
              </a:r>
            </a:p>
          </p:txBody>
        </p:sp>
      </p:grpSp>
      <p:sp>
        <p:nvSpPr>
          <p:cNvPr id="55" name="Right Arrow 54"/>
          <p:cNvSpPr/>
          <p:nvPr/>
        </p:nvSpPr>
        <p:spPr>
          <a:xfrm>
            <a:off x="2907417" y="4647739"/>
            <a:ext cx="3093395" cy="299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482162" y="4656975"/>
            <a:ext cx="2073645" cy="276999"/>
          </a:xfrm>
          <a:prstGeom prst="rect">
            <a:avLst/>
          </a:prstGeom>
          <a:noFill/>
        </p:spPr>
        <p:txBody>
          <a:bodyPr wrap="none" rtlCol="0">
            <a:spAutoFit/>
          </a:bodyPr>
          <a:lstStyle/>
          <a:p>
            <a:r>
              <a:rPr lang="en-US" sz="1200" i="1" dirty="0"/>
              <a:t>Scatter Plot: Region by Ranges</a:t>
            </a:r>
          </a:p>
        </p:txBody>
      </p:sp>
      <p:sp>
        <p:nvSpPr>
          <p:cNvPr id="38" name="Footer Placeholder 37"/>
          <p:cNvSpPr>
            <a:spLocks noGrp="1"/>
          </p:cNvSpPr>
          <p:nvPr>
            <p:ph type="ftr" sz="quarter" idx="11"/>
          </p:nvPr>
        </p:nvSpPr>
        <p:spPr/>
        <p:txBody>
          <a:bodyPr/>
          <a:lstStyle/>
          <a:p>
            <a:r>
              <a:rPr lang="en-US"/>
              <a:t>Jason Rodriguez          Course 1 - Task 1 (Understanding Customer Buying Patterns)</a:t>
            </a:r>
            <a:endParaRPr lang="en-US" dirty="0"/>
          </a:p>
        </p:txBody>
      </p:sp>
      <p:sp>
        <p:nvSpPr>
          <p:cNvPr id="57" name="Slide Number Placeholder 56"/>
          <p:cNvSpPr>
            <a:spLocks noGrp="1"/>
          </p:cNvSpPr>
          <p:nvPr>
            <p:ph type="sldNum" sz="quarter" idx="12"/>
          </p:nvPr>
        </p:nvSpPr>
        <p:spPr/>
        <p:txBody>
          <a:bodyPr/>
          <a:lstStyle/>
          <a:p>
            <a:fld id="{E48DD651-73BE-4F72-9140-89C4A5F3DCD3}" type="slidenum">
              <a:rPr lang="en-US" smtClean="0"/>
              <a:t>5</a:t>
            </a:fld>
            <a:endParaRPr lang="en-US" dirty="0"/>
          </a:p>
        </p:txBody>
      </p:sp>
    </p:spTree>
    <p:extLst>
      <p:ext uri="{BB962C8B-B14F-4D97-AF65-F5344CB8AC3E}">
        <p14:creationId xmlns:p14="http://schemas.microsoft.com/office/powerpoint/2010/main" val="60060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Analysis &amp; Predictions (con’t)</a:t>
            </a:r>
          </a:p>
        </p:txBody>
      </p:sp>
      <p:grpSp>
        <p:nvGrpSpPr>
          <p:cNvPr id="4" name="Group 3"/>
          <p:cNvGrpSpPr/>
          <p:nvPr/>
        </p:nvGrpSpPr>
        <p:grpSpPr>
          <a:xfrm>
            <a:off x="8964059" y="123866"/>
            <a:ext cx="2945962" cy="743870"/>
            <a:chOff x="911233" y="3357145"/>
            <a:chExt cx="6480022" cy="1620180"/>
          </a:xfrm>
        </p:grpSpPr>
        <p:sp>
          <p:nvSpPr>
            <p:cNvPr id="5" name="Oval 4"/>
            <p:cNvSpPr/>
            <p:nvPr/>
          </p:nvSpPr>
          <p:spPr>
            <a:xfrm>
              <a:off x="91123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6" name="Arc 5"/>
            <p:cNvSpPr/>
            <p:nvPr/>
          </p:nvSpPr>
          <p:spPr>
            <a:xfrm>
              <a:off x="91207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7" name="Oval 6"/>
            <p:cNvSpPr/>
            <p:nvPr/>
          </p:nvSpPr>
          <p:spPr>
            <a:xfrm>
              <a:off x="253141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8" name="Arc 7"/>
            <p:cNvSpPr/>
            <p:nvPr/>
          </p:nvSpPr>
          <p:spPr>
            <a:xfrm rot="10800000">
              <a:off x="253225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9" name="Oval 8"/>
            <p:cNvSpPr/>
            <p:nvPr/>
          </p:nvSpPr>
          <p:spPr>
            <a:xfrm>
              <a:off x="4150895"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0" name="Arc 9"/>
            <p:cNvSpPr/>
            <p:nvPr/>
          </p:nvSpPr>
          <p:spPr>
            <a:xfrm>
              <a:off x="4151741" y="3357991"/>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1" name="Oval 10"/>
            <p:cNvSpPr/>
            <p:nvPr/>
          </p:nvSpPr>
          <p:spPr>
            <a:xfrm>
              <a:off x="5771075" y="3357145"/>
              <a:ext cx="1620180" cy="1620180"/>
            </a:xfrm>
            <a:prstGeom prst="ellipse">
              <a:avLst/>
            </a:prstGeom>
            <a:noFill/>
            <a:ln w="69850">
              <a:solidFill>
                <a:schemeClr val="bg1">
                  <a:lumMod val="8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2" name="Arc 11"/>
            <p:cNvSpPr/>
            <p:nvPr/>
          </p:nvSpPr>
          <p:spPr>
            <a:xfrm rot="10800000">
              <a:off x="5771921"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13" name="Group 12"/>
            <p:cNvGrpSpPr/>
            <p:nvPr/>
          </p:nvGrpSpPr>
          <p:grpSpPr>
            <a:xfrm>
              <a:off x="3060805" y="3546167"/>
              <a:ext cx="560928" cy="560928"/>
              <a:chOff x="6207761" y="7121628"/>
              <a:chExt cx="837455" cy="837453"/>
            </a:xfrm>
          </p:grpSpPr>
          <p:sp>
            <p:nvSpPr>
              <p:cNvPr id="27" name="Oval 26"/>
              <p:cNvSpPr>
                <a:spLocks noChangeArrowheads="1"/>
              </p:cNvSpPr>
              <p:nvPr/>
            </p:nvSpPr>
            <p:spPr bwMode="auto">
              <a:xfrm>
                <a:off x="6207761" y="7121628"/>
                <a:ext cx="837455" cy="837453"/>
              </a:xfrm>
              <a:prstGeom prst="ellipse">
                <a:avLst/>
              </a:prstGeom>
              <a:solidFill>
                <a:schemeClr val="bg1">
                  <a:lumMod val="8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8" name="Freeform 27"/>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4" name="Group 13"/>
            <p:cNvGrpSpPr/>
            <p:nvPr/>
          </p:nvGrpSpPr>
          <p:grpSpPr>
            <a:xfrm>
              <a:off x="4680754" y="3546164"/>
              <a:ext cx="560928" cy="560928"/>
              <a:chOff x="7202762" y="7121642"/>
              <a:chExt cx="837454" cy="837455"/>
            </a:xfrm>
          </p:grpSpPr>
          <p:sp>
            <p:nvSpPr>
              <p:cNvPr id="25" name="Oval 24"/>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6" name="Freeform 25"/>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5" name="Group 14"/>
            <p:cNvGrpSpPr/>
            <p:nvPr/>
          </p:nvGrpSpPr>
          <p:grpSpPr>
            <a:xfrm>
              <a:off x="6300700" y="3546164"/>
              <a:ext cx="560928" cy="560928"/>
              <a:chOff x="3995456" y="7121633"/>
              <a:chExt cx="837454" cy="837454"/>
            </a:xfrm>
          </p:grpSpPr>
          <p:sp>
            <p:nvSpPr>
              <p:cNvPr id="23" name="Oval 22"/>
              <p:cNvSpPr>
                <a:spLocks noChangeArrowheads="1"/>
              </p:cNvSpPr>
              <p:nvPr/>
            </p:nvSpPr>
            <p:spPr bwMode="auto">
              <a:xfrm>
                <a:off x="3995456" y="7121633"/>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4" name="Freeform 23"/>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6" name="Group 15"/>
            <p:cNvGrpSpPr/>
            <p:nvPr/>
          </p:nvGrpSpPr>
          <p:grpSpPr>
            <a:xfrm>
              <a:off x="1440860" y="3546166"/>
              <a:ext cx="560928" cy="560928"/>
              <a:chOff x="5038009" y="7121636"/>
              <a:chExt cx="837454" cy="837454"/>
            </a:xfrm>
          </p:grpSpPr>
          <p:sp>
            <p:nvSpPr>
              <p:cNvPr id="21" name="Oval 20"/>
              <p:cNvSpPr>
                <a:spLocks noChangeArrowheads="1"/>
              </p:cNvSpPr>
              <p:nvPr/>
            </p:nvSpPr>
            <p:spPr bwMode="auto">
              <a:xfrm>
                <a:off x="5038009" y="7121636"/>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2" name="Freeform 21"/>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17" name="Rectangle 16"/>
            <p:cNvSpPr/>
            <p:nvPr/>
          </p:nvSpPr>
          <p:spPr>
            <a:xfrm>
              <a:off x="912078"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Data Acquisition</a:t>
              </a:r>
            </a:p>
          </p:txBody>
        </p:sp>
        <p:sp>
          <p:nvSpPr>
            <p:cNvPr id="18" name="Rectangle 17"/>
            <p:cNvSpPr/>
            <p:nvPr/>
          </p:nvSpPr>
          <p:spPr>
            <a:xfrm>
              <a:off x="2512024"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Pre-Processing</a:t>
              </a:r>
            </a:p>
          </p:txBody>
        </p:sp>
        <p:sp>
          <p:nvSpPr>
            <p:cNvPr id="19" name="Rectangle 18"/>
            <p:cNvSpPr/>
            <p:nvPr/>
          </p:nvSpPr>
          <p:spPr>
            <a:xfrm>
              <a:off x="4149841" y="4207303"/>
              <a:ext cx="1618488" cy="61764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Analysis &amp; Predictions</a:t>
              </a:r>
            </a:p>
          </p:txBody>
        </p:sp>
        <p:sp>
          <p:nvSpPr>
            <p:cNvPr id="20" name="Rectangle 19"/>
            <p:cNvSpPr/>
            <p:nvPr/>
          </p:nvSpPr>
          <p:spPr>
            <a:xfrm>
              <a:off x="5749787"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Business Insights</a:t>
              </a:r>
            </a:p>
          </p:txBody>
        </p:sp>
      </p:grpSp>
      <p:sp>
        <p:nvSpPr>
          <p:cNvPr id="56" name="Content Placeholder 55"/>
          <p:cNvSpPr>
            <a:spLocks noGrp="1"/>
          </p:cNvSpPr>
          <p:nvPr>
            <p:ph idx="1"/>
          </p:nvPr>
        </p:nvSpPr>
        <p:spPr>
          <a:xfrm>
            <a:off x="496111" y="1124622"/>
            <a:ext cx="11173129" cy="2383907"/>
          </a:xfrm>
        </p:spPr>
        <p:txBody>
          <a:bodyPr>
            <a:normAutofit/>
          </a:bodyPr>
          <a:lstStyle/>
          <a:p>
            <a:r>
              <a:rPr lang="en-US" sz="1400" dirty="0"/>
              <a:t>To further explore our dataset, we wanted to understand </a:t>
            </a:r>
            <a:r>
              <a:rPr lang="en-US" sz="1400" b="1" i="1" dirty="0"/>
              <a:t>if there are differences in the age of customers between regions; if so, could we predict the age of a customer in a region based off other demographic data</a:t>
            </a:r>
            <a:r>
              <a:rPr lang="en-US" sz="1400" dirty="0"/>
              <a:t>.  Our first step was segmenting the “age” data into categories by age: Range 1 (0-34.75), Range 2 (34.75-51.5), Range 3 (51.5-68.25), and Range 4 (68+). From the start, it is observed that the Central region does not have an over population over the age of 68 but yet the highest population of younger consumers. The West region has the lowest populate of customer under 34 years but highest population of older customer 51+ years of age (60.46%) within that region. The South and East region have roughly similar distribution of customer in range 1, 2, and 3.  Shockingly, given the older population base within the West region it had 100% online transactions.   </a:t>
            </a:r>
          </a:p>
          <a:p>
            <a:r>
              <a:rPr lang="en-US" sz="1400" dirty="0"/>
              <a:t>Given the information, we wanted to investigate if we could predict the age of a consumer in a region.  The predictive model we created was a decision tree classification which we set our dependent variable to ‘age’.  The overall </a:t>
            </a:r>
            <a:r>
              <a:rPr lang="en-US" sz="1400" b="1" dirty="0"/>
              <a:t>accuracy </a:t>
            </a:r>
            <a:r>
              <a:rPr lang="en-US" sz="1400" dirty="0"/>
              <a:t>was</a:t>
            </a:r>
            <a:r>
              <a:rPr lang="en-US" sz="1400" b="1" dirty="0"/>
              <a:t> 36.86% </a:t>
            </a:r>
            <a:r>
              <a:rPr lang="en-US" sz="1400" dirty="0"/>
              <a:t>which lead us to be this to be a </a:t>
            </a:r>
            <a:r>
              <a:rPr lang="en-US" sz="1400" b="1" u="sng" dirty="0"/>
              <a:t>poor model fit</a:t>
            </a:r>
            <a:r>
              <a:rPr lang="en-US" sz="1400" b="1" dirty="0"/>
              <a:t> </a:t>
            </a:r>
            <a:r>
              <a:rPr lang="en-US" sz="1400" dirty="0"/>
              <a:t>for predictive purposes. </a:t>
            </a:r>
          </a:p>
        </p:txBody>
      </p:sp>
      <p:graphicFrame>
        <p:nvGraphicFramePr>
          <p:cNvPr id="36" name="Chart 35"/>
          <p:cNvGraphicFramePr>
            <a:graphicFrameLocks/>
          </p:cNvGraphicFramePr>
          <p:nvPr>
            <p:extLst>
              <p:ext uri="{D42A27DB-BD31-4B8C-83A1-F6EECF244321}">
                <p14:modId xmlns:p14="http://schemas.microsoft.com/office/powerpoint/2010/main" val="4274826918"/>
              </p:ext>
            </p:extLst>
          </p:nvPr>
        </p:nvGraphicFramePr>
        <p:xfrm>
          <a:off x="496111" y="3356044"/>
          <a:ext cx="11173129" cy="298639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a:t>Jason Rodriguez          Course 1 - Task 1 (Understanding Customer Buying Patterns)</a:t>
            </a:r>
            <a:endParaRPr lang="en-US" dirty="0"/>
          </a:p>
        </p:txBody>
      </p:sp>
      <p:sp>
        <p:nvSpPr>
          <p:cNvPr id="29" name="Slide Number Placeholder 28"/>
          <p:cNvSpPr>
            <a:spLocks noGrp="1"/>
          </p:cNvSpPr>
          <p:nvPr>
            <p:ph type="sldNum" sz="quarter" idx="12"/>
          </p:nvPr>
        </p:nvSpPr>
        <p:spPr/>
        <p:txBody>
          <a:bodyPr/>
          <a:lstStyle/>
          <a:p>
            <a:fld id="{E48DD651-73BE-4F72-9140-89C4A5F3DCD3}" type="slidenum">
              <a:rPr lang="en-US" smtClean="0"/>
              <a:t>6</a:t>
            </a:fld>
            <a:endParaRPr lang="en-US" dirty="0"/>
          </a:p>
        </p:txBody>
      </p:sp>
    </p:spTree>
    <p:extLst>
      <p:ext uri="{BB962C8B-B14F-4D97-AF65-F5344CB8AC3E}">
        <p14:creationId xmlns:p14="http://schemas.microsoft.com/office/powerpoint/2010/main" val="73833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97280" y="99632"/>
            <a:ext cx="10058400" cy="93859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Analysis &amp; Predictions (con’t)</a:t>
            </a:r>
          </a:p>
        </p:txBody>
      </p:sp>
      <p:grpSp>
        <p:nvGrpSpPr>
          <p:cNvPr id="7" name="Group 6"/>
          <p:cNvGrpSpPr/>
          <p:nvPr/>
        </p:nvGrpSpPr>
        <p:grpSpPr>
          <a:xfrm>
            <a:off x="8964059" y="123866"/>
            <a:ext cx="2945962" cy="743870"/>
            <a:chOff x="911233" y="3357145"/>
            <a:chExt cx="6480022" cy="1620180"/>
          </a:xfrm>
        </p:grpSpPr>
        <p:sp>
          <p:nvSpPr>
            <p:cNvPr id="8" name="Oval 7"/>
            <p:cNvSpPr/>
            <p:nvPr/>
          </p:nvSpPr>
          <p:spPr>
            <a:xfrm>
              <a:off x="91123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9" name="Arc 8"/>
            <p:cNvSpPr/>
            <p:nvPr/>
          </p:nvSpPr>
          <p:spPr>
            <a:xfrm>
              <a:off x="91207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0" name="Oval 9"/>
            <p:cNvSpPr/>
            <p:nvPr/>
          </p:nvSpPr>
          <p:spPr>
            <a:xfrm>
              <a:off x="253141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1" name="Arc 10"/>
            <p:cNvSpPr/>
            <p:nvPr/>
          </p:nvSpPr>
          <p:spPr>
            <a:xfrm rot="10800000">
              <a:off x="253225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2" name="Oval 11"/>
            <p:cNvSpPr/>
            <p:nvPr/>
          </p:nvSpPr>
          <p:spPr>
            <a:xfrm>
              <a:off x="4150895"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3" name="Arc 12"/>
            <p:cNvSpPr/>
            <p:nvPr/>
          </p:nvSpPr>
          <p:spPr>
            <a:xfrm>
              <a:off x="4151741" y="3357991"/>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4" name="Oval 13"/>
            <p:cNvSpPr/>
            <p:nvPr/>
          </p:nvSpPr>
          <p:spPr>
            <a:xfrm>
              <a:off x="5771075" y="3357145"/>
              <a:ext cx="1620180" cy="1620180"/>
            </a:xfrm>
            <a:prstGeom prst="ellipse">
              <a:avLst/>
            </a:prstGeom>
            <a:noFill/>
            <a:ln w="69850">
              <a:solidFill>
                <a:schemeClr val="bg1">
                  <a:lumMod val="8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5" name="Arc 14"/>
            <p:cNvSpPr/>
            <p:nvPr/>
          </p:nvSpPr>
          <p:spPr>
            <a:xfrm rot="10800000">
              <a:off x="5771921"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16" name="Group 15"/>
            <p:cNvGrpSpPr/>
            <p:nvPr/>
          </p:nvGrpSpPr>
          <p:grpSpPr>
            <a:xfrm>
              <a:off x="3060805" y="3546167"/>
              <a:ext cx="560928" cy="560928"/>
              <a:chOff x="6207761" y="7121628"/>
              <a:chExt cx="837455" cy="837453"/>
            </a:xfrm>
          </p:grpSpPr>
          <p:sp>
            <p:nvSpPr>
              <p:cNvPr id="30" name="Oval 29"/>
              <p:cNvSpPr>
                <a:spLocks noChangeArrowheads="1"/>
              </p:cNvSpPr>
              <p:nvPr/>
            </p:nvSpPr>
            <p:spPr bwMode="auto">
              <a:xfrm>
                <a:off x="6207761" y="7121628"/>
                <a:ext cx="837455" cy="837453"/>
              </a:xfrm>
              <a:prstGeom prst="ellipse">
                <a:avLst/>
              </a:prstGeom>
              <a:solidFill>
                <a:schemeClr val="bg1">
                  <a:lumMod val="8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31" name="Freeform 30"/>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7" name="Group 16"/>
            <p:cNvGrpSpPr/>
            <p:nvPr/>
          </p:nvGrpSpPr>
          <p:grpSpPr>
            <a:xfrm>
              <a:off x="4680754" y="3546164"/>
              <a:ext cx="560928" cy="560928"/>
              <a:chOff x="7202762" y="7121642"/>
              <a:chExt cx="837454" cy="837455"/>
            </a:xfrm>
          </p:grpSpPr>
          <p:sp>
            <p:nvSpPr>
              <p:cNvPr id="28" name="Oval 27"/>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9" name="Freeform 28"/>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8" name="Group 17"/>
            <p:cNvGrpSpPr/>
            <p:nvPr/>
          </p:nvGrpSpPr>
          <p:grpSpPr>
            <a:xfrm>
              <a:off x="6300700" y="3546164"/>
              <a:ext cx="560928" cy="560928"/>
              <a:chOff x="3995456" y="7121633"/>
              <a:chExt cx="837454" cy="837454"/>
            </a:xfrm>
          </p:grpSpPr>
          <p:sp>
            <p:nvSpPr>
              <p:cNvPr id="26" name="Oval 25"/>
              <p:cNvSpPr>
                <a:spLocks noChangeArrowheads="1"/>
              </p:cNvSpPr>
              <p:nvPr/>
            </p:nvSpPr>
            <p:spPr bwMode="auto">
              <a:xfrm>
                <a:off x="3995456" y="7121633"/>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7" name="Freeform 26"/>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9" name="Group 18"/>
            <p:cNvGrpSpPr/>
            <p:nvPr/>
          </p:nvGrpSpPr>
          <p:grpSpPr>
            <a:xfrm>
              <a:off x="1440860" y="3546166"/>
              <a:ext cx="560928" cy="560928"/>
              <a:chOff x="5038009" y="7121636"/>
              <a:chExt cx="837454" cy="837454"/>
            </a:xfrm>
          </p:grpSpPr>
          <p:sp>
            <p:nvSpPr>
              <p:cNvPr id="24" name="Oval 23"/>
              <p:cNvSpPr>
                <a:spLocks noChangeArrowheads="1"/>
              </p:cNvSpPr>
              <p:nvPr/>
            </p:nvSpPr>
            <p:spPr bwMode="auto">
              <a:xfrm>
                <a:off x="5038009" y="7121636"/>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5" name="Freeform 24"/>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20" name="Rectangle 19"/>
            <p:cNvSpPr/>
            <p:nvPr/>
          </p:nvSpPr>
          <p:spPr>
            <a:xfrm>
              <a:off x="912078"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Data Acquisition</a:t>
              </a:r>
            </a:p>
          </p:txBody>
        </p:sp>
        <p:sp>
          <p:nvSpPr>
            <p:cNvPr id="21" name="Rectangle 20"/>
            <p:cNvSpPr/>
            <p:nvPr/>
          </p:nvSpPr>
          <p:spPr>
            <a:xfrm>
              <a:off x="2512024"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Pre-Processing</a:t>
              </a:r>
            </a:p>
          </p:txBody>
        </p:sp>
        <p:sp>
          <p:nvSpPr>
            <p:cNvPr id="22" name="Rectangle 21"/>
            <p:cNvSpPr/>
            <p:nvPr/>
          </p:nvSpPr>
          <p:spPr>
            <a:xfrm>
              <a:off x="4149841" y="4207303"/>
              <a:ext cx="1618488" cy="61764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Analysis &amp; Predictions</a:t>
              </a:r>
            </a:p>
          </p:txBody>
        </p:sp>
        <p:sp>
          <p:nvSpPr>
            <p:cNvPr id="23" name="Rectangle 22"/>
            <p:cNvSpPr/>
            <p:nvPr/>
          </p:nvSpPr>
          <p:spPr>
            <a:xfrm>
              <a:off x="5749787"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Business Insights</a:t>
              </a:r>
            </a:p>
          </p:txBody>
        </p:sp>
      </p:grpSp>
      <p:sp>
        <p:nvSpPr>
          <p:cNvPr id="32" name="Content Placeholder 2"/>
          <p:cNvSpPr>
            <a:spLocks noGrp="1"/>
          </p:cNvSpPr>
          <p:nvPr>
            <p:ph idx="1"/>
          </p:nvPr>
        </p:nvSpPr>
        <p:spPr>
          <a:xfrm>
            <a:off x="406714" y="1187718"/>
            <a:ext cx="11607969" cy="2274239"/>
          </a:xfrm>
        </p:spPr>
        <p:txBody>
          <a:bodyPr>
            <a:normAutofit/>
          </a:bodyPr>
          <a:lstStyle/>
          <a:p>
            <a:r>
              <a:rPr lang="en-US" sz="1400" dirty="0"/>
              <a:t>An additional analysis consideration to determine was </a:t>
            </a:r>
            <a:r>
              <a:rPr lang="en-US" sz="1400" b="1" i="1" dirty="0"/>
              <a:t>if there is the correlation between the age of a customer and whether their transaction was made in-store or online; and do other demographic data predict if a customer will buy online or in-store?  </a:t>
            </a:r>
            <a:r>
              <a:rPr lang="en-US" sz="1400" dirty="0"/>
              <a:t>Through our analysis we found that online transactions have greater frequency then in-store transactions </a:t>
            </a:r>
            <a:r>
              <a:rPr lang="en-US" sz="1400" i="1" dirty="0"/>
              <a:t>(54% vs 46%).</a:t>
            </a:r>
            <a:r>
              <a:rPr lang="en-US" sz="1400" dirty="0"/>
              <a:t>  Surprisingly, the belief that the older consumer population prefers in-store purchases is inaccurate and the data leads us to believe that the </a:t>
            </a:r>
            <a:r>
              <a:rPr lang="en-US" sz="1400" b="1" dirty="0"/>
              <a:t>older</a:t>
            </a:r>
            <a:r>
              <a:rPr lang="en-US" sz="1400" dirty="0"/>
              <a:t> </a:t>
            </a:r>
            <a:r>
              <a:rPr lang="en-US" sz="1400" b="1" dirty="0"/>
              <a:t>generation</a:t>
            </a:r>
            <a:r>
              <a:rPr lang="en-US" sz="1400" dirty="0"/>
              <a:t> over 51 years old (</a:t>
            </a:r>
            <a:r>
              <a:rPr lang="en-US" sz="1400" i="1" dirty="0"/>
              <a:t>range 3 &amp; 4</a:t>
            </a:r>
            <a:r>
              <a:rPr lang="en-US" sz="1400" dirty="0"/>
              <a:t>) </a:t>
            </a:r>
            <a:r>
              <a:rPr lang="en-US" sz="1400" b="1" dirty="0"/>
              <a:t>make more online purchase</a:t>
            </a:r>
            <a:r>
              <a:rPr lang="en-US" sz="1400" dirty="0"/>
              <a:t>.  Other key observations include: </a:t>
            </a:r>
          </a:p>
          <a:p>
            <a:pPr>
              <a:lnSpc>
                <a:spcPct val="100000"/>
              </a:lnSpc>
              <a:spcBef>
                <a:spcPts val="600"/>
              </a:spcBef>
              <a:buFont typeface="Wingdings" panose="05000000000000000000" pitchFamily="2" charset="2"/>
              <a:buChar char="Ø"/>
            </a:pPr>
            <a:r>
              <a:rPr lang="en-US" sz="1400" dirty="0"/>
              <a:t>Transactions</a:t>
            </a:r>
            <a:r>
              <a:rPr lang="en-US" sz="1400" b="1" dirty="0"/>
              <a:t> over the amount of $2001.21+ (</a:t>
            </a:r>
            <a:r>
              <a:rPr lang="en-US" sz="1400" b="1" i="1" dirty="0"/>
              <a:t>range 3</a:t>
            </a:r>
            <a:r>
              <a:rPr lang="en-US" sz="1400" b="1" dirty="0"/>
              <a:t>) only took place ONLINE </a:t>
            </a:r>
            <a:r>
              <a:rPr lang="en-US" sz="1400" i="1" dirty="0"/>
              <a:t>(see chart on following slide</a:t>
            </a:r>
            <a:r>
              <a:rPr lang="en-US" sz="1400" dirty="0"/>
              <a:t>)</a:t>
            </a:r>
            <a:r>
              <a:rPr lang="en-US" sz="1400" i="1" dirty="0"/>
              <a:t>.</a:t>
            </a:r>
            <a:r>
              <a:rPr lang="en-US" sz="1400" b="1" dirty="0"/>
              <a:t> </a:t>
            </a:r>
          </a:p>
          <a:p>
            <a:pPr>
              <a:lnSpc>
                <a:spcPct val="100000"/>
              </a:lnSpc>
              <a:spcBef>
                <a:spcPts val="600"/>
              </a:spcBef>
              <a:buFont typeface="Wingdings" panose="05000000000000000000" pitchFamily="2" charset="2"/>
              <a:buChar char="Ø"/>
            </a:pPr>
            <a:r>
              <a:rPr lang="en-US" sz="1400" dirty="0"/>
              <a:t>Amount Range 2 ($1003-$2001) have the </a:t>
            </a:r>
            <a:r>
              <a:rPr lang="en-US" sz="1400" b="1" dirty="0"/>
              <a:t>largest revenue </a:t>
            </a:r>
            <a:r>
              <a:rPr lang="en-US" sz="1400" dirty="0"/>
              <a:t>within the </a:t>
            </a:r>
            <a:r>
              <a:rPr lang="en-US" sz="1400" b="1" dirty="0"/>
              <a:t>IN-STORE  transactions </a:t>
            </a:r>
            <a:r>
              <a:rPr lang="en-US" sz="1400" dirty="0"/>
              <a:t>within our younger and middle age customer base (0 to 51 years of age) </a:t>
            </a:r>
            <a:r>
              <a:rPr lang="en-US" sz="1400" i="1" dirty="0"/>
              <a:t>(see chart on following slide</a:t>
            </a:r>
            <a:r>
              <a:rPr lang="en-US" sz="1400" dirty="0"/>
              <a:t>)</a:t>
            </a:r>
            <a:r>
              <a:rPr lang="en-US" sz="1400" i="1" dirty="0"/>
              <a:t>.</a:t>
            </a:r>
            <a:r>
              <a:rPr lang="en-US" sz="1400" dirty="0"/>
              <a:t> </a:t>
            </a:r>
          </a:p>
        </p:txBody>
      </p:sp>
      <p:graphicFrame>
        <p:nvGraphicFramePr>
          <p:cNvPr id="34" name="Chart 33"/>
          <p:cNvGraphicFramePr>
            <a:graphicFrameLocks/>
          </p:cNvGraphicFramePr>
          <p:nvPr>
            <p:extLst>
              <p:ext uri="{D42A27DB-BD31-4B8C-83A1-F6EECF244321}">
                <p14:modId xmlns:p14="http://schemas.microsoft.com/office/powerpoint/2010/main" val="109852653"/>
              </p:ext>
            </p:extLst>
          </p:nvPr>
        </p:nvGraphicFramePr>
        <p:xfrm>
          <a:off x="246673" y="3305175"/>
          <a:ext cx="7268552" cy="2868733"/>
        </p:xfrm>
        <a:graphic>
          <a:graphicData uri="http://schemas.openxmlformats.org/drawingml/2006/chart">
            <c:chart xmlns:c="http://schemas.openxmlformats.org/drawingml/2006/chart" xmlns:r="http://schemas.openxmlformats.org/officeDocument/2006/relationships" r:id="rId2"/>
          </a:graphicData>
        </a:graphic>
      </p:graphicFrame>
      <p:sp>
        <p:nvSpPr>
          <p:cNvPr id="36" name="Content Placeholder 2"/>
          <p:cNvSpPr txBox="1">
            <a:spLocks/>
          </p:cNvSpPr>
          <p:nvPr/>
        </p:nvSpPr>
        <p:spPr>
          <a:xfrm>
            <a:off x="7522866" y="2996119"/>
            <a:ext cx="4491817" cy="32819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From our predictive models created, we found that a </a:t>
            </a:r>
            <a:r>
              <a:rPr lang="en-US" sz="1400" b="1" u="sng" dirty="0"/>
              <a:t>strong</a:t>
            </a:r>
            <a:r>
              <a:rPr lang="en-US" sz="1400" u="sng" dirty="0"/>
              <a:t> </a:t>
            </a:r>
            <a:r>
              <a:rPr lang="en-US" sz="1400" b="1" u="sng" dirty="0"/>
              <a:t>correlation</a:t>
            </a:r>
            <a:r>
              <a:rPr lang="en-US" sz="1400" b="1" dirty="0"/>
              <a:t> exist between customer age </a:t>
            </a:r>
            <a:r>
              <a:rPr lang="en-US" sz="1400" dirty="0"/>
              <a:t>and </a:t>
            </a:r>
            <a:r>
              <a:rPr lang="en-US" sz="1400" b="1" dirty="0"/>
              <a:t>whether they will purchase via online or in-store</a:t>
            </a:r>
            <a:r>
              <a:rPr lang="en-US" sz="1400" dirty="0"/>
              <a:t>.  Some predictor values identified were region, amount, item and age all contribute to predicting in-store purchase. The overall accuracy of the prediction was </a:t>
            </a:r>
            <a:r>
              <a:rPr lang="en-US" sz="1400" b="1" i="1" u="sng" dirty="0"/>
              <a:t>83.14%</a:t>
            </a:r>
            <a:r>
              <a:rPr lang="en-US" sz="1400" dirty="0"/>
              <a:t>. </a:t>
            </a:r>
          </a:p>
        </p:txBody>
      </p:sp>
      <p:sp>
        <p:nvSpPr>
          <p:cNvPr id="2" name="Footer Placeholder 1"/>
          <p:cNvSpPr>
            <a:spLocks noGrp="1"/>
          </p:cNvSpPr>
          <p:nvPr>
            <p:ph type="ftr" sz="quarter" idx="11"/>
          </p:nvPr>
        </p:nvSpPr>
        <p:spPr/>
        <p:txBody>
          <a:bodyPr/>
          <a:lstStyle/>
          <a:p>
            <a:r>
              <a:rPr lang="en-US"/>
              <a:t>Jason Rodriguez          Course 1 - Task 1 (Understanding Customer Buying Patterns)</a:t>
            </a:r>
            <a:endParaRPr lang="en-US" dirty="0"/>
          </a:p>
        </p:txBody>
      </p:sp>
      <p:sp>
        <p:nvSpPr>
          <p:cNvPr id="3" name="Slide Number Placeholder 2"/>
          <p:cNvSpPr>
            <a:spLocks noGrp="1"/>
          </p:cNvSpPr>
          <p:nvPr>
            <p:ph type="sldNum" sz="quarter" idx="12"/>
          </p:nvPr>
        </p:nvSpPr>
        <p:spPr/>
        <p:txBody>
          <a:bodyPr/>
          <a:lstStyle/>
          <a:p>
            <a:fld id="{E48DD651-73BE-4F72-9140-89C4A5F3DCD3}" type="slidenum">
              <a:rPr lang="en-US" smtClean="0"/>
              <a:t>7</a:t>
            </a:fld>
            <a:endParaRPr lang="en-US" dirty="0"/>
          </a:p>
        </p:txBody>
      </p:sp>
    </p:spTree>
    <p:extLst>
      <p:ext uri="{BB962C8B-B14F-4D97-AF65-F5344CB8AC3E}">
        <p14:creationId xmlns:p14="http://schemas.microsoft.com/office/powerpoint/2010/main" val="332402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aphicFrame>
        <p:nvGraphicFramePr>
          <p:cNvPr id="4" name="Chart 3">
            <a:extLst>
              <a:ext uri="{FF2B5EF4-FFF2-40B4-BE49-F238E27FC236}">
                <a16:creationId xmlns:a16="http://schemas.microsoft.com/office/drawing/2014/main" id="{7577141B-81B1-46CD-A66D-D854367004EB}"/>
              </a:ext>
            </a:extLst>
          </p:cNvPr>
          <p:cNvGraphicFramePr/>
          <p:nvPr>
            <p:extLst>
              <p:ext uri="{D42A27DB-BD31-4B8C-83A1-F6EECF244321}">
                <p14:modId xmlns:p14="http://schemas.microsoft.com/office/powerpoint/2010/main" val="2000794216"/>
              </p:ext>
            </p:extLst>
          </p:nvPr>
        </p:nvGraphicFramePr>
        <p:xfrm>
          <a:off x="375441" y="1545691"/>
          <a:ext cx="2567784" cy="1969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411018304"/>
              </p:ext>
            </p:extLst>
          </p:nvPr>
        </p:nvGraphicFramePr>
        <p:xfrm>
          <a:off x="375441" y="1038227"/>
          <a:ext cx="11557479" cy="5339713"/>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txBox="1">
            <a:spLocks/>
          </p:cNvSpPr>
          <p:nvPr/>
        </p:nvSpPr>
        <p:spPr>
          <a:xfrm>
            <a:off x="1097280" y="99632"/>
            <a:ext cx="10058400" cy="93859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Analysis &amp; Predictions (con’t)</a:t>
            </a:r>
          </a:p>
        </p:txBody>
      </p:sp>
      <p:grpSp>
        <p:nvGrpSpPr>
          <p:cNvPr id="7" name="Group 6"/>
          <p:cNvGrpSpPr/>
          <p:nvPr/>
        </p:nvGrpSpPr>
        <p:grpSpPr>
          <a:xfrm>
            <a:off x="8964059" y="123866"/>
            <a:ext cx="2945962" cy="743870"/>
            <a:chOff x="911233" y="3357145"/>
            <a:chExt cx="6480022" cy="1620180"/>
          </a:xfrm>
        </p:grpSpPr>
        <p:sp>
          <p:nvSpPr>
            <p:cNvPr id="8" name="Oval 7"/>
            <p:cNvSpPr/>
            <p:nvPr/>
          </p:nvSpPr>
          <p:spPr>
            <a:xfrm>
              <a:off x="91123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9" name="Arc 8"/>
            <p:cNvSpPr/>
            <p:nvPr/>
          </p:nvSpPr>
          <p:spPr>
            <a:xfrm>
              <a:off x="91207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0" name="Oval 9"/>
            <p:cNvSpPr/>
            <p:nvPr/>
          </p:nvSpPr>
          <p:spPr>
            <a:xfrm>
              <a:off x="253141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1" name="Arc 10"/>
            <p:cNvSpPr/>
            <p:nvPr/>
          </p:nvSpPr>
          <p:spPr>
            <a:xfrm rot="10800000">
              <a:off x="253225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2" name="Oval 11"/>
            <p:cNvSpPr/>
            <p:nvPr/>
          </p:nvSpPr>
          <p:spPr>
            <a:xfrm>
              <a:off x="4150895"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3" name="Arc 12"/>
            <p:cNvSpPr/>
            <p:nvPr/>
          </p:nvSpPr>
          <p:spPr>
            <a:xfrm>
              <a:off x="4151741" y="3357991"/>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4" name="Oval 13"/>
            <p:cNvSpPr/>
            <p:nvPr/>
          </p:nvSpPr>
          <p:spPr>
            <a:xfrm>
              <a:off x="5771075" y="3357145"/>
              <a:ext cx="1620180" cy="1620180"/>
            </a:xfrm>
            <a:prstGeom prst="ellipse">
              <a:avLst/>
            </a:prstGeom>
            <a:noFill/>
            <a:ln w="69850">
              <a:solidFill>
                <a:schemeClr val="bg1">
                  <a:lumMod val="8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5" name="Arc 14"/>
            <p:cNvSpPr/>
            <p:nvPr/>
          </p:nvSpPr>
          <p:spPr>
            <a:xfrm rot="10800000">
              <a:off x="5771921"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16" name="Group 15"/>
            <p:cNvGrpSpPr/>
            <p:nvPr/>
          </p:nvGrpSpPr>
          <p:grpSpPr>
            <a:xfrm>
              <a:off x="3060805" y="3546167"/>
              <a:ext cx="560928" cy="560928"/>
              <a:chOff x="6207761" y="7121628"/>
              <a:chExt cx="837455" cy="837453"/>
            </a:xfrm>
          </p:grpSpPr>
          <p:sp>
            <p:nvSpPr>
              <p:cNvPr id="30" name="Oval 29"/>
              <p:cNvSpPr>
                <a:spLocks noChangeArrowheads="1"/>
              </p:cNvSpPr>
              <p:nvPr/>
            </p:nvSpPr>
            <p:spPr bwMode="auto">
              <a:xfrm>
                <a:off x="6207761" y="7121628"/>
                <a:ext cx="837455" cy="837453"/>
              </a:xfrm>
              <a:prstGeom prst="ellipse">
                <a:avLst/>
              </a:prstGeom>
              <a:solidFill>
                <a:schemeClr val="bg1">
                  <a:lumMod val="8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31" name="Freeform 30"/>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7" name="Group 16"/>
            <p:cNvGrpSpPr/>
            <p:nvPr/>
          </p:nvGrpSpPr>
          <p:grpSpPr>
            <a:xfrm>
              <a:off x="4680754" y="3546164"/>
              <a:ext cx="560928" cy="560928"/>
              <a:chOff x="7202762" y="7121642"/>
              <a:chExt cx="837454" cy="837455"/>
            </a:xfrm>
          </p:grpSpPr>
          <p:sp>
            <p:nvSpPr>
              <p:cNvPr id="28" name="Oval 27"/>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9" name="Freeform 28"/>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8" name="Group 17"/>
            <p:cNvGrpSpPr/>
            <p:nvPr/>
          </p:nvGrpSpPr>
          <p:grpSpPr>
            <a:xfrm>
              <a:off x="6300700" y="3546164"/>
              <a:ext cx="560928" cy="560928"/>
              <a:chOff x="3995456" y="7121633"/>
              <a:chExt cx="837454" cy="837454"/>
            </a:xfrm>
          </p:grpSpPr>
          <p:sp>
            <p:nvSpPr>
              <p:cNvPr id="26" name="Oval 25"/>
              <p:cNvSpPr>
                <a:spLocks noChangeArrowheads="1"/>
              </p:cNvSpPr>
              <p:nvPr/>
            </p:nvSpPr>
            <p:spPr bwMode="auto">
              <a:xfrm>
                <a:off x="3995456" y="7121633"/>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7" name="Freeform 26"/>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9" name="Group 18"/>
            <p:cNvGrpSpPr/>
            <p:nvPr/>
          </p:nvGrpSpPr>
          <p:grpSpPr>
            <a:xfrm>
              <a:off x="1440860" y="3546166"/>
              <a:ext cx="560928" cy="560928"/>
              <a:chOff x="5038009" y="7121636"/>
              <a:chExt cx="837454" cy="837454"/>
            </a:xfrm>
          </p:grpSpPr>
          <p:sp>
            <p:nvSpPr>
              <p:cNvPr id="24" name="Oval 23"/>
              <p:cNvSpPr>
                <a:spLocks noChangeArrowheads="1"/>
              </p:cNvSpPr>
              <p:nvPr/>
            </p:nvSpPr>
            <p:spPr bwMode="auto">
              <a:xfrm>
                <a:off x="5038009" y="7121636"/>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5" name="Freeform 24"/>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20" name="Rectangle 19"/>
            <p:cNvSpPr/>
            <p:nvPr/>
          </p:nvSpPr>
          <p:spPr>
            <a:xfrm>
              <a:off x="912078"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Data Acquisition</a:t>
              </a:r>
            </a:p>
          </p:txBody>
        </p:sp>
        <p:sp>
          <p:nvSpPr>
            <p:cNvPr id="21" name="Rectangle 20"/>
            <p:cNvSpPr/>
            <p:nvPr/>
          </p:nvSpPr>
          <p:spPr>
            <a:xfrm>
              <a:off x="2512024"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Pre-Processing</a:t>
              </a:r>
            </a:p>
          </p:txBody>
        </p:sp>
        <p:sp>
          <p:nvSpPr>
            <p:cNvPr id="22" name="Rectangle 21"/>
            <p:cNvSpPr/>
            <p:nvPr/>
          </p:nvSpPr>
          <p:spPr>
            <a:xfrm>
              <a:off x="4149841" y="4207303"/>
              <a:ext cx="1618488" cy="61764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Analysis &amp; Predictions</a:t>
              </a:r>
            </a:p>
          </p:txBody>
        </p:sp>
        <p:sp>
          <p:nvSpPr>
            <p:cNvPr id="23" name="Rectangle 22"/>
            <p:cNvSpPr/>
            <p:nvPr/>
          </p:nvSpPr>
          <p:spPr>
            <a:xfrm>
              <a:off x="5749787"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Business Insights</a:t>
              </a:r>
            </a:p>
          </p:txBody>
        </p:sp>
      </p:grpSp>
      <p:sp>
        <p:nvSpPr>
          <p:cNvPr id="3" name="Footer Placeholder 2"/>
          <p:cNvSpPr>
            <a:spLocks noGrp="1"/>
          </p:cNvSpPr>
          <p:nvPr>
            <p:ph type="ftr" sz="quarter" idx="11"/>
          </p:nvPr>
        </p:nvSpPr>
        <p:spPr/>
        <p:txBody>
          <a:bodyPr/>
          <a:lstStyle/>
          <a:p>
            <a:r>
              <a:rPr lang="en-US"/>
              <a:t>Jason Rodriguez          Course 1 - Task 1 (Understanding Customer Buying Patterns)</a:t>
            </a:r>
            <a:endParaRPr lang="en-US" dirty="0"/>
          </a:p>
        </p:txBody>
      </p:sp>
      <p:sp>
        <p:nvSpPr>
          <p:cNvPr id="32" name="Slide Number Placeholder 31"/>
          <p:cNvSpPr>
            <a:spLocks noGrp="1"/>
          </p:cNvSpPr>
          <p:nvPr>
            <p:ph type="sldNum" sz="quarter" idx="12"/>
          </p:nvPr>
        </p:nvSpPr>
        <p:spPr/>
        <p:txBody>
          <a:bodyPr/>
          <a:lstStyle/>
          <a:p>
            <a:fld id="{E48DD651-73BE-4F72-9140-89C4A5F3DCD3}" type="slidenum">
              <a:rPr lang="en-US" smtClean="0"/>
              <a:t>8</a:t>
            </a:fld>
            <a:endParaRPr lang="en-US" dirty="0"/>
          </a:p>
        </p:txBody>
      </p:sp>
    </p:spTree>
    <p:extLst>
      <p:ext uri="{BB962C8B-B14F-4D97-AF65-F5344CB8AC3E}">
        <p14:creationId xmlns:p14="http://schemas.microsoft.com/office/powerpoint/2010/main" val="140553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579" y="1109893"/>
            <a:ext cx="10630198" cy="4681377"/>
          </a:xfrm>
        </p:spPr>
        <p:txBody>
          <a:bodyPr>
            <a:normAutofit/>
          </a:bodyPr>
          <a:lstStyle/>
          <a:p>
            <a:r>
              <a:rPr lang="en-US" sz="1600" dirty="0"/>
              <a:t>While continuing to examine our dataset, we wanted to identify </a:t>
            </a:r>
            <a:r>
              <a:rPr lang="en-US" sz="1600" b="1" i="1" dirty="0"/>
              <a:t>if there were any correlations/relationships between the number of items purchased and amount spent</a:t>
            </a:r>
            <a:r>
              <a:rPr lang="en-US" sz="1600" dirty="0"/>
              <a:t>. We tested two different predictive models to determine if any correlation exist.  </a:t>
            </a:r>
          </a:p>
        </p:txBody>
      </p:sp>
      <p:sp>
        <p:nvSpPr>
          <p:cNvPr id="4" name="Title 1"/>
          <p:cNvSpPr txBox="1">
            <a:spLocks/>
          </p:cNvSpPr>
          <p:nvPr/>
        </p:nvSpPr>
        <p:spPr>
          <a:xfrm>
            <a:off x="1097280" y="99632"/>
            <a:ext cx="10058400" cy="93859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Analysis &amp; Predictions (con’t)</a:t>
            </a:r>
          </a:p>
        </p:txBody>
      </p:sp>
      <p:grpSp>
        <p:nvGrpSpPr>
          <p:cNvPr id="5" name="Group 4"/>
          <p:cNvGrpSpPr/>
          <p:nvPr/>
        </p:nvGrpSpPr>
        <p:grpSpPr>
          <a:xfrm>
            <a:off x="8964059" y="123866"/>
            <a:ext cx="2945962" cy="743870"/>
            <a:chOff x="911233" y="3357145"/>
            <a:chExt cx="6480022" cy="1620180"/>
          </a:xfrm>
        </p:grpSpPr>
        <p:sp>
          <p:nvSpPr>
            <p:cNvPr id="6" name="Oval 5"/>
            <p:cNvSpPr/>
            <p:nvPr/>
          </p:nvSpPr>
          <p:spPr>
            <a:xfrm>
              <a:off x="91123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7" name="Arc 6"/>
            <p:cNvSpPr/>
            <p:nvPr/>
          </p:nvSpPr>
          <p:spPr>
            <a:xfrm>
              <a:off x="91207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8" name="Oval 7"/>
            <p:cNvSpPr/>
            <p:nvPr/>
          </p:nvSpPr>
          <p:spPr>
            <a:xfrm>
              <a:off x="2531413"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9" name="Arc 8"/>
            <p:cNvSpPr/>
            <p:nvPr/>
          </p:nvSpPr>
          <p:spPr>
            <a:xfrm rot="10800000">
              <a:off x="2532259"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0" name="Oval 9"/>
            <p:cNvSpPr/>
            <p:nvPr/>
          </p:nvSpPr>
          <p:spPr>
            <a:xfrm>
              <a:off x="4150895" y="3357145"/>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1" name="Arc 10"/>
            <p:cNvSpPr/>
            <p:nvPr/>
          </p:nvSpPr>
          <p:spPr>
            <a:xfrm>
              <a:off x="4151741" y="3357991"/>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sp>
          <p:nvSpPr>
            <p:cNvPr id="12" name="Oval 11"/>
            <p:cNvSpPr/>
            <p:nvPr/>
          </p:nvSpPr>
          <p:spPr>
            <a:xfrm>
              <a:off x="5771075" y="3357145"/>
              <a:ext cx="1620180" cy="1620180"/>
            </a:xfrm>
            <a:prstGeom prst="ellipse">
              <a:avLst/>
            </a:prstGeom>
            <a:noFill/>
            <a:ln w="69850">
              <a:solidFill>
                <a:schemeClr val="bg1">
                  <a:lumMod val="8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p>
          </p:txBody>
        </p:sp>
        <p:sp>
          <p:nvSpPr>
            <p:cNvPr id="13" name="Arc 12"/>
            <p:cNvSpPr/>
            <p:nvPr/>
          </p:nvSpPr>
          <p:spPr>
            <a:xfrm rot="10800000">
              <a:off x="5771921" y="3357991"/>
              <a:ext cx="1618488" cy="1618488"/>
            </a:xfrm>
            <a:prstGeom prst="arc">
              <a:avLst>
                <a:gd name="adj1" fmla="val 10766207"/>
                <a:gd name="adj2" fmla="val 0"/>
              </a:avLst>
            </a:prstGeom>
            <a:ln w="698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p>
          </p:txBody>
        </p:sp>
        <p:grpSp>
          <p:nvGrpSpPr>
            <p:cNvPr id="14" name="Group 13"/>
            <p:cNvGrpSpPr/>
            <p:nvPr/>
          </p:nvGrpSpPr>
          <p:grpSpPr>
            <a:xfrm>
              <a:off x="3060805" y="3546167"/>
              <a:ext cx="560928" cy="560928"/>
              <a:chOff x="6207761" y="7121628"/>
              <a:chExt cx="837455" cy="837453"/>
            </a:xfrm>
          </p:grpSpPr>
          <p:sp>
            <p:nvSpPr>
              <p:cNvPr id="28" name="Oval 27"/>
              <p:cNvSpPr>
                <a:spLocks noChangeArrowheads="1"/>
              </p:cNvSpPr>
              <p:nvPr/>
            </p:nvSpPr>
            <p:spPr bwMode="auto">
              <a:xfrm>
                <a:off x="6207761" y="7121628"/>
                <a:ext cx="837455" cy="837453"/>
              </a:xfrm>
              <a:prstGeom prst="ellipse">
                <a:avLst/>
              </a:prstGeom>
              <a:solidFill>
                <a:schemeClr val="bg1">
                  <a:lumMod val="85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9" name="Freeform 28"/>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5" name="Group 14"/>
            <p:cNvGrpSpPr/>
            <p:nvPr/>
          </p:nvGrpSpPr>
          <p:grpSpPr>
            <a:xfrm>
              <a:off x="4680754" y="3546164"/>
              <a:ext cx="560928" cy="560928"/>
              <a:chOff x="7202762" y="7121642"/>
              <a:chExt cx="837454" cy="837455"/>
            </a:xfrm>
          </p:grpSpPr>
          <p:sp>
            <p:nvSpPr>
              <p:cNvPr id="26" name="Oval 25"/>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7" name="Freeform 26"/>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6" name="Group 15"/>
            <p:cNvGrpSpPr/>
            <p:nvPr/>
          </p:nvGrpSpPr>
          <p:grpSpPr>
            <a:xfrm>
              <a:off x="6300700" y="3546164"/>
              <a:ext cx="560928" cy="560928"/>
              <a:chOff x="3995456" y="7121633"/>
              <a:chExt cx="837454" cy="837454"/>
            </a:xfrm>
          </p:grpSpPr>
          <p:sp>
            <p:nvSpPr>
              <p:cNvPr id="24" name="Oval 23"/>
              <p:cNvSpPr>
                <a:spLocks noChangeArrowheads="1"/>
              </p:cNvSpPr>
              <p:nvPr/>
            </p:nvSpPr>
            <p:spPr bwMode="auto">
              <a:xfrm>
                <a:off x="3995456" y="7121633"/>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5" name="Freeform 24"/>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grpSp>
          <p:nvGrpSpPr>
            <p:cNvPr id="17" name="Group 16"/>
            <p:cNvGrpSpPr/>
            <p:nvPr/>
          </p:nvGrpSpPr>
          <p:grpSpPr>
            <a:xfrm>
              <a:off x="1440860" y="3546166"/>
              <a:ext cx="560928" cy="560928"/>
              <a:chOff x="5038009" y="7121636"/>
              <a:chExt cx="837454" cy="837454"/>
            </a:xfrm>
          </p:grpSpPr>
          <p:sp>
            <p:nvSpPr>
              <p:cNvPr id="22" name="Oval 21"/>
              <p:cNvSpPr>
                <a:spLocks noChangeArrowheads="1"/>
              </p:cNvSpPr>
              <p:nvPr/>
            </p:nvSpPr>
            <p:spPr bwMode="auto">
              <a:xfrm>
                <a:off x="5038009" y="7121636"/>
                <a:ext cx="837454" cy="837454"/>
              </a:xfrm>
              <a:prstGeom prst="ellipse">
                <a:avLst/>
              </a:prstGeom>
              <a:solidFill>
                <a:schemeClr val="bg1">
                  <a:lumMod val="85000"/>
                </a:schemeClr>
              </a:solidFill>
              <a:ln>
                <a:solidFill>
                  <a:schemeClr val="bg1">
                    <a:lumMod val="85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sp>
            <p:nvSpPr>
              <p:cNvPr id="23" name="Freeform 22"/>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p>
            </p:txBody>
          </p:sp>
        </p:grpSp>
        <p:sp>
          <p:nvSpPr>
            <p:cNvPr id="18" name="Rectangle 17"/>
            <p:cNvSpPr/>
            <p:nvPr/>
          </p:nvSpPr>
          <p:spPr>
            <a:xfrm>
              <a:off x="912078"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Data Acquisition</a:t>
              </a:r>
            </a:p>
          </p:txBody>
        </p:sp>
        <p:sp>
          <p:nvSpPr>
            <p:cNvPr id="19" name="Rectangle 18"/>
            <p:cNvSpPr/>
            <p:nvPr/>
          </p:nvSpPr>
          <p:spPr>
            <a:xfrm>
              <a:off x="2512024"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Pre-Processing</a:t>
              </a:r>
            </a:p>
          </p:txBody>
        </p:sp>
        <p:sp>
          <p:nvSpPr>
            <p:cNvPr id="20" name="Rectangle 19"/>
            <p:cNvSpPr/>
            <p:nvPr/>
          </p:nvSpPr>
          <p:spPr>
            <a:xfrm>
              <a:off x="4149841" y="4207303"/>
              <a:ext cx="1618488" cy="61764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Analysis &amp; Predictions</a:t>
              </a:r>
            </a:p>
          </p:txBody>
        </p:sp>
        <p:sp>
          <p:nvSpPr>
            <p:cNvPr id="21" name="Rectangle 20"/>
            <p:cNvSpPr/>
            <p:nvPr/>
          </p:nvSpPr>
          <p:spPr>
            <a:xfrm>
              <a:off x="5749787" y="4207303"/>
              <a:ext cx="1618488" cy="401467"/>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700" b="1" dirty="0"/>
                <a:t>Business Insights</a:t>
              </a:r>
            </a:p>
          </p:txBody>
        </p:sp>
      </p:grpSp>
      <p:sp>
        <p:nvSpPr>
          <p:cNvPr id="32" name="TextBox 31"/>
          <p:cNvSpPr txBox="1"/>
          <p:nvPr/>
        </p:nvSpPr>
        <p:spPr>
          <a:xfrm>
            <a:off x="325546" y="1791843"/>
            <a:ext cx="1646605" cy="276999"/>
          </a:xfrm>
          <a:prstGeom prst="rect">
            <a:avLst/>
          </a:prstGeom>
          <a:noFill/>
        </p:spPr>
        <p:txBody>
          <a:bodyPr wrap="none" rtlCol="0">
            <a:spAutoFit/>
          </a:bodyPr>
          <a:lstStyle/>
          <a:p>
            <a:r>
              <a:rPr lang="en-US" sz="1200" b="1" dirty="0"/>
              <a:t>Model 1: Decision Tree</a:t>
            </a:r>
          </a:p>
        </p:txBody>
      </p:sp>
      <p:sp>
        <p:nvSpPr>
          <p:cNvPr id="33" name="TextBox 32"/>
          <p:cNvSpPr txBox="1"/>
          <p:nvPr/>
        </p:nvSpPr>
        <p:spPr>
          <a:xfrm>
            <a:off x="5886537" y="1791849"/>
            <a:ext cx="3571875" cy="276999"/>
          </a:xfrm>
          <a:prstGeom prst="rect">
            <a:avLst/>
          </a:prstGeom>
          <a:noFill/>
        </p:spPr>
        <p:txBody>
          <a:bodyPr wrap="none" rtlCol="0">
            <a:spAutoFit/>
          </a:bodyPr>
          <a:lstStyle/>
          <a:p>
            <a:r>
              <a:rPr lang="en-US" sz="1200" b="1" dirty="0"/>
              <a:t>Model 2: ID3 (Iterative Dichotomiser 3) Decision Tree</a:t>
            </a:r>
          </a:p>
        </p:txBody>
      </p:sp>
      <p:sp>
        <p:nvSpPr>
          <p:cNvPr id="34" name="TextBox 33"/>
          <p:cNvSpPr txBox="1"/>
          <p:nvPr/>
        </p:nvSpPr>
        <p:spPr>
          <a:xfrm>
            <a:off x="325546" y="2010571"/>
            <a:ext cx="5205189" cy="1169551"/>
          </a:xfrm>
          <a:prstGeom prst="rect">
            <a:avLst/>
          </a:prstGeom>
          <a:noFill/>
        </p:spPr>
        <p:txBody>
          <a:bodyPr wrap="square" rtlCol="0">
            <a:spAutoFit/>
          </a:bodyPr>
          <a:lstStyle/>
          <a:p>
            <a:r>
              <a:rPr lang="en-US" sz="1000" dirty="0"/>
              <a:t>Our initial predictive model produced inconclusive results with a </a:t>
            </a:r>
            <a:r>
              <a:rPr lang="en-US" sz="1000" b="1" dirty="0"/>
              <a:t>36.32% accuracy</a:t>
            </a:r>
            <a:r>
              <a:rPr lang="en-US" sz="1000" dirty="0"/>
              <a:t>.  This is a </a:t>
            </a:r>
            <a:r>
              <a:rPr lang="en-US" sz="1000" b="1" dirty="0"/>
              <a:t>poor model fit</a:t>
            </a:r>
            <a:r>
              <a:rPr lang="en-US" sz="1000" dirty="0"/>
              <a:t>.  The model was able to predict the following item ranges with the following precision. </a:t>
            </a:r>
          </a:p>
          <a:p>
            <a:pPr marL="171450" indent="-171450">
              <a:buFont typeface="Wingdings" panose="05000000000000000000" pitchFamily="2" charset="2"/>
              <a:buChar char="Ø"/>
            </a:pPr>
            <a:r>
              <a:rPr lang="en-US" sz="1000" dirty="0"/>
              <a:t>Range 1 (0 to 3) Items: 0.00%</a:t>
            </a:r>
          </a:p>
          <a:p>
            <a:pPr marL="171450" indent="-171450">
              <a:buFont typeface="Wingdings" panose="05000000000000000000" pitchFamily="2" charset="2"/>
              <a:buChar char="Ø"/>
            </a:pPr>
            <a:r>
              <a:rPr lang="en-US" sz="1000" dirty="0"/>
              <a:t>Range 2 (3 to 5) Items: 0.00%</a:t>
            </a:r>
          </a:p>
          <a:p>
            <a:pPr marL="171450" indent="-171450">
              <a:buFont typeface="Wingdings" panose="05000000000000000000" pitchFamily="2" charset="2"/>
              <a:buChar char="Ø"/>
            </a:pPr>
            <a:r>
              <a:rPr lang="en-US" sz="1000" dirty="0"/>
              <a:t>Range 3 (5 +) Items: 36.32 %</a:t>
            </a:r>
          </a:p>
          <a:p>
            <a:endParaRPr lang="en-US" sz="1000" dirty="0"/>
          </a:p>
          <a:p>
            <a:r>
              <a:rPr lang="en-US" sz="1000" dirty="0"/>
              <a:t>We decided to test another predictive model to the left (model 2) to seek better results. </a:t>
            </a:r>
          </a:p>
        </p:txBody>
      </p:sp>
      <p:cxnSp>
        <p:nvCxnSpPr>
          <p:cNvPr id="36" name="Straight Connector 35"/>
          <p:cNvCxnSpPr/>
          <p:nvPr/>
        </p:nvCxnSpPr>
        <p:spPr>
          <a:xfrm flipH="1">
            <a:off x="5708073" y="1887127"/>
            <a:ext cx="9236" cy="43891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894647" y="2010571"/>
            <a:ext cx="6103389" cy="1223412"/>
          </a:xfrm>
          <a:prstGeom prst="rect">
            <a:avLst/>
          </a:prstGeom>
          <a:noFill/>
        </p:spPr>
        <p:txBody>
          <a:bodyPr wrap="square" rtlCol="0">
            <a:spAutoFit/>
          </a:bodyPr>
          <a:lstStyle/>
          <a:p>
            <a:r>
              <a:rPr lang="en-US" sz="1050" dirty="0"/>
              <a:t>The ID3 predictive model produced slightly marginal better results with an </a:t>
            </a:r>
            <a:r>
              <a:rPr lang="en-US" sz="1050" b="1" dirty="0"/>
              <a:t>accuracy of 37.04%.  </a:t>
            </a:r>
            <a:r>
              <a:rPr lang="en-US" sz="1050" dirty="0"/>
              <a:t>Still </a:t>
            </a:r>
            <a:r>
              <a:rPr lang="en-US" sz="1050" b="1" dirty="0"/>
              <a:t>not a good model</a:t>
            </a:r>
            <a:r>
              <a:rPr lang="en-US" sz="1050" dirty="0"/>
              <a:t> for predicting Items.  The following class precisions for items were observed for item ranges: </a:t>
            </a:r>
          </a:p>
          <a:p>
            <a:pPr marL="171450" indent="-171450">
              <a:buFont typeface="Wingdings" panose="05000000000000000000" pitchFamily="2" charset="2"/>
              <a:buChar char="Ø"/>
            </a:pPr>
            <a:r>
              <a:rPr lang="en-US" sz="1050" dirty="0"/>
              <a:t> Range 1 (0 to 3) Items: 36.78%</a:t>
            </a:r>
          </a:p>
          <a:p>
            <a:pPr marL="171450" indent="-171450">
              <a:buFont typeface="Wingdings" panose="05000000000000000000" pitchFamily="2" charset="2"/>
              <a:buChar char="Ø"/>
            </a:pPr>
            <a:r>
              <a:rPr lang="en-US" sz="1050" dirty="0"/>
              <a:t>Range 2 (3 to 5) Items: 31.25%</a:t>
            </a:r>
          </a:p>
          <a:p>
            <a:pPr marL="171450" indent="-171450">
              <a:buFont typeface="Wingdings" panose="05000000000000000000" pitchFamily="2" charset="2"/>
              <a:buChar char="Ø"/>
            </a:pPr>
            <a:r>
              <a:rPr lang="en-US" sz="1050" dirty="0"/>
              <a:t>Range 3 (5+) Items: 37.42%</a:t>
            </a:r>
          </a:p>
          <a:p>
            <a:endParaRPr lang="en-US" sz="1050" dirty="0"/>
          </a:p>
          <a:p>
            <a:r>
              <a:rPr lang="en-US" sz="1050" dirty="0"/>
              <a:t>Again as model 1, the results are inconclusive to make strategic predictions for business decisions. </a:t>
            </a:r>
          </a:p>
        </p:txBody>
      </p:sp>
      <p:pic>
        <p:nvPicPr>
          <p:cNvPr id="39" name="Picture 38"/>
          <p:cNvPicPr>
            <a:picLocks noChangeAspect="1"/>
          </p:cNvPicPr>
          <p:nvPr/>
        </p:nvPicPr>
        <p:blipFill rotWithShape="1">
          <a:blip r:embed="rId2"/>
          <a:srcRect t="4657"/>
          <a:stretch/>
        </p:blipFill>
        <p:spPr>
          <a:xfrm>
            <a:off x="325546" y="3331336"/>
            <a:ext cx="5205189" cy="28118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 name="Picture 39"/>
          <p:cNvPicPr>
            <a:picLocks noChangeAspect="1"/>
          </p:cNvPicPr>
          <p:nvPr/>
        </p:nvPicPr>
        <p:blipFill>
          <a:blip r:embed="rId3"/>
          <a:stretch>
            <a:fillRect/>
          </a:stretch>
        </p:blipFill>
        <p:spPr>
          <a:xfrm>
            <a:off x="5838026" y="3331336"/>
            <a:ext cx="5060338" cy="28118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 name="TextBox 40"/>
          <p:cNvSpPr txBox="1"/>
          <p:nvPr/>
        </p:nvSpPr>
        <p:spPr>
          <a:xfrm>
            <a:off x="984380" y="5683091"/>
            <a:ext cx="987771" cy="261610"/>
          </a:xfrm>
          <a:prstGeom prst="rect">
            <a:avLst/>
          </a:prstGeom>
          <a:solidFill>
            <a:schemeClr val="bg1"/>
          </a:solidFill>
        </p:spPr>
        <p:txBody>
          <a:bodyPr wrap="none" rtlCol="0">
            <a:spAutoFit/>
          </a:bodyPr>
          <a:lstStyle/>
          <a:p>
            <a:r>
              <a:rPr lang="en-US" sz="1100" dirty="0"/>
              <a:t>Range 1: [0-3]</a:t>
            </a:r>
          </a:p>
        </p:txBody>
      </p:sp>
      <p:sp>
        <p:nvSpPr>
          <p:cNvPr id="42" name="TextBox 41"/>
          <p:cNvSpPr txBox="1"/>
          <p:nvPr/>
        </p:nvSpPr>
        <p:spPr>
          <a:xfrm>
            <a:off x="6489043" y="5680255"/>
            <a:ext cx="987771" cy="261610"/>
          </a:xfrm>
          <a:prstGeom prst="rect">
            <a:avLst/>
          </a:prstGeom>
          <a:solidFill>
            <a:schemeClr val="bg1"/>
          </a:solidFill>
        </p:spPr>
        <p:txBody>
          <a:bodyPr wrap="none" rtlCol="0">
            <a:spAutoFit/>
          </a:bodyPr>
          <a:lstStyle/>
          <a:p>
            <a:r>
              <a:rPr lang="en-US" sz="1100" dirty="0"/>
              <a:t>Range 1: [0-3]</a:t>
            </a:r>
          </a:p>
        </p:txBody>
      </p:sp>
      <p:sp>
        <p:nvSpPr>
          <p:cNvPr id="43" name="TextBox 42"/>
          <p:cNvSpPr txBox="1"/>
          <p:nvPr/>
        </p:nvSpPr>
        <p:spPr>
          <a:xfrm>
            <a:off x="2630985" y="5643870"/>
            <a:ext cx="987771" cy="261610"/>
          </a:xfrm>
          <a:prstGeom prst="rect">
            <a:avLst/>
          </a:prstGeom>
          <a:solidFill>
            <a:schemeClr val="bg1"/>
          </a:solidFill>
        </p:spPr>
        <p:txBody>
          <a:bodyPr wrap="none" rtlCol="0">
            <a:spAutoFit/>
          </a:bodyPr>
          <a:lstStyle/>
          <a:p>
            <a:r>
              <a:rPr lang="en-US" sz="1100" dirty="0"/>
              <a:t>Range 2: [3-5]</a:t>
            </a:r>
          </a:p>
        </p:txBody>
      </p:sp>
      <p:sp>
        <p:nvSpPr>
          <p:cNvPr id="44" name="TextBox 43"/>
          <p:cNvSpPr txBox="1"/>
          <p:nvPr/>
        </p:nvSpPr>
        <p:spPr>
          <a:xfrm>
            <a:off x="8110842" y="5680255"/>
            <a:ext cx="987771" cy="261610"/>
          </a:xfrm>
          <a:prstGeom prst="rect">
            <a:avLst/>
          </a:prstGeom>
          <a:solidFill>
            <a:schemeClr val="bg1"/>
          </a:solidFill>
        </p:spPr>
        <p:txBody>
          <a:bodyPr wrap="none" rtlCol="0">
            <a:spAutoFit/>
          </a:bodyPr>
          <a:lstStyle/>
          <a:p>
            <a:r>
              <a:rPr lang="en-US" sz="1100" dirty="0"/>
              <a:t>Range 2: [3-5]</a:t>
            </a:r>
          </a:p>
        </p:txBody>
      </p:sp>
      <p:sp>
        <p:nvSpPr>
          <p:cNvPr id="45" name="TextBox 44"/>
          <p:cNvSpPr txBox="1"/>
          <p:nvPr/>
        </p:nvSpPr>
        <p:spPr>
          <a:xfrm>
            <a:off x="9545366" y="5680255"/>
            <a:ext cx="904415" cy="261610"/>
          </a:xfrm>
          <a:prstGeom prst="rect">
            <a:avLst/>
          </a:prstGeom>
          <a:solidFill>
            <a:schemeClr val="bg1"/>
          </a:solidFill>
        </p:spPr>
        <p:txBody>
          <a:bodyPr wrap="none" rtlCol="0">
            <a:spAutoFit/>
          </a:bodyPr>
          <a:lstStyle/>
          <a:p>
            <a:r>
              <a:rPr lang="en-US" sz="1100" dirty="0"/>
              <a:t>Range 3 [5+]</a:t>
            </a:r>
          </a:p>
        </p:txBody>
      </p:sp>
      <p:sp>
        <p:nvSpPr>
          <p:cNvPr id="46" name="TextBox 45"/>
          <p:cNvSpPr txBox="1"/>
          <p:nvPr/>
        </p:nvSpPr>
        <p:spPr>
          <a:xfrm>
            <a:off x="4264557" y="5680255"/>
            <a:ext cx="904415" cy="261610"/>
          </a:xfrm>
          <a:prstGeom prst="rect">
            <a:avLst/>
          </a:prstGeom>
          <a:solidFill>
            <a:schemeClr val="bg1"/>
          </a:solidFill>
        </p:spPr>
        <p:txBody>
          <a:bodyPr wrap="none" rtlCol="0">
            <a:spAutoFit/>
          </a:bodyPr>
          <a:lstStyle/>
          <a:p>
            <a:r>
              <a:rPr lang="en-US" sz="1100" dirty="0"/>
              <a:t>Range 3 [5+]</a:t>
            </a:r>
          </a:p>
        </p:txBody>
      </p:sp>
      <p:sp>
        <p:nvSpPr>
          <p:cNvPr id="47" name="TextBox 46"/>
          <p:cNvSpPr txBox="1"/>
          <p:nvPr/>
        </p:nvSpPr>
        <p:spPr>
          <a:xfrm>
            <a:off x="2453560" y="5887780"/>
            <a:ext cx="1661032" cy="253916"/>
          </a:xfrm>
          <a:prstGeom prst="rect">
            <a:avLst/>
          </a:prstGeom>
          <a:solidFill>
            <a:schemeClr val="bg1"/>
          </a:solidFill>
        </p:spPr>
        <p:txBody>
          <a:bodyPr wrap="none" rtlCol="0">
            <a:spAutoFit/>
          </a:bodyPr>
          <a:lstStyle/>
          <a:p>
            <a:r>
              <a:rPr lang="en-US" sz="1050" i="1" dirty="0"/>
              <a:t>Prediction (items): Range 3</a:t>
            </a:r>
          </a:p>
        </p:txBody>
      </p:sp>
      <p:sp>
        <p:nvSpPr>
          <p:cNvPr id="48" name="TextBox 47"/>
          <p:cNvSpPr txBox="1"/>
          <p:nvPr/>
        </p:nvSpPr>
        <p:spPr>
          <a:xfrm rot="16200000">
            <a:off x="6025628" y="4568054"/>
            <a:ext cx="1273105" cy="253916"/>
          </a:xfrm>
          <a:prstGeom prst="rect">
            <a:avLst/>
          </a:prstGeom>
          <a:noFill/>
        </p:spPr>
        <p:txBody>
          <a:bodyPr wrap="none" rtlCol="0">
            <a:spAutoFit/>
          </a:bodyPr>
          <a:lstStyle/>
          <a:p>
            <a:r>
              <a:rPr lang="en-US" sz="1050" i="1" dirty="0"/>
              <a:t>Prediction: Range 3</a:t>
            </a:r>
          </a:p>
        </p:txBody>
      </p:sp>
      <p:sp>
        <p:nvSpPr>
          <p:cNvPr id="49" name="TextBox 48"/>
          <p:cNvSpPr txBox="1"/>
          <p:nvPr/>
        </p:nvSpPr>
        <p:spPr>
          <a:xfrm rot="16200000">
            <a:off x="9140847" y="4605723"/>
            <a:ext cx="1273105" cy="253916"/>
          </a:xfrm>
          <a:prstGeom prst="rect">
            <a:avLst/>
          </a:prstGeom>
          <a:noFill/>
        </p:spPr>
        <p:txBody>
          <a:bodyPr wrap="none" rtlCol="0">
            <a:spAutoFit/>
          </a:bodyPr>
          <a:lstStyle/>
          <a:p>
            <a:r>
              <a:rPr lang="en-US" sz="1050" i="1" dirty="0"/>
              <a:t>Prediction: Range 3</a:t>
            </a:r>
          </a:p>
        </p:txBody>
      </p:sp>
      <p:sp>
        <p:nvSpPr>
          <p:cNvPr id="50" name="TextBox 49"/>
          <p:cNvSpPr txBox="1"/>
          <p:nvPr/>
        </p:nvSpPr>
        <p:spPr>
          <a:xfrm rot="16200000">
            <a:off x="7592996" y="4785245"/>
            <a:ext cx="1273105" cy="253916"/>
          </a:xfrm>
          <a:prstGeom prst="rect">
            <a:avLst/>
          </a:prstGeom>
          <a:noFill/>
        </p:spPr>
        <p:txBody>
          <a:bodyPr wrap="none" rtlCol="0">
            <a:spAutoFit/>
          </a:bodyPr>
          <a:lstStyle/>
          <a:p>
            <a:r>
              <a:rPr lang="en-US" sz="1050" i="1" dirty="0"/>
              <a:t>Prediction: Range 3</a:t>
            </a:r>
          </a:p>
        </p:txBody>
      </p:sp>
      <p:sp>
        <p:nvSpPr>
          <p:cNvPr id="51" name="TextBox 50"/>
          <p:cNvSpPr txBox="1"/>
          <p:nvPr/>
        </p:nvSpPr>
        <p:spPr>
          <a:xfrm rot="16200000">
            <a:off x="6333115" y="4722781"/>
            <a:ext cx="1273105" cy="253916"/>
          </a:xfrm>
          <a:prstGeom prst="rect">
            <a:avLst/>
          </a:prstGeom>
          <a:noFill/>
        </p:spPr>
        <p:txBody>
          <a:bodyPr wrap="none" rtlCol="0">
            <a:spAutoFit/>
          </a:bodyPr>
          <a:lstStyle/>
          <a:p>
            <a:r>
              <a:rPr lang="en-US" sz="1050" i="1" dirty="0"/>
              <a:t>Prediction: Range 1</a:t>
            </a:r>
          </a:p>
        </p:txBody>
      </p:sp>
      <p:sp>
        <p:nvSpPr>
          <p:cNvPr id="52" name="TextBox 51"/>
          <p:cNvSpPr txBox="1"/>
          <p:nvPr/>
        </p:nvSpPr>
        <p:spPr>
          <a:xfrm rot="16200000">
            <a:off x="7914807" y="4785245"/>
            <a:ext cx="1273105" cy="253916"/>
          </a:xfrm>
          <a:prstGeom prst="rect">
            <a:avLst/>
          </a:prstGeom>
          <a:noFill/>
        </p:spPr>
        <p:txBody>
          <a:bodyPr wrap="none" rtlCol="0">
            <a:spAutoFit/>
          </a:bodyPr>
          <a:lstStyle/>
          <a:p>
            <a:r>
              <a:rPr lang="en-US" sz="1050" i="1" dirty="0"/>
              <a:t>Prediction: Range 1</a:t>
            </a:r>
          </a:p>
        </p:txBody>
      </p:sp>
      <p:sp>
        <p:nvSpPr>
          <p:cNvPr id="53" name="TextBox 52"/>
          <p:cNvSpPr txBox="1"/>
          <p:nvPr/>
        </p:nvSpPr>
        <p:spPr>
          <a:xfrm rot="16200000">
            <a:off x="9487978" y="4785245"/>
            <a:ext cx="1273105" cy="253916"/>
          </a:xfrm>
          <a:prstGeom prst="rect">
            <a:avLst/>
          </a:prstGeom>
          <a:noFill/>
        </p:spPr>
        <p:txBody>
          <a:bodyPr wrap="none" rtlCol="0">
            <a:spAutoFit/>
          </a:bodyPr>
          <a:lstStyle/>
          <a:p>
            <a:r>
              <a:rPr lang="en-US" sz="1050" i="1" dirty="0"/>
              <a:t>Prediction: Range 1</a:t>
            </a:r>
          </a:p>
        </p:txBody>
      </p:sp>
      <p:sp>
        <p:nvSpPr>
          <p:cNvPr id="54" name="TextBox 53"/>
          <p:cNvSpPr txBox="1"/>
          <p:nvPr/>
        </p:nvSpPr>
        <p:spPr>
          <a:xfrm rot="16200000">
            <a:off x="9799170" y="4735516"/>
            <a:ext cx="1273105" cy="253916"/>
          </a:xfrm>
          <a:prstGeom prst="rect">
            <a:avLst/>
          </a:prstGeom>
          <a:noFill/>
        </p:spPr>
        <p:txBody>
          <a:bodyPr wrap="none" rtlCol="0">
            <a:spAutoFit/>
          </a:bodyPr>
          <a:lstStyle/>
          <a:p>
            <a:r>
              <a:rPr lang="en-US" sz="1050" i="1" dirty="0"/>
              <a:t>Prediction: Range 2</a:t>
            </a:r>
          </a:p>
        </p:txBody>
      </p:sp>
      <p:sp>
        <p:nvSpPr>
          <p:cNvPr id="55" name="TextBox 54"/>
          <p:cNvSpPr txBox="1"/>
          <p:nvPr/>
        </p:nvSpPr>
        <p:spPr>
          <a:xfrm rot="16200000">
            <a:off x="8200548" y="4760395"/>
            <a:ext cx="1273105" cy="253916"/>
          </a:xfrm>
          <a:prstGeom prst="rect">
            <a:avLst/>
          </a:prstGeom>
          <a:noFill/>
        </p:spPr>
        <p:txBody>
          <a:bodyPr wrap="none" rtlCol="0">
            <a:spAutoFit/>
          </a:bodyPr>
          <a:lstStyle/>
          <a:p>
            <a:r>
              <a:rPr lang="en-US" sz="1050" i="1" dirty="0"/>
              <a:t>Prediction: Range 2</a:t>
            </a:r>
          </a:p>
        </p:txBody>
      </p:sp>
      <p:sp>
        <p:nvSpPr>
          <p:cNvPr id="56" name="TextBox 55"/>
          <p:cNvSpPr txBox="1"/>
          <p:nvPr/>
        </p:nvSpPr>
        <p:spPr>
          <a:xfrm rot="16200000">
            <a:off x="6629546" y="4735516"/>
            <a:ext cx="1273105" cy="253916"/>
          </a:xfrm>
          <a:prstGeom prst="rect">
            <a:avLst/>
          </a:prstGeom>
          <a:noFill/>
        </p:spPr>
        <p:txBody>
          <a:bodyPr wrap="none" rtlCol="0">
            <a:spAutoFit/>
          </a:bodyPr>
          <a:lstStyle/>
          <a:p>
            <a:r>
              <a:rPr lang="en-US" sz="1050" i="1" dirty="0"/>
              <a:t>Prediction: Range 2</a:t>
            </a:r>
          </a:p>
        </p:txBody>
      </p:sp>
      <p:sp>
        <p:nvSpPr>
          <p:cNvPr id="57" name="TextBox 56"/>
          <p:cNvSpPr txBox="1"/>
          <p:nvPr/>
        </p:nvSpPr>
        <p:spPr>
          <a:xfrm>
            <a:off x="6638822" y="5943271"/>
            <a:ext cx="1091966" cy="230832"/>
          </a:xfrm>
          <a:prstGeom prst="rect">
            <a:avLst/>
          </a:prstGeom>
          <a:solidFill>
            <a:schemeClr val="bg1"/>
          </a:solidFill>
        </p:spPr>
        <p:txBody>
          <a:bodyPr wrap="none" rtlCol="0">
            <a:spAutoFit/>
          </a:bodyPr>
          <a:lstStyle/>
          <a:p>
            <a:r>
              <a:rPr lang="en-US" sz="900" i="1" dirty="0"/>
              <a:t>Prediction: Range 3</a:t>
            </a:r>
          </a:p>
        </p:txBody>
      </p:sp>
      <p:sp>
        <p:nvSpPr>
          <p:cNvPr id="58" name="TextBox 57"/>
          <p:cNvSpPr txBox="1"/>
          <p:nvPr/>
        </p:nvSpPr>
        <p:spPr>
          <a:xfrm>
            <a:off x="7907035" y="5937612"/>
            <a:ext cx="1120894" cy="230832"/>
          </a:xfrm>
          <a:prstGeom prst="rect">
            <a:avLst/>
          </a:prstGeom>
          <a:solidFill>
            <a:schemeClr val="bg1"/>
          </a:solidFill>
        </p:spPr>
        <p:txBody>
          <a:bodyPr wrap="square" rtlCol="0">
            <a:spAutoFit/>
          </a:bodyPr>
          <a:lstStyle/>
          <a:p>
            <a:r>
              <a:rPr lang="en-US" sz="900" i="1" dirty="0"/>
              <a:t>Prediction: Range 1</a:t>
            </a:r>
          </a:p>
        </p:txBody>
      </p:sp>
      <p:sp>
        <p:nvSpPr>
          <p:cNvPr id="59" name="TextBox 58"/>
          <p:cNvSpPr txBox="1"/>
          <p:nvPr/>
        </p:nvSpPr>
        <p:spPr>
          <a:xfrm>
            <a:off x="9159523" y="5936214"/>
            <a:ext cx="1091966" cy="230832"/>
          </a:xfrm>
          <a:prstGeom prst="rect">
            <a:avLst/>
          </a:prstGeom>
          <a:solidFill>
            <a:schemeClr val="bg1"/>
          </a:solidFill>
        </p:spPr>
        <p:txBody>
          <a:bodyPr wrap="none" rtlCol="0">
            <a:spAutoFit/>
          </a:bodyPr>
          <a:lstStyle/>
          <a:p>
            <a:r>
              <a:rPr lang="en-US" sz="900" i="1" dirty="0"/>
              <a:t>Prediction: Range 2</a:t>
            </a:r>
          </a:p>
        </p:txBody>
      </p:sp>
      <p:sp>
        <p:nvSpPr>
          <p:cNvPr id="60" name="TextBox 59"/>
          <p:cNvSpPr txBox="1"/>
          <p:nvPr/>
        </p:nvSpPr>
        <p:spPr>
          <a:xfrm>
            <a:off x="1006167" y="5717540"/>
            <a:ext cx="987771" cy="261610"/>
          </a:xfrm>
          <a:prstGeom prst="rect">
            <a:avLst/>
          </a:prstGeom>
          <a:solidFill>
            <a:schemeClr val="bg1"/>
          </a:solidFill>
        </p:spPr>
        <p:txBody>
          <a:bodyPr wrap="none" rtlCol="0">
            <a:spAutoFit/>
          </a:bodyPr>
          <a:lstStyle/>
          <a:p>
            <a:r>
              <a:rPr lang="en-US" sz="1100" dirty="0"/>
              <a:t>Range 1: [0-3]</a:t>
            </a:r>
          </a:p>
        </p:txBody>
      </p:sp>
      <p:sp>
        <p:nvSpPr>
          <p:cNvPr id="61" name="TextBox 60"/>
          <p:cNvSpPr txBox="1"/>
          <p:nvPr/>
        </p:nvSpPr>
        <p:spPr>
          <a:xfrm>
            <a:off x="1905618" y="3291725"/>
            <a:ext cx="2560282" cy="600164"/>
          </a:xfrm>
          <a:prstGeom prst="rect">
            <a:avLst/>
          </a:prstGeom>
          <a:solidFill>
            <a:schemeClr val="bg1"/>
          </a:solidFill>
        </p:spPr>
        <p:txBody>
          <a:bodyPr wrap="square" rtlCol="0">
            <a:spAutoFit/>
          </a:bodyPr>
          <a:lstStyle/>
          <a:p>
            <a:r>
              <a:rPr lang="en-US" sz="1100" i="1" dirty="0"/>
              <a:t>Takeaway – all predictions within each Range class (1, ,2, 3) is predicting Range 3 which his inaccurate</a:t>
            </a:r>
          </a:p>
        </p:txBody>
      </p:sp>
      <p:sp>
        <p:nvSpPr>
          <p:cNvPr id="62" name="TextBox 61"/>
          <p:cNvSpPr txBox="1"/>
          <p:nvPr/>
        </p:nvSpPr>
        <p:spPr>
          <a:xfrm>
            <a:off x="7049913" y="3309655"/>
            <a:ext cx="3062004" cy="600164"/>
          </a:xfrm>
          <a:prstGeom prst="rect">
            <a:avLst/>
          </a:prstGeom>
          <a:solidFill>
            <a:schemeClr val="bg1"/>
          </a:solidFill>
        </p:spPr>
        <p:txBody>
          <a:bodyPr wrap="square" rtlCol="0">
            <a:spAutoFit/>
          </a:bodyPr>
          <a:lstStyle/>
          <a:p>
            <a:r>
              <a:rPr lang="en-US" sz="1100" i="1" dirty="0"/>
              <a:t>Takeaway – predictions for each Range class (1,2,3) are being somewhat refined for accuracy but still inaccurate. </a:t>
            </a:r>
          </a:p>
        </p:txBody>
      </p:sp>
      <p:sp>
        <p:nvSpPr>
          <p:cNvPr id="2" name="Footer Placeholder 1"/>
          <p:cNvSpPr>
            <a:spLocks noGrp="1"/>
          </p:cNvSpPr>
          <p:nvPr>
            <p:ph type="ftr" sz="quarter" idx="11"/>
          </p:nvPr>
        </p:nvSpPr>
        <p:spPr/>
        <p:txBody>
          <a:bodyPr/>
          <a:lstStyle/>
          <a:p>
            <a:r>
              <a:rPr lang="en-US"/>
              <a:t>Jason Rodriguez          Course 1 - Task 1 (Understanding Customer Buying Patterns)</a:t>
            </a:r>
            <a:endParaRPr lang="en-US" dirty="0"/>
          </a:p>
        </p:txBody>
      </p:sp>
      <p:sp>
        <p:nvSpPr>
          <p:cNvPr id="30" name="Slide Number Placeholder 29"/>
          <p:cNvSpPr>
            <a:spLocks noGrp="1"/>
          </p:cNvSpPr>
          <p:nvPr>
            <p:ph type="sldNum" sz="quarter" idx="12"/>
          </p:nvPr>
        </p:nvSpPr>
        <p:spPr/>
        <p:txBody>
          <a:bodyPr/>
          <a:lstStyle/>
          <a:p>
            <a:fld id="{E48DD651-73BE-4F72-9140-89C4A5F3DCD3}" type="slidenum">
              <a:rPr lang="en-US" smtClean="0"/>
              <a:t>9</a:t>
            </a:fld>
            <a:endParaRPr lang="en-US" dirty="0"/>
          </a:p>
        </p:txBody>
      </p:sp>
    </p:spTree>
    <p:extLst>
      <p:ext uri="{BB962C8B-B14F-4D97-AF65-F5344CB8AC3E}">
        <p14:creationId xmlns:p14="http://schemas.microsoft.com/office/powerpoint/2010/main" val="19650516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1081</TotalTime>
  <Words>2267</Words>
  <Application>Microsoft Office PowerPoint</Application>
  <PresentationFormat>Widescreen</PresentationFormat>
  <Paragraphs>236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Blackwell Electronics Customer Buying Pattern</vt:lpstr>
      <vt:lpstr>Keeping Pace with Insightful Knowledge </vt:lpstr>
      <vt:lpstr>Understanding the Data</vt:lpstr>
      <vt:lpstr>Initial Observations</vt:lpstr>
      <vt:lpstr>Analysis &amp; Predictions</vt:lpstr>
      <vt:lpstr>Analysis &amp; Predictions (con’t)</vt:lpstr>
      <vt:lpstr>PowerPoint Presentation</vt:lpstr>
      <vt:lpstr> </vt:lpstr>
      <vt:lpstr>PowerPoint Presentation</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Electronics Customer Buying Pattern</dc:title>
  <dc:creator>Rodriguez, Jason W CIV USARMY CESWF (USA)</dc:creator>
  <cp:lastModifiedBy>Andres Saucedo</cp:lastModifiedBy>
  <cp:revision>82</cp:revision>
  <cp:lastPrinted>2019-11-02T17:57:02Z</cp:lastPrinted>
  <dcterms:created xsi:type="dcterms:W3CDTF">2019-10-31T19:16:38Z</dcterms:created>
  <dcterms:modified xsi:type="dcterms:W3CDTF">2020-07-10T18:43:35Z</dcterms:modified>
</cp:coreProperties>
</file>