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62" r:id="rId2"/>
    <p:sldId id="260" r:id="rId3"/>
    <p:sldId id="261" r:id="rId4"/>
    <p:sldId id="267" r:id="rId5"/>
    <p:sldId id="258" r:id="rId6"/>
    <p:sldId id="264" r:id="rId7"/>
    <p:sldId id="265" r:id="rId8"/>
    <p:sldId id="266" r:id="rId9"/>
    <p:sldId id="259" r:id="rId10"/>
  </p:sldIdLst>
  <p:sldSz cx="12188825" cy="6858000"/>
  <p:notesSz cx="9144000" cy="6858000"/>
  <p:defaultTextStyle>
    <a:defPPr>
      <a:defRPr lang="en-US"/>
    </a:defPPr>
    <a:lvl1pPr marL="0" algn="l" defTabSz="1088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137" algn="l" defTabSz="1088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272" algn="l" defTabSz="1088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409" algn="l" defTabSz="1088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546" algn="l" defTabSz="1088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0681" algn="l" defTabSz="1088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4818" algn="l" defTabSz="1088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8955" algn="l" defTabSz="1088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3090" algn="l" defTabSz="1088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8" y="6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06FB-C0C1-42B6-AEA8-D09D717EAB4B}" type="datetime1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Rodriguez          Course 1 - Task 1 (Understanding Customer Buying Patterns)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D651-73BE-4F72-9140-89C4A5F3DC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17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9153-E7DC-46F1-816D-9A1EABDF3838}" type="datetime1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Rodriguez          Course 1 - Task 1 (Understanding Customer Buying Patterns)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D651-73BE-4F72-9140-89C4A5F3DC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1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5E6-9C12-4835-BA49-BB7F4F3F192E}" type="datetime1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Rodriguez          Course 1 - Task 1 (Understanding Customer Buying Patterns)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D651-73BE-4F72-9140-89C4A5F3DC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2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99632"/>
            <a:ext cx="10055781" cy="93859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94" y="2114550"/>
            <a:ext cx="10055781" cy="3754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6995" y="6459786"/>
            <a:ext cx="7409779" cy="365125"/>
          </a:xfrm>
        </p:spPr>
        <p:txBody>
          <a:bodyPr/>
          <a:lstStyle/>
          <a:p>
            <a:r>
              <a:rPr lang="en-US"/>
              <a:t>Jason Rodriguez          Course 1 - Task 1 (Understanding Customer Buying Patterns)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D651-73BE-4F72-9140-89C4A5F3DC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660B-9607-43AB-B60C-4696C5381A49}" type="datetime1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Rodriguez          Course 1 - Task 1 (Understanding Customer Buying Patterns)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D651-73BE-4F72-9140-89C4A5F3DC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18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56DB-1000-48EB-9C59-C7247EA8439C}" type="datetime1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Rodriguez          Course 1 - Task 1 (Understanding Customer Buying Patterns)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D651-73BE-4F72-9140-89C4A5F3DC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2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5C0A-848D-4E2D-8804-8AA46A810649}" type="datetime1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Rodriguez          Course 1 - Task 1 (Understanding Customer Buying Patterns)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D651-73BE-4F72-9140-89C4A5F3DC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0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53D-66FE-487B-9EB1-15BFA89711AB}" type="datetime1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Rodriguez          Course 1 - Task 1 (Understanding Customer Buying Patterns)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D651-73BE-4F72-9140-89C4A5F3DC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9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FC57-0A44-4ED0-BB68-59FE2CEA437A}" type="datetime1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Jason Rodriguez          Course 1 - Task 1 (Understanding Customer Buying Patterns)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D651-73BE-4F72-9140-89C4A5F3DC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3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E35F435D-51FD-4B17-BE07-079C9F760DDE}" type="datetime1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637052"/>
                </a:solidFill>
              </a:rPr>
              <a:t>Jason Rodriguez          Course 1 - Task 1 (Understanding Customer Buying Patterns)</a:t>
            </a:r>
            <a:endParaRPr lang="en-US" dirty="0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DD651-73BE-4F72-9140-89C4A5F3DCD3}" type="slidenum">
              <a:rPr lang="en-US" smtClean="0">
                <a:solidFill>
                  <a:srgbClr val="637052"/>
                </a:solidFill>
              </a:rPr>
              <a:pPr/>
              <a:t>‹#›</a:t>
            </a:fld>
            <a:endParaRPr lang="en-US" dirty="0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C4A4-F090-48EE-A976-FAE64DA28B20}" type="datetime1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Rodriguez          Course 1 - Task 1 (Understanding Customer Buying Patterns)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D651-73BE-4F72-9140-89C4A5F3DC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2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914400"/>
            <a:fld id="{296D668E-3639-4BBA-904C-AA07B9CF5735}" type="datetime1">
              <a:rPr lang="en-US" smtClean="0"/>
              <a:pPr defTabSz="91440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914400"/>
            <a:r>
              <a:rPr lang="en-US"/>
              <a:t>Jason Rodriguez          Course 1 - Task 1 (Understanding Customer Buying Patterns)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914400"/>
            <a:fld id="{E48DD651-73BE-4F72-9140-89C4A5F3DCD3}" type="slidenum">
              <a:rPr lang="en-US" smtClean="0"/>
              <a:pPr defTabSz="91440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411" y="103299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4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Worksheet4.xls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data-mining-applicati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389" y="758952"/>
            <a:ext cx="10419541" cy="3566160"/>
          </a:xfrm>
        </p:spPr>
        <p:txBody>
          <a:bodyPr>
            <a:normAutofit/>
          </a:bodyPr>
          <a:lstStyle/>
          <a:p>
            <a:r>
              <a:rPr lang="en-US" sz="5400" b="1" dirty="0"/>
              <a:t>Data Analytics: Understanding Customers and Predicting Profitability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i="1" dirty="0" err="1"/>
              <a:t>Axita</a:t>
            </a:r>
            <a:r>
              <a:rPr lang="en-US" sz="1800" i="1" dirty="0"/>
              <a:t> </a:t>
            </a:r>
            <a:r>
              <a:rPr lang="en-US" sz="1800" i="1" dirty="0" err="1"/>
              <a:t>gupta</a:t>
            </a:r>
            <a:r>
              <a:rPr lang="en-US" sz="1800" i="1" dirty="0"/>
              <a:t>, Andres Saucedo, Jason Rodriguez &amp; Steven Herrera</a:t>
            </a:r>
          </a:p>
        </p:txBody>
      </p:sp>
      <p:pic>
        <p:nvPicPr>
          <p:cNvPr id="4" name="Picture 3" descr="utshield_white.jpg"/>
          <p:cNvPicPr>
            <a:picLocks noChangeAspect="1"/>
          </p:cNvPicPr>
          <p:nvPr/>
        </p:nvPicPr>
        <p:blipFill>
          <a:blip r:embed="rId2" cstate="print"/>
          <a:srcRect l="38334" t="13333" r="38333" b="11111"/>
          <a:stretch>
            <a:fillRect/>
          </a:stretch>
        </p:blipFill>
        <p:spPr>
          <a:xfrm>
            <a:off x="11276012" y="47624"/>
            <a:ext cx="857091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1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frontender.com/blog/wp-content/uploads/2014/08/data_min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8212" y="1066800"/>
            <a:ext cx="5943600" cy="5105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2188825" cy="563562"/>
          </a:xfrm>
        </p:spPr>
        <p:txBody>
          <a:bodyPr>
            <a:noAutofit/>
          </a:bodyPr>
          <a:lstStyle/>
          <a:p>
            <a:pPr algn="l"/>
            <a:r>
              <a:rPr lang="en-US" sz="4000" b="1" u="sng" dirty="0">
                <a:solidFill>
                  <a:srgbClr val="C00000"/>
                </a:solidFill>
              </a:rPr>
              <a:t>What is Data Mining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6475411" cy="5029200"/>
          </a:xfrm>
        </p:spPr>
        <p:txBody>
          <a:bodyPr>
            <a:noAutofit/>
          </a:bodyPr>
          <a:lstStyle/>
          <a:p>
            <a:endParaRPr lang="en-US" sz="2800" b="1" dirty="0"/>
          </a:p>
          <a:p>
            <a:r>
              <a:rPr lang="en-US" sz="2400" b="1" dirty="0"/>
              <a:t>Process used by companies to turn raw data into useful information</a:t>
            </a:r>
          </a:p>
          <a:p>
            <a:r>
              <a:rPr lang="en-US" sz="2400" b="1" dirty="0"/>
              <a:t>Computer based methods applied to large and complex databases – to eliminate randomness and discover hidden patterns using different techniques of visualization, reduction of dimensionality, classification, and construction of models</a:t>
            </a:r>
          </a:p>
          <a:p>
            <a:r>
              <a:rPr lang="en-US" sz="2400" b="1" dirty="0"/>
              <a:t>Data mining can be used by corporations for everything from learning about what customers are interested in or want to buy to fraud detection and spam filtering. </a:t>
            </a:r>
          </a:p>
        </p:txBody>
      </p:sp>
      <p:pic>
        <p:nvPicPr>
          <p:cNvPr id="8" name="Picture 7" descr="utshield_white.jpg"/>
          <p:cNvPicPr>
            <a:picLocks noChangeAspect="1"/>
          </p:cNvPicPr>
          <p:nvPr/>
        </p:nvPicPr>
        <p:blipFill>
          <a:blip r:embed="rId3" cstate="print"/>
          <a:srcRect l="38334" t="13333" r="38333" b="11111"/>
          <a:stretch>
            <a:fillRect/>
          </a:stretch>
        </p:blipFill>
        <p:spPr>
          <a:xfrm>
            <a:off x="11276012" y="47624"/>
            <a:ext cx="857091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2188825" cy="563562"/>
          </a:xfrm>
        </p:spPr>
        <p:txBody>
          <a:bodyPr>
            <a:noAutofit/>
          </a:bodyPr>
          <a:lstStyle/>
          <a:p>
            <a:pPr algn="l"/>
            <a:r>
              <a:rPr lang="en-US" sz="4000" b="1" u="sng" dirty="0">
                <a:solidFill>
                  <a:srgbClr val="C00000"/>
                </a:solidFill>
              </a:rPr>
              <a:t>Data Mining Process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762499" y="1143000"/>
            <a:ext cx="7542213" cy="1755576"/>
            <a:chOff x="2819400" y="1524000"/>
            <a:chExt cx="6324600" cy="1755577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19400" y="1524000"/>
              <a:ext cx="6172200" cy="17002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7391400" y="2971800"/>
              <a:ext cx="1752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Gullo</a:t>
              </a:r>
              <a:r>
                <a:rPr lang="en-US" sz="1400" b="1" dirty="0"/>
                <a:t>, Francesco. (2015)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03187" y="985976"/>
            <a:ext cx="4876799" cy="611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Stages: </a:t>
            </a:r>
            <a:r>
              <a:rPr lang="en-US" sz="2000" b="1" i="1" dirty="0"/>
              <a:t>knowledge discovery in databases (KDD) process</a:t>
            </a:r>
            <a:endParaRPr lang="en-US" sz="2000" b="1" dirty="0"/>
          </a:p>
          <a:p>
            <a:pPr marL="457200"/>
            <a:r>
              <a:rPr lang="en-US" sz="1800" dirty="0"/>
              <a:t>Selection</a:t>
            </a:r>
          </a:p>
          <a:p>
            <a:pPr marL="457200"/>
            <a:r>
              <a:rPr lang="en-US" sz="1800" dirty="0"/>
              <a:t>Pre-processing</a:t>
            </a:r>
          </a:p>
          <a:p>
            <a:pPr marL="457200"/>
            <a:r>
              <a:rPr lang="en-US" sz="1800" dirty="0"/>
              <a:t>Transformation</a:t>
            </a:r>
          </a:p>
          <a:p>
            <a:pPr marL="457200"/>
            <a:r>
              <a:rPr lang="en-US" sz="1800" i="1" dirty="0"/>
              <a:t>Data mining</a:t>
            </a:r>
            <a:endParaRPr lang="en-US" sz="1800" dirty="0"/>
          </a:p>
          <a:p>
            <a:pPr marL="457200"/>
            <a:r>
              <a:rPr lang="en-US" sz="1800" dirty="0"/>
              <a:t>Interpretation/evaluation.</a:t>
            </a:r>
            <a:endParaRPr lang="en-US" sz="1800" baseline="30000" dirty="0"/>
          </a:p>
          <a:p>
            <a:pPr marL="457200"/>
            <a:endParaRPr lang="en-US" sz="2000" baseline="30000" dirty="0"/>
          </a:p>
          <a:p>
            <a:pPr>
              <a:buNone/>
            </a:pPr>
            <a:r>
              <a:rPr lang="en-US" sz="2000" b="1" dirty="0"/>
              <a:t>Cross Industry Standard Process for Data Mining (CRISP-DM)</a:t>
            </a:r>
          </a:p>
          <a:p>
            <a:pPr marL="457200"/>
            <a:r>
              <a:rPr lang="en-US" sz="1800" dirty="0"/>
              <a:t>Business understanding</a:t>
            </a:r>
          </a:p>
          <a:p>
            <a:pPr marL="457200"/>
            <a:r>
              <a:rPr lang="en-US" sz="1800" dirty="0"/>
              <a:t>Data understanding</a:t>
            </a:r>
          </a:p>
          <a:p>
            <a:pPr marL="457200"/>
            <a:r>
              <a:rPr lang="en-US" sz="1800" dirty="0"/>
              <a:t>Data preparation</a:t>
            </a:r>
          </a:p>
          <a:p>
            <a:pPr marL="457200"/>
            <a:r>
              <a:rPr lang="en-US" sz="1800" dirty="0"/>
              <a:t>Modeling</a:t>
            </a:r>
          </a:p>
          <a:p>
            <a:pPr marL="457200"/>
            <a:r>
              <a:rPr lang="en-US" sz="1800" dirty="0"/>
              <a:t>Evaluation</a:t>
            </a:r>
          </a:p>
          <a:p>
            <a:pPr marL="457200"/>
            <a:r>
              <a:rPr lang="en-US" sz="1800" dirty="0"/>
              <a:t>Deployment</a:t>
            </a:r>
          </a:p>
          <a:p>
            <a:pPr>
              <a:buNone/>
            </a:pPr>
            <a:r>
              <a:rPr lang="en-US" sz="2000" dirty="0"/>
              <a:t>or a simplified process such as (1) Pre-processing, (2) Data Mining, and (3) Results Validation.</a:t>
            </a:r>
          </a:p>
          <a:p>
            <a:pPr marL="457200"/>
            <a:endParaRPr lang="en-US" sz="2000" baseline="30000" dirty="0"/>
          </a:p>
          <a:p>
            <a:pPr marL="457200"/>
            <a:endParaRPr lang="en-US" sz="2000" baseline="30000" dirty="0"/>
          </a:p>
          <a:p>
            <a:pPr marL="457200"/>
            <a:endParaRPr lang="en-US" sz="2000" baseline="300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9012" y="3048000"/>
            <a:ext cx="7239000" cy="32532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Picture 14" descr="utshield_white.jpg"/>
          <p:cNvPicPr>
            <a:picLocks noChangeAspect="1"/>
          </p:cNvPicPr>
          <p:nvPr/>
        </p:nvPicPr>
        <p:blipFill>
          <a:blip r:embed="rId4" cstate="print"/>
          <a:srcRect l="38334" t="13333" r="38333" b="11111"/>
          <a:stretch>
            <a:fillRect/>
          </a:stretch>
        </p:blipFill>
        <p:spPr>
          <a:xfrm>
            <a:off x="11276012" y="47624"/>
            <a:ext cx="857091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2188825" cy="563562"/>
          </a:xfrm>
        </p:spPr>
        <p:txBody>
          <a:bodyPr>
            <a:noAutofit/>
          </a:bodyPr>
          <a:lstStyle/>
          <a:p>
            <a:pPr algn="l"/>
            <a:r>
              <a:rPr lang="en-US" sz="4000" b="1" u="sng" dirty="0">
                <a:solidFill>
                  <a:srgbClr val="C00000"/>
                </a:solidFill>
              </a:rPr>
              <a:t>Uses/ Application of Data Mining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25520" r="25833"/>
          <a:stretch>
            <a:fillRect/>
          </a:stretch>
        </p:blipFill>
        <p:spPr bwMode="auto">
          <a:xfrm>
            <a:off x="6551612" y="1066800"/>
            <a:ext cx="5561013" cy="5257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2532049"/>
            <a:ext cx="12188825" cy="1125551"/>
          </a:xfrm>
          <a:prstGeom prst="rect">
            <a:avLst/>
          </a:prstGeom>
          <a:noFill/>
        </p:spPr>
        <p:txBody>
          <a:bodyPr wrap="square" lIns="108827" tIns="54413" rIns="108827" bIns="54413" rtlCol="0">
            <a:spAutoFit/>
          </a:bodyPr>
          <a:lstStyle/>
          <a:p>
            <a:r>
              <a:rPr lang="en-US" i="1" u="sng" dirty="0"/>
              <a:t>Data Mining can help in:</a:t>
            </a:r>
          </a:p>
          <a:p>
            <a:r>
              <a:rPr lang="en-US" b="1" dirty="0"/>
              <a:t>Automated Prediction of Trends and Behaviors</a:t>
            </a:r>
          </a:p>
          <a:p>
            <a:r>
              <a:rPr lang="en-US" b="1" dirty="0"/>
              <a:t>Automated Discovery of Previously Unknown Patterns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600033"/>
            <a:ext cx="64754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Examples of Data Mining Applications</a:t>
            </a:r>
          </a:p>
          <a:p>
            <a:r>
              <a:rPr lang="en-US" dirty="0"/>
              <a:t>Banks and financial institutions - to find probable defaulters</a:t>
            </a:r>
          </a:p>
          <a:p>
            <a:r>
              <a:rPr lang="en-US" dirty="0"/>
              <a:t>Helps advertisers to push the right advertisements to the internet</a:t>
            </a:r>
          </a:p>
          <a:p>
            <a:r>
              <a:rPr lang="en-US" dirty="0"/>
              <a:t>Retail malls and grocery stores people used. This helps to arrange and keep most sellable items in the most attentive positions.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88" y="457200"/>
            <a:ext cx="6475411" cy="2057400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pPr fontAlgn="base"/>
            <a:r>
              <a:rPr lang="en-US" dirty="0"/>
              <a:t>Data Mining methods are applicable in wide range of sectors  Example Finance, Healthcare, Intelligence, Telecommunication, Energy, Retail, E-commerce, Supermarkets, Crime Agencies, Businesses Benefit from data mining and other sectors</a:t>
            </a:r>
          </a:p>
        </p:txBody>
      </p:sp>
      <p:pic>
        <p:nvPicPr>
          <p:cNvPr id="9" name="Picture 8" descr="utshield_white.jpg"/>
          <p:cNvPicPr>
            <a:picLocks noChangeAspect="1"/>
          </p:cNvPicPr>
          <p:nvPr/>
        </p:nvPicPr>
        <p:blipFill>
          <a:blip r:embed="rId3" cstate="print"/>
          <a:srcRect l="38334" t="13333" r="38333" b="11111"/>
          <a:stretch>
            <a:fillRect/>
          </a:stretch>
        </p:blipFill>
        <p:spPr>
          <a:xfrm>
            <a:off x="11276012" y="47624"/>
            <a:ext cx="857091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163" y="38100"/>
            <a:ext cx="10055781" cy="533400"/>
          </a:xfrm>
        </p:spPr>
        <p:txBody>
          <a:bodyPr>
            <a:noAutofit/>
          </a:bodyPr>
          <a:lstStyle/>
          <a:p>
            <a:pPr algn="l"/>
            <a:r>
              <a:rPr lang="en-US" sz="4000" b="1" u="sng" dirty="0">
                <a:solidFill>
                  <a:srgbClr val="C00000"/>
                </a:solidFill>
              </a:rPr>
              <a:t>Task 2 - Introduction</a:t>
            </a:r>
          </a:p>
        </p:txBody>
      </p:sp>
      <p:pic>
        <p:nvPicPr>
          <p:cNvPr id="5" name="Picture 4" descr="utshield_white.jpg"/>
          <p:cNvPicPr>
            <a:picLocks noChangeAspect="1"/>
          </p:cNvPicPr>
          <p:nvPr/>
        </p:nvPicPr>
        <p:blipFill>
          <a:blip r:embed="rId2" cstate="print"/>
          <a:srcRect l="38334" t="13333" r="38333" b="11111"/>
          <a:stretch>
            <a:fillRect/>
          </a:stretch>
        </p:blipFill>
        <p:spPr>
          <a:xfrm>
            <a:off x="11276012" y="47624"/>
            <a:ext cx="857091" cy="942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27512"/>
            <a:ext cx="12188825" cy="386888"/>
          </a:xfrm>
          <a:prstGeom prst="rect">
            <a:avLst/>
          </a:prstGeom>
          <a:noFill/>
          <a:ln>
            <a:noFill/>
          </a:ln>
        </p:spPr>
        <p:txBody>
          <a:bodyPr wrap="square" lIns="108827" tIns="54413" rIns="108827" bIns="54413" rtlCol="0">
            <a:spAutoFit/>
          </a:bodyPr>
          <a:lstStyle/>
          <a:p>
            <a:r>
              <a:rPr lang="en-US" sz="1800" b="1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 : Help Blackwell sales team in predicting profitability of the potential new products &amp; short listing top 5 products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495" y="1044286"/>
            <a:ext cx="11477810" cy="2325880"/>
          </a:xfrm>
          <a:prstGeom prst="rect">
            <a:avLst/>
          </a:prstGeom>
          <a:noFill/>
        </p:spPr>
        <p:txBody>
          <a:bodyPr wrap="square" lIns="108827" tIns="54413" rIns="108827" bIns="54413" rtlCol="0">
            <a:spAutoFit/>
          </a:bodyPr>
          <a:lstStyle/>
          <a:p>
            <a:pPr marL="544137" indent="-544137">
              <a:buFont typeface="Arial" pitchFamily="34" charset="0"/>
              <a:buChar char="•"/>
            </a:pPr>
            <a:r>
              <a:rPr lang="en-US" sz="1800" b="1" dirty="0"/>
              <a:t>Main Purpose </a:t>
            </a:r>
            <a:r>
              <a:rPr lang="en-US" sz="1800" dirty="0"/>
              <a:t>- Predict Sales Volume &amp; Estimate Profitability of New Products</a:t>
            </a:r>
          </a:p>
          <a:p>
            <a:pPr marL="544137" indent="-544137">
              <a:buFont typeface="Arial" pitchFamily="34" charset="0"/>
              <a:buChar char="•"/>
            </a:pPr>
            <a:r>
              <a:rPr lang="en-US" sz="1800" b="1" dirty="0"/>
              <a:t>Assumption </a:t>
            </a:r>
            <a:r>
              <a:rPr lang="en-US" sz="1800" dirty="0"/>
              <a:t>- Certain attributes are associated with highly successful (current) products and, therefore, any potential new products that also have these attributes will be similarly successful, regardless of if a potential new product is similar to an existing product or not.</a:t>
            </a:r>
            <a:r>
              <a:rPr lang="en-US" sz="1800" b="1" dirty="0"/>
              <a:t> </a:t>
            </a:r>
            <a:endParaRPr lang="en-US" sz="1800" dirty="0"/>
          </a:p>
          <a:p>
            <a:pPr marL="544137" indent="-544137">
              <a:buFont typeface="Arial" pitchFamily="34" charset="0"/>
              <a:buChar char="•"/>
              <a:tabLst>
                <a:tab pos="555042" algn="l"/>
              </a:tabLst>
            </a:pPr>
            <a:r>
              <a:rPr lang="en-US" sz="1800" dirty="0"/>
              <a:t> </a:t>
            </a:r>
            <a:r>
              <a:rPr lang="en-US" sz="1800" b="1" dirty="0"/>
              <a:t>Method: </a:t>
            </a:r>
            <a:r>
              <a:rPr lang="en-US" sz="1800" dirty="0"/>
              <a:t>Regression Analysis using k-NN (k Nearest Neighbor) and SVM (Support Vector Machine) and GBT (Gradient Boosting Trees)</a:t>
            </a:r>
          </a:p>
          <a:p>
            <a:pPr marL="544137" indent="-544137">
              <a:buFont typeface="Arial" pitchFamily="34" charset="0"/>
              <a:buChar char="•"/>
              <a:tabLst>
                <a:tab pos="555042" algn="l"/>
              </a:tabLst>
            </a:pPr>
            <a:r>
              <a:rPr lang="en-US" sz="1800" dirty="0"/>
              <a:t>80 existing products data have been analyzed in this task using CRISP-DM </a:t>
            </a:r>
          </a:p>
          <a:p>
            <a:pPr marL="544137" indent="-544137">
              <a:buFont typeface="Arial" pitchFamily="34" charset="0"/>
              <a:buChar char="•"/>
              <a:tabLst>
                <a:tab pos="555042" algn="l"/>
              </a:tabLst>
            </a:pPr>
            <a:endParaRPr lang="en-US" sz="18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 b="8333"/>
          <a:stretch>
            <a:fillRect/>
          </a:stretch>
        </p:blipFill>
        <p:spPr bwMode="auto">
          <a:xfrm>
            <a:off x="7389812" y="4267200"/>
            <a:ext cx="4684977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7378854" y="3438525"/>
            <a:ext cx="4677371" cy="738664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CRISP-DM conceptual model</a:t>
            </a:r>
          </a:p>
          <a:p>
            <a:pPr algn="ctr"/>
            <a:r>
              <a:rPr lang="en-US" sz="1800" dirty="0"/>
              <a:t>(Cross Industry Standard Process – Data Mining)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9412" y="3276600"/>
            <a:ext cx="6323013" cy="2811650"/>
            <a:chOff x="5789612" y="1150750"/>
            <a:chExt cx="6323013" cy="2811650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89612" y="1150750"/>
              <a:ext cx="6323013" cy="28116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7847012" y="1219200"/>
              <a:ext cx="4213225" cy="685800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Total 80</a:t>
              </a:r>
              <a:r>
                <a:rPr kumimoji="0" lang="en-US" sz="2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existing products by</a:t>
              </a: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product type</a:t>
              </a:r>
              <a:endParaRPr kumimoji="0" 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228600"/>
            <a:ext cx="10055781" cy="533400"/>
          </a:xfrm>
        </p:spPr>
        <p:txBody>
          <a:bodyPr>
            <a:noAutofit/>
          </a:bodyPr>
          <a:lstStyle/>
          <a:p>
            <a:r>
              <a:rPr lang="en-US" sz="4000" b="1" u="sng" dirty="0">
                <a:solidFill>
                  <a:srgbClr val="C00000"/>
                </a:solidFill>
              </a:rPr>
              <a:t>Task 2 - Existing Product Data &amp; Pre-processing  </a:t>
            </a:r>
          </a:p>
        </p:txBody>
      </p:sp>
      <p:pic>
        <p:nvPicPr>
          <p:cNvPr id="5" name="Picture 4" descr="utshield_white.jpg"/>
          <p:cNvPicPr>
            <a:picLocks noChangeAspect="1"/>
          </p:cNvPicPr>
          <p:nvPr/>
        </p:nvPicPr>
        <p:blipFill>
          <a:blip r:embed="rId3" cstate="print"/>
          <a:srcRect l="38334" t="13333" r="38333" b="11111"/>
          <a:stretch>
            <a:fillRect/>
          </a:stretch>
        </p:blipFill>
        <p:spPr>
          <a:xfrm>
            <a:off x="11201399" y="9009"/>
            <a:ext cx="912813" cy="95290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399212" y="1143000"/>
            <a:ext cx="5452323" cy="2286000"/>
            <a:chOff x="5942013" y="990600"/>
            <a:chExt cx="5909523" cy="2533650"/>
          </a:xfrm>
        </p:grpSpPr>
        <p:graphicFrame>
          <p:nvGraphicFramePr>
            <p:cNvPr id="19458" name="Object 2"/>
            <p:cNvGraphicFramePr>
              <a:graphicFrameLocks noChangeAspect="1"/>
            </p:cNvGraphicFramePr>
            <p:nvPr/>
          </p:nvGraphicFramePr>
          <p:xfrm>
            <a:off x="5951537" y="1747838"/>
            <a:ext cx="5899999" cy="177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9" name="Worksheet" r:id="rId4" imgW="4381465" imgH="1318442" progId="Excel.Sheet.12">
                    <p:embed/>
                  </p:oleObj>
                </mc:Choice>
                <mc:Fallback>
                  <p:oleObj name="Worksheet" r:id="rId4" imgW="4381465" imgH="1318442" progId="Excel.Sheet.12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1537" y="1747838"/>
                          <a:ext cx="5899999" cy="177641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4F81BD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EEECE1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0"/>
            <p:cNvSpPr/>
            <p:nvPr/>
          </p:nvSpPr>
          <p:spPr>
            <a:xfrm>
              <a:off x="5942013" y="990600"/>
              <a:ext cx="5867400" cy="707886"/>
            </a:xfrm>
            <a:prstGeom prst="rect">
              <a:avLst/>
            </a:prstGeom>
            <a:solidFill>
              <a:srgbClr val="FF9933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Top 5 existing products based on total sales volume, profit margin, and price</a:t>
              </a:r>
              <a:endParaRPr lang="en-US" sz="20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1066800"/>
            <a:ext cx="57134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-457200"/>
            <a:r>
              <a:rPr lang="en-US" sz="1800" b="1" i="1" u="sng" dirty="0"/>
              <a:t>Data Cleaning </a:t>
            </a:r>
            <a:r>
              <a:rPr lang="en-US" sz="1800" dirty="0"/>
              <a:t>– 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1800" dirty="0"/>
              <a:t>Raw data was prepped by removing any special characters and spaces from attribute labels (total 17 attributes).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1800" dirty="0"/>
              <a:t>Product Type (polynominal) and Best sellers rank (contains missing data) were removed from regression analysis 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1800" dirty="0"/>
              <a:t>Sales Volume – </a:t>
            </a:r>
            <a:r>
              <a:rPr lang="en-US" sz="1800" i="1" u="sng" dirty="0"/>
              <a:t>Dependent Variable </a:t>
            </a:r>
          </a:p>
          <a:p>
            <a:pPr marL="457200" lvl="1" indent="-457200"/>
            <a:endParaRPr lang="en-US" sz="1800" i="1" u="sng" dirty="0"/>
          </a:p>
          <a:p>
            <a:pPr marL="457200" lvl="1" indent="-457200"/>
            <a:r>
              <a:rPr lang="en-US" sz="1800" b="1" i="1" u="sng" dirty="0"/>
              <a:t>Data Pre-processing </a:t>
            </a:r>
            <a:r>
              <a:rPr lang="en-US" sz="1800" dirty="0"/>
              <a:t>–</a:t>
            </a:r>
          </a:p>
          <a:p>
            <a:pPr marL="457200" lvl="1" indent="-457200">
              <a:buAutoNum type="arabicParenR"/>
            </a:pPr>
            <a:r>
              <a:rPr lang="en-US" sz="1800" i="1" dirty="0"/>
              <a:t>Normalization</a:t>
            </a:r>
            <a:r>
              <a:rPr lang="en-US" sz="1800" dirty="0"/>
              <a:t> – all attributes normalized to bring them on same scale (0 to 1) using Range – transformation </a:t>
            </a:r>
          </a:p>
          <a:p>
            <a:pPr marL="457200" lvl="1" indent="-457200">
              <a:buFontTx/>
              <a:buAutoNum type="arabicParenR"/>
            </a:pPr>
            <a:r>
              <a:rPr lang="en-US" sz="1800" i="1" dirty="0"/>
              <a:t>Feature Selection using Correlation Matrix </a:t>
            </a:r>
          </a:p>
          <a:p>
            <a:pPr marL="457200" lvl="1" indent="-457200"/>
            <a:r>
              <a:rPr lang="en-US" sz="1800" i="1" dirty="0"/>
              <a:t>	</a:t>
            </a:r>
            <a:r>
              <a:rPr lang="en-US" sz="1800" dirty="0"/>
              <a:t>1 star and 3 star review attributes were removed from analysis because correlation matrix &gt; 0.90</a:t>
            </a:r>
          </a:p>
          <a:p>
            <a:pPr marL="457200" lvl="1" indent="-457200"/>
            <a:endParaRPr lang="en-US" sz="1800" dirty="0"/>
          </a:p>
          <a:p>
            <a:pPr marL="457200" lvl="1" indent="-457200"/>
            <a:endParaRPr lang="en-US" sz="1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075487" y="3943290"/>
            <a:ext cx="4191000" cy="1812985"/>
            <a:chOff x="7075487" y="3943290"/>
            <a:chExt cx="4191000" cy="1812985"/>
          </a:xfrm>
        </p:grpSpPr>
        <p:pic>
          <p:nvPicPr>
            <p:cNvPr id="16" name="Picture 15"/>
            <p:cNvPicPr/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075487" y="4391025"/>
              <a:ext cx="4175760" cy="1365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8" name="Rectangle 17"/>
            <p:cNvSpPr/>
            <p:nvPr/>
          </p:nvSpPr>
          <p:spPr>
            <a:xfrm>
              <a:off x="7075487" y="3943290"/>
              <a:ext cx="4191000" cy="400110"/>
            </a:xfrm>
            <a:prstGeom prst="rect">
              <a:avLst/>
            </a:prstGeom>
            <a:solidFill>
              <a:srgbClr val="FF9933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Correlation Matrix</a:t>
              </a:r>
              <a:endParaRPr lang="en-US" sz="20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5781" cy="914400"/>
          </a:xfrm>
        </p:spPr>
        <p:txBody>
          <a:bodyPr>
            <a:noAutofit/>
          </a:bodyPr>
          <a:lstStyle/>
          <a:p>
            <a:pPr lvl="0"/>
            <a:r>
              <a:rPr lang="en-US" sz="4000" b="1" u="sng" dirty="0">
                <a:solidFill>
                  <a:srgbClr val="C00000"/>
                </a:solidFill>
              </a:rPr>
              <a:t>Task 2 - Analyzing Data </a:t>
            </a:r>
            <a:br>
              <a:rPr lang="en-US" sz="4000" b="1" u="sng" dirty="0">
                <a:solidFill>
                  <a:srgbClr val="C00000"/>
                </a:solidFill>
              </a:rPr>
            </a:br>
            <a:r>
              <a:rPr lang="en-US" sz="2800" b="1" dirty="0"/>
              <a:t>Training, Optimizing and Selecting Best Fit Model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5" name="Picture 4" descr="utshield_white.jpg"/>
          <p:cNvPicPr>
            <a:picLocks noChangeAspect="1"/>
          </p:cNvPicPr>
          <p:nvPr/>
        </p:nvPicPr>
        <p:blipFill>
          <a:blip r:embed="rId3" cstate="print"/>
          <a:srcRect l="38334" t="13333" r="38333" b="11111"/>
          <a:stretch>
            <a:fillRect/>
          </a:stretch>
        </p:blipFill>
        <p:spPr>
          <a:xfrm>
            <a:off x="11201399" y="9009"/>
            <a:ext cx="912813" cy="9529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" y="971550"/>
            <a:ext cx="60944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Training &amp; Testing Model: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1600" b="1" dirty="0"/>
              <a:t>k-NN (k Nearest Neighbor) </a:t>
            </a:r>
            <a:r>
              <a:rPr lang="en-US" sz="1600" dirty="0"/>
              <a:t>- Measures the distance between new observations and the nearest </a:t>
            </a:r>
            <a:r>
              <a:rPr lang="en-US" sz="1600" i="1" dirty="0"/>
              <a:t>k</a:t>
            </a:r>
            <a:r>
              <a:rPr lang="en-US" sz="1600" dirty="0"/>
              <a:t> training instances to make predictions. It is based on feature similarity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b="1" dirty="0"/>
              <a:t>SVM (Support Vector Machine) </a:t>
            </a:r>
            <a:r>
              <a:rPr lang="en-US" sz="1600" dirty="0"/>
              <a:t>- This algorithm tries to fit error within a certain threshold. Kernel Type C – Complexity Constant (sets the tolerance for misclassification) are the two parameters tuned for optimization of this model.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b="1" dirty="0"/>
              <a:t>GBT (Gradient Boosting Trees)</a:t>
            </a:r>
            <a:r>
              <a:rPr lang="en-US" sz="1600" dirty="0"/>
              <a:t> - It generates prediction model typically in form of decision trees Two GBT parameters learning rate and no. of trees have been tuned for optimizing this model</a:t>
            </a:r>
          </a:p>
          <a:p>
            <a:endParaRPr lang="en-US" sz="1600" dirty="0"/>
          </a:p>
          <a:p>
            <a:r>
              <a:rPr lang="en-US" sz="1600" b="1" u="sng" dirty="0"/>
              <a:t>Performance Metrics:</a:t>
            </a:r>
            <a:endParaRPr lang="en-US" sz="1400" b="1" u="sng" dirty="0"/>
          </a:p>
          <a:p>
            <a:r>
              <a:rPr lang="en-US" sz="1600" b="1" i="1" dirty="0"/>
              <a:t>Root Mean Square Error (RSME)</a:t>
            </a:r>
            <a:r>
              <a:rPr lang="en-US" sz="1600" dirty="0"/>
              <a:t>: Measures difference between values predicted by model and the observed values</a:t>
            </a:r>
            <a:endParaRPr lang="en-US" sz="1400" dirty="0"/>
          </a:p>
          <a:p>
            <a:r>
              <a:rPr lang="en-US" sz="1600" b="1" i="1" dirty="0"/>
              <a:t>Squared Correlation (R</a:t>
            </a:r>
            <a:r>
              <a:rPr lang="en-US" sz="1600" b="1" i="1" baseline="30000" dirty="0"/>
              <a:t>2</a:t>
            </a:r>
            <a:r>
              <a:rPr lang="en-US" sz="1600" i="1" dirty="0"/>
              <a:t>):</a:t>
            </a:r>
            <a:r>
              <a:rPr lang="en-US" sz="1600" dirty="0"/>
              <a:t> Measure of variance i.e., to what extent variance in one variable explains variance in second variable. It can measure anywhere from 0 to 1. Acceptable range is between 0.8 -0.9. </a:t>
            </a:r>
            <a:endParaRPr lang="en-US" sz="1400" dirty="0"/>
          </a:p>
          <a:p>
            <a:pPr marL="457200" lvl="1" indent="-457200"/>
            <a:endParaRPr lang="en-US" sz="1200" dirty="0"/>
          </a:p>
          <a:p>
            <a:pPr marL="457200" lvl="1" indent="-457200"/>
            <a:endParaRPr lang="en-US" sz="1200" dirty="0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6472571" y="1162050"/>
          <a:ext cx="5716254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Worksheet" r:id="rId4" imgW="6682775" imgH="1325690" progId="Excel.Sheet.12">
                  <p:embed/>
                </p:oleObj>
              </mc:Choice>
              <mc:Fallback>
                <p:oleObj name="Worksheet" r:id="rId4" imgW="6682775" imgH="1325690" progId="Excel.Shee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2571" y="1162050"/>
                        <a:ext cx="5716254" cy="1133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F81BD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EECE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6018213" y="2382838"/>
          <a:ext cx="6170612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Worksheet" r:id="rId6" imgW="6735938" imgH="1996424" progId="Excel.Sheet.12">
                  <p:embed/>
                </p:oleObj>
              </mc:Choice>
              <mc:Fallback>
                <p:oleObj name="Worksheet" r:id="rId6" imgW="6735938" imgH="1996424" progId="Excel.Shee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2382838"/>
                        <a:ext cx="6170612" cy="18303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F81BD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EECE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6018211" y="4269971"/>
          <a:ext cx="6170613" cy="1978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Worksheet" r:id="rId8" imgW="7581865" imgH="2430930" progId="Excel.Sheet.12">
                  <p:embed/>
                </p:oleObj>
              </mc:Choice>
              <mc:Fallback>
                <p:oleObj name="Worksheet" r:id="rId8" imgW="7581865" imgH="2430930" progId="Excel.Shee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1" y="4269971"/>
                        <a:ext cx="6170613" cy="197842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F81BD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EECE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9051" y="5642282"/>
            <a:ext cx="5942012" cy="1107996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Support Vector Machine (SVM) with C (complexity constant) = 54 and Kernel Type “DOT” yields least level of comparative error </a:t>
            </a:r>
            <a:r>
              <a:rPr kumimoji="0" 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RMSE = </a:t>
            </a:r>
            <a:r>
              <a:rPr kumimoji="0" lang="it-IT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330.102 +/- 202.226 and</a:t>
            </a:r>
            <a:r>
              <a:rPr kumimoji="0" 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t-IT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it-IT" sz="1600" b="1" i="1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2 </a:t>
            </a:r>
            <a:r>
              <a:rPr kumimoji="0" lang="it-IT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= 0.872 +/- 0.152.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Therefore, SVM has been choosen and used as best fit model</a:t>
            </a:r>
            <a:endParaRPr kumimoji="0" lang="it-IT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10055781" cy="914400"/>
          </a:xfrm>
        </p:spPr>
        <p:txBody>
          <a:bodyPr>
            <a:noAutofit/>
          </a:bodyPr>
          <a:lstStyle/>
          <a:p>
            <a:pPr lvl="0"/>
            <a:r>
              <a:rPr lang="en-US" sz="4000" b="1" u="sng" dirty="0">
                <a:solidFill>
                  <a:srgbClr val="C00000"/>
                </a:solidFill>
              </a:rPr>
              <a:t>Task 2 - Results &amp; Conclusion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2800" b="1" dirty="0"/>
              <a:t>Predicting Sales Volume &amp; Estimating Portability</a:t>
            </a:r>
            <a:endParaRPr lang="en-US" sz="4000" b="1" dirty="0"/>
          </a:p>
        </p:txBody>
      </p:sp>
      <p:pic>
        <p:nvPicPr>
          <p:cNvPr id="5" name="Picture 4" descr="utshield_white.jpg"/>
          <p:cNvPicPr>
            <a:picLocks noChangeAspect="1"/>
          </p:cNvPicPr>
          <p:nvPr/>
        </p:nvPicPr>
        <p:blipFill>
          <a:blip r:embed="rId3" cstate="print"/>
          <a:srcRect l="38334" t="13333" r="38333" b="11111"/>
          <a:stretch>
            <a:fillRect/>
          </a:stretch>
        </p:blipFill>
        <p:spPr>
          <a:xfrm>
            <a:off x="11201399" y="9009"/>
            <a:ext cx="912813" cy="9529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" y="971550"/>
            <a:ext cx="609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-457200"/>
            <a:endParaRPr lang="en-US" sz="1200" dirty="0"/>
          </a:p>
          <a:p>
            <a:pPr marL="457200" lvl="1" indent="-457200"/>
            <a:endParaRPr lang="en-US" sz="1200" dirty="0"/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4951412" y="1288518"/>
          <a:ext cx="7191375" cy="4045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Worksheet" r:id="rId4" imgW="6134135" imgH="3451742" progId="Excel.Sheet.12">
                  <p:embed/>
                </p:oleObj>
              </mc:Choice>
              <mc:Fallback>
                <p:oleObj name="Worksheet" r:id="rId4" imgW="6134135" imgH="3451742" progId="Excel.Shee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2" y="1288518"/>
                        <a:ext cx="7191375" cy="404548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F81BD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EECE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1295400"/>
            <a:ext cx="479901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Results:</a:t>
            </a:r>
          </a:p>
          <a:p>
            <a:r>
              <a:rPr lang="en-US" sz="1800" dirty="0"/>
              <a:t>SVM  best fit model was applied to 17 new products to Predict Sales Volume and Estimate Profitability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9050" y="2758589"/>
            <a:ext cx="4886915" cy="338554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Profitability = estimated volume × profit margin × price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733800"/>
            <a:ext cx="4800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Conclusion:</a:t>
            </a:r>
          </a:p>
          <a:p>
            <a:r>
              <a:rPr lang="en-US" sz="1800" dirty="0"/>
              <a:t>Out of 17 products – based on our analysis product # 171, 187,172, 176, and 186 are the products with highest profitability  that we would like to recommend to Blackwell’s sale team. 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43000"/>
            <a:ext cx="12188825" cy="1125551"/>
          </a:xfrm>
          <a:prstGeom prst="rect">
            <a:avLst/>
          </a:prstGeom>
        </p:spPr>
        <p:txBody>
          <a:bodyPr wrap="square" lIns="108827" tIns="54413" rIns="108827" bIns="54413">
            <a:spAutoFit/>
          </a:bodyPr>
          <a:lstStyle/>
          <a:p>
            <a:r>
              <a:rPr lang="en-US" dirty="0" err="1"/>
              <a:t>Gullo</a:t>
            </a:r>
            <a:r>
              <a:rPr lang="en-US" dirty="0"/>
              <a:t>, Francesco. (2015). From Patterns in Data to Knowledge Discovery: What Data Mining Can Do. Physics </a:t>
            </a:r>
            <a:r>
              <a:rPr lang="en-US" dirty="0" err="1"/>
              <a:t>Procedia</a:t>
            </a:r>
            <a:r>
              <a:rPr lang="en-US" dirty="0"/>
              <a:t>. 62. 18–22. 10.1016/j.phpro.2015.02.005.</a:t>
            </a:r>
          </a:p>
          <a:p>
            <a:r>
              <a:rPr lang="en-US" dirty="0">
                <a:hlinkClick r:id="rId2"/>
              </a:rPr>
              <a:t>https://data-flair.training/blogs/data-mining-applications/</a:t>
            </a:r>
            <a:r>
              <a:rPr lang="en-US" dirty="0"/>
              <a:t>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10055781" cy="914400"/>
          </a:xfrm>
        </p:spPr>
        <p:txBody>
          <a:bodyPr>
            <a:noAutofit/>
          </a:bodyPr>
          <a:lstStyle/>
          <a:p>
            <a:pPr lvl="0"/>
            <a:r>
              <a:rPr lang="en-US" sz="4000" b="1" u="sng" dirty="0">
                <a:solidFill>
                  <a:srgbClr val="C00000"/>
                </a:solidFill>
              </a:rPr>
              <a:t>References </a:t>
            </a:r>
            <a:endParaRPr lang="en-US" sz="4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3227</TotalTime>
  <Words>895</Words>
  <Application>Microsoft Office PowerPoint</Application>
  <PresentationFormat>Custom</PresentationFormat>
  <Paragraphs>76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Worksheet</vt:lpstr>
      <vt:lpstr>Data Analytics: Understanding Customers and Predicting Profitability</vt:lpstr>
      <vt:lpstr>What is Data Mining </vt:lpstr>
      <vt:lpstr>Data Mining Process</vt:lpstr>
      <vt:lpstr>Uses/ Application of Data Mining</vt:lpstr>
      <vt:lpstr>Task 2 - Introduction</vt:lpstr>
      <vt:lpstr>Task 2 - Existing Product Data &amp; Pre-processing  </vt:lpstr>
      <vt:lpstr>Task 2 - Analyzing Data  Training, Optimizing and Selecting Best Fit Model</vt:lpstr>
      <vt:lpstr>Task 2 - Results &amp; Conclusion Predicting Sales Volume &amp; Estimating Portability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Shantanu Neema</dc:creator>
  <cp:lastModifiedBy>Andres Saucedo</cp:lastModifiedBy>
  <cp:revision>18</cp:revision>
  <dcterms:created xsi:type="dcterms:W3CDTF">2019-11-11T14:22:45Z</dcterms:created>
  <dcterms:modified xsi:type="dcterms:W3CDTF">2020-07-10T19:17:07Z</dcterms:modified>
</cp:coreProperties>
</file>