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77" r:id="rId3"/>
    <p:sldId id="271" r:id="rId4"/>
    <p:sldId id="275" r:id="rId5"/>
    <p:sldId id="276" r:id="rId6"/>
    <p:sldId id="274" r:id="rId7"/>
    <p:sldId id="278" r:id="rId8"/>
    <p:sldId id="279" r:id="rId9"/>
    <p:sldId id="280" r:id="rId10"/>
    <p:sldId id="263"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95" autoAdjust="0"/>
  </p:normalViewPr>
  <p:slideViewPr>
    <p:cSldViewPr>
      <p:cViewPr varScale="1">
        <p:scale>
          <a:sx n="68" d="100"/>
          <a:sy n="68" d="100"/>
        </p:scale>
        <p:origin x="96" y="15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Task%203%20-%20Multiple%20Regression\existingproductattributes2017.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BLACKwELL</a:t>
            </a:r>
            <a:r>
              <a:rPr lang="en-US" baseline="0"/>
              <a:t> sALES &amp; vOLUME</a:t>
            </a:r>
            <a:endParaRPr lang="en-US"/>
          </a:p>
        </c:rich>
      </c:tx>
      <c:layout>
        <c:manualLayout>
          <c:xMode val="edge"/>
          <c:yMode val="edge"/>
          <c:x val="0.25721195376209416"/>
          <c:y val="1.5841547931285102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477806374028082E-2"/>
          <c:y val="8.3333333333333329E-2"/>
          <c:w val="0.93265550434325939"/>
          <c:h val="0.61855679498396032"/>
        </c:manualLayout>
      </c:layout>
      <c:barChart>
        <c:barDir val="col"/>
        <c:grouping val="stacked"/>
        <c:varyColors val="0"/>
        <c:ser>
          <c:idx val="0"/>
          <c:order val="0"/>
          <c:tx>
            <c:strRef>
              <c:f>existingproductattributes2017!$O$17</c:f>
              <c:strCache>
                <c:ptCount val="1"/>
                <c:pt idx="0">
                  <c:v>Volume</c:v>
                </c:pt>
              </c:strCache>
            </c:strRef>
          </c:tx>
          <c:spPr>
            <a:solidFill>
              <a:schemeClr val="accent1">
                <a:alpha val="70000"/>
              </a:schemeClr>
            </a:solidFill>
            <a:ln>
              <a:noFill/>
            </a:ln>
            <a:effectLst/>
          </c:spPr>
          <c:invertIfNegative val="0"/>
          <c:dLbls>
            <c:dLbl>
              <c:idx val="9"/>
              <c:layout>
                <c:manualLayout>
                  <c:x val="-2.7617671395377412E-3"/>
                  <c:y val="1.851851851851843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2D-400A-8A0F-8D166A0A9DF4}"/>
                </c:ext>
              </c:extLst>
            </c:dLbl>
            <c:dLbl>
              <c:idx val="10"/>
              <c:layout>
                <c:manualLayout>
                  <c:x val="-2.7617671395377412E-3"/>
                  <c:y val="2.314814814814814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2D-400A-8A0F-8D166A0A9DF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existingproductattributes2017!$N$18:$N$26</c:f>
              <c:strCache>
                <c:ptCount val="9"/>
                <c:pt idx="0">
                  <c:v>Accessories</c:v>
                </c:pt>
                <c:pt idx="1">
                  <c:v>ExtendedWarranty</c:v>
                </c:pt>
                <c:pt idx="2">
                  <c:v>GameConsole</c:v>
                </c:pt>
                <c:pt idx="3">
                  <c:v>Software</c:v>
                </c:pt>
                <c:pt idx="4">
                  <c:v>Display</c:v>
                </c:pt>
                <c:pt idx="5">
                  <c:v>Printer</c:v>
                </c:pt>
                <c:pt idx="6">
                  <c:v>Smartphone</c:v>
                </c:pt>
                <c:pt idx="7">
                  <c:v>Tablet</c:v>
                </c:pt>
                <c:pt idx="8">
                  <c:v>PC, Netbook, Printer Suppl, Laptop </c:v>
                </c:pt>
              </c:strCache>
            </c:strRef>
          </c:cat>
          <c:val>
            <c:numRef>
              <c:f>existingproductattributes2017!$O$18:$O$26</c:f>
              <c:numCache>
                <c:formatCode>0.0%</c:formatCode>
                <c:ptCount val="9"/>
                <c:pt idx="0">
                  <c:v>0.45297872340425532</c:v>
                </c:pt>
                <c:pt idx="1">
                  <c:v>0.17510638297872341</c:v>
                </c:pt>
                <c:pt idx="2">
                  <c:v>0.15460992907801419</c:v>
                </c:pt>
                <c:pt idx="3">
                  <c:v>7.5673758865248228E-2</c:v>
                </c:pt>
                <c:pt idx="4">
                  <c:v>4.3049645390070924E-2</c:v>
                </c:pt>
                <c:pt idx="5">
                  <c:v>3.6099290780141846E-2</c:v>
                </c:pt>
                <c:pt idx="6">
                  <c:v>3.2056737588652483E-2</c:v>
                </c:pt>
                <c:pt idx="7">
                  <c:v>1.6808510638297872E-2</c:v>
                </c:pt>
                <c:pt idx="8">
                  <c:v>1.4E-2</c:v>
                </c:pt>
              </c:numCache>
            </c:numRef>
          </c:val>
          <c:extLst>
            <c:ext xmlns:c16="http://schemas.microsoft.com/office/drawing/2014/chart" uri="{C3380CC4-5D6E-409C-BE32-E72D297353CC}">
              <c16:uniqueId val="{00000002-442D-400A-8A0F-8D166A0A9DF4}"/>
            </c:ext>
          </c:extLst>
        </c:ser>
        <c:ser>
          <c:idx val="1"/>
          <c:order val="1"/>
          <c:tx>
            <c:strRef>
              <c:f>existingproductattributes2017!$P$17</c:f>
              <c:strCache>
                <c:ptCount val="1"/>
                <c:pt idx="0">
                  <c:v>Sales</c:v>
                </c:pt>
              </c:strCache>
            </c:strRef>
          </c:tx>
          <c:spPr>
            <a:solidFill>
              <a:schemeClr val="accent2">
                <a:alpha val="70000"/>
              </a:schemeClr>
            </a:solidFill>
            <a:ln>
              <a:noFill/>
            </a:ln>
            <a:effectLst/>
          </c:spPr>
          <c:invertIfNegative val="0"/>
          <c:dLbls>
            <c:dLbl>
              <c:idx val="7"/>
              <c:layout>
                <c:manualLayout>
                  <c:x val="-2.7617671395377412E-3"/>
                  <c:y val="-2.314814814814823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2D-400A-8A0F-8D166A0A9DF4}"/>
                </c:ext>
              </c:extLst>
            </c:dLbl>
            <c:dLbl>
              <c:idx val="8"/>
              <c:layout>
                <c:manualLayout>
                  <c:x val="-4.1752919046844899E-3"/>
                  <c:y val="-5.3356079744938615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6.2263958337819572E-2"/>
                      <c:h val="4.4844885882644479E-2"/>
                    </c:manualLayout>
                  </c15:layout>
                </c:ext>
                <c:ext xmlns:c16="http://schemas.microsoft.com/office/drawing/2014/chart" uri="{C3380CC4-5D6E-409C-BE32-E72D297353CC}">
                  <c16:uniqueId val="{00000004-442D-400A-8A0F-8D166A0A9DF4}"/>
                </c:ext>
              </c:extLst>
            </c:dLbl>
            <c:dLbl>
              <c:idx val="9"/>
              <c:layout>
                <c:manualLayout>
                  <c:x val="0"/>
                  <c:y val="-8.796296296296296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2D-400A-8A0F-8D166A0A9DF4}"/>
                </c:ext>
              </c:extLst>
            </c:dLbl>
            <c:dLbl>
              <c:idx val="10"/>
              <c:layout>
                <c:manualLayout>
                  <c:x val="-2.7617671395377412E-3"/>
                  <c:y val="-4.6296296296296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2D-400A-8A0F-8D166A0A9DF4}"/>
                </c:ext>
              </c:extLst>
            </c:dLbl>
            <c:dLbl>
              <c:idx val="11"/>
              <c:layout>
                <c:manualLayout>
                  <c:x val="0"/>
                  <c:y val="-7.40740740740740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42D-400A-8A0F-8D166A0A9DF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existingproductattributes2017!$N$18:$N$26</c:f>
              <c:strCache>
                <c:ptCount val="9"/>
                <c:pt idx="0">
                  <c:v>Accessories</c:v>
                </c:pt>
                <c:pt idx="1">
                  <c:v>ExtendedWarranty</c:v>
                </c:pt>
                <c:pt idx="2">
                  <c:v>GameConsole</c:v>
                </c:pt>
                <c:pt idx="3">
                  <c:v>Software</c:v>
                </c:pt>
                <c:pt idx="4">
                  <c:v>Display</c:v>
                </c:pt>
                <c:pt idx="5">
                  <c:v>Printer</c:v>
                </c:pt>
                <c:pt idx="6">
                  <c:v>Smartphone</c:v>
                </c:pt>
                <c:pt idx="7">
                  <c:v>Tablet</c:v>
                </c:pt>
                <c:pt idx="8">
                  <c:v>PC, Netbook, Printer Suppl, Laptop </c:v>
                </c:pt>
              </c:strCache>
            </c:strRef>
          </c:cat>
          <c:val>
            <c:numRef>
              <c:f>existingproductattributes2017!$P$18:$P$26</c:f>
              <c:numCache>
                <c:formatCode>0.0%</c:formatCode>
                <c:ptCount val="9"/>
                <c:pt idx="0">
                  <c:v>0.13403659868502424</c:v>
                </c:pt>
                <c:pt idx="1">
                  <c:v>0.21650915638777057</c:v>
                </c:pt>
                <c:pt idx="2">
                  <c:v>0.17328842469264111</c:v>
                </c:pt>
                <c:pt idx="3">
                  <c:v>4.9197060804184033E-2</c:v>
                </c:pt>
                <c:pt idx="4">
                  <c:v>0.15717663967597612</c:v>
                </c:pt>
                <c:pt idx="5">
                  <c:v>5.0916439460161604E-2</c:v>
                </c:pt>
                <c:pt idx="6">
                  <c:v>9.744097509621899E-2</c:v>
                </c:pt>
                <c:pt idx="7">
                  <c:v>5.7903812515890704E-2</c:v>
                </c:pt>
                <c:pt idx="8">
                  <c:v>6.3E-2</c:v>
                </c:pt>
              </c:numCache>
            </c:numRef>
          </c:val>
          <c:extLst>
            <c:ext xmlns:c16="http://schemas.microsoft.com/office/drawing/2014/chart" uri="{C3380CC4-5D6E-409C-BE32-E72D297353CC}">
              <c16:uniqueId val="{00000008-442D-400A-8A0F-8D166A0A9DF4}"/>
            </c:ext>
          </c:extLst>
        </c:ser>
        <c:dLbls>
          <c:dLblPos val="ctr"/>
          <c:showLegendKey val="0"/>
          <c:showVal val="1"/>
          <c:showCatName val="0"/>
          <c:showSerName val="0"/>
          <c:showPercent val="0"/>
          <c:showBubbleSize val="0"/>
        </c:dLbls>
        <c:gapWidth val="50"/>
        <c:overlap val="100"/>
        <c:axId val="429784968"/>
        <c:axId val="522400760"/>
      </c:barChart>
      <c:catAx>
        <c:axId val="429784968"/>
        <c:scaling>
          <c:orientation val="minMax"/>
        </c:scaling>
        <c:delete val="0"/>
        <c:axPos val="b"/>
        <c:numFmt formatCode="General" sourceLinked="1"/>
        <c:majorTickMark val="out"/>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400760"/>
        <c:crosses val="autoZero"/>
        <c:auto val="1"/>
        <c:lblAlgn val="ctr"/>
        <c:lblOffset val="100"/>
        <c:noMultiLvlLbl val="0"/>
      </c:catAx>
      <c:valAx>
        <c:axId val="522400760"/>
        <c:scaling>
          <c:orientation val="minMax"/>
        </c:scaling>
        <c:delete val="1"/>
        <c:axPos val="l"/>
        <c:numFmt formatCode="0.0%" sourceLinked="1"/>
        <c:majorTickMark val="none"/>
        <c:minorTickMark val="none"/>
        <c:tickLblPos val="nextTo"/>
        <c:crossAx val="429784968"/>
        <c:crosses val="autoZero"/>
        <c:crossBetween val="between"/>
      </c:valAx>
      <c:spPr>
        <a:noFill/>
        <a:ln>
          <a:noFill/>
        </a:ln>
        <a:effectLst/>
      </c:spPr>
    </c:plotArea>
    <c:legend>
      <c:legendPos val="r"/>
      <c:layout>
        <c:manualLayout>
          <c:xMode val="edge"/>
          <c:yMode val="edge"/>
          <c:x val="0.85859295575409833"/>
          <c:y val="0.15335593467483233"/>
          <c:w val="0.12207467426913747"/>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ELECTRONIDEX</a:t>
            </a:r>
            <a:r>
              <a:rPr lang="en-US" sz="1800" b="1" baseline="0" dirty="0"/>
              <a:t> 10 MOST PURCHASED ITEMS</a:t>
            </a:r>
            <a:endParaRPr lang="en-US" sz="1800" b="1" dirty="0"/>
          </a:p>
        </c:rich>
      </c:tx>
      <c:layout>
        <c:manualLayout>
          <c:xMode val="edge"/>
          <c:yMode val="edge"/>
          <c:x val="0.15634812135509277"/>
          <c:y val="1.90042093575529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5533521912899777"/>
          <c:y val="0.12736985234078488"/>
          <c:w val="0.54466478087100223"/>
          <c:h val="0.82170435336057757"/>
        </c:manualLayout>
      </c:layout>
      <c:barChart>
        <c:barDir val="bar"/>
        <c:grouping val="clustered"/>
        <c:varyColors val="0"/>
        <c:ser>
          <c:idx val="0"/>
          <c:order val="0"/>
          <c:tx>
            <c:strRef>
              <c:f>[Book1]Sheet1!$F$1</c:f>
              <c:strCache>
                <c:ptCount val="1"/>
                <c:pt idx="0">
                  <c:v>Frequency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[Book1]Sheet1!$E$2:$E$11</c:f>
              <c:strCache>
                <c:ptCount val="10"/>
                <c:pt idx="0">
                  <c:v>                                         Acer Desktop </c:v>
                </c:pt>
                <c:pt idx="1">
                  <c:v>                                    ViewSonic Monitor </c:v>
                </c:pt>
                <c:pt idx="2">
                  <c:v>                                    Apple MacBook Pro </c:v>
                </c:pt>
                <c:pt idx="3">
                  <c:v>                                         Dell Desktop </c:v>
                </c:pt>
                <c:pt idx="4">
                  <c:v>                              Lenovo Desktop Computer </c:v>
                </c:pt>
                <c:pt idx="5">
                  <c:v>                                    Apple MacBook Air </c:v>
                </c:pt>
                <c:pt idx="6">
                  <c:v>                                        Apple Earpods </c:v>
                </c:pt>
                <c:pt idx="7">
                  <c:v>                             CYBERPOWER Gamer Desktop </c:v>
                </c:pt>
                <c:pt idx="8">
                  <c:v>                                            HP Laptop </c:v>
                </c:pt>
                <c:pt idx="9">
                  <c:v>                                                 iMac </c:v>
                </c:pt>
              </c:strCache>
            </c:strRef>
          </c:cat>
          <c:val>
            <c:numRef>
              <c:f>[Book1]Sheet1!$F$2:$F$11</c:f>
              <c:numCache>
                <c:formatCode>General</c:formatCode>
                <c:ptCount val="10"/>
                <c:pt idx="0">
                  <c:v>1002</c:v>
                </c:pt>
                <c:pt idx="1">
                  <c:v>1085</c:v>
                </c:pt>
                <c:pt idx="2">
                  <c:v>1087</c:v>
                </c:pt>
                <c:pt idx="3">
                  <c:v>1318</c:v>
                </c:pt>
                <c:pt idx="4">
                  <c:v>1456</c:v>
                </c:pt>
                <c:pt idx="5">
                  <c:v>1530</c:v>
                </c:pt>
                <c:pt idx="6">
                  <c:v>1715</c:v>
                </c:pt>
                <c:pt idx="7">
                  <c:v>1809</c:v>
                </c:pt>
                <c:pt idx="8">
                  <c:v>1909</c:v>
                </c:pt>
                <c:pt idx="9">
                  <c:v>2519</c:v>
                </c:pt>
              </c:numCache>
            </c:numRef>
          </c:val>
          <c:extLst>
            <c:ext xmlns:c16="http://schemas.microsoft.com/office/drawing/2014/chart" uri="{C3380CC4-5D6E-409C-BE32-E72D297353CC}">
              <c16:uniqueId val="{00000000-75D8-4F02-B665-85BA558FEBB4}"/>
            </c:ext>
          </c:extLst>
        </c:ser>
        <c:dLbls>
          <c:dLblPos val="outEnd"/>
          <c:showLegendKey val="0"/>
          <c:showVal val="1"/>
          <c:showCatName val="0"/>
          <c:showSerName val="0"/>
          <c:showPercent val="0"/>
          <c:showBubbleSize val="0"/>
        </c:dLbls>
        <c:gapWidth val="182"/>
        <c:axId val="315810512"/>
        <c:axId val="258150128"/>
      </c:barChart>
      <c:catAx>
        <c:axId val="3158105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8150128"/>
        <c:crosses val="autoZero"/>
        <c:auto val="1"/>
        <c:lblAlgn val="ctr"/>
        <c:lblOffset val="100"/>
        <c:noMultiLvlLbl val="0"/>
      </c:catAx>
      <c:valAx>
        <c:axId val="258150128"/>
        <c:scaling>
          <c:orientation val="minMax"/>
        </c:scaling>
        <c:delete val="1"/>
        <c:axPos val="b"/>
        <c:numFmt formatCode="General" sourceLinked="1"/>
        <c:majorTickMark val="out"/>
        <c:minorTickMark val="none"/>
        <c:tickLblPos val="nextTo"/>
        <c:crossAx val="315810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C7DA04-7C20-4EA3-80BC-5243F8149EF2}" type="datetimeFigureOut">
              <a:rPr lang="en-US" smtClean="0"/>
              <a:pPr/>
              <a:t>2/4/2020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952FF-D769-451E-8CC8-298B62677C92}" type="slidenum">
              <a:rPr lang="en-US" smtClean="0"/>
              <a:pPr/>
              <a:t>‹#›</a:t>
            </a:fld>
            <a:endParaRPr lang="en-US"/>
          </a:p>
        </p:txBody>
      </p:sp>
    </p:spTree>
    <p:extLst>
      <p:ext uri="{BB962C8B-B14F-4D97-AF65-F5344CB8AC3E}">
        <p14:creationId xmlns:p14="http://schemas.microsoft.com/office/powerpoint/2010/main" val="181111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a Random Forest model </a:t>
            </a:r>
            <a:endParaRPr lang="en-US" dirty="0"/>
          </a:p>
        </p:txBody>
      </p:sp>
      <p:sp>
        <p:nvSpPr>
          <p:cNvPr id="4" name="Slide Number Placeholder 3"/>
          <p:cNvSpPr>
            <a:spLocks noGrp="1"/>
          </p:cNvSpPr>
          <p:nvPr>
            <p:ph type="sldNum" sz="quarter" idx="10"/>
          </p:nvPr>
        </p:nvSpPr>
        <p:spPr/>
        <p:txBody>
          <a:bodyPr/>
          <a:lstStyle/>
          <a:p>
            <a:fld id="{F21952FF-D769-451E-8CC8-298B62677C92}" type="slidenum">
              <a:rPr lang="en-US" smtClean="0"/>
              <a:pPr/>
              <a:t>6</a:t>
            </a:fld>
            <a:endParaRPr lang="en-US"/>
          </a:p>
        </p:txBody>
      </p:sp>
    </p:spTree>
    <p:extLst>
      <p:ext uri="{BB962C8B-B14F-4D97-AF65-F5344CB8AC3E}">
        <p14:creationId xmlns:p14="http://schemas.microsoft.com/office/powerpoint/2010/main" val="38244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We can see on the graph to the left the number of transactions on the x-axis and the frequency on the Y axis. Interpreting this graph, A transaction that occurred alone, occurred 2163 times, 2 transactions occurred 1647 times, 3 transactions occurred 1294 times, etc. Additionally, it is abundantly clear that many items and accessories were bundled and purchased together, so we can conclude that the primary type of business that Electronidex is Business to Business</a:t>
            </a:r>
          </a:p>
          <a:p>
            <a:pPr marL="171450" indent="-171450">
              <a:buFontTx/>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right, If the </a:t>
            </a:r>
            <a:r>
              <a:rPr lang="en-US" sz="1200" b="1" kern="1200" dirty="0">
                <a:solidFill>
                  <a:schemeClr val="tx1"/>
                </a:solidFill>
                <a:effectLst/>
                <a:latin typeface="+mn-lt"/>
                <a:ea typeface="+mn-ea"/>
                <a:cs typeface="+mn-cs"/>
              </a:rPr>
              <a:t>condition</a:t>
            </a:r>
            <a:r>
              <a:rPr lang="en-US" sz="1200" kern="1200" dirty="0">
                <a:solidFill>
                  <a:schemeClr val="tx1"/>
                </a:solidFill>
                <a:effectLst/>
                <a:latin typeface="+mn-lt"/>
                <a:ea typeface="+mn-ea"/>
                <a:cs typeface="+mn-cs"/>
              </a:rPr>
              <a:t> is fulfilled, then the result is </a:t>
            </a:r>
            <a:r>
              <a:rPr lang="en-US" sz="1200" b="1" kern="1200" dirty="0">
                <a:solidFill>
                  <a:schemeClr val="tx1"/>
                </a:solidFill>
                <a:effectLst/>
                <a:latin typeface="+mn-lt"/>
                <a:ea typeface="+mn-ea"/>
                <a:cs typeface="+mn-cs"/>
              </a:rPr>
              <a:t>produced</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If </a:t>
            </a:r>
            <a:r>
              <a:rPr lang="en-US" sz="1200" kern="1200" dirty="0">
                <a:solidFill>
                  <a:schemeClr val="tx1"/>
                </a:solidFill>
                <a:effectLst/>
                <a:latin typeface="+mn-lt"/>
                <a:ea typeface="+mn-ea"/>
                <a:cs typeface="+mn-cs"/>
              </a:rPr>
              <a:t>Items in the item set are purchased</a:t>
            </a:r>
            <a:r>
              <a:rPr lang="en-US" sz="1200" b="1" kern="1200" dirty="0">
                <a:solidFill>
                  <a:schemeClr val="tx1"/>
                </a:solidFill>
                <a:effectLst/>
                <a:latin typeface="+mn-lt"/>
                <a:ea typeface="+mn-ea"/>
                <a:cs typeface="+mn-cs"/>
              </a:rPr>
              <a:t>, then</a:t>
            </a:r>
            <a:r>
              <a:rPr lang="en-US" sz="1200" kern="1200" dirty="0">
                <a:solidFill>
                  <a:schemeClr val="tx1"/>
                </a:solidFill>
                <a:effectLst/>
                <a:latin typeface="+mn-lt"/>
                <a:ea typeface="+mn-ea"/>
                <a:cs typeface="+mn-cs"/>
              </a:rPr>
              <a:t> Item on the right-hand side is </a:t>
            </a:r>
            <a:r>
              <a:rPr lang="en-US" sz="1200" i="1" kern="1200" dirty="0">
                <a:solidFill>
                  <a:schemeClr val="tx1"/>
                </a:solidFill>
                <a:effectLst/>
                <a:latin typeface="+mn-lt"/>
                <a:ea typeface="+mn-ea"/>
                <a:cs typeface="+mn-cs"/>
              </a:rPr>
              <a:t>likely</a:t>
            </a:r>
            <a:r>
              <a:rPr lang="en-US" sz="1200" kern="1200" dirty="0">
                <a:solidFill>
                  <a:schemeClr val="tx1"/>
                </a:solidFill>
                <a:effectLst/>
                <a:latin typeface="+mn-lt"/>
                <a:ea typeface="+mn-ea"/>
                <a:cs typeface="+mn-cs"/>
              </a:rPr>
              <a:t> to be purchased too. So we are 81% confident that if Acer Inspire, Dell Desktop and ViewSonic Monitor were purchased together, an HP laptop likely will be purchased as well. </a:t>
            </a:r>
          </a:p>
          <a:p>
            <a:endParaRPr lang="en-US" dirty="0"/>
          </a:p>
        </p:txBody>
      </p:sp>
      <p:sp>
        <p:nvSpPr>
          <p:cNvPr id="4" name="Slide Number Placeholder 3"/>
          <p:cNvSpPr>
            <a:spLocks noGrp="1"/>
          </p:cNvSpPr>
          <p:nvPr>
            <p:ph type="sldNum" sz="quarter" idx="5"/>
          </p:nvPr>
        </p:nvSpPr>
        <p:spPr/>
        <p:txBody>
          <a:bodyPr/>
          <a:lstStyle/>
          <a:p>
            <a:fld id="{F21952FF-D769-451E-8CC8-298B62677C92}" type="slidenum">
              <a:rPr lang="en-US" smtClean="0"/>
              <a:pPr/>
              <a:t>7</a:t>
            </a:fld>
            <a:endParaRPr lang="en-US"/>
          </a:p>
        </p:txBody>
      </p:sp>
    </p:spTree>
    <p:extLst>
      <p:ext uri="{BB962C8B-B14F-4D97-AF65-F5344CB8AC3E}">
        <p14:creationId xmlns:p14="http://schemas.microsoft.com/office/powerpoint/2010/main" val="332570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the left is </a:t>
            </a:r>
            <a:r>
              <a:rPr lang="en-US" dirty="0" err="1"/>
              <a:t>Blackwells</a:t>
            </a:r>
            <a:r>
              <a:rPr lang="en-US" dirty="0"/>
              <a:t> volume by product type sorted from highest to lowest. On the Right, is </a:t>
            </a:r>
            <a:r>
              <a:rPr lang="en-US" dirty="0" err="1"/>
              <a:t>Electrnidex’s</a:t>
            </a:r>
            <a:r>
              <a:rPr lang="en-US" dirty="0"/>
              <a:t> top </a:t>
            </a:r>
            <a:r>
              <a:rPr lang="en-US" sz="1200" kern="1200" dirty="0">
                <a:solidFill>
                  <a:schemeClr val="tx1"/>
                </a:solidFill>
                <a:effectLst/>
                <a:latin typeface="+mn-lt"/>
                <a:ea typeface="+mn-ea"/>
                <a:cs typeface="+mn-cs"/>
              </a:rPr>
              <a:t>10 most frequently purchased items. </a:t>
            </a:r>
            <a:endParaRPr lang="en-US" dirty="0"/>
          </a:p>
          <a:p>
            <a:pPr marL="171450" indent="-171450">
              <a:buFontTx/>
              <a:buChar char="-"/>
            </a:pPr>
            <a:r>
              <a:rPr lang="en-US" sz="1200" kern="1200" dirty="0">
                <a:solidFill>
                  <a:schemeClr val="tx1"/>
                </a:solidFill>
                <a:effectLst/>
                <a:latin typeface="+mn-lt"/>
                <a:ea typeface="+mn-ea"/>
                <a:cs typeface="+mn-cs"/>
              </a:rPr>
              <a:t>As you can see, to the left, the lowest performing product types are arguably the highest performing transactions at Electronidex.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lowest performing product types for Blackwell are arguably the highest performing transactions at Electronidex.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Acquiring Electronidex would be risky because Electronidex is primary a Business to Business operation. Although, Blackwell is only a Business to Consumer operation, an acquisition of such a company will boost sales of the less popular products Blackwell is selling and increase revenues and profits by a bug margin.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21952FF-D769-451E-8CC8-298B62677C92}" type="slidenum">
              <a:rPr lang="en-US" smtClean="0"/>
              <a:pPr/>
              <a:t>8</a:t>
            </a:fld>
            <a:endParaRPr lang="en-US"/>
          </a:p>
        </p:txBody>
      </p:sp>
    </p:spTree>
    <p:extLst>
      <p:ext uri="{BB962C8B-B14F-4D97-AF65-F5344CB8AC3E}">
        <p14:creationId xmlns:p14="http://schemas.microsoft.com/office/powerpoint/2010/main" val="114898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Market</a:t>
            </a:r>
            <a:r>
              <a:rPr lang="en-US" b="1" baseline="0" dirty="0"/>
              <a:t> Basket Analysis: </a:t>
            </a:r>
          </a:p>
          <a:p>
            <a:pPr marL="162175" indent="-162175">
              <a:buFont typeface="Arial" panose="020B0604020202020204" pitchFamily="34" charset="0"/>
              <a:buChar char="•"/>
            </a:pPr>
            <a:r>
              <a:rPr lang="en-US" b="0" i="1" baseline="0" dirty="0"/>
              <a:t>Process of looking for combinations of items that are often purchased together in one transaction.</a:t>
            </a:r>
          </a:p>
          <a:p>
            <a:pPr marL="162175" indent="-162175">
              <a:buFont typeface="Arial" panose="020B0604020202020204" pitchFamily="34" charset="0"/>
              <a:buChar char="•"/>
            </a:pPr>
            <a:r>
              <a:rPr lang="en-US" b="1" i="1" baseline="0" dirty="0"/>
              <a:t>DATA MINING</a:t>
            </a:r>
            <a:r>
              <a:rPr lang="en-US" b="0" i="1" baseline="0" dirty="0"/>
              <a:t>: use to find patterns and relationship in the data.  </a:t>
            </a:r>
          </a:p>
          <a:p>
            <a:pPr marL="162175" indent="-162175">
              <a:buFont typeface="Arial" panose="020B0604020202020204" pitchFamily="34" charset="0"/>
              <a:buChar char="•"/>
            </a:pPr>
            <a:endParaRPr lang="en-US" b="0" i="1" baseline="0" dirty="0"/>
          </a:p>
          <a:p>
            <a:r>
              <a:rPr lang="en-US" b="1" i="1" baseline="0" dirty="0"/>
              <a:t>GET PERSONAL</a:t>
            </a:r>
            <a:endParaRPr lang="en-US" b="1" i="0" baseline="0" dirty="0"/>
          </a:p>
          <a:p>
            <a:pPr marL="162175" indent="-162175">
              <a:buFont typeface="Arial" panose="020B0604020202020204" pitchFamily="34" charset="0"/>
              <a:buChar char="•"/>
            </a:pPr>
            <a:r>
              <a:rPr lang="en-US" b="0" i="0" baseline="0" dirty="0"/>
              <a:t>With big data and data mining, technologies exist to empower retail businesses to generate dynamic websites that are filled with relevant products based on the historic behavior and behavior of similar customers.  </a:t>
            </a:r>
          </a:p>
          <a:p>
            <a:pPr marL="162175" indent="-162175">
              <a:buFont typeface="Arial" panose="020B0604020202020204" pitchFamily="34" charset="0"/>
              <a:buChar char="•"/>
            </a:pPr>
            <a:r>
              <a:rPr lang="en-US" b="0" i="0" baseline="0" dirty="0"/>
              <a:t>Automated recommendations have a huge impact on sales conversion. Percentage of order influenced by a personalized recommendation…</a:t>
            </a:r>
          </a:p>
          <a:p>
            <a:pPr marL="594640" lvl="1" indent="-162175">
              <a:buFont typeface="Arial" panose="020B0604020202020204" pitchFamily="34" charset="0"/>
              <a:buChar char="•"/>
            </a:pPr>
            <a:r>
              <a:rPr lang="en-US" b="0" i="0" baseline="0" dirty="0"/>
              <a:t>29% Non-Clothing Retail</a:t>
            </a:r>
          </a:p>
          <a:p>
            <a:pPr marL="594640" lvl="1" indent="-162175">
              <a:buFont typeface="Arial" panose="020B0604020202020204" pitchFamily="34" charset="0"/>
              <a:buChar char="•"/>
            </a:pPr>
            <a:r>
              <a:rPr lang="en-US" b="0" i="0" baseline="0" dirty="0"/>
              <a:t>35% Clothing Retails</a:t>
            </a:r>
          </a:p>
          <a:p>
            <a:pPr marL="594640" lvl="1" indent="-162175">
              <a:buFont typeface="Arial" panose="020B0604020202020204" pitchFamily="34" charset="0"/>
              <a:buChar char="•"/>
            </a:pPr>
            <a:r>
              <a:rPr lang="en-US" b="0" i="0" baseline="0" dirty="0"/>
              <a:t>43% Multi-Category Retail</a:t>
            </a:r>
            <a:endParaRPr lang="en-US" b="0" i="1" baseline="0" dirty="0"/>
          </a:p>
          <a:p>
            <a:pPr marL="162175" indent="-162175">
              <a:buFont typeface="Arial" panose="020B0604020202020204" pitchFamily="34" charset="0"/>
              <a:buChar char="•"/>
            </a:pPr>
            <a:r>
              <a:rPr lang="en-US" b="0" i="1" baseline="0" dirty="0"/>
              <a:t>Amazon has mastered this approach. </a:t>
            </a:r>
          </a:p>
          <a:p>
            <a:endParaRPr lang="en-US" b="1" i="1" baseline="0" dirty="0"/>
          </a:p>
          <a:p>
            <a:r>
              <a:rPr lang="en-US" b="1" i="1" baseline="0" dirty="0"/>
              <a:t>OPIMIZED PRICING</a:t>
            </a:r>
          </a:p>
          <a:p>
            <a:pPr marL="162175" indent="-162175">
              <a:buFont typeface="Arial" panose="020B0604020202020204" pitchFamily="34" charset="0"/>
              <a:buChar char="•"/>
            </a:pPr>
            <a:r>
              <a:rPr lang="en-US" b="0" i="1" baseline="0" dirty="0"/>
              <a:t>1% price increase translates into </a:t>
            </a:r>
            <a:r>
              <a:rPr lang="en-US" b="1" i="1" baseline="0" dirty="0"/>
              <a:t>8.7%</a:t>
            </a:r>
            <a:r>
              <a:rPr lang="en-US" b="0" i="1" baseline="0" dirty="0"/>
              <a:t> increase operating profits</a:t>
            </a:r>
          </a:p>
          <a:p>
            <a:pPr marL="162175" indent="-162175">
              <a:buFont typeface="Arial" panose="020B0604020202020204" pitchFamily="34" charset="0"/>
              <a:buChar char="•"/>
            </a:pPr>
            <a:r>
              <a:rPr lang="en-US" b="0" i="1" baseline="0" dirty="0"/>
              <a:t>30% of pricing decisions businesses make every year fail to deliver the best price. </a:t>
            </a:r>
          </a:p>
          <a:p>
            <a:pPr marL="162175" indent="-162175">
              <a:buFont typeface="Arial" panose="020B0604020202020204" pitchFamily="34" charset="0"/>
              <a:buChar char="•"/>
            </a:pPr>
            <a:r>
              <a:rPr lang="en-US" b="0" i="1" baseline="0" dirty="0"/>
              <a:t>With data mining and data analytics, retailers can map the rise and fall of demand and match pricing accordingly. Action can be taken on insights in a matter of minutes. </a:t>
            </a:r>
          </a:p>
          <a:p>
            <a:endParaRPr lang="en-US" b="0" i="1" baseline="0" dirty="0"/>
          </a:p>
          <a:p>
            <a:endParaRPr lang="en-US" b="1" i="1" baseline="0" dirty="0"/>
          </a:p>
          <a:p>
            <a:r>
              <a:rPr lang="en-US" b="1" i="1" baseline="0" dirty="0"/>
              <a:t>PREDICT TRENDS</a:t>
            </a:r>
          </a:p>
          <a:p>
            <a:pPr marL="162175" indent="-162175">
              <a:buFont typeface="Arial" panose="020B0604020202020204" pitchFamily="34" charset="0"/>
              <a:buChar char="•"/>
            </a:pPr>
            <a:r>
              <a:rPr lang="en-US" b="0" i="1" baseline="0" dirty="0"/>
              <a:t>Comb through social media and web browsing habits to identify what creating a buzz in the market place. </a:t>
            </a:r>
          </a:p>
          <a:p>
            <a:pPr marL="162175" indent="-162175">
              <a:buFont typeface="Arial" panose="020B0604020202020204" pitchFamily="34" charset="0"/>
              <a:buChar char="•"/>
            </a:pPr>
            <a:r>
              <a:rPr lang="en-US" b="0" i="1" baseline="0" dirty="0"/>
              <a:t>Understand ad-buying data to see what marketing departments are currently pushing </a:t>
            </a:r>
          </a:p>
          <a:p>
            <a:pPr marL="162175" indent="-162175">
              <a:buFont typeface="Arial" panose="020B0604020202020204" pitchFamily="34" charset="0"/>
              <a:buChar char="•"/>
            </a:pPr>
            <a:r>
              <a:rPr lang="en-US" b="0" i="1" baseline="0" dirty="0"/>
              <a:t>Sentiment analysis determines the context in which a product is discussed online. Are the conversations positive or negative. </a:t>
            </a:r>
          </a:p>
          <a:p>
            <a:endParaRPr lang="en-US" b="1" i="1" baseline="0" dirty="0"/>
          </a:p>
        </p:txBody>
      </p:sp>
      <p:sp>
        <p:nvSpPr>
          <p:cNvPr id="4" name="Slide Number Placeholder 3"/>
          <p:cNvSpPr>
            <a:spLocks noGrp="1"/>
          </p:cNvSpPr>
          <p:nvPr>
            <p:ph type="sldNum" sz="quarter" idx="10"/>
          </p:nvPr>
        </p:nvSpPr>
        <p:spPr/>
        <p:txBody>
          <a:bodyPr/>
          <a:lstStyle/>
          <a:p>
            <a:fld id="{14DD4AF6-23C4-4E2D-A455-4F8A229760AB}" type="slidenum">
              <a:rPr lang="en-US" smtClean="0"/>
              <a:pPr/>
              <a:t>10</a:t>
            </a:fld>
            <a:endParaRPr lang="en-US" dirty="0"/>
          </a:p>
        </p:txBody>
      </p:sp>
    </p:spTree>
    <p:extLst>
      <p:ext uri="{BB962C8B-B14F-4D97-AF65-F5344CB8AC3E}">
        <p14:creationId xmlns:p14="http://schemas.microsoft.com/office/powerpoint/2010/main" val="202934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209888-1733-48B6-8818-818DCC31632B}" type="datetime1">
              <a:rPr lang="en-US" smtClean="0"/>
              <a:pPr/>
              <a:t>2/4/2020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1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11F5F-F7CB-4A0E-A106-F609E4E3E55F}" type="datetime1">
              <a:rPr lang="en-US" smtClean="0"/>
              <a:pPr/>
              <a:t>2/4/2020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394951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9" y="414780"/>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0A388-65EE-4A1A-A2B7-E7AAC6C7F24C}" type="datetime1">
              <a:rPr lang="en-US" smtClean="0"/>
              <a:pPr/>
              <a:t>2/4/2020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116732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94" y="99632"/>
            <a:ext cx="10055781" cy="938594"/>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6994" y="2114550"/>
            <a:ext cx="10055781" cy="3754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096994" y="6459787"/>
            <a:ext cx="7409779" cy="365125"/>
          </a:xfrm>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14893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4ACF2-7CED-4DAB-BD4C-EDE6E4C2DB36}" type="datetime1">
              <a:rPr lang="en-US" smtClean="0"/>
              <a:pPr/>
              <a:t>2/4/2020</a:t>
            </a:fld>
            <a:endParaRPr lang="en-US" dirty="0"/>
          </a:p>
        </p:txBody>
      </p:sp>
      <p:sp>
        <p:nvSpPr>
          <p:cNvPr id="5" name="Footer Placeholder 4"/>
          <p:cNvSpPr>
            <a:spLocks noGrp="1"/>
          </p:cNvSpPr>
          <p:nvPr>
            <p:ph type="ftr" sz="quarter" idx="11"/>
          </p:nvPr>
        </p:nvSpPr>
        <p:spPr/>
        <p:txBody>
          <a:bodyPr/>
          <a:lstStyle/>
          <a:p>
            <a:r>
              <a:rPr lang="en-US" dirty="0"/>
              <a:t>Jason Rodriguez          Course 1 - Task 1 (Understanding Customer Buying Patterns)</a:t>
            </a:r>
          </a:p>
        </p:txBody>
      </p:sp>
      <p:sp>
        <p:nvSpPr>
          <p:cNvPr id="6" name="Slide Number Placeholder 5"/>
          <p:cNvSpPr>
            <a:spLocks noGrp="1"/>
          </p:cNvSpPr>
          <p:nvPr>
            <p:ph type="sldNum" sz="quarter" idx="12"/>
          </p:nvPr>
        </p:nvSpPr>
        <p:spPr/>
        <p:txBody>
          <a:bodyPr/>
          <a:lstStyle/>
          <a:p>
            <a:fld id="{E48DD651-73BE-4F72-9140-89C4A5F3DCD3}"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1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62C17-A788-4BCF-A56B-20026098246A}" type="datetime1">
              <a:rPr lang="en-US" smtClean="0"/>
              <a:pPr/>
              <a:t>2/4/2020</a:t>
            </a:fld>
            <a:endParaRPr lang="en-US" dirty="0"/>
          </a:p>
        </p:txBody>
      </p:sp>
      <p:sp>
        <p:nvSpPr>
          <p:cNvPr id="6" name="Footer Placeholder 5"/>
          <p:cNvSpPr>
            <a:spLocks noGrp="1"/>
          </p:cNvSpPr>
          <p:nvPr>
            <p:ph type="ftr" sz="quarter" idx="11"/>
          </p:nvPr>
        </p:nvSpPr>
        <p:spPr/>
        <p:txBody>
          <a:bodyPr/>
          <a:lstStyle/>
          <a:p>
            <a:r>
              <a:rPr lang="en-US" dirty="0"/>
              <a:t>Jason Rodriguez          Course 1 - Task 1 (Understanding Customer Buying Patterns)</a:t>
            </a:r>
          </a:p>
        </p:txBody>
      </p:sp>
      <p:sp>
        <p:nvSpPr>
          <p:cNvPr id="7" name="Slide Number Placeholder 6"/>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268852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EE058-5C27-4E46-97E7-9D34D61CBCC7}" type="datetime1">
              <a:rPr lang="en-US" smtClean="0"/>
              <a:pPr/>
              <a:t>2/4/2020</a:t>
            </a:fld>
            <a:endParaRPr lang="en-US" dirty="0"/>
          </a:p>
        </p:txBody>
      </p:sp>
      <p:sp>
        <p:nvSpPr>
          <p:cNvPr id="8" name="Footer Placeholder 7"/>
          <p:cNvSpPr>
            <a:spLocks noGrp="1"/>
          </p:cNvSpPr>
          <p:nvPr>
            <p:ph type="ftr" sz="quarter" idx="11"/>
          </p:nvPr>
        </p:nvSpPr>
        <p:spPr/>
        <p:txBody>
          <a:bodyPr/>
          <a:lstStyle/>
          <a:p>
            <a:r>
              <a:rPr lang="en-US" dirty="0"/>
              <a:t>Jason Rodriguez          Course 1 - Task 1 (Understanding Customer Buying Patterns)</a:t>
            </a:r>
          </a:p>
        </p:txBody>
      </p:sp>
      <p:sp>
        <p:nvSpPr>
          <p:cNvPr id="9" name="Slide Number Placeholder 8"/>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223510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C913A-CA5F-4014-8584-5A18E4FBEE63}" type="datetime1">
              <a:rPr lang="en-US" smtClean="0"/>
              <a:pPr/>
              <a:t>2/4/2020</a:t>
            </a:fld>
            <a:endParaRPr lang="en-US" dirty="0"/>
          </a:p>
        </p:txBody>
      </p:sp>
      <p:sp>
        <p:nvSpPr>
          <p:cNvPr id="4" name="Footer Placeholder 3"/>
          <p:cNvSpPr>
            <a:spLocks noGrp="1"/>
          </p:cNvSpPr>
          <p:nvPr>
            <p:ph type="ftr" sz="quarter" idx="11"/>
          </p:nvPr>
        </p:nvSpPr>
        <p:spPr/>
        <p:txBody>
          <a:bodyPr/>
          <a:lstStyle/>
          <a:p>
            <a:r>
              <a:rPr lang="en-US" dirty="0"/>
              <a:t>Jason Rodriguez          Course 1 - Task 1 (Understanding Customer Buying Patterns)</a:t>
            </a:r>
          </a:p>
        </p:txBody>
      </p:sp>
      <p:sp>
        <p:nvSpPr>
          <p:cNvPr id="5" name="Slide Number Placeholder 4"/>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41985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685EE4-68BF-4FA4-884B-C03725C145A8}" type="datetime1">
              <a:rPr lang="en-US" smtClean="0"/>
              <a:pPr/>
              <a:t>2/4/2020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Jason Rodriguez          Course 1 - Task 1 (Understanding Customer Buying Patterns)</a:t>
            </a:r>
          </a:p>
        </p:txBody>
      </p:sp>
      <p:sp>
        <p:nvSpPr>
          <p:cNvPr id="9" name="Slide Number Placeholder 8"/>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12345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7"/>
            <a:ext cx="2617829" cy="365125"/>
          </a:xfrm>
        </p:spPr>
        <p:txBody>
          <a:bodyPr/>
          <a:lstStyle>
            <a:lvl1pPr algn="l">
              <a:defRPr/>
            </a:lvl1pPr>
          </a:lstStyle>
          <a:p>
            <a:fld id="{7425FDA8-63C8-4B59-A270-42574EF751CB}" type="datetime1">
              <a:rPr lang="en-US" smtClean="0"/>
              <a:pPr/>
              <a:t>2/4/2020</a:t>
            </a:fld>
            <a:endParaRPr lang="en-US" dirty="0"/>
          </a:p>
        </p:txBody>
      </p:sp>
      <p:sp>
        <p:nvSpPr>
          <p:cNvPr id="6" name="Footer Placeholder 5"/>
          <p:cNvSpPr>
            <a:spLocks noGrp="1"/>
          </p:cNvSpPr>
          <p:nvPr>
            <p:ph type="ftr" sz="quarter" idx="11"/>
          </p:nvPr>
        </p:nvSpPr>
        <p:spPr>
          <a:xfrm>
            <a:off x="4799350" y="6459787"/>
            <a:ext cx="4646990" cy="365125"/>
          </a:xfrm>
        </p:spPr>
        <p:txBody>
          <a:bodyPr/>
          <a:lstStyle>
            <a:lvl1pPr algn="l">
              <a:defRPr>
                <a:solidFill>
                  <a:schemeClr val="tx2"/>
                </a:solidFill>
              </a:defRPr>
            </a:lvl1pPr>
          </a:lstStyle>
          <a:p>
            <a:r>
              <a:rPr lang="en-US" dirty="0">
                <a:solidFill>
                  <a:srgbClr val="637052"/>
                </a:solidFill>
              </a:rPr>
              <a:t>Jason Rodriguez          Course 1 - Task 1 (Understanding Customer Buying Patterns)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8DD651-73BE-4F72-9140-89C4A5F3DCD3}" type="slidenum">
              <a:rPr lang="en-US" smtClean="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34754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E33AF-B99A-48D6-A5DF-FF7C091F3584}" type="datetime1">
              <a:rPr lang="en-US" smtClean="0"/>
              <a:pPr/>
              <a:t>2/4/2020</a:t>
            </a:fld>
            <a:endParaRPr lang="en-US" dirty="0"/>
          </a:p>
        </p:txBody>
      </p:sp>
      <p:sp>
        <p:nvSpPr>
          <p:cNvPr id="6" name="Footer Placeholder 5"/>
          <p:cNvSpPr>
            <a:spLocks noGrp="1"/>
          </p:cNvSpPr>
          <p:nvPr>
            <p:ph type="ftr" sz="quarter" idx="11"/>
          </p:nvPr>
        </p:nvSpPr>
        <p:spPr/>
        <p:txBody>
          <a:bodyPr/>
          <a:lstStyle/>
          <a:p>
            <a:r>
              <a:rPr lang="en-US" dirty="0"/>
              <a:t>Jason Rodriguez          Course 1 - Task 1 (Understanding Customer Buying Patterns)</a:t>
            </a:r>
          </a:p>
        </p:txBody>
      </p:sp>
      <p:sp>
        <p:nvSpPr>
          <p:cNvPr id="7" name="Slide Number Placeholder 6"/>
          <p:cNvSpPr>
            <a:spLocks noGrp="1"/>
          </p:cNvSpPr>
          <p:nvPr>
            <p:ph type="sldNum" sz="quarter" idx="12"/>
          </p:nvPr>
        </p:nvSpPr>
        <p:spPr/>
        <p:txBody>
          <a:bodyPr/>
          <a:lstStyle/>
          <a:p>
            <a:fld id="{E48DD651-73BE-4F72-9140-89C4A5F3DCD3}" type="slidenum">
              <a:rPr lang="en-US" smtClean="0"/>
              <a:pPr/>
              <a:t>‹#›</a:t>
            </a:fld>
            <a:endParaRPr lang="en-US" dirty="0"/>
          </a:p>
        </p:txBody>
      </p:sp>
    </p:spTree>
    <p:extLst>
      <p:ext uri="{BB962C8B-B14F-4D97-AF65-F5344CB8AC3E}">
        <p14:creationId xmlns:p14="http://schemas.microsoft.com/office/powerpoint/2010/main" val="230952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6" y="6459787"/>
            <a:ext cx="2471627" cy="365125"/>
          </a:xfrm>
          <a:prstGeom prst="rect">
            <a:avLst/>
          </a:prstGeom>
        </p:spPr>
        <p:txBody>
          <a:bodyPr vert="horz" lIns="91440" tIns="45720" rIns="91440" bIns="45720" rtlCol="0" anchor="ctr"/>
          <a:lstStyle>
            <a:lvl1pPr algn="l">
              <a:defRPr sz="900">
                <a:solidFill>
                  <a:srgbClr val="FFFFFF"/>
                </a:solidFill>
              </a:defRPr>
            </a:lvl1pPr>
          </a:lstStyle>
          <a:p>
            <a:fld id="{8920545A-10E6-4EA0-AFF8-5711DECE9FC6}" type="datetime1">
              <a:rPr lang="en-US" smtClean="0"/>
              <a:pPr/>
              <a:t>2/4/2020</a:t>
            </a:fld>
            <a:endParaRPr lang="en-US" dirty="0"/>
          </a:p>
        </p:txBody>
      </p:sp>
      <p:sp>
        <p:nvSpPr>
          <p:cNvPr id="5" name="Footer Placeholder 4"/>
          <p:cNvSpPr>
            <a:spLocks noGrp="1"/>
          </p:cNvSpPr>
          <p:nvPr>
            <p:ph type="ftr" sz="quarter" idx="3"/>
          </p:nvPr>
        </p:nvSpPr>
        <p:spPr>
          <a:xfrm>
            <a:off x="3685226" y="6459787"/>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Jason Rodriguez          Course 1 - Task 1 (Understanding Customer Buying Patterns)</a:t>
            </a:r>
          </a:p>
        </p:txBody>
      </p:sp>
      <p:sp>
        <p:nvSpPr>
          <p:cNvPr id="6" name="Slide Number Placeholder 5"/>
          <p:cNvSpPr>
            <a:spLocks noGrp="1"/>
          </p:cNvSpPr>
          <p:nvPr>
            <p:ph type="sldNum" sz="quarter" idx="4"/>
          </p:nvPr>
        </p:nvSpPr>
        <p:spPr>
          <a:xfrm>
            <a:off x="9897881" y="6459787"/>
            <a:ext cx="1311684" cy="365125"/>
          </a:xfrm>
          <a:prstGeom prst="rect">
            <a:avLst/>
          </a:prstGeom>
        </p:spPr>
        <p:txBody>
          <a:bodyPr vert="horz" lIns="91440" tIns="45720" rIns="91440" bIns="45720" rtlCol="0" anchor="ctr"/>
          <a:lstStyle>
            <a:lvl1pPr algn="r">
              <a:defRPr sz="1050">
                <a:solidFill>
                  <a:srgbClr val="FFFFFF"/>
                </a:solidFill>
              </a:defRPr>
            </a:lvl1pPr>
          </a:lstStyle>
          <a:p>
            <a:fld id="{E48DD651-73BE-4F72-9140-89C4A5F3DCD3}" type="slidenum">
              <a:rPr lang="en-US" smtClean="0"/>
              <a:pPr/>
              <a:t>‹#›</a:t>
            </a:fld>
            <a:endParaRPr lang="en-US" dirty="0"/>
          </a:p>
        </p:txBody>
      </p:sp>
      <p:cxnSp>
        <p:nvCxnSpPr>
          <p:cNvPr id="10" name="Straight Connector 9"/>
          <p:cNvCxnSpPr/>
          <p:nvPr/>
        </p:nvCxnSpPr>
        <p:spPr>
          <a:xfrm>
            <a:off x="1188411" y="103299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48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chart" Target="../charts/chart2.xml"/><Relationship Id="rId4" Type="http://schemas.openxmlformats.org/officeDocument/2006/relationships/image" Target="../media/image4.png"/><Relationship Id="rId9"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392" y="758952"/>
            <a:ext cx="10419541" cy="3566160"/>
          </a:xfrm>
        </p:spPr>
        <p:txBody>
          <a:bodyPr>
            <a:normAutofit/>
          </a:bodyPr>
          <a:lstStyle/>
          <a:p>
            <a:r>
              <a:rPr lang="en-US" sz="5400" b="1" dirty="0"/>
              <a:t>Blackwell Electronics </a:t>
            </a:r>
            <a:br>
              <a:rPr lang="en-US" sz="5400" b="1" dirty="0"/>
            </a:br>
            <a:r>
              <a:rPr lang="en-US" sz="3600" b="1" dirty="0"/>
              <a:t>Understanding Customer Preferences</a:t>
            </a:r>
            <a:endParaRPr lang="en-US" sz="5400" dirty="0"/>
          </a:p>
        </p:txBody>
      </p:sp>
      <p:sp>
        <p:nvSpPr>
          <p:cNvPr id="3" name="Subtitle 2"/>
          <p:cNvSpPr>
            <a:spLocks noGrp="1"/>
          </p:cNvSpPr>
          <p:nvPr>
            <p:ph type="subTitle" idx="1"/>
          </p:nvPr>
        </p:nvSpPr>
        <p:spPr/>
        <p:txBody>
          <a:bodyPr/>
          <a:lstStyle/>
          <a:p>
            <a:r>
              <a:rPr lang="en-US" sz="1800" i="1" dirty="0"/>
              <a:t>TEAM lsu - Jason Rodriguez, Axita gupta, Andres Saucedo</a:t>
            </a:r>
          </a:p>
          <a:p>
            <a:r>
              <a:rPr lang="en-US" sz="1800" i="1" dirty="0"/>
              <a:t>02/05/2020</a:t>
            </a:r>
          </a:p>
        </p:txBody>
      </p:sp>
    </p:spTree>
    <p:extLst>
      <p:ext uri="{BB962C8B-B14F-4D97-AF65-F5344CB8AC3E}">
        <p14:creationId xmlns:p14="http://schemas.microsoft.com/office/powerpoint/2010/main" val="36164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Can….</a:t>
            </a:r>
          </a:p>
        </p:txBody>
      </p:sp>
      <p:sp>
        <p:nvSpPr>
          <p:cNvPr id="5" name="Slide Number Placeholder 4"/>
          <p:cNvSpPr>
            <a:spLocks noGrp="1"/>
          </p:cNvSpPr>
          <p:nvPr>
            <p:ph type="sldNum" sz="quarter" idx="12"/>
          </p:nvPr>
        </p:nvSpPr>
        <p:spPr/>
        <p:txBody>
          <a:bodyPr/>
          <a:lstStyle/>
          <a:p>
            <a:fld id="{E48DD651-73BE-4F72-9140-89C4A5F3DCD3}" type="slidenum">
              <a:rPr lang="en-US" sz="1800" smtClean="0"/>
              <a:pPr/>
              <a:t>10</a:t>
            </a:fld>
            <a:endParaRPr lang="en-US" dirty="0"/>
          </a:p>
        </p:txBody>
      </p:sp>
      <p:sp>
        <p:nvSpPr>
          <p:cNvPr id="6" name="Oval 5"/>
          <p:cNvSpPr/>
          <p:nvPr/>
        </p:nvSpPr>
        <p:spPr>
          <a:xfrm>
            <a:off x="4873896" y="2150858"/>
            <a:ext cx="2555618" cy="2556284"/>
          </a:xfrm>
          <a:prstGeom prst="ellipse">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p>
        </p:txBody>
      </p:sp>
      <p:sp>
        <p:nvSpPr>
          <p:cNvPr id="7" name="Pie 6"/>
          <p:cNvSpPr/>
          <p:nvPr/>
        </p:nvSpPr>
        <p:spPr>
          <a:xfrm>
            <a:off x="4477955" y="1754813"/>
            <a:ext cx="3347500" cy="3348372"/>
          </a:xfrm>
          <a:prstGeom prst="pie">
            <a:avLst>
              <a:gd name="adj1" fmla="val 12147609"/>
              <a:gd name="adj2" fmla="val 14284542"/>
            </a:avLst>
          </a:prstGeom>
          <a:solidFill>
            <a:schemeClr val="tx2">
              <a:alpha val="7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sp>
        <p:nvSpPr>
          <p:cNvPr id="8" name="Pie 7"/>
          <p:cNvSpPr/>
          <p:nvPr/>
        </p:nvSpPr>
        <p:spPr>
          <a:xfrm>
            <a:off x="4477955" y="1754813"/>
            <a:ext cx="3347500" cy="3348372"/>
          </a:xfrm>
          <a:prstGeom prst="pie">
            <a:avLst>
              <a:gd name="adj1" fmla="val 6199411"/>
              <a:gd name="adj2" fmla="val 10253042"/>
            </a:avLst>
          </a:prstGeom>
          <a:solidFill>
            <a:schemeClr val="accent5">
              <a:alpha val="7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sp>
        <p:nvSpPr>
          <p:cNvPr id="9" name="Pie 8"/>
          <p:cNvSpPr/>
          <p:nvPr/>
        </p:nvSpPr>
        <p:spPr>
          <a:xfrm>
            <a:off x="4224945" y="1520788"/>
            <a:ext cx="3815430" cy="3816424"/>
          </a:xfrm>
          <a:prstGeom prst="pie">
            <a:avLst>
              <a:gd name="adj1" fmla="val 20379763"/>
              <a:gd name="adj2" fmla="val 2003783"/>
            </a:avLst>
          </a:prstGeom>
          <a:solidFill>
            <a:schemeClr val="accent3">
              <a:alpha val="7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sp>
        <p:nvSpPr>
          <p:cNvPr id="10" name="Pie 9"/>
          <p:cNvSpPr/>
          <p:nvPr/>
        </p:nvSpPr>
        <p:spPr>
          <a:xfrm>
            <a:off x="4477955" y="1754813"/>
            <a:ext cx="3347500" cy="3348372"/>
          </a:xfrm>
          <a:prstGeom prst="pie">
            <a:avLst>
              <a:gd name="adj1" fmla="val 18316965"/>
              <a:gd name="adj2" fmla="val 21079154"/>
            </a:avLst>
          </a:prstGeom>
          <a:solidFill>
            <a:schemeClr val="accent1">
              <a:alpha val="7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sp>
        <p:nvSpPr>
          <p:cNvPr id="11" name="Pie 10"/>
          <p:cNvSpPr/>
          <p:nvPr/>
        </p:nvSpPr>
        <p:spPr>
          <a:xfrm>
            <a:off x="4152955" y="1448780"/>
            <a:ext cx="3959409" cy="3960440"/>
          </a:xfrm>
          <a:prstGeom prst="pie">
            <a:avLst>
              <a:gd name="adj1" fmla="val 9630247"/>
              <a:gd name="adj2" fmla="val 11520264"/>
            </a:avLst>
          </a:prstGeom>
          <a:solidFill>
            <a:schemeClr val="accent6">
              <a:alpha val="7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sp>
        <p:nvSpPr>
          <p:cNvPr id="12" name="Pie 11"/>
          <p:cNvSpPr/>
          <p:nvPr/>
        </p:nvSpPr>
        <p:spPr>
          <a:xfrm>
            <a:off x="4677417" y="1954328"/>
            <a:ext cx="2948576" cy="2949344"/>
          </a:xfrm>
          <a:prstGeom prst="pie">
            <a:avLst>
              <a:gd name="adj1" fmla="val 1652294"/>
              <a:gd name="adj2" fmla="val 4142044"/>
            </a:avLst>
          </a:prstGeom>
          <a:solidFill>
            <a:schemeClr val="accent3">
              <a:alpha val="7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grpSp>
        <p:nvGrpSpPr>
          <p:cNvPr id="3" name="Group 12"/>
          <p:cNvGrpSpPr/>
          <p:nvPr/>
        </p:nvGrpSpPr>
        <p:grpSpPr>
          <a:xfrm>
            <a:off x="4653965" y="1930870"/>
            <a:ext cx="2995480" cy="2996260"/>
            <a:chOff x="3185119" y="1363965"/>
            <a:chExt cx="2556284" cy="2556284"/>
          </a:xfrm>
        </p:grpSpPr>
        <p:grpSp>
          <p:nvGrpSpPr>
            <p:cNvPr id="4" name="Group 44"/>
            <p:cNvGrpSpPr/>
            <p:nvPr/>
          </p:nvGrpSpPr>
          <p:grpSpPr>
            <a:xfrm>
              <a:off x="3378898" y="1551650"/>
              <a:ext cx="2180915" cy="2180915"/>
              <a:chOff x="3378898" y="1551650"/>
              <a:chExt cx="2180915" cy="2180915"/>
            </a:xfrm>
          </p:grpSpPr>
          <p:cxnSp>
            <p:nvCxnSpPr>
              <p:cNvPr id="52" name="Straight Connector 51"/>
              <p:cNvCxnSpPr>
                <a:stCxn id="6" idx="0"/>
                <a:endCxn id="6" idx="4"/>
              </p:cNvCxnSpPr>
              <p:nvPr/>
            </p:nvCxnSpPr>
            <p:spPr>
              <a:xfrm>
                <a:off x="4469356" y="1551650"/>
                <a:ext cx="0" cy="2180915"/>
              </a:xfrm>
              <a:prstGeom prst="line">
                <a:avLst/>
              </a:prstGeom>
              <a:ln w="635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6" idx="2"/>
              </p:cNvCxnSpPr>
              <p:nvPr/>
            </p:nvCxnSpPr>
            <p:spPr>
              <a:xfrm flipH="1">
                <a:off x="3378898" y="2642107"/>
                <a:ext cx="2180915" cy="0"/>
              </a:xfrm>
              <a:prstGeom prst="line">
                <a:avLst/>
              </a:prstGeom>
              <a:ln w="635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5"/>
            <p:cNvGrpSpPr/>
            <p:nvPr/>
          </p:nvGrpSpPr>
          <p:grpSpPr>
            <a:xfrm rot="1800000">
              <a:off x="3185119" y="1363965"/>
              <a:ext cx="2556284" cy="2556284"/>
              <a:chOff x="3302242" y="1480164"/>
              <a:chExt cx="2556284" cy="2556284"/>
            </a:xfrm>
          </p:grpSpPr>
          <p:cxnSp>
            <p:nvCxnSpPr>
              <p:cNvPr id="50" name="Straight Connector 49"/>
              <p:cNvCxnSpPr/>
              <p:nvPr/>
            </p:nvCxnSpPr>
            <p:spPr>
              <a:xfrm>
                <a:off x="4580384" y="1480164"/>
                <a:ext cx="0" cy="2556284"/>
              </a:xfrm>
              <a:prstGeom prst="line">
                <a:avLst/>
              </a:prstGeom>
              <a:ln w="635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3302242" y="2758306"/>
                <a:ext cx="2556284" cy="0"/>
              </a:xfrm>
              <a:prstGeom prst="line">
                <a:avLst/>
              </a:prstGeom>
              <a:ln w="635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46"/>
            <p:cNvGrpSpPr/>
            <p:nvPr/>
          </p:nvGrpSpPr>
          <p:grpSpPr>
            <a:xfrm rot="3600000">
              <a:off x="3185119" y="1363965"/>
              <a:ext cx="2556284" cy="2556284"/>
              <a:chOff x="3302242" y="1480164"/>
              <a:chExt cx="2556284" cy="2556284"/>
            </a:xfrm>
          </p:grpSpPr>
          <p:cxnSp>
            <p:nvCxnSpPr>
              <p:cNvPr id="48" name="Straight Connector 47"/>
              <p:cNvCxnSpPr/>
              <p:nvPr/>
            </p:nvCxnSpPr>
            <p:spPr>
              <a:xfrm>
                <a:off x="4580384" y="1480164"/>
                <a:ext cx="0" cy="2556284"/>
              </a:xfrm>
              <a:prstGeom prst="line">
                <a:avLst/>
              </a:prstGeom>
              <a:ln w="635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02242" y="2758306"/>
                <a:ext cx="2556284" cy="0"/>
              </a:xfrm>
              <a:prstGeom prst="line">
                <a:avLst/>
              </a:prstGeom>
              <a:ln w="635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sp>
        <p:nvSpPr>
          <p:cNvPr id="14" name="Oval 13"/>
          <p:cNvSpPr/>
          <p:nvPr/>
        </p:nvSpPr>
        <p:spPr bwMode="white">
          <a:xfrm>
            <a:off x="5469654" y="2746772"/>
            <a:ext cx="1364101" cy="136445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p>
        </p:txBody>
      </p:sp>
      <p:sp>
        <p:nvSpPr>
          <p:cNvPr id="15" name="Rectangle 14"/>
          <p:cNvSpPr/>
          <p:nvPr/>
        </p:nvSpPr>
        <p:spPr>
          <a:xfrm>
            <a:off x="8106070" y="1900267"/>
            <a:ext cx="3922852" cy="1232517"/>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89000"/>
              </a:lnSpc>
            </a:pPr>
            <a:r>
              <a:rPr lang="fr-FR" sz="2000" b="1" i="1" dirty="0"/>
              <a:t>FRAUD  ANALYSIS</a:t>
            </a:r>
          </a:p>
          <a:p>
            <a:pPr marL="171450" indent="-171450">
              <a:lnSpc>
                <a:spcPct val="89000"/>
              </a:lnSpc>
              <a:buFont typeface="Arial" panose="020B0604020202020204" pitchFamily="34" charset="0"/>
              <a:buChar char="•"/>
            </a:pPr>
            <a:r>
              <a:rPr lang="en-US" sz="1400" dirty="0"/>
              <a:t>Detect fraud and take immediate action to minimize costs. </a:t>
            </a:r>
          </a:p>
          <a:p>
            <a:pPr marL="171450" indent="-171450">
              <a:lnSpc>
                <a:spcPct val="89000"/>
              </a:lnSpc>
              <a:buFont typeface="Arial" panose="020B0604020202020204" pitchFamily="34" charset="0"/>
              <a:buChar char="•"/>
            </a:pPr>
            <a:r>
              <a:rPr lang="en-US" sz="1400" dirty="0"/>
              <a:t>Through the use of data mining tools, millions of transactions can be searched to spot patterns and detect fraudulent transactions. </a:t>
            </a:r>
          </a:p>
        </p:txBody>
      </p:sp>
      <p:sp>
        <p:nvSpPr>
          <p:cNvPr id="17" name="Freeform 16"/>
          <p:cNvSpPr/>
          <p:nvPr/>
        </p:nvSpPr>
        <p:spPr>
          <a:xfrm>
            <a:off x="7613027" y="2497253"/>
            <a:ext cx="425339" cy="142875"/>
          </a:xfrm>
          <a:custGeom>
            <a:avLst/>
            <a:gdLst>
              <a:gd name="connsiteX0" fmla="*/ 0 w 425450"/>
              <a:gd name="connsiteY0" fmla="*/ 142875 h 142875"/>
              <a:gd name="connsiteX1" fmla="*/ 168275 w 425450"/>
              <a:gd name="connsiteY1" fmla="*/ 0 h 142875"/>
              <a:gd name="connsiteX2" fmla="*/ 425450 w 425450"/>
              <a:gd name="connsiteY2" fmla="*/ 0 h 142875"/>
            </a:gdLst>
            <a:ahLst/>
            <a:cxnLst>
              <a:cxn ang="0">
                <a:pos x="connsiteX0" y="connsiteY0"/>
              </a:cxn>
              <a:cxn ang="0">
                <a:pos x="connsiteX1" y="connsiteY1"/>
              </a:cxn>
              <a:cxn ang="0">
                <a:pos x="connsiteX2" y="connsiteY2"/>
              </a:cxn>
            </a:cxnLst>
            <a:rect l="l" t="t" r="r" b="b"/>
            <a:pathLst>
              <a:path w="425450" h="142875">
                <a:moveTo>
                  <a:pt x="0" y="142875"/>
                </a:moveTo>
                <a:lnTo>
                  <a:pt x="168275" y="0"/>
                </a:lnTo>
                <a:lnTo>
                  <a:pt x="425450" y="0"/>
                </a:lnTo>
              </a:path>
            </a:pathLst>
          </a:cu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p>
        </p:txBody>
      </p:sp>
      <p:sp>
        <p:nvSpPr>
          <p:cNvPr id="19" name="Rectangle 18"/>
          <p:cNvSpPr/>
          <p:nvPr/>
        </p:nvSpPr>
        <p:spPr>
          <a:xfrm>
            <a:off x="8355813" y="3376990"/>
            <a:ext cx="3833013" cy="1232517"/>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89000"/>
              </a:lnSpc>
            </a:pPr>
            <a:r>
              <a:rPr lang="fr-FR" sz="2000" b="1" i="1" dirty="0"/>
              <a:t>PERSONALIZE OUR CUSTOMERS</a:t>
            </a:r>
          </a:p>
          <a:p>
            <a:pPr marL="171450" indent="-171450">
              <a:lnSpc>
                <a:spcPct val="89000"/>
              </a:lnSpc>
              <a:buFont typeface="Arial" panose="020B0604020202020204" pitchFamily="34" charset="0"/>
              <a:buChar char="•"/>
            </a:pPr>
            <a:r>
              <a:rPr lang="fr-FR" sz="1400" dirty="0"/>
              <a:t>Create dynamic websites that are filled with relevant products based on historic behavior and behavior of similiar demographics. </a:t>
            </a:r>
          </a:p>
          <a:p>
            <a:pPr marL="171450" indent="-171450">
              <a:lnSpc>
                <a:spcPct val="89000"/>
              </a:lnSpc>
              <a:buFont typeface="Arial" panose="020B0604020202020204" pitchFamily="34" charset="0"/>
              <a:buChar char="•"/>
            </a:pPr>
            <a:r>
              <a:rPr lang="fr-FR" sz="1400" dirty="0"/>
              <a:t>Generate product recommendations for online behavior</a:t>
            </a:r>
            <a:endParaRPr lang="en-US" sz="1400" dirty="0"/>
          </a:p>
        </p:txBody>
      </p:sp>
      <p:grpSp>
        <p:nvGrpSpPr>
          <p:cNvPr id="18" name="Group 19"/>
          <p:cNvGrpSpPr>
            <a:grpSpLocks noChangeAspect="1"/>
          </p:cNvGrpSpPr>
          <p:nvPr/>
        </p:nvGrpSpPr>
        <p:grpSpPr>
          <a:xfrm>
            <a:off x="7508346" y="3310094"/>
            <a:ext cx="263843" cy="524939"/>
            <a:chOff x="2096364" y="-2257065"/>
            <a:chExt cx="727075" cy="1446212"/>
          </a:xfrm>
        </p:grpSpPr>
        <p:sp>
          <p:nvSpPr>
            <p:cNvPr id="41" name="Freeform 40"/>
            <p:cNvSpPr>
              <a:spLocks noEditPoints="1"/>
            </p:cNvSpPr>
            <p:nvPr/>
          </p:nvSpPr>
          <p:spPr bwMode="auto">
            <a:xfrm>
              <a:off x="232337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5 h 46"/>
                <a:gd name="T12" fmla="*/ 5 w 46"/>
                <a:gd name="T13" fmla="*/ 23 h 46"/>
                <a:gd name="T14" fmla="*/ 23 w 46"/>
                <a:gd name="T15" fmla="*/ 41 h 46"/>
                <a:gd name="T16" fmla="*/ 41 w 46"/>
                <a:gd name="T17" fmla="*/ 23 h 46"/>
                <a:gd name="T18" fmla="*/ 23 w 46"/>
                <a:gd name="T1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6"/>
                    <a:pt x="0" y="23"/>
                  </a:cubicBezTo>
                  <a:cubicBezTo>
                    <a:pt x="0" y="10"/>
                    <a:pt x="10" y="0"/>
                    <a:pt x="23" y="0"/>
                  </a:cubicBezTo>
                  <a:cubicBezTo>
                    <a:pt x="36" y="0"/>
                    <a:pt x="46" y="10"/>
                    <a:pt x="46" y="23"/>
                  </a:cubicBezTo>
                  <a:cubicBezTo>
                    <a:pt x="46" y="36"/>
                    <a:pt x="36" y="46"/>
                    <a:pt x="23" y="46"/>
                  </a:cubicBezTo>
                  <a:close/>
                  <a:moveTo>
                    <a:pt x="23" y="5"/>
                  </a:moveTo>
                  <a:cubicBezTo>
                    <a:pt x="13" y="5"/>
                    <a:pt x="5" y="13"/>
                    <a:pt x="5" y="23"/>
                  </a:cubicBezTo>
                  <a:cubicBezTo>
                    <a:pt x="5" y="33"/>
                    <a:pt x="13" y="41"/>
                    <a:pt x="23" y="41"/>
                  </a:cubicBezTo>
                  <a:cubicBezTo>
                    <a:pt x="33" y="41"/>
                    <a:pt x="41" y="33"/>
                    <a:pt x="41" y="23"/>
                  </a:cubicBezTo>
                  <a:cubicBezTo>
                    <a:pt x="41" y="13"/>
                    <a:pt x="33" y="5"/>
                    <a:pt x="23" y="5"/>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42" name="Freeform 41"/>
            <p:cNvSpPr>
              <a:spLocks noEditPoints="1"/>
            </p:cNvSpPr>
            <p:nvPr/>
          </p:nvSpPr>
          <p:spPr bwMode="auto">
            <a:xfrm>
              <a:off x="2096364" y="-1953853"/>
              <a:ext cx="727075" cy="1143000"/>
            </a:xfrm>
            <a:custGeom>
              <a:avLst/>
              <a:gdLst>
                <a:gd name="T0" fmla="*/ 68 w 122"/>
                <a:gd name="T1" fmla="*/ 182 h 192"/>
                <a:gd name="T2" fmla="*/ 60 w 122"/>
                <a:gd name="T3" fmla="*/ 129 h 192"/>
                <a:gd name="T4" fmla="*/ 43 w 122"/>
                <a:gd name="T5" fmla="*/ 192 h 192"/>
                <a:gd name="T6" fmla="*/ 32 w 122"/>
                <a:gd name="T7" fmla="*/ 182 h 192"/>
                <a:gd name="T8" fmla="*/ 22 w 122"/>
                <a:gd name="T9" fmla="*/ 129 h 192"/>
                <a:gd name="T10" fmla="*/ 20 w 122"/>
                <a:gd name="T11" fmla="*/ 126 h 192"/>
                <a:gd name="T12" fmla="*/ 18 w 122"/>
                <a:gd name="T13" fmla="*/ 91 h 192"/>
                <a:gd name="T14" fmla="*/ 7 w 122"/>
                <a:gd name="T15" fmla="*/ 95 h 192"/>
                <a:gd name="T16" fmla="*/ 1 w 122"/>
                <a:gd name="T17" fmla="*/ 84 h 192"/>
                <a:gd name="T18" fmla="*/ 25 w 122"/>
                <a:gd name="T19" fmla="*/ 15 h 192"/>
                <a:gd name="T20" fmla="*/ 97 w 122"/>
                <a:gd name="T21" fmla="*/ 15 h 192"/>
                <a:gd name="T22" fmla="*/ 121 w 122"/>
                <a:gd name="T23" fmla="*/ 84 h 192"/>
                <a:gd name="T24" fmla="*/ 115 w 122"/>
                <a:gd name="T25" fmla="*/ 95 h 192"/>
                <a:gd name="T26" fmla="*/ 112 w 122"/>
                <a:gd name="T27" fmla="*/ 96 h 192"/>
                <a:gd name="T28" fmla="*/ 91 w 122"/>
                <a:gd name="T29" fmla="*/ 62 h 192"/>
                <a:gd name="T30" fmla="*/ 102 w 122"/>
                <a:gd name="T31" fmla="*/ 126 h 192"/>
                <a:gd name="T32" fmla="*/ 100 w 122"/>
                <a:gd name="T33" fmla="*/ 129 h 192"/>
                <a:gd name="T34" fmla="*/ 90 w 122"/>
                <a:gd name="T35" fmla="*/ 182 h 192"/>
                <a:gd name="T36" fmla="*/ 79 w 122"/>
                <a:gd name="T37" fmla="*/ 192 h 192"/>
                <a:gd name="T38" fmla="*/ 58 w 122"/>
                <a:gd name="T39" fmla="*/ 124 h 192"/>
                <a:gd name="T40" fmla="*/ 66 w 122"/>
                <a:gd name="T41" fmla="*/ 126 h 192"/>
                <a:gd name="T42" fmla="*/ 79 w 122"/>
                <a:gd name="T43" fmla="*/ 187 h 192"/>
                <a:gd name="T44" fmla="*/ 79 w 122"/>
                <a:gd name="T45" fmla="*/ 187 h 192"/>
                <a:gd name="T46" fmla="*/ 86 w 122"/>
                <a:gd name="T47" fmla="*/ 182 h 192"/>
                <a:gd name="T48" fmla="*/ 85 w 122"/>
                <a:gd name="T49" fmla="*/ 154 h 192"/>
                <a:gd name="T50" fmla="*/ 85 w 122"/>
                <a:gd name="T51" fmla="*/ 125 h 192"/>
                <a:gd name="T52" fmla="*/ 97 w 122"/>
                <a:gd name="T53" fmla="*/ 124 h 192"/>
                <a:gd name="T54" fmla="*/ 85 w 122"/>
                <a:gd name="T55" fmla="*/ 40 h 192"/>
                <a:gd name="T56" fmla="*/ 108 w 122"/>
                <a:gd name="T57" fmla="*/ 89 h 192"/>
                <a:gd name="T58" fmla="*/ 112 w 122"/>
                <a:gd name="T59" fmla="*/ 91 h 192"/>
                <a:gd name="T60" fmla="*/ 116 w 122"/>
                <a:gd name="T61" fmla="*/ 86 h 192"/>
                <a:gd name="T62" fmla="*/ 116 w 122"/>
                <a:gd name="T63" fmla="*/ 84 h 192"/>
                <a:gd name="T64" fmla="*/ 93 w 122"/>
                <a:gd name="T65" fmla="*/ 17 h 192"/>
                <a:gd name="T66" fmla="*/ 29 w 122"/>
                <a:gd name="T67" fmla="*/ 17 h 192"/>
                <a:gd name="T68" fmla="*/ 6 w 122"/>
                <a:gd name="T69" fmla="*/ 84 h 192"/>
                <a:gd name="T70" fmla="*/ 6 w 122"/>
                <a:gd name="T71" fmla="*/ 86 h 192"/>
                <a:gd name="T72" fmla="*/ 10 w 122"/>
                <a:gd name="T73" fmla="*/ 91 h 192"/>
                <a:gd name="T74" fmla="*/ 34 w 122"/>
                <a:gd name="T75" fmla="*/ 41 h 192"/>
                <a:gd name="T76" fmla="*/ 38 w 122"/>
                <a:gd name="T77" fmla="*/ 43 h 192"/>
                <a:gd name="T78" fmla="*/ 36 w 122"/>
                <a:gd name="T79" fmla="*/ 124 h 192"/>
                <a:gd name="T80" fmla="*/ 38 w 122"/>
                <a:gd name="T81" fmla="*/ 126 h 192"/>
                <a:gd name="T82" fmla="*/ 37 w 122"/>
                <a:gd name="T83" fmla="*/ 173 h 192"/>
                <a:gd name="T84" fmla="*/ 36 w 122"/>
                <a:gd name="T85" fmla="*/ 182 h 192"/>
                <a:gd name="T86" fmla="*/ 43 w 122"/>
                <a:gd name="T87" fmla="*/ 187 h 192"/>
                <a:gd name="T88" fmla="*/ 56 w 122"/>
                <a:gd name="T89" fmla="*/ 12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2" h="192">
                  <a:moveTo>
                    <a:pt x="79" y="192"/>
                  </a:moveTo>
                  <a:cubicBezTo>
                    <a:pt x="74" y="192"/>
                    <a:pt x="69" y="187"/>
                    <a:pt x="68" y="182"/>
                  </a:cubicBezTo>
                  <a:cubicBezTo>
                    <a:pt x="62" y="129"/>
                    <a:pt x="62" y="129"/>
                    <a:pt x="62" y="129"/>
                  </a:cubicBezTo>
                  <a:cubicBezTo>
                    <a:pt x="60" y="129"/>
                    <a:pt x="60" y="129"/>
                    <a:pt x="60" y="129"/>
                  </a:cubicBezTo>
                  <a:cubicBezTo>
                    <a:pt x="54" y="182"/>
                    <a:pt x="54" y="182"/>
                    <a:pt x="54" y="182"/>
                  </a:cubicBezTo>
                  <a:cubicBezTo>
                    <a:pt x="53" y="187"/>
                    <a:pt x="48" y="192"/>
                    <a:pt x="43" y="192"/>
                  </a:cubicBezTo>
                  <a:cubicBezTo>
                    <a:pt x="37" y="192"/>
                    <a:pt x="32" y="187"/>
                    <a:pt x="32" y="182"/>
                  </a:cubicBezTo>
                  <a:cubicBezTo>
                    <a:pt x="32" y="182"/>
                    <a:pt x="32" y="182"/>
                    <a:pt x="32" y="182"/>
                  </a:cubicBezTo>
                  <a:cubicBezTo>
                    <a:pt x="32" y="180"/>
                    <a:pt x="33" y="145"/>
                    <a:pt x="33" y="129"/>
                  </a:cubicBezTo>
                  <a:cubicBezTo>
                    <a:pt x="22" y="129"/>
                    <a:pt x="22" y="129"/>
                    <a:pt x="22" y="129"/>
                  </a:cubicBezTo>
                  <a:cubicBezTo>
                    <a:pt x="21" y="129"/>
                    <a:pt x="21" y="128"/>
                    <a:pt x="20" y="128"/>
                  </a:cubicBezTo>
                  <a:cubicBezTo>
                    <a:pt x="20" y="127"/>
                    <a:pt x="20" y="127"/>
                    <a:pt x="20" y="126"/>
                  </a:cubicBezTo>
                  <a:cubicBezTo>
                    <a:pt x="31" y="62"/>
                    <a:pt x="31" y="62"/>
                    <a:pt x="31" y="62"/>
                  </a:cubicBezTo>
                  <a:cubicBezTo>
                    <a:pt x="18" y="91"/>
                    <a:pt x="18" y="91"/>
                    <a:pt x="18" y="91"/>
                  </a:cubicBezTo>
                  <a:cubicBezTo>
                    <a:pt x="17" y="94"/>
                    <a:pt x="14" y="96"/>
                    <a:pt x="10" y="96"/>
                  </a:cubicBezTo>
                  <a:cubicBezTo>
                    <a:pt x="9" y="96"/>
                    <a:pt x="8" y="95"/>
                    <a:pt x="7" y="95"/>
                  </a:cubicBezTo>
                  <a:cubicBezTo>
                    <a:pt x="3" y="93"/>
                    <a:pt x="0" y="89"/>
                    <a:pt x="1" y="85"/>
                  </a:cubicBezTo>
                  <a:cubicBezTo>
                    <a:pt x="1" y="85"/>
                    <a:pt x="1" y="85"/>
                    <a:pt x="1" y="84"/>
                  </a:cubicBezTo>
                  <a:cubicBezTo>
                    <a:pt x="1" y="84"/>
                    <a:pt x="3" y="80"/>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0"/>
                    <a:pt x="121" y="84"/>
                    <a:pt x="121" y="84"/>
                  </a:cubicBezTo>
                  <a:cubicBezTo>
                    <a:pt x="121" y="85"/>
                    <a:pt x="121" y="85"/>
                    <a:pt x="121" y="85"/>
                  </a:cubicBezTo>
                  <a:cubicBezTo>
                    <a:pt x="122" y="89"/>
                    <a:pt x="119" y="93"/>
                    <a:pt x="115" y="95"/>
                  </a:cubicBezTo>
                  <a:cubicBezTo>
                    <a:pt x="114" y="95"/>
                    <a:pt x="113" y="96"/>
                    <a:pt x="112" y="96"/>
                  </a:cubicBezTo>
                  <a:cubicBezTo>
                    <a:pt x="112" y="96"/>
                    <a:pt x="112" y="96"/>
                    <a:pt x="112" y="96"/>
                  </a:cubicBezTo>
                  <a:cubicBezTo>
                    <a:pt x="108" y="96"/>
                    <a:pt x="105" y="94"/>
                    <a:pt x="104" y="91"/>
                  </a:cubicBezTo>
                  <a:cubicBezTo>
                    <a:pt x="91" y="62"/>
                    <a:pt x="91" y="62"/>
                    <a:pt x="91" y="62"/>
                  </a:cubicBezTo>
                  <a:cubicBezTo>
                    <a:pt x="102" y="126"/>
                    <a:pt x="102" y="126"/>
                    <a:pt x="102" y="126"/>
                  </a:cubicBezTo>
                  <a:cubicBezTo>
                    <a:pt x="102" y="126"/>
                    <a:pt x="102" y="126"/>
                    <a:pt x="102" y="126"/>
                  </a:cubicBezTo>
                  <a:cubicBezTo>
                    <a:pt x="102" y="128"/>
                    <a:pt x="101" y="129"/>
                    <a:pt x="100" y="129"/>
                  </a:cubicBezTo>
                  <a:cubicBezTo>
                    <a:pt x="100" y="129"/>
                    <a:pt x="100" y="129"/>
                    <a:pt x="100" y="129"/>
                  </a:cubicBezTo>
                  <a:cubicBezTo>
                    <a:pt x="89" y="129"/>
                    <a:pt x="89" y="129"/>
                    <a:pt x="89" y="129"/>
                  </a:cubicBezTo>
                  <a:cubicBezTo>
                    <a:pt x="89" y="145"/>
                    <a:pt x="90" y="180"/>
                    <a:pt x="90" y="182"/>
                  </a:cubicBezTo>
                  <a:cubicBezTo>
                    <a:pt x="90" y="182"/>
                    <a:pt x="90" y="182"/>
                    <a:pt x="90" y="182"/>
                  </a:cubicBezTo>
                  <a:cubicBezTo>
                    <a:pt x="90" y="187"/>
                    <a:pt x="85" y="192"/>
                    <a:pt x="79" y="192"/>
                  </a:cubicBezTo>
                  <a:cubicBezTo>
                    <a:pt x="79" y="192"/>
                    <a:pt x="79" y="192"/>
                    <a:pt x="79" y="192"/>
                  </a:cubicBezTo>
                  <a:close/>
                  <a:moveTo>
                    <a:pt x="58" y="124"/>
                  </a:moveTo>
                  <a:cubicBezTo>
                    <a:pt x="64" y="124"/>
                    <a:pt x="64" y="124"/>
                    <a:pt x="64" y="124"/>
                  </a:cubicBezTo>
                  <a:cubicBezTo>
                    <a:pt x="65" y="124"/>
                    <a:pt x="66" y="125"/>
                    <a:pt x="66" y="126"/>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8"/>
                    <a:pt x="85" y="173"/>
                  </a:cubicBezTo>
                  <a:cubicBezTo>
                    <a:pt x="85" y="168"/>
                    <a:pt x="85" y="161"/>
                    <a:pt x="85" y="154"/>
                  </a:cubicBezTo>
                  <a:cubicBezTo>
                    <a:pt x="84" y="140"/>
                    <a:pt x="84" y="126"/>
                    <a:pt x="84" y="126"/>
                  </a:cubicBezTo>
                  <a:cubicBezTo>
                    <a:pt x="84" y="126"/>
                    <a:pt x="84" y="125"/>
                    <a:pt x="85" y="125"/>
                  </a:cubicBezTo>
                  <a:cubicBezTo>
                    <a:pt x="85" y="124"/>
                    <a:pt x="86" y="124"/>
                    <a:pt x="86" y="124"/>
                  </a:cubicBezTo>
                  <a:cubicBezTo>
                    <a:pt x="97" y="124"/>
                    <a:pt x="97" y="124"/>
                    <a:pt x="97" y="124"/>
                  </a:cubicBezTo>
                  <a:cubicBezTo>
                    <a:pt x="84" y="43"/>
                    <a:pt x="84" y="43"/>
                    <a:pt x="84" y="43"/>
                  </a:cubicBezTo>
                  <a:cubicBezTo>
                    <a:pt x="83" y="42"/>
                    <a:pt x="84" y="40"/>
                    <a:pt x="85" y="40"/>
                  </a:cubicBezTo>
                  <a:cubicBezTo>
                    <a:pt x="86" y="40"/>
                    <a:pt x="88" y="40"/>
                    <a:pt x="88" y="41"/>
                  </a:cubicBezTo>
                  <a:cubicBezTo>
                    <a:pt x="108" y="89"/>
                    <a:pt x="108" y="89"/>
                    <a:pt x="108" y="89"/>
                  </a:cubicBezTo>
                  <a:cubicBezTo>
                    <a:pt x="109" y="90"/>
                    <a:pt x="110" y="91"/>
                    <a:pt x="112" y="91"/>
                  </a:cubicBezTo>
                  <a:cubicBezTo>
                    <a:pt x="112" y="91"/>
                    <a:pt x="112" y="91"/>
                    <a:pt x="112" y="91"/>
                  </a:cubicBezTo>
                  <a:cubicBezTo>
                    <a:pt x="112" y="91"/>
                    <a:pt x="113" y="91"/>
                    <a:pt x="113" y="91"/>
                  </a:cubicBezTo>
                  <a:cubicBezTo>
                    <a:pt x="115" y="90"/>
                    <a:pt x="117" y="88"/>
                    <a:pt x="116" y="86"/>
                  </a:cubicBezTo>
                  <a:cubicBezTo>
                    <a:pt x="116" y="86"/>
                    <a:pt x="116" y="86"/>
                    <a:pt x="116" y="86"/>
                  </a:cubicBezTo>
                  <a:cubicBezTo>
                    <a:pt x="116" y="85"/>
                    <a:pt x="116" y="85"/>
                    <a:pt x="116" y="84"/>
                  </a:cubicBezTo>
                  <a:cubicBezTo>
                    <a:pt x="115" y="82"/>
                    <a:pt x="114" y="80"/>
                    <a:pt x="114" y="77"/>
                  </a:cubicBezTo>
                  <a:cubicBezTo>
                    <a:pt x="108" y="61"/>
                    <a:pt x="96" y="23"/>
                    <a:pt x="93" y="17"/>
                  </a:cubicBezTo>
                  <a:cubicBezTo>
                    <a:pt x="90" y="11"/>
                    <a:pt x="84" y="5"/>
                    <a:pt x="61" y="5"/>
                  </a:cubicBezTo>
                  <a:cubicBezTo>
                    <a:pt x="38" y="5"/>
                    <a:pt x="32" y="11"/>
                    <a:pt x="29" y="17"/>
                  </a:cubicBezTo>
                  <a:cubicBezTo>
                    <a:pt x="26" y="23"/>
                    <a:pt x="14" y="61"/>
                    <a:pt x="8" y="77"/>
                  </a:cubicBezTo>
                  <a:cubicBezTo>
                    <a:pt x="8" y="80"/>
                    <a:pt x="7" y="82"/>
                    <a:pt x="6" y="84"/>
                  </a:cubicBezTo>
                  <a:cubicBezTo>
                    <a:pt x="6" y="85"/>
                    <a:pt x="6" y="85"/>
                    <a:pt x="6" y="86"/>
                  </a:cubicBezTo>
                  <a:cubicBezTo>
                    <a:pt x="6" y="86"/>
                    <a:pt x="6" y="86"/>
                    <a:pt x="6" y="86"/>
                  </a:cubicBezTo>
                  <a:cubicBezTo>
                    <a:pt x="5" y="88"/>
                    <a:pt x="7" y="90"/>
                    <a:pt x="9" y="91"/>
                  </a:cubicBezTo>
                  <a:cubicBezTo>
                    <a:pt x="9" y="91"/>
                    <a:pt x="10" y="91"/>
                    <a:pt x="10" y="91"/>
                  </a:cubicBezTo>
                  <a:cubicBezTo>
                    <a:pt x="12" y="91"/>
                    <a:pt x="13" y="90"/>
                    <a:pt x="14" y="89"/>
                  </a:cubicBezTo>
                  <a:cubicBezTo>
                    <a:pt x="34" y="41"/>
                    <a:pt x="34" y="41"/>
                    <a:pt x="34" y="41"/>
                  </a:cubicBezTo>
                  <a:cubicBezTo>
                    <a:pt x="34" y="40"/>
                    <a:pt x="36" y="40"/>
                    <a:pt x="37" y="40"/>
                  </a:cubicBezTo>
                  <a:cubicBezTo>
                    <a:pt x="38" y="40"/>
                    <a:pt x="39" y="42"/>
                    <a:pt x="38" y="43"/>
                  </a:cubicBezTo>
                  <a:cubicBezTo>
                    <a:pt x="25" y="124"/>
                    <a:pt x="25" y="124"/>
                    <a:pt x="25" y="124"/>
                  </a:cubicBezTo>
                  <a:cubicBezTo>
                    <a:pt x="36" y="124"/>
                    <a:pt x="36" y="124"/>
                    <a:pt x="36" y="124"/>
                  </a:cubicBezTo>
                  <a:cubicBezTo>
                    <a:pt x="36" y="124"/>
                    <a:pt x="37" y="124"/>
                    <a:pt x="37" y="125"/>
                  </a:cubicBezTo>
                  <a:cubicBezTo>
                    <a:pt x="38" y="125"/>
                    <a:pt x="38" y="126"/>
                    <a:pt x="38" y="126"/>
                  </a:cubicBezTo>
                  <a:cubicBezTo>
                    <a:pt x="38" y="126"/>
                    <a:pt x="37" y="140"/>
                    <a:pt x="37" y="154"/>
                  </a:cubicBezTo>
                  <a:cubicBezTo>
                    <a:pt x="37" y="161"/>
                    <a:pt x="37" y="168"/>
                    <a:pt x="37" y="173"/>
                  </a:cubicBezTo>
                  <a:cubicBezTo>
                    <a:pt x="37" y="176"/>
                    <a:pt x="36" y="178"/>
                    <a:pt x="36" y="180"/>
                  </a:cubicBezTo>
                  <a:cubicBezTo>
                    <a:pt x="36" y="181"/>
                    <a:pt x="36" y="181"/>
                    <a:pt x="36" y="182"/>
                  </a:cubicBezTo>
                  <a:cubicBezTo>
                    <a:pt x="36" y="182"/>
                    <a:pt x="36" y="182"/>
                    <a:pt x="36" y="182"/>
                  </a:cubicBezTo>
                  <a:cubicBezTo>
                    <a:pt x="37" y="185"/>
                    <a:pt x="39" y="187"/>
                    <a:pt x="43" y="187"/>
                  </a:cubicBezTo>
                  <a:cubicBezTo>
                    <a:pt x="46" y="187"/>
                    <a:pt x="49" y="185"/>
                    <a:pt x="49" y="182"/>
                  </a:cubicBezTo>
                  <a:cubicBezTo>
                    <a:pt x="56" y="126"/>
                    <a:pt x="56" y="126"/>
                    <a:pt x="56" y="126"/>
                  </a:cubicBezTo>
                  <a:cubicBezTo>
                    <a:pt x="56" y="125"/>
                    <a:pt x="57" y="124"/>
                    <a:pt x="58" y="124"/>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grpSp>
        <p:nvGrpSpPr>
          <p:cNvPr id="20" name="Group 20"/>
          <p:cNvGrpSpPr>
            <a:grpSpLocks noChangeAspect="1"/>
          </p:cNvGrpSpPr>
          <p:nvPr/>
        </p:nvGrpSpPr>
        <p:grpSpPr>
          <a:xfrm>
            <a:off x="7246651" y="3218103"/>
            <a:ext cx="263264" cy="524939"/>
            <a:chOff x="4542701" y="-2257065"/>
            <a:chExt cx="725488" cy="1446212"/>
          </a:xfrm>
        </p:grpSpPr>
        <p:sp>
          <p:nvSpPr>
            <p:cNvPr id="39" name="Freeform 38"/>
            <p:cNvSpPr>
              <a:spLocks noEditPoints="1"/>
            </p:cNvSpPr>
            <p:nvPr/>
          </p:nvSpPr>
          <p:spPr bwMode="auto">
            <a:xfrm>
              <a:off x="476812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40" name="Freeform 39"/>
            <p:cNvSpPr>
              <a:spLocks noEditPoints="1"/>
            </p:cNvSpPr>
            <p:nvPr/>
          </p:nvSpPr>
          <p:spPr bwMode="auto">
            <a:xfrm>
              <a:off x="4542701" y="-1953853"/>
              <a:ext cx="725488" cy="1143000"/>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cxnSp>
        <p:nvCxnSpPr>
          <p:cNvPr id="23" name="Straight Connector 22"/>
          <p:cNvCxnSpPr/>
          <p:nvPr/>
        </p:nvCxnSpPr>
        <p:spPr>
          <a:xfrm>
            <a:off x="7990933" y="3790694"/>
            <a:ext cx="327035" cy="238099"/>
          </a:xfrm>
          <a:prstGeom prst="line">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cxnSp>
      <p:sp>
        <p:nvSpPr>
          <p:cNvPr id="24" name="Rectangle 23"/>
          <p:cNvSpPr/>
          <p:nvPr/>
        </p:nvSpPr>
        <p:spPr>
          <a:xfrm>
            <a:off x="288160" y="4631005"/>
            <a:ext cx="4173381" cy="1040798"/>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lnSpc>
                <a:spcPct val="89000"/>
              </a:lnSpc>
            </a:pPr>
            <a:r>
              <a:rPr lang="fr-FR" sz="2000" b="1" i="1" dirty="0"/>
              <a:t>OPTIMIZE PRICING</a:t>
            </a:r>
          </a:p>
          <a:p>
            <a:pPr marL="171450" indent="-171450" algn="r">
              <a:lnSpc>
                <a:spcPct val="89000"/>
              </a:lnSpc>
              <a:buFont typeface="Arial" panose="020B0604020202020204" pitchFamily="34" charset="0"/>
              <a:buChar char="•"/>
            </a:pPr>
            <a:r>
              <a:rPr lang="fr-FR" sz="1400" dirty="0"/>
              <a:t>Identify the best price by tracking transactions, competitors, cost of goods and other variables.</a:t>
            </a:r>
          </a:p>
          <a:p>
            <a:pPr algn="r">
              <a:lnSpc>
                <a:spcPct val="89000"/>
              </a:lnSpc>
            </a:pPr>
            <a:r>
              <a:rPr lang="fr-FR" sz="1400" dirty="0"/>
              <a:t>                </a:t>
            </a:r>
            <a:r>
              <a:rPr lang="fr-FR" sz="1400" b="1" i="1" dirty="0"/>
              <a:t>1% price increase translate to 8.7% increase in operating profits </a:t>
            </a:r>
            <a:endParaRPr lang="en-US" sz="1400" b="1" i="1" dirty="0"/>
          </a:p>
        </p:txBody>
      </p:sp>
      <p:sp>
        <p:nvSpPr>
          <p:cNvPr id="25" name="Rectangle 24"/>
          <p:cNvSpPr/>
          <p:nvPr/>
        </p:nvSpPr>
        <p:spPr>
          <a:xfrm>
            <a:off x="407399" y="3241188"/>
            <a:ext cx="3513367" cy="849079"/>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lnSpc>
                <a:spcPct val="89000"/>
              </a:lnSpc>
            </a:pPr>
            <a:r>
              <a:rPr lang="fr-FR" sz="2000" b="1" i="1" dirty="0"/>
              <a:t>PREDICT MARKET BASKET</a:t>
            </a:r>
          </a:p>
          <a:p>
            <a:pPr marL="171450" indent="-171450" algn="r">
              <a:lnSpc>
                <a:spcPct val="89000"/>
              </a:lnSpc>
              <a:buFont typeface="Arial" panose="020B0604020202020204" pitchFamily="34" charset="0"/>
              <a:buChar char="•"/>
            </a:pPr>
            <a:r>
              <a:rPr lang="fr-FR" sz="1400" dirty="0"/>
              <a:t>Identify combination of products typically purchased together and drive </a:t>
            </a:r>
            <a:r>
              <a:rPr lang="fr-FR" sz="1400" b="1" i="1" dirty="0"/>
              <a:t>increase in sales</a:t>
            </a:r>
            <a:endParaRPr lang="en-US" sz="1400" i="1" dirty="0"/>
          </a:p>
        </p:txBody>
      </p:sp>
      <p:sp>
        <p:nvSpPr>
          <p:cNvPr id="26" name="Rectangle 25"/>
          <p:cNvSpPr/>
          <p:nvPr/>
        </p:nvSpPr>
        <p:spPr>
          <a:xfrm>
            <a:off x="624800" y="2089897"/>
            <a:ext cx="3856613" cy="657359"/>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lnSpc>
                <a:spcPct val="89000"/>
              </a:lnSpc>
            </a:pPr>
            <a:r>
              <a:rPr lang="fr-FR" sz="2000" b="1" i="1" dirty="0"/>
              <a:t>PREDICT TRENDS</a:t>
            </a:r>
          </a:p>
          <a:p>
            <a:pPr marL="171450" indent="-171450" algn="r">
              <a:lnSpc>
                <a:spcPct val="89000"/>
              </a:lnSpc>
              <a:buFont typeface="Arial" panose="020B0604020202020204" pitchFamily="34" charset="0"/>
              <a:buChar char="•"/>
            </a:pPr>
            <a:r>
              <a:rPr lang="fr-FR" sz="1400" dirty="0"/>
              <a:t>Predict the next top selling items by various categories to be at the forefront of the market. </a:t>
            </a:r>
            <a:endParaRPr lang="en-US" sz="1400" dirty="0"/>
          </a:p>
        </p:txBody>
      </p:sp>
      <p:grpSp>
        <p:nvGrpSpPr>
          <p:cNvPr id="21" name="Group 27"/>
          <p:cNvGrpSpPr>
            <a:grpSpLocks noChangeAspect="1"/>
          </p:cNvGrpSpPr>
          <p:nvPr/>
        </p:nvGrpSpPr>
        <p:grpSpPr>
          <a:xfrm>
            <a:off x="7369051" y="3765775"/>
            <a:ext cx="147930" cy="294320"/>
            <a:chOff x="2096364" y="-2257066"/>
            <a:chExt cx="727075" cy="1446213"/>
          </a:xfrm>
        </p:grpSpPr>
        <p:sp>
          <p:nvSpPr>
            <p:cNvPr id="35" name="Freeform 34"/>
            <p:cNvSpPr>
              <a:spLocks noEditPoints="1"/>
            </p:cNvSpPr>
            <p:nvPr/>
          </p:nvSpPr>
          <p:spPr bwMode="auto">
            <a:xfrm>
              <a:off x="2323376" y="-2257066"/>
              <a:ext cx="273050" cy="273050"/>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5 h 46"/>
                <a:gd name="T12" fmla="*/ 5 w 46"/>
                <a:gd name="T13" fmla="*/ 23 h 46"/>
                <a:gd name="T14" fmla="*/ 23 w 46"/>
                <a:gd name="T15" fmla="*/ 41 h 46"/>
                <a:gd name="T16" fmla="*/ 41 w 46"/>
                <a:gd name="T17" fmla="*/ 23 h 46"/>
                <a:gd name="T18" fmla="*/ 23 w 46"/>
                <a:gd name="T1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6"/>
                    <a:pt x="0" y="23"/>
                  </a:cubicBezTo>
                  <a:cubicBezTo>
                    <a:pt x="0" y="10"/>
                    <a:pt x="10" y="0"/>
                    <a:pt x="23" y="0"/>
                  </a:cubicBezTo>
                  <a:cubicBezTo>
                    <a:pt x="36" y="0"/>
                    <a:pt x="46" y="10"/>
                    <a:pt x="46" y="23"/>
                  </a:cubicBezTo>
                  <a:cubicBezTo>
                    <a:pt x="46" y="36"/>
                    <a:pt x="36" y="46"/>
                    <a:pt x="23" y="46"/>
                  </a:cubicBezTo>
                  <a:close/>
                  <a:moveTo>
                    <a:pt x="23" y="5"/>
                  </a:moveTo>
                  <a:cubicBezTo>
                    <a:pt x="13" y="5"/>
                    <a:pt x="5" y="13"/>
                    <a:pt x="5" y="23"/>
                  </a:cubicBezTo>
                  <a:cubicBezTo>
                    <a:pt x="5" y="33"/>
                    <a:pt x="13" y="41"/>
                    <a:pt x="23" y="41"/>
                  </a:cubicBezTo>
                  <a:cubicBezTo>
                    <a:pt x="33" y="41"/>
                    <a:pt x="41" y="33"/>
                    <a:pt x="41" y="23"/>
                  </a:cubicBezTo>
                  <a:cubicBezTo>
                    <a:pt x="41" y="13"/>
                    <a:pt x="33" y="5"/>
                    <a:pt x="23" y="5"/>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36" name="Freeform 35"/>
            <p:cNvSpPr>
              <a:spLocks noEditPoints="1"/>
            </p:cNvSpPr>
            <p:nvPr/>
          </p:nvSpPr>
          <p:spPr bwMode="auto">
            <a:xfrm>
              <a:off x="2096364" y="-1953853"/>
              <a:ext cx="727075" cy="1143000"/>
            </a:xfrm>
            <a:custGeom>
              <a:avLst/>
              <a:gdLst>
                <a:gd name="T0" fmla="*/ 68 w 122"/>
                <a:gd name="T1" fmla="*/ 182 h 192"/>
                <a:gd name="T2" fmla="*/ 60 w 122"/>
                <a:gd name="T3" fmla="*/ 129 h 192"/>
                <a:gd name="T4" fmla="*/ 43 w 122"/>
                <a:gd name="T5" fmla="*/ 192 h 192"/>
                <a:gd name="T6" fmla="*/ 32 w 122"/>
                <a:gd name="T7" fmla="*/ 182 h 192"/>
                <a:gd name="T8" fmla="*/ 22 w 122"/>
                <a:gd name="T9" fmla="*/ 129 h 192"/>
                <a:gd name="T10" fmla="*/ 20 w 122"/>
                <a:gd name="T11" fmla="*/ 126 h 192"/>
                <a:gd name="T12" fmla="*/ 18 w 122"/>
                <a:gd name="T13" fmla="*/ 91 h 192"/>
                <a:gd name="T14" fmla="*/ 7 w 122"/>
                <a:gd name="T15" fmla="*/ 95 h 192"/>
                <a:gd name="T16" fmla="*/ 1 w 122"/>
                <a:gd name="T17" fmla="*/ 84 h 192"/>
                <a:gd name="T18" fmla="*/ 25 w 122"/>
                <a:gd name="T19" fmla="*/ 15 h 192"/>
                <a:gd name="T20" fmla="*/ 97 w 122"/>
                <a:gd name="T21" fmla="*/ 15 h 192"/>
                <a:gd name="T22" fmla="*/ 121 w 122"/>
                <a:gd name="T23" fmla="*/ 84 h 192"/>
                <a:gd name="T24" fmla="*/ 115 w 122"/>
                <a:gd name="T25" fmla="*/ 95 h 192"/>
                <a:gd name="T26" fmla="*/ 112 w 122"/>
                <a:gd name="T27" fmla="*/ 96 h 192"/>
                <a:gd name="T28" fmla="*/ 91 w 122"/>
                <a:gd name="T29" fmla="*/ 62 h 192"/>
                <a:gd name="T30" fmla="*/ 102 w 122"/>
                <a:gd name="T31" fmla="*/ 126 h 192"/>
                <a:gd name="T32" fmla="*/ 100 w 122"/>
                <a:gd name="T33" fmla="*/ 129 h 192"/>
                <a:gd name="T34" fmla="*/ 90 w 122"/>
                <a:gd name="T35" fmla="*/ 182 h 192"/>
                <a:gd name="T36" fmla="*/ 79 w 122"/>
                <a:gd name="T37" fmla="*/ 192 h 192"/>
                <a:gd name="T38" fmla="*/ 58 w 122"/>
                <a:gd name="T39" fmla="*/ 124 h 192"/>
                <a:gd name="T40" fmla="*/ 66 w 122"/>
                <a:gd name="T41" fmla="*/ 126 h 192"/>
                <a:gd name="T42" fmla="*/ 79 w 122"/>
                <a:gd name="T43" fmla="*/ 187 h 192"/>
                <a:gd name="T44" fmla="*/ 79 w 122"/>
                <a:gd name="T45" fmla="*/ 187 h 192"/>
                <a:gd name="T46" fmla="*/ 86 w 122"/>
                <a:gd name="T47" fmla="*/ 182 h 192"/>
                <a:gd name="T48" fmla="*/ 85 w 122"/>
                <a:gd name="T49" fmla="*/ 154 h 192"/>
                <a:gd name="T50" fmla="*/ 85 w 122"/>
                <a:gd name="T51" fmla="*/ 125 h 192"/>
                <a:gd name="T52" fmla="*/ 97 w 122"/>
                <a:gd name="T53" fmla="*/ 124 h 192"/>
                <a:gd name="T54" fmla="*/ 85 w 122"/>
                <a:gd name="T55" fmla="*/ 40 h 192"/>
                <a:gd name="T56" fmla="*/ 108 w 122"/>
                <a:gd name="T57" fmla="*/ 89 h 192"/>
                <a:gd name="T58" fmla="*/ 112 w 122"/>
                <a:gd name="T59" fmla="*/ 91 h 192"/>
                <a:gd name="T60" fmla="*/ 116 w 122"/>
                <a:gd name="T61" fmla="*/ 86 h 192"/>
                <a:gd name="T62" fmla="*/ 116 w 122"/>
                <a:gd name="T63" fmla="*/ 84 h 192"/>
                <a:gd name="T64" fmla="*/ 93 w 122"/>
                <a:gd name="T65" fmla="*/ 17 h 192"/>
                <a:gd name="T66" fmla="*/ 29 w 122"/>
                <a:gd name="T67" fmla="*/ 17 h 192"/>
                <a:gd name="T68" fmla="*/ 6 w 122"/>
                <a:gd name="T69" fmla="*/ 84 h 192"/>
                <a:gd name="T70" fmla="*/ 6 w 122"/>
                <a:gd name="T71" fmla="*/ 86 h 192"/>
                <a:gd name="T72" fmla="*/ 10 w 122"/>
                <a:gd name="T73" fmla="*/ 91 h 192"/>
                <a:gd name="T74" fmla="*/ 34 w 122"/>
                <a:gd name="T75" fmla="*/ 41 h 192"/>
                <a:gd name="T76" fmla="*/ 38 w 122"/>
                <a:gd name="T77" fmla="*/ 43 h 192"/>
                <a:gd name="T78" fmla="*/ 36 w 122"/>
                <a:gd name="T79" fmla="*/ 124 h 192"/>
                <a:gd name="T80" fmla="*/ 38 w 122"/>
                <a:gd name="T81" fmla="*/ 126 h 192"/>
                <a:gd name="T82" fmla="*/ 37 w 122"/>
                <a:gd name="T83" fmla="*/ 173 h 192"/>
                <a:gd name="T84" fmla="*/ 36 w 122"/>
                <a:gd name="T85" fmla="*/ 182 h 192"/>
                <a:gd name="T86" fmla="*/ 43 w 122"/>
                <a:gd name="T87" fmla="*/ 187 h 192"/>
                <a:gd name="T88" fmla="*/ 56 w 122"/>
                <a:gd name="T89" fmla="*/ 12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2" h="192">
                  <a:moveTo>
                    <a:pt x="79" y="192"/>
                  </a:moveTo>
                  <a:cubicBezTo>
                    <a:pt x="74" y="192"/>
                    <a:pt x="69" y="187"/>
                    <a:pt x="68" y="182"/>
                  </a:cubicBezTo>
                  <a:cubicBezTo>
                    <a:pt x="62" y="129"/>
                    <a:pt x="62" y="129"/>
                    <a:pt x="62" y="129"/>
                  </a:cubicBezTo>
                  <a:cubicBezTo>
                    <a:pt x="60" y="129"/>
                    <a:pt x="60" y="129"/>
                    <a:pt x="60" y="129"/>
                  </a:cubicBezTo>
                  <a:cubicBezTo>
                    <a:pt x="54" y="182"/>
                    <a:pt x="54" y="182"/>
                    <a:pt x="54" y="182"/>
                  </a:cubicBezTo>
                  <a:cubicBezTo>
                    <a:pt x="53" y="187"/>
                    <a:pt x="48" y="192"/>
                    <a:pt x="43" y="192"/>
                  </a:cubicBezTo>
                  <a:cubicBezTo>
                    <a:pt x="37" y="192"/>
                    <a:pt x="32" y="187"/>
                    <a:pt x="32" y="182"/>
                  </a:cubicBezTo>
                  <a:cubicBezTo>
                    <a:pt x="32" y="182"/>
                    <a:pt x="32" y="182"/>
                    <a:pt x="32" y="182"/>
                  </a:cubicBezTo>
                  <a:cubicBezTo>
                    <a:pt x="32" y="180"/>
                    <a:pt x="33" y="145"/>
                    <a:pt x="33" y="129"/>
                  </a:cubicBezTo>
                  <a:cubicBezTo>
                    <a:pt x="22" y="129"/>
                    <a:pt x="22" y="129"/>
                    <a:pt x="22" y="129"/>
                  </a:cubicBezTo>
                  <a:cubicBezTo>
                    <a:pt x="21" y="129"/>
                    <a:pt x="21" y="128"/>
                    <a:pt x="20" y="128"/>
                  </a:cubicBezTo>
                  <a:cubicBezTo>
                    <a:pt x="20" y="127"/>
                    <a:pt x="20" y="127"/>
                    <a:pt x="20" y="126"/>
                  </a:cubicBezTo>
                  <a:cubicBezTo>
                    <a:pt x="31" y="62"/>
                    <a:pt x="31" y="62"/>
                    <a:pt x="31" y="62"/>
                  </a:cubicBezTo>
                  <a:cubicBezTo>
                    <a:pt x="18" y="91"/>
                    <a:pt x="18" y="91"/>
                    <a:pt x="18" y="91"/>
                  </a:cubicBezTo>
                  <a:cubicBezTo>
                    <a:pt x="17" y="94"/>
                    <a:pt x="14" y="96"/>
                    <a:pt x="10" y="96"/>
                  </a:cubicBezTo>
                  <a:cubicBezTo>
                    <a:pt x="9" y="96"/>
                    <a:pt x="8" y="95"/>
                    <a:pt x="7" y="95"/>
                  </a:cubicBezTo>
                  <a:cubicBezTo>
                    <a:pt x="3" y="93"/>
                    <a:pt x="0" y="89"/>
                    <a:pt x="1" y="85"/>
                  </a:cubicBezTo>
                  <a:cubicBezTo>
                    <a:pt x="1" y="85"/>
                    <a:pt x="1" y="85"/>
                    <a:pt x="1" y="84"/>
                  </a:cubicBezTo>
                  <a:cubicBezTo>
                    <a:pt x="1" y="84"/>
                    <a:pt x="3" y="80"/>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0"/>
                    <a:pt x="121" y="84"/>
                    <a:pt x="121" y="84"/>
                  </a:cubicBezTo>
                  <a:cubicBezTo>
                    <a:pt x="121" y="85"/>
                    <a:pt x="121" y="85"/>
                    <a:pt x="121" y="85"/>
                  </a:cubicBezTo>
                  <a:cubicBezTo>
                    <a:pt x="122" y="89"/>
                    <a:pt x="119" y="93"/>
                    <a:pt x="115" y="95"/>
                  </a:cubicBezTo>
                  <a:cubicBezTo>
                    <a:pt x="114" y="95"/>
                    <a:pt x="113" y="96"/>
                    <a:pt x="112" y="96"/>
                  </a:cubicBezTo>
                  <a:cubicBezTo>
                    <a:pt x="112" y="96"/>
                    <a:pt x="112" y="96"/>
                    <a:pt x="112" y="96"/>
                  </a:cubicBezTo>
                  <a:cubicBezTo>
                    <a:pt x="108" y="96"/>
                    <a:pt x="105" y="94"/>
                    <a:pt x="104" y="91"/>
                  </a:cubicBezTo>
                  <a:cubicBezTo>
                    <a:pt x="91" y="62"/>
                    <a:pt x="91" y="62"/>
                    <a:pt x="91" y="62"/>
                  </a:cubicBezTo>
                  <a:cubicBezTo>
                    <a:pt x="102" y="126"/>
                    <a:pt x="102" y="126"/>
                    <a:pt x="102" y="126"/>
                  </a:cubicBezTo>
                  <a:cubicBezTo>
                    <a:pt x="102" y="126"/>
                    <a:pt x="102" y="126"/>
                    <a:pt x="102" y="126"/>
                  </a:cubicBezTo>
                  <a:cubicBezTo>
                    <a:pt x="102" y="128"/>
                    <a:pt x="101" y="129"/>
                    <a:pt x="100" y="129"/>
                  </a:cubicBezTo>
                  <a:cubicBezTo>
                    <a:pt x="100" y="129"/>
                    <a:pt x="100" y="129"/>
                    <a:pt x="100" y="129"/>
                  </a:cubicBezTo>
                  <a:cubicBezTo>
                    <a:pt x="89" y="129"/>
                    <a:pt x="89" y="129"/>
                    <a:pt x="89" y="129"/>
                  </a:cubicBezTo>
                  <a:cubicBezTo>
                    <a:pt x="89" y="145"/>
                    <a:pt x="90" y="180"/>
                    <a:pt x="90" y="182"/>
                  </a:cubicBezTo>
                  <a:cubicBezTo>
                    <a:pt x="90" y="182"/>
                    <a:pt x="90" y="182"/>
                    <a:pt x="90" y="182"/>
                  </a:cubicBezTo>
                  <a:cubicBezTo>
                    <a:pt x="90" y="187"/>
                    <a:pt x="85" y="192"/>
                    <a:pt x="79" y="192"/>
                  </a:cubicBezTo>
                  <a:cubicBezTo>
                    <a:pt x="79" y="192"/>
                    <a:pt x="79" y="192"/>
                    <a:pt x="79" y="192"/>
                  </a:cubicBezTo>
                  <a:close/>
                  <a:moveTo>
                    <a:pt x="58" y="124"/>
                  </a:moveTo>
                  <a:cubicBezTo>
                    <a:pt x="64" y="124"/>
                    <a:pt x="64" y="124"/>
                    <a:pt x="64" y="124"/>
                  </a:cubicBezTo>
                  <a:cubicBezTo>
                    <a:pt x="65" y="124"/>
                    <a:pt x="66" y="125"/>
                    <a:pt x="66" y="126"/>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8"/>
                    <a:pt x="85" y="173"/>
                  </a:cubicBezTo>
                  <a:cubicBezTo>
                    <a:pt x="85" y="168"/>
                    <a:pt x="85" y="161"/>
                    <a:pt x="85" y="154"/>
                  </a:cubicBezTo>
                  <a:cubicBezTo>
                    <a:pt x="84" y="140"/>
                    <a:pt x="84" y="126"/>
                    <a:pt x="84" y="126"/>
                  </a:cubicBezTo>
                  <a:cubicBezTo>
                    <a:pt x="84" y="126"/>
                    <a:pt x="84" y="125"/>
                    <a:pt x="85" y="125"/>
                  </a:cubicBezTo>
                  <a:cubicBezTo>
                    <a:pt x="85" y="124"/>
                    <a:pt x="86" y="124"/>
                    <a:pt x="86" y="124"/>
                  </a:cubicBezTo>
                  <a:cubicBezTo>
                    <a:pt x="97" y="124"/>
                    <a:pt x="97" y="124"/>
                    <a:pt x="97" y="124"/>
                  </a:cubicBezTo>
                  <a:cubicBezTo>
                    <a:pt x="84" y="43"/>
                    <a:pt x="84" y="43"/>
                    <a:pt x="84" y="43"/>
                  </a:cubicBezTo>
                  <a:cubicBezTo>
                    <a:pt x="83" y="42"/>
                    <a:pt x="84" y="40"/>
                    <a:pt x="85" y="40"/>
                  </a:cubicBezTo>
                  <a:cubicBezTo>
                    <a:pt x="86" y="40"/>
                    <a:pt x="88" y="40"/>
                    <a:pt x="88" y="41"/>
                  </a:cubicBezTo>
                  <a:cubicBezTo>
                    <a:pt x="108" y="89"/>
                    <a:pt x="108" y="89"/>
                    <a:pt x="108" y="89"/>
                  </a:cubicBezTo>
                  <a:cubicBezTo>
                    <a:pt x="109" y="90"/>
                    <a:pt x="110" y="91"/>
                    <a:pt x="112" y="91"/>
                  </a:cubicBezTo>
                  <a:cubicBezTo>
                    <a:pt x="112" y="91"/>
                    <a:pt x="112" y="91"/>
                    <a:pt x="112" y="91"/>
                  </a:cubicBezTo>
                  <a:cubicBezTo>
                    <a:pt x="112" y="91"/>
                    <a:pt x="113" y="91"/>
                    <a:pt x="113" y="91"/>
                  </a:cubicBezTo>
                  <a:cubicBezTo>
                    <a:pt x="115" y="90"/>
                    <a:pt x="117" y="88"/>
                    <a:pt x="116" y="86"/>
                  </a:cubicBezTo>
                  <a:cubicBezTo>
                    <a:pt x="116" y="86"/>
                    <a:pt x="116" y="86"/>
                    <a:pt x="116" y="86"/>
                  </a:cubicBezTo>
                  <a:cubicBezTo>
                    <a:pt x="116" y="85"/>
                    <a:pt x="116" y="85"/>
                    <a:pt x="116" y="84"/>
                  </a:cubicBezTo>
                  <a:cubicBezTo>
                    <a:pt x="115" y="82"/>
                    <a:pt x="114" y="80"/>
                    <a:pt x="114" y="77"/>
                  </a:cubicBezTo>
                  <a:cubicBezTo>
                    <a:pt x="108" y="61"/>
                    <a:pt x="96" y="23"/>
                    <a:pt x="93" y="17"/>
                  </a:cubicBezTo>
                  <a:cubicBezTo>
                    <a:pt x="90" y="11"/>
                    <a:pt x="84" y="5"/>
                    <a:pt x="61" y="5"/>
                  </a:cubicBezTo>
                  <a:cubicBezTo>
                    <a:pt x="38" y="5"/>
                    <a:pt x="32" y="11"/>
                    <a:pt x="29" y="17"/>
                  </a:cubicBezTo>
                  <a:cubicBezTo>
                    <a:pt x="26" y="23"/>
                    <a:pt x="14" y="61"/>
                    <a:pt x="8" y="77"/>
                  </a:cubicBezTo>
                  <a:cubicBezTo>
                    <a:pt x="8" y="80"/>
                    <a:pt x="7" y="82"/>
                    <a:pt x="6" y="84"/>
                  </a:cubicBezTo>
                  <a:cubicBezTo>
                    <a:pt x="6" y="85"/>
                    <a:pt x="6" y="85"/>
                    <a:pt x="6" y="86"/>
                  </a:cubicBezTo>
                  <a:cubicBezTo>
                    <a:pt x="6" y="86"/>
                    <a:pt x="6" y="86"/>
                    <a:pt x="6" y="86"/>
                  </a:cubicBezTo>
                  <a:cubicBezTo>
                    <a:pt x="5" y="88"/>
                    <a:pt x="7" y="90"/>
                    <a:pt x="9" y="91"/>
                  </a:cubicBezTo>
                  <a:cubicBezTo>
                    <a:pt x="9" y="91"/>
                    <a:pt x="10" y="91"/>
                    <a:pt x="10" y="91"/>
                  </a:cubicBezTo>
                  <a:cubicBezTo>
                    <a:pt x="12" y="91"/>
                    <a:pt x="13" y="90"/>
                    <a:pt x="14" y="89"/>
                  </a:cubicBezTo>
                  <a:cubicBezTo>
                    <a:pt x="34" y="41"/>
                    <a:pt x="34" y="41"/>
                    <a:pt x="34" y="41"/>
                  </a:cubicBezTo>
                  <a:cubicBezTo>
                    <a:pt x="34" y="40"/>
                    <a:pt x="36" y="40"/>
                    <a:pt x="37" y="40"/>
                  </a:cubicBezTo>
                  <a:cubicBezTo>
                    <a:pt x="38" y="40"/>
                    <a:pt x="39" y="42"/>
                    <a:pt x="38" y="43"/>
                  </a:cubicBezTo>
                  <a:cubicBezTo>
                    <a:pt x="25" y="124"/>
                    <a:pt x="25" y="124"/>
                    <a:pt x="25" y="124"/>
                  </a:cubicBezTo>
                  <a:cubicBezTo>
                    <a:pt x="36" y="124"/>
                    <a:pt x="36" y="124"/>
                    <a:pt x="36" y="124"/>
                  </a:cubicBezTo>
                  <a:cubicBezTo>
                    <a:pt x="36" y="124"/>
                    <a:pt x="37" y="124"/>
                    <a:pt x="37" y="125"/>
                  </a:cubicBezTo>
                  <a:cubicBezTo>
                    <a:pt x="38" y="125"/>
                    <a:pt x="38" y="126"/>
                    <a:pt x="38" y="126"/>
                  </a:cubicBezTo>
                  <a:cubicBezTo>
                    <a:pt x="38" y="126"/>
                    <a:pt x="37" y="140"/>
                    <a:pt x="37" y="154"/>
                  </a:cubicBezTo>
                  <a:cubicBezTo>
                    <a:pt x="37" y="161"/>
                    <a:pt x="37" y="168"/>
                    <a:pt x="37" y="173"/>
                  </a:cubicBezTo>
                  <a:cubicBezTo>
                    <a:pt x="37" y="176"/>
                    <a:pt x="36" y="178"/>
                    <a:pt x="36" y="180"/>
                  </a:cubicBezTo>
                  <a:cubicBezTo>
                    <a:pt x="36" y="181"/>
                    <a:pt x="36" y="181"/>
                    <a:pt x="36" y="182"/>
                  </a:cubicBezTo>
                  <a:cubicBezTo>
                    <a:pt x="36" y="182"/>
                    <a:pt x="36" y="182"/>
                    <a:pt x="36" y="182"/>
                  </a:cubicBezTo>
                  <a:cubicBezTo>
                    <a:pt x="37" y="185"/>
                    <a:pt x="39" y="187"/>
                    <a:pt x="43" y="187"/>
                  </a:cubicBezTo>
                  <a:cubicBezTo>
                    <a:pt x="46" y="187"/>
                    <a:pt x="49" y="185"/>
                    <a:pt x="49" y="182"/>
                  </a:cubicBezTo>
                  <a:cubicBezTo>
                    <a:pt x="56" y="126"/>
                    <a:pt x="56" y="126"/>
                    <a:pt x="56" y="126"/>
                  </a:cubicBezTo>
                  <a:cubicBezTo>
                    <a:pt x="56" y="125"/>
                    <a:pt x="57" y="124"/>
                    <a:pt x="58" y="124"/>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sp>
        <p:nvSpPr>
          <p:cNvPr id="30" name="Freeform 29"/>
          <p:cNvSpPr/>
          <p:nvPr/>
        </p:nvSpPr>
        <p:spPr>
          <a:xfrm flipH="1">
            <a:off x="4509375" y="2139444"/>
            <a:ext cx="425339" cy="142875"/>
          </a:xfrm>
          <a:custGeom>
            <a:avLst/>
            <a:gdLst>
              <a:gd name="connsiteX0" fmla="*/ 0 w 425450"/>
              <a:gd name="connsiteY0" fmla="*/ 142875 h 142875"/>
              <a:gd name="connsiteX1" fmla="*/ 168275 w 425450"/>
              <a:gd name="connsiteY1" fmla="*/ 0 h 142875"/>
              <a:gd name="connsiteX2" fmla="*/ 425450 w 425450"/>
              <a:gd name="connsiteY2" fmla="*/ 0 h 142875"/>
            </a:gdLst>
            <a:ahLst/>
            <a:cxnLst>
              <a:cxn ang="0">
                <a:pos x="connsiteX0" y="connsiteY0"/>
              </a:cxn>
              <a:cxn ang="0">
                <a:pos x="connsiteX1" y="connsiteY1"/>
              </a:cxn>
              <a:cxn ang="0">
                <a:pos x="connsiteX2" y="connsiteY2"/>
              </a:cxn>
            </a:cxnLst>
            <a:rect l="l" t="t" r="r" b="b"/>
            <a:pathLst>
              <a:path w="425450" h="142875">
                <a:moveTo>
                  <a:pt x="0" y="142875"/>
                </a:moveTo>
                <a:lnTo>
                  <a:pt x="168275" y="0"/>
                </a:lnTo>
                <a:lnTo>
                  <a:pt x="425450" y="0"/>
                </a:lnTo>
              </a:path>
            </a:pathLst>
          </a:cu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p>
        </p:txBody>
      </p:sp>
      <p:sp>
        <p:nvSpPr>
          <p:cNvPr id="31" name="Freeform 30"/>
          <p:cNvSpPr/>
          <p:nvPr/>
        </p:nvSpPr>
        <p:spPr>
          <a:xfrm flipH="1" flipV="1">
            <a:off x="4509551" y="4562234"/>
            <a:ext cx="419063" cy="273212"/>
          </a:xfrm>
          <a:custGeom>
            <a:avLst/>
            <a:gdLst>
              <a:gd name="connsiteX0" fmla="*/ 0 w 425450"/>
              <a:gd name="connsiteY0" fmla="*/ 142875 h 142875"/>
              <a:gd name="connsiteX1" fmla="*/ 168275 w 425450"/>
              <a:gd name="connsiteY1" fmla="*/ 0 h 142875"/>
              <a:gd name="connsiteX2" fmla="*/ 425450 w 425450"/>
              <a:gd name="connsiteY2" fmla="*/ 0 h 142875"/>
              <a:gd name="connsiteX0" fmla="*/ 0 w 241564"/>
              <a:gd name="connsiteY0" fmla="*/ 142875 h 142875"/>
              <a:gd name="connsiteX1" fmla="*/ 168275 w 241564"/>
              <a:gd name="connsiteY1" fmla="*/ 0 h 142875"/>
              <a:gd name="connsiteX2" fmla="*/ 241564 w 241564"/>
              <a:gd name="connsiteY2" fmla="*/ 1245 h 142875"/>
            </a:gdLst>
            <a:ahLst/>
            <a:cxnLst>
              <a:cxn ang="0">
                <a:pos x="connsiteX0" y="connsiteY0"/>
              </a:cxn>
              <a:cxn ang="0">
                <a:pos x="connsiteX1" y="connsiteY1"/>
              </a:cxn>
              <a:cxn ang="0">
                <a:pos x="connsiteX2" y="connsiteY2"/>
              </a:cxn>
            </a:cxnLst>
            <a:rect l="l" t="t" r="r" b="b"/>
            <a:pathLst>
              <a:path w="241564" h="142875">
                <a:moveTo>
                  <a:pt x="0" y="142875"/>
                </a:moveTo>
                <a:lnTo>
                  <a:pt x="168275" y="0"/>
                </a:lnTo>
                <a:lnTo>
                  <a:pt x="241564" y="1245"/>
                </a:lnTo>
              </a:path>
            </a:pathLst>
          </a:cu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p>
        </p:txBody>
      </p:sp>
      <p:cxnSp>
        <p:nvCxnSpPr>
          <p:cNvPr id="32" name="Straight Connector 31"/>
          <p:cNvCxnSpPr/>
          <p:nvPr/>
        </p:nvCxnSpPr>
        <p:spPr>
          <a:xfrm>
            <a:off x="3983423" y="3428554"/>
            <a:ext cx="180700" cy="0"/>
          </a:xfrm>
          <a:prstGeom prst="line">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cxn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9501" y="2228334"/>
            <a:ext cx="728535" cy="728725"/>
          </a:xfrm>
          <a:prstGeom prst="rect">
            <a:avLst/>
          </a:prstGeom>
        </p:spPr>
      </p:pic>
      <p:pic>
        <p:nvPicPr>
          <p:cNvPr id="55" name="Picture 54"/>
          <p:cNvPicPr>
            <a:picLocks noChangeAspect="1"/>
          </p:cNvPicPr>
          <p:nvPr/>
        </p:nvPicPr>
        <p:blipFill>
          <a:blip r:embed="rId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4491182" y="3191085"/>
            <a:ext cx="547520" cy="547663"/>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28615" y="4048568"/>
            <a:ext cx="689345" cy="689525"/>
          </a:xfrm>
          <a:prstGeom prst="rect">
            <a:avLst/>
          </a:prstGeom>
        </p:spPr>
      </p:pic>
      <p:pic>
        <p:nvPicPr>
          <p:cNvPr id="58" name="Picture 57"/>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736162" y="2166790"/>
            <a:ext cx="790063" cy="790269"/>
          </a:xfrm>
          <a:prstGeom prst="rect">
            <a:avLst/>
          </a:prstGeom>
        </p:spPr>
      </p:pic>
      <p:sp>
        <p:nvSpPr>
          <p:cNvPr id="46" name="Pie 45"/>
          <p:cNvSpPr/>
          <p:nvPr/>
        </p:nvSpPr>
        <p:spPr>
          <a:xfrm rot="2165895">
            <a:off x="4491205" y="1559348"/>
            <a:ext cx="3347500" cy="3348372"/>
          </a:xfrm>
          <a:prstGeom prst="pie">
            <a:avLst>
              <a:gd name="adj1" fmla="val 12147609"/>
              <a:gd name="adj2" fmla="val 13863678"/>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solidFill>
                <a:schemeClr val="tx1"/>
              </a:solidFill>
            </a:endParaRPr>
          </a:p>
        </p:txBody>
      </p:sp>
      <p:pic>
        <p:nvPicPr>
          <p:cNvPr id="2050" name="Picture 2"/>
          <p:cNvPicPr>
            <a:picLocks noChangeAspect="1" noChangeArrowheads="1"/>
          </p:cNvPicPr>
          <p:nvPr/>
        </p:nvPicPr>
        <p:blipFill>
          <a:blip r:embed="rId7" cstate="print">
            <a:biLevel thresh="75000"/>
          </a:blip>
          <a:srcRect/>
          <a:stretch>
            <a:fillRect/>
          </a:stretch>
        </p:blipFill>
        <p:spPr bwMode="auto">
          <a:xfrm>
            <a:off x="5544592" y="1685306"/>
            <a:ext cx="497730" cy="502940"/>
          </a:xfrm>
          <a:prstGeom prst="rect">
            <a:avLst/>
          </a:prstGeom>
          <a:noFill/>
          <a:ln w="9525">
            <a:noFill/>
            <a:miter lim="800000"/>
            <a:headEnd/>
            <a:tailEnd/>
          </a:ln>
        </p:spPr>
      </p:pic>
      <p:sp>
        <p:nvSpPr>
          <p:cNvPr id="59" name="Rectangle 58"/>
          <p:cNvSpPr/>
          <p:nvPr/>
        </p:nvSpPr>
        <p:spPr>
          <a:xfrm>
            <a:off x="6359387" y="1089357"/>
            <a:ext cx="4872252" cy="657359"/>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89000"/>
              </a:lnSpc>
            </a:pPr>
            <a:r>
              <a:rPr lang="fr-FR" sz="2000" b="1" i="1" dirty="0"/>
              <a:t>PREDICT CUSTOMER CHURN  </a:t>
            </a:r>
          </a:p>
          <a:p>
            <a:pPr marL="171450" indent="-171450">
              <a:lnSpc>
                <a:spcPct val="89000"/>
              </a:lnSpc>
              <a:buFont typeface="Arial" panose="020B0604020202020204" pitchFamily="34" charset="0"/>
              <a:buChar char="•"/>
            </a:pPr>
            <a:r>
              <a:rPr lang="fr-FR" sz="1400" dirty="0"/>
              <a:t>Predict </a:t>
            </a:r>
            <a:r>
              <a:rPr lang="en-US" sz="1400" dirty="0"/>
              <a:t>how many clients discontinued a service, an application or stopped buying a product during a certain period of time.</a:t>
            </a:r>
          </a:p>
        </p:txBody>
      </p:sp>
      <p:sp>
        <p:nvSpPr>
          <p:cNvPr id="60" name="Freeform 59"/>
          <p:cNvSpPr/>
          <p:nvPr/>
        </p:nvSpPr>
        <p:spPr>
          <a:xfrm>
            <a:off x="5658840" y="1480930"/>
            <a:ext cx="680674" cy="317684"/>
          </a:xfrm>
          <a:custGeom>
            <a:avLst/>
            <a:gdLst>
              <a:gd name="connsiteX0" fmla="*/ 0 w 425450"/>
              <a:gd name="connsiteY0" fmla="*/ 142875 h 142875"/>
              <a:gd name="connsiteX1" fmla="*/ 168275 w 425450"/>
              <a:gd name="connsiteY1" fmla="*/ 0 h 142875"/>
              <a:gd name="connsiteX2" fmla="*/ 425450 w 425450"/>
              <a:gd name="connsiteY2" fmla="*/ 0 h 142875"/>
            </a:gdLst>
            <a:ahLst/>
            <a:cxnLst>
              <a:cxn ang="0">
                <a:pos x="connsiteX0" y="connsiteY0"/>
              </a:cxn>
              <a:cxn ang="0">
                <a:pos x="connsiteX1" y="connsiteY1"/>
              </a:cxn>
              <a:cxn ang="0">
                <a:pos x="connsiteX2" y="connsiteY2"/>
              </a:cxn>
            </a:cxnLst>
            <a:rect l="l" t="t" r="r" b="b"/>
            <a:pathLst>
              <a:path w="425450" h="142875">
                <a:moveTo>
                  <a:pt x="0" y="142875"/>
                </a:moveTo>
                <a:lnTo>
                  <a:pt x="168275" y="0"/>
                </a:lnTo>
                <a:lnTo>
                  <a:pt x="425450" y="0"/>
                </a:lnTo>
              </a:path>
            </a:pathLst>
          </a:cu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dirty="0"/>
          </a:p>
        </p:txBody>
      </p:sp>
      <p:pic>
        <p:nvPicPr>
          <p:cNvPr id="63" name="Picture 62" descr="utshield_white.jpg"/>
          <p:cNvPicPr>
            <a:picLocks noChangeAspect="1"/>
          </p:cNvPicPr>
          <p:nvPr/>
        </p:nvPicPr>
        <p:blipFill>
          <a:blip r:embed="rId8" cstate="print"/>
          <a:srcRect l="38334" t="13333" r="38333" b="11111"/>
          <a:stretch>
            <a:fillRect/>
          </a:stretch>
        </p:blipFill>
        <p:spPr>
          <a:xfrm>
            <a:off x="414541" y="415895"/>
            <a:ext cx="487553" cy="530192"/>
          </a:xfrm>
          <a:prstGeom prst="rect">
            <a:avLst/>
          </a:prstGeom>
        </p:spPr>
      </p:pic>
    </p:spTree>
    <p:extLst>
      <p:ext uri="{BB962C8B-B14F-4D97-AF65-F5344CB8AC3E}">
        <p14:creationId xmlns:p14="http://schemas.microsoft.com/office/powerpoint/2010/main" val="139399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grpSp>
        <p:nvGrpSpPr>
          <p:cNvPr id="3" name="Group 58"/>
          <p:cNvGrpSpPr/>
          <p:nvPr/>
        </p:nvGrpSpPr>
        <p:grpSpPr>
          <a:xfrm>
            <a:off x="853218" y="1417926"/>
            <a:ext cx="10543333" cy="4576475"/>
            <a:chOff x="1840195" y="1946245"/>
            <a:chExt cx="8511933" cy="3677643"/>
          </a:xfrm>
        </p:grpSpPr>
        <p:grpSp>
          <p:nvGrpSpPr>
            <p:cNvPr id="4" name="Group 34"/>
            <p:cNvGrpSpPr/>
            <p:nvPr/>
          </p:nvGrpSpPr>
          <p:grpSpPr>
            <a:xfrm>
              <a:off x="1925852" y="1946245"/>
              <a:ext cx="8405190" cy="2167469"/>
              <a:chOff x="2872016" y="2382823"/>
              <a:chExt cx="6480022" cy="1620180"/>
            </a:xfrm>
          </p:grpSpPr>
          <p:sp>
            <p:nvSpPr>
              <p:cNvPr id="6" name="Oval 5"/>
              <p:cNvSpPr/>
              <p:nvPr/>
            </p:nvSpPr>
            <p:spPr>
              <a:xfrm>
                <a:off x="2872016"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sp>
            <p:nvSpPr>
              <p:cNvPr id="7" name="Arc 6"/>
              <p:cNvSpPr/>
              <p:nvPr/>
            </p:nvSpPr>
            <p:spPr>
              <a:xfrm>
                <a:off x="2872862" y="2383669"/>
                <a:ext cx="1618488" cy="1618488"/>
              </a:xfrm>
              <a:prstGeom prst="arc">
                <a:avLst>
                  <a:gd name="adj1" fmla="val 10766207"/>
                  <a:gd name="adj2" fmla="val 0"/>
                </a:avLst>
              </a:prstGeom>
              <a:ln w="69850" cap="rn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sp>
            <p:nvSpPr>
              <p:cNvPr id="8" name="Oval 7"/>
              <p:cNvSpPr/>
              <p:nvPr/>
            </p:nvSpPr>
            <p:spPr>
              <a:xfrm>
                <a:off x="4492196"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sp>
            <p:nvSpPr>
              <p:cNvPr id="9" name="Arc 8"/>
              <p:cNvSpPr/>
              <p:nvPr/>
            </p:nvSpPr>
            <p:spPr>
              <a:xfrm rot="10800000">
                <a:off x="4493042" y="2383669"/>
                <a:ext cx="1618488" cy="1618488"/>
              </a:xfrm>
              <a:prstGeom prst="arc">
                <a:avLst>
                  <a:gd name="adj1" fmla="val 10766207"/>
                  <a:gd name="adj2" fmla="val 0"/>
                </a:avLst>
              </a:prstGeom>
              <a:ln w="6985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sp>
            <p:nvSpPr>
              <p:cNvPr id="10" name="Oval 9"/>
              <p:cNvSpPr/>
              <p:nvPr/>
            </p:nvSpPr>
            <p:spPr>
              <a:xfrm>
                <a:off x="6111678"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sp>
            <p:nvSpPr>
              <p:cNvPr id="11" name="Arc 10"/>
              <p:cNvSpPr/>
              <p:nvPr/>
            </p:nvSpPr>
            <p:spPr>
              <a:xfrm>
                <a:off x="6112524" y="2383669"/>
                <a:ext cx="1618488" cy="1618488"/>
              </a:xfrm>
              <a:prstGeom prst="arc">
                <a:avLst>
                  <a:gd name="adj1" fmla="val 10766207"/>
                  <a:gd name="adj2" fmla="val 0"/>
                </a:avLst>
              </a:prstGeom>
              <a:ln w="6985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sp>
            <p:nvSpPr>
              <p:cNvPr id="12" name="Oval 11"/>
              <p:cNvSpPr/>
              <p:nvPr/>
            </p:nvSpPr>
            <p:spPr>
              <a:xfrm>
                <a:off x="7731858" y="2382823"/>
                <a:ext cx="1620180" cy="162018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US" sz="1800" dirty="0">
                  <a:solidFill>
                    <a:schemeClr val="tx1">
                      <a:lumMod val="75000"/>
                      <a:lumOff val="25000"/>
                    </a:schemeClr>
                  </a:solidFill>
                </a:endParaRPr>
              </a:p>
            </p:txBody>
          </p:sp>
          <p:grpSp>
            <p:nvGrpSpPr>
              <p:cNvPr id="5" name="Group 13"/>
              <p:cNvGrpSpPr/>
              <p:nvPr/>
            </p:nvGrpSpPr>
            <p:grpSpPr>
              <a:xfrm>
                <a:off x="5021588" y="2571845"/>
                <a:ext cx="560928" cy="560928"/>
                <a:chOff x="6207761" y="7121628"/>
                <a:chExt cx="837455" cy="837453"/>
              </a:xfrm>
            </p:grpSpPr>
            <p:sp>
              <p:nvSpPr>
                <p:cNvPr id="15" name="Oval 14"/>
                <p:cNvSpPr>
                  <a:spLocks noChangeArrowheads="1"/>
                </p:cNvSpPr>
                <p:nvPr/>
              </p:nvSpPr>
              <p:spPr bwMode="auto">
                <a:xfrm>
                  <a:off x="6207761" y="7121628"/>
                  <a:ext cx="837455" cy="837453"/>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16" name="Freeform 15"/>
                <p:cNvSpPr>
                  <a:spLocks noEditPoints="1"/>
                </p:cNvSpPr>
                <p:nvPr/>
              </p:nvSpPr>
              <p:spPr bwMode="auto">
                <a:xfrm>
                  <a:off x="6365307" y="7326026"/>
                  <a:ext cx="521359" cy="428672"/>
                </a:xfrm>
                <a:custGeom>
                  <a:avLst/>
                  <a:gdLst>
                    <a:gd name="T0" fmla="*/ 414 w 444"/>
                    <a:gd name="T1" fmla="*/ 172 h 365"/>
                    <a:gd name="T2" fmla="*/ 392 w 444"/>
                    <a:gd name="T3" fmla="*/ 0 h 365"/>
                    <a:gd name="T4" fmla="*/ 0 w 444"/>
                    <a:gd name="T5" fmla="*/ 22 h 365"/>
                    <a:gd name="T6" fmla="*/ 22 w 444"/>
                    <a:gd name="T7" fmla="*/ 283 h 365"/>
                    <a:gd name="T8" fmla="*/ 144 w 444"/>
                    <a:gd name="T9" fmla="*/ 355 h 365"/>
                    <a:gd name="T10" fmla="*/ 118 w 444"/>
                    <a:gd name="T11" fmla="*/ 360 h 365"/>
                    <a:gd name="T12" fmla="*/ 291 w 444"/>
                    <a:gd name="T13" fmla="*/ 365 h 365"/>
                    <a:gd name="T14" fmla="*/ 291 w 444"/>
                    <a:gd name="T15" fmla="*/ 355 h 365"/>
                    <a:gd name="T16" fmla="*/ 254 w 444"/>
                    <a:gd name="T17" fmla="*/ 283 h 365"/>
                    <a:gd name="T18" fmla="*/ 326 w 444"/>
                    <a:gd name="T19" fmla="*/ 348 h 365"/>
                    <a:gd name="T20" fmla="*/ 427 w 444"/>
                    <a:gd name="T21" fmla="*/ 365 h 365"/>
                    <a:gd name="T22" fmla="*/ 444 w 444"/>
                    <a:gd name="T23" fmla="*/ 189 h 365"/>
                    <a:gd name="T24" fmla="*/ 10 w 444"/>
                    <a:gd name="T25" fmla="*/ 22 h 365"/>
                    <a:gd name="T26" fmla="*/ 392 w 444"/>
                    <a:gd name="T27" fmla="*/ 9 h 365"/>
                    <a:gd name="T28" fmla="*/ 404 w 444"/>
                    <a:gd name="T29" fmla="*/ 36 h 365"/>
                    <a:gd name="T30" fmla="*/ 10 w 444"/>
                    <a:gd name="T31" fmla="*/ 22 h 365"/>
                    <a:gd name="T32" fmla="*/ 158 w 444"/>
                    <a:gd name="T33" fmla="*/ 355 h 365"/>
                    <a:gd name="T34" fmla="*/ 245 w 444"/>
                    <a:gd name="T35" fmla="*/ 283 h 365"/>
                    <a:gd name="T36" fmla="*/ 259 w 444"/>
                    <a:gd name="T37" fmla="*/ 355 h 365"/>
                    <a:gd name="T38" fmla="*/ 22 w 444"/>
                    <a:gd name="T39" fmla="*/ 273 h 365"/>
                    <a:gd name="T40" fmla="*/ 10 w 444"/>
                    <a:gd name="T41" fmla="*/ 247 h 365"/>
                    <a:gd name="T42" fmla="*/ 326 w 444"/>
                    <a:gd name="T43" fmla="*/ 273 h 365"/>
                    <a:gd name="T44" fmla="*/ 326 w 444"/>
                    <a:gd name="T45" fmla="*/ 237 h 365"/>
                    <a:gd name="T46" fmla="*/ 10 w 444"/>
                    <a:gd name="T47" fmla="*/ 45 h 365"/>
                    <a:gd name="T48" fmla="*/ 404 w 444"/>
                    <a:gd name="T49" fmla="*/ 172 h 365"/>
                    <a:gd name="T50" fmla="*/ 326 w 444"/>
                    <a:gd name="T51" fmla="*/ 189 h 365"/>
                    <a:gd name="T52" fmla="*/ 427 w 444"/>
                    <a:gd name="T53" fmla="*/ 355 h 365"/>
                    <a:gd name="T54" fmla="*/ 336 w 444"/>
                    <a:gd name="T55" fmla="*/ 348 h 365"/>
                    <a:gd name="T56" fmla="*/ 434 w 444"/>
                    <a:gd name="T57" fmla="*/ 339 h 365"/>
                    <a:gd name="T58" fmla="*/ 434 w 444"/>
                    <a:gd name="T59" fmla="*/ 329 h 365"/>
                    <a:gd name="T60" fmla="*/ 336 w 444"/>
                    <a:gd name="T61" fmla="*/ 205 h 365"/>
                    <a:gd name="T62" fmla="*/ 434 w 444"/>
                    <a:gd name="T63" fmla="*/ 329 h 365"/>
                    <a:gd name="T64" fmla="*/ 336 w 444"/>
                    <a:gd name="T65" fmla="*/ 196 h 365"/>
                    <a:gd name="T66" fmla="*/ 343 w 444"/>
                    <a:gd name="T67" fmla="*/ 181 h 365"/>
                    <a:gd name="T68" fmla="*/ 434 w 444"/>
                    <a:gd name="T69" fmla="*/ 18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365">
                      <a:moveTo>
                        <a:pt x="427" y="172"/>
                      </a:moveTo>
                      <a:cubicBezTo>
                        <a:pt x="414" y="172"/>
                        <a:pt x="414" y="172"/>
                        <a:pt x="414" y="172"/>
                      </a:cubicBezTo>
                      <a:cubicBezTo>
                        <a:pt x="414" y="22"/>
                        <a:pt x="414" y="22"/>
                        <a:pt x="414" y="22"/>
                      </a:cubicBezTo>
                      <a:cubicBezTo>
                        <a:pt x="414" y="10"/>
                        <a:pt x="404" y="0"/>
                        <a:pt x="392" y="0"/>
                      </a:cubicBezTo>
                      <a:cubicBezTo>
                        <a:pt x="22" y="0"/>
                        <a:pt x="22" y="0"/>
                        <a:pt x="22" y="0"/>
                      </a:cubicBezTo>
                      <a:cubicBezTo>
                        <a:pt x="10" y="0"/>
                        <a:pt x="0" y="10"/>
                        <a:pt x="0" y="22"/>
                      </a:cubicBezTo>
                      <a:cubicBezTo>
                        <a:pt x="0" y="261"/>
                        <a:pt x="0" y="261"/>
                        <a:pt x="0" y="261"/>
                      </a:cubicBezTo>
                      <a:cubicBezTo>
                        <a:pt x="0" y="273"/>
                        <a:pt x="10" y="283"/>
                        <a:pt x="22" y="283"/>
                      </a:cubicBezTo>
                      <a:cubicBezTo>
                        <a:pt x="163" y="283"/>
                        <a:pt x="163" y="283"/>
                        <a:pt x="163" y="283"/>
                      </a:cubicBezTo>
                      <a:cubicBezTo>
                        <a:pt x="161" y="319"/>
                        <a:pt x="154" y="355"/>
                        <a:pt x="144" y="355"/>
                      </a:cubicBezTo>
                      <a:cubicBezTo>
                        <a:pt x="123" y="355"/>
                        <a:pt x="123" y="355"/>
                        <a:pt x="123" y="355"/>
                      </a:cubicBezTo>
                      <a:cubicBezTo>
                        <a:pt x="120" y="355"/>
                        <a:pt x="118" y="358"/>
                        <a:pt x="118" y="360"/>
                      </a:cubicBezTo>
                      <a:cubicBezTo>
                        <a:pt x="118" y="363"/>
                        <a:pt x="120" y="365"/>
                        <a:pt x="123" y="365"/>
                      </a:cubicBezTo>
                      <a:cubicBezTo>
                        <a:pt x="291" y="365"/>
                        <a:pt x="291" y="365"/>
                        <a:pt x="291" y="365"/>
                      </a:cubicBezTo>
                      <a:cubicBezTo>
                        <a:pt x="294" y="365"/>
                        <a:pt x="296" y="363"/>
                        <a:pt x="296" y="360"/>
                      </a:cubicBezTo>
                      <a:cubicBezTo>
                        <a:pt x="296" y="358"/>
                        <a:pt x="294" y="355"/>
                        <a:pt x="291" y="355"/>
                      </a:cubicBezTo>
                      <a:cubicBezTo>
                        <a:pt x="273" y="355"/>
                        <a:pt x="273" y="355"/>
                        <a:pt x="273" y="355"/>
                      </a:cubicBezTo>
                      <a:cubicBezTo>
                        <a:pt x="264" y="355"/>
                        <a:pt x="256" y="319"/>
                        <a:pt x="254" y="283"/>
                      </a:cubicBezTo>
                      <a:cubicBezTo>
                        <a:pt x="326" y="283"/>
                        <a:pt x="326" y="283"/>
                        <a:pt x="326" y="283"/>
                      </a:cubicBezTo>
                      <a:cubicBezTo>
                        <a:pt x="326" y="348"/>
                        <a:pt x="326" y="348"/>
                        <a:pt x="326" y="348"/>
                      </a:cubicBezTo>
                      <a:cubicBezTo>
                        <a:pt x="326" y="357"/>
                        <a:pt x="334" y="365"/>
                        <a:pt x="343" y="365"/>
                      </a:cubicBezTo>
                      <a:cubicBezTo>
                        <a:pt x="427" y="365"/>
                        <a:pt x="427" y="365"/>
                        <a:pt x="427" y="365"/>
                      </a:cubicBezTo>
                      <a:cubicBezTo>
                        <a:pt x="436" y="365"/>
                        <a:pt x="444" y="357"/>
                        <a:pt x="444" y="348"/>
                      </a:cubicBezTo>
                      <a:cubicBezTo>
                        <a:pt x="444" y="189"/>
                        <a:pt x="444" y="189"/>
                        <a:pt x="444" y="189"/>
                      </a:cubicBezTo>
                      <a:cubicBezTo>
                        <a:pt x="444" y="179"/>
                        <a:pt x="436" y="172"/>
                        <a:pt x="427" y="172"/>
                      </a:cubicBezTo>
                      <a:close/>
                      <a:moveTo>
                        <a:pt x="10" y="22"/>
                      </a:moveTo>
                      <a:cubicBezTo>
                        <a:pt x="10" y="15"/>
                        <a:pt x="15" y="9"/>
                        <a:pt x="22" y="9"/>
                      </a:cubicBezTo>
                      <a:cubicBezTo>
                        <a:pt x="392" y="9"/>
                        <a:pt x="392" y="9"/>
                        <a:pt x="392" y="9"/>
                      </a:cubicBezTo>
                      <a:cubicBezTo>
                        <a:pt x="399" y="9"/>
                        <a:pt x="404" y="15"/>
                        <a:pt x="404" y="22"/>
                      </a:cubicBezTo>
                      <a:cubicBezTo>
                        <a:pt x="404" y="36"/>
                        <a:pt x="404" y="36"/>
                        <a:pt x="404" y="36"/>
                      </a:cubicBezTo>
                      <a:cubicBezTo>
                        <a:pt x="10" y="36"/>
                        <a:pt x="10" y="36"/>
                        <a:pt x="10" y="36"/>
                      </a:cubicBezTo>
                      <a:lnTo>
                        <a:pt x="10" y="22"/>
                      </a:lnTo>
                      <a:close/>
                      <a:moveTo>
                        <a:pt x="259" y="355"/>
                      </a:moveTo>
                      <a:cubicBezTo>
                        <a:pt x="158" y="355"/>
                        <a:pt x="158" y="355"/>
                        <a:pt x="158" y="355"/>
                      </a:cubicBezTo>
                      <a:cubicBezTo>
                        <a:pt x="169" y="338"/>
                        <a:pt x="172" y="301"/>
                        <a:pt x="172" y="283"/>
                      </a:cubicBezTo>
                      <a:cubicBezTo>
                        <a:pt x="245" y="283"/>
                        <a:pt x="245" y="283"/>
                        <a:pt x="245" y="283"/>
                      </a:cubicBezTo>
                      <a:cubicBezTo>
                        <a:pt x="245" y="290"/>
                        <a:pt x="246" y="305"/>
                        <a:pt x="249" y="320"/>
                      </a:cubicBezTo>
                      <a:cubicBezTo>
                        <a:pt x="251" y="336"/>
                        <a:pt x="255" y="348"/>
                        <a:pt x="259" y="355"/>
                      </a:cubicBezTo>
                      <a:close/>
                      <a:moveTo>
                        <a:pt x="326" y="273"/>
                      </a:moveTo>
                      <a:cubicBezTo>
                        <a:pt x="22" y="273"/>
                        <a:pt x="22" y="273"/>
                        <a:pt x="22" y="273"/>
                      </a:cubicBezTo>
                      <a:cubicBezTo>
                        <a:pt x="15" y="273"/>
                        <a:pt x="10" y="268"/>
                        <a:pt x="10" y="261"/>
                      </a:cubicBezTo>
                      <a:cubicBezTo>
                        <a:pt x="10" y="247"/>
                        <a:pt x="10" y="247"/>
                        <a:pt x="10" y="247"/>
                      </a:cubicBezTo>
                      <a:cubicBezTo>
                        <a:pt x="326" y="247"/>
                        <a:pt x="326" y="247"/>
                        <a:pt x="326" y="247"/>
                      </a:cubicBezTo>
                      <a:lnTo>
                        <a:pt x="326" y="273"/>
                      </a:lnTo>
                      <a:close/>
                      <a:moveTo>
                        <a:pt x="326" y="189"/>
                      </a:moveTo>
                      <a:cubicBezTo>
                        <a:pt x="326" y="237"/>
                        <a:pt x="326" y="237"/>
                        <a:pt x="326" y="237"/>
                      </a:cubicBezTo>
                      <a:cubicBezTo>
                        <a:pt x="10" y="237"/>
                        <a:pt x="10" y="237"/>
                        <a:pt x="10" y="237"/>
                      </a:cubicBezTo>
                      <a:cubicBezTo>
                        <a:pt x="10" y="45"/>
                        <a:pt x="10" y="45"/>
                        <a:pt x="10" y="45"/>
                      </a:cubicBezTo>
                      <a:cubicBezTo>
                        <a:pt x="404" y="45"/>
                        <a:pt x="404" y="45"/>
                        <a:pt x="404" y="45"/>
                      </a:cubicBezTo>
                      <a:cubicBezTo>
                        <a:pt x="404" y="172"/>
                        <a:pt x="404" y="172"/>
                        <a:pt x="404" y="172"/>
                      </a:cubicBezTo>
                      <a:cubicBezTo>
                        <a:pt x="343" y="172"/>
                        <a:pt x="343" y="172"/>
                        <a:pt x="343" y="172"/>
                      </a:cubicBezTo>
                      <a:cubicBezTo>
                        <a:pt x="334" y="172"/>
                        <a:pt x="326" y="179"/>
                        <a:pt x="326" y="189"/>
                      </a:cubicBezTo>
                      <a:close/>
                      <a:moveTo>
                        <a:pt x="434" y="348"/>
                      </a:moveTo>
                      <a:cubicBezTo>
                        <a:pt x="434" y="352"/>
                        <a:pt x="431" y="355"/>
                        <a:pt x="427" y="355"/>
                      </a:cubicBezTo>
                      <a:cubicBezTo>
                        <a:pt x="343" y="355"/>
                        <a:pt x="343" y="355"/>
                        <a:pt x="343" y="355"/>
                      </a:cubicBezTo>
                      <a:cubicBezTo>
                        <a:pt x="339" y="355"/>
                        <a:pt x="336" y="352"/>
                        <a:pt x="336" y="348"/>
                      </a:cubicBezTo>
                      <a:cubicBezTo>
                        <a:pt x="336" y="339"/>
                        <a:pt x="336" y="339"/>
                        <a:pt x="336" y="339"/>
                      </a:cubicBezTo>
                      <a:cubicBezTo>
                        <a:pt x="434" y="339"/>
                        <a:pt x="434" y="339"/>
                        <a:pt x="434" y="339"/>
                      </a:cubicBezTo>
                      <a:lnTo>
                        <a:pt x="434" y="348"/>
                      </a:lnTo>
                      <a:close/>
                      <a:moveTo>
                        <a:pt x="434" y="329"/>
                      </a:moveTo>
                      <a:cubicBezTo>
                        <a:pt x="336" y="329"/>
                        <a:pt x="336" y="329"/>
                        <a:pt x="336" y="329"/>
                      </a:cubicBezTo>
                      <a:cubicBezTo>
                        <a:pt x="336" y="205"/>
                        <a:pt x="336" y="205"/>
                        <a:pt x="336" y="205"/>
                      </a:cubicBezTo>
                      <a:cubicBezTo>
                        <a:pt x="434" y="205"/>
                        <a:pt x="434" y="205"/>
                        <a:pt x="434" y="205"/>
                      </a:cubicBezTo>
                      <a:lnTo>
                        <a:pt x="434" y="329"/>
                      </a:lnTo>
                      <a:close/>
                      <a:moveTo>
                        <a:pt x="434" y="196"/>
                      </a:moveTo>
                      <a:cubicBezTo>
                        <a:pt x="336" y="196"/>
                        <a:pt x="336" y="196"/>
                        <a:pt x="336" y="196"/>
                      </a:cubicBezTo>
                      <a:cubicBezTo>
                        <a:pt x="336" y="189"/>
                        <a:pt x="336" y="189"/>
                        <a:pt x="336" y="189"/>
                      </a:cubicBezTo>
                      <a:cubicBezTo>
                        <a:pt x="336" y="184"/>
                        <a:pt x="339" y="181"/>
                        <a:pt x="343" y="181"/>
                      </a:cubicBezTo>
                      <a:cubicBezTo>
                        <a:pt x="427" y="181"/>
                        <a:pt x="427" y="181"/>
                        <a:pt x="427" y="181"/>
                      </a:cubicBezTo>
                      <a:cubicBezTo>
                        <a:pt x="431" y="181"/>
                        <a:pt x="434" y="184"/>
                        <a:pt x="434" y="189"/>
                      </a:cubicBezTo>
                      <a:lnTo>
                        <a:pt x="434" y="19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grpSp>
            <p:nvGrpSpPr>
              <p:cNvPr id="14" name="Group 16"/>
              <p:cNvGrpSpPr/>
              <p:nvPr/>
            </p:nvGrpSpPr>
            <p:grpSpPr>
              <a:xfrm>
                <a:off x="6641537" y="2571842"/>
                <a:ext cx="560928" cy="560928"/>
                <a:chOff x="7202762" y="7121642"/>
                <a:chExt cx="837454" cy="837455"/>
              </a:xfrm>
            </p:grpSpPr>
            <p:sp>
              <p:nvSpPr>
                <p:cNvPr id="18" name="Oval 17"/>
                <p:cNvSpPr>
                  <a:spLocks noChangeArrowheads="1"/>
                </p:cNvSpPr>
                <p:nvPr/>
              </p:nvSpPr>
              <p:spPr bwMode="auto">
                <a:xfrm>
                  <a:off x="7202762" y="7121642"/>
                  <a:ext cx="837454" cy="837455"/>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19" name="Freeform 18"/>
                <p:cNvSpPr>
                  <a:spLocks noEditPoints="1"/>
                </p:cNvSpPr>
                <p:nvPr/>
              </p:nvSpPr>
              <p:spPr bwMode="auto">
                <a:xfrm>
                  <a:off x="7402870" y="7309146"/>
                  <a:ext cx="436570" cy="463435"/>
                </a:xfrm>
                <a:custGeom>
                  <a:avLst/>
                  <a:gdLst>
                    <a:gd name="T0" fmla="*/ 417 w 554"/>
                    <a:gd name="T1" fmla="*/ 228 h 588"/>
                    <a:gd name="T2" fmla="*/ 368 w 554"/>
                    <a:gd name="T3" fmla="*/ 128 h 588"/>
                    <a:gd name="T4" fmla="*/ 390 w 554"/>
                    <a:gd name="T5" fmla="*/ 69 h 588"/>
                    <a:gd name="T6" fmla="*/ 397 w 554"/>
                    <a:gd name="T7" fmla="*/ 7 h 588"/>
                    <a:gd name="T8" fmla="*/ 158 w 554"/>
                    <a:gd name="T9" fmla="*/ 0 h 588"/>
                    <a:gd name="T10" fmla="*/ 151 w 554"/>
                    <a:gd name="T11" fmla="*/ 62 h 588"/>
                    <a:gd name="T12" fmla="*/ 186 w 554"/>
                    <a:gd name="T13" fmla="*/ 69 h 588"/>
                    <a:gd name="T14" fmla="*/ 140 w 554"/>
                    <a:gd name="T15" fmla="*/ 223 h 588"/>
                    <a:gd name="T16" fmla="*/ 24 w 554"/>
                    <a:gd name="T17" fmla="*/ 459 h 588"/>
                    <a:gd name="T18" fmla="*/ 70 w 554"/>
                    <a:gd name="T19" fmla="*/ 588 h 588"/>
                    <a:gd name="T20" fmla="*/ 540 w 554"/>
                    <a:gd name="T21" fmla="*/ 564 h 588"/>
                    <a:gd name="T22" fmla="*/ 165 w 554"/>
                    <a:gd name="T23" fmla="*/ 14 h 588"/>
                    <a:gd name="T24" fmla="*/ 383 w 554"/>
                    <a:gd name="T25" fmla="*/ 55 h 588"/>
                    <a:gd name="T26" fmla="*/ 193 w 554"/>
                    <a:gd name="T27" fmla="*/ 55 h 588"/>
                    <a:gd name="T28" fmla="*/ 165 w 554"/>
                    <a:gd name="T29" fmla="*/ 14 h 588"/>
                    <a:gd name="T30" fmla="*/ 200 w 554"/>
                    <a:gd name="T31" fmla="*/ 129 h 588"/>
                    <a:gd name="T32" fmla="*/ 354 w 554"/>
                    <a:gd name="T33" fmla="*/ 69 h 588"/>
                    <a:gd name="T34" fmla="*/ 355 w 554"/>
                    <a:gd name="T35" fmla="*/ 133 h 588"/>
                    <a:gd name="T36" fmla="*/ 366 w 554"/>
                    <a:gd name="T37" fmla="*/ 243 h 588"/>
                    <a:gd name="T38" fmla="*/ 321 w 554"/>
                    <a:gd name="T39" fmla="*/ 221 h 588"/>
                    <a:gd name="T40" fmla="*/ 316 w 554"/>
                    <a:gd name="T41" fmla="*/ 224 h 588"/>
                    <a:gd name="T42" fmla="*/ 238 w 554"/>
                    <a:gd name="T43" fmla="*/ 224 h 588"/>
                    <a:gd name="T44" fmla="*/ 188 w 554"/>
                    <a:gd name="T45" fmla="*/ 243 h 588"/>
                    <a:gd name="T46" fmla="*/ 200 w 554"/>
                    <a:gd name="T47" fmla="*/ 133 h 588"/>
                    <a:gd name="T48" fmla="*/ 484 w 554"/>
                    <a:gd name="T49" fmla="*/ 574 h 588"/>
                    <a:gd name="T50" fmla="*/ 26 w 554"/>
                    <a:gd name="T51" fmla="*/ 557 h 588"/>
                    <a:gd name="T52" fmla="*/ 147 w 554"/>
                    <a:gd name="T53" fmla="*/ 241 h 588"/>
                    <a:gd name="T54" fmla="*/ 233 w 554"/>
                    <a:gd name="T55" fmla="*/ 239 h 588"/>
                    <a:gd name="T56" fmla="*/ 321 w 554"/>
                    <a:gd name="T57" fmla="*/ 239 h 588"/>
                    <a:gd name="T58" fmla="*/ 366 w 554"/>
                    <a:gd name="T59" fmla="*/ 257 h 588"/>
                    <a:gd name="T60" fmla="*/ 517 w 554"/>
                    <a:gd name="T61" fmla="*/ 464 h 588"/>
                    <a:gd name="T62" fmla="*/ 222 w 554"/>
                    <a:gd name="T63" fmla="*/ 384 h 588"/>
                    <a:gd name="T64" fmla="*/ 222 w 554"/>
                    <a:gd name="T65" fmla="*/ 470 h 588"/>
                    <a:gd name="T66" fmla="*/ 222 w 554"/>
                    <a:gd name="T67" fmla="*/ 384 h 588"/>
                    <a:gd name="T68" fmla="*/ 193 w 554"/>
                    <a:gd name="T69" fmla="*/ 427 h 588"/>
                    <a:gd name="T70" fmla="*/ 250 w 554"/>
                    <a:gd name="T71" fmla="*/ 427 h 588"/>
                    <a:gd name="T72" fmla="*/ 352 w 554"/>
                    <a:gd name="T73" fmla="*/ 314 h 588"/>
                    <a:gd name="T74" fmla="*/ 352 w 554"/>
                    <a:gd name="T75" fmla="*/ 434 h 588"/>
                    <a:gd name="T76" fmla="*/ 352 w 554"/>
                    <a:gd name="T77" fmla="*/ 314 h 588"/>
                    <a:gd name="T78" fmla="*/ 306 w 554"/>
                    <a:gd name="T79" fmla="*/ 374 h 588"/>
                    <a:gd name="T80" fmla="*/ 398 w 554"/>
                    <a:gd name="T81" fmla="*/ 37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4" h="588">
                      <a:moveTo>
                        <a:pt x="530" y="458"/>
                      </a:moveTo>
                      <a:cubicBezTo>
                        <a:pt x="417" y="228"/>
                        <a:pt x="417" y="228"/>
                        <a:pt x="417" y="228"/>
                      </a:cubicBezTo>
                      <a:cubicBezTo>
                        <a:pt x="417" y="226"/>
                        <a:pt x="416" y="224"/>
                        <a:pt x="414" y="223"/>
                      </a:cubicBezTo>
                      <a:cubicBezTo>
                        <a:pt x="368" y="128"/>
                        <a:pt x="368" y="128"/>
                        <a:pt x="368" y="128"/>
                      </a:cubicBezTo>
                      <a:cubicBezTo>
                        <a:pt x="368" y="69"/>
                        <a:pt x="368" y="69"/>
                        <a:pt x="368" y="69"/>
                      </a:cubicBezTo>
                      <a:cubicBezTo>
                        <a:pt x="390" y="69"/>
                        <a:pt x="390" y="69"/>
                        <a:pt x="390" y="69"/>
                      </a:cubicBezTo>
                      <a:cubicBezTo>
                        <a:pt x="394" y="69"/>
                        <a:pt x="397" y="66"/>
                        <a:pt x="397" y="62"/>
                      </a:cubicBezTo>
                      <a:cubicBezTo>
                        <a:pt x="397" y="7"/>
                        <a:pt x="397" y="7"/>
                        <a:pt x="397" y="7"/>
                      </a:cubicBezTo>
                      <a:cubicBezTo>
                        <a:pt x="397" y="3"/>
                        <a:pt x="394" y="0"/>
                        <a:pt x="390" y="0"/>
                      </a:cubicBezTo>
                      <a:cubicBezTo>
                        <a:pt x="158" y="0"/>
                        <a:pt x="158" y="0"/>
                        <a:pt x="158" y="0"/>
                      </a:cubicBezTo>
                      <a:cubicBezTo>
                        <a:pt x="154" y="0"/>
                        <a:pt x="151" y="3"/>
                        <a:pt x="151" y="7"/>
                      </a:cubicBezTo>
                      <a:cubicBezTo>
                        <a:pt x="151" y="62"/>
                        <a:pt x="151" y="62"/>
                        <a:pt x="151" y="62"/>
                      </a:cubicBezTo>
                      <a:cubicBezTo>
                        <a:pt x="151" y="66"/>
                        <a:pt x="154" y="69"/>
                        <a:pt x="158" y="69"/>
                      </a:cubicBezTo>
                      <a:cubicBezTo>
                        <a:pt x="186" y="69"/>
                        <a:pt x="186" y="69"/>
                        <a:pt x="186" y="69"/>
                      </a:cubicBezTo>
                      <a:cubicBezTo>
                        <a:pt x="186" y="128"/>
                        <a:pt x="186" y="128"/>
                        <a:pt x="186" y="128"/>
                      </a:cubicBezTo>
                      <a:cubicBezTo>
                        <a:pt x="140" y="223"/>
                        <a:pt x="140" y="223"/>
                        <a:pt x="140" y="223"/>
                      </a:cubicBezTo>
                      <a:cubicBezTo>
                        <a:pt x="138" y="224"/>
                        <a:pt x="137" y="226"/>
                        <a:pt x="137" y="228"/>
                      </a:cubicBezTo>
                      <a:cubicBezTo>
                        <a:pt x="24" y="459"/>
                        <a:pt x="24" y="459"/>
                        <a:pt x="24" y="459"/>
                      </a:cubicBezTo>
                      <a:cubicBezTo>
                        <a:pt x="3" y="507"/>
                        <a:pt x="0" y="543"/>
                        <a:pt x="14" y="564"/>
                      </a:cubicBezTo>
                      <a:cubicBezTo>
                        <a:pt x="25" y="580"/>
                        <a:pt x="43" y="588"/>
                        <a:pt x="70" y="588"/>
                      </a:cubicBezTo>
                      <a:cubicBezTo>
                        <a:pt x="484" y="588"/>
                        <a:pt x="484" y="588"/>
                        <a:pt x="484" y="588"/>
                      </a:cubicBezTo>
                      <a:cubicBezTo>
                        <a:pt x="511" y="588"/>
                        <a:pt x="530" y="580"/>
                        <a:pt x="540" y="564"/>
                      </a:cubicBezTo>
                      <a:cubicBezTo>
                        <a:pt x="554" y="543"/>
                        <a:pt x="551" y="507"/>
                        <a:pt x="530" y="458"/>
                      </a:cubicBezTo>
                      <a:close/>
                      <a:moveTo>
                        <a:pt x="165" y="14"/>
                      </a:moveTo>
                      <a:cubicBezTo>
                        <a:pt x="383" y="14"/>
                        <a:pt x="383" y="14"/>
                        <a:pt x="383" y="14"/>
                      </a:cubicBezTo>
                      <a:cubicBezTo>
                        <a:pt x="383" y="55"/>
                        <a:pt x="383" y="55"/>
                        <a:pt x="383" y="55"/>
                      </a:cubicBezTo>
                      <a:cubicBezTo>
                        <a:pt x="361" y="55"/>
                        <a:pt x="361" y="55"/>
                        <a:pt x="361" y="55"/>
                      </a:cubicBezTo>
                      <a:cubicBezTo>
                        <a:pt x="193" y="55"/>
                        <a:pt x="193" y="55"/>
                        <a:pt x="193" y="55"/>
                      </a:cubicBezTo>
                      <a:cubicBezTo>
                        <a:pt x="165" y="55"/>
                        <a:pt x="165" y="55"/>
                        <a:pt x="165" y="55"/>
                      </a:cubicBezTo>
                      <a:lnTo>
                        <a:pt x="165" y="14"/>
                      </a:lnTo>
                      <a:close/>
                      <a:moveTo>
                        <a:pt x="200" y="133"/>
                      </a:moveTo>
                      <a:cubicBezTo>
                        <a:pt x="200" y="132"/>
                        <a:pt x="200" y="131"/>
                        <a:pt x="200" y="129"/>
                      </a:cubicBezTo>
                      <a:cubicBezTo>
                        <a:pt x="200" y="69"/>
                        <a:pt x="200" y="69"/>
                        <a:pt x="200" y="69"/>
                      </a:cubicBezTo>
                      <a:cubicBezTo>
                        <a:pt x="354" y="69"/>
                        <a:pt x="354" y="69"/>
                        <a:pt x="354" y="69"/>
                      </a:cubicBezTo>
                      <a:cubicBezTo>
                        <a:pt x="354" y="129"/>
                        <a:pt x="354" y="129"/>
                        <a:pt x="354" y="129"/>
                      </a:cubicBezTo>
                      <a:cubicBezTo>
                        <a:pt x="354" y="131"/>
                        <a:pt x="354" y="132"/>
                        <a:pt x="355" y="133"/>
                      </a:cubicBezTo>
                      <a:cubicBezTo>
                        <a:pt x="401" y="228"/>
                        <a:pt x="401" y="228"/>
                        <a:pt x="401" y="228"/>
                      </a:cubicBezTo>
                      <a:cubicBezTo>
                        <a:pt x="392" y="238"/>
                        <a:pt x="379" y="243"/>
                        <a:pt x="366" y="243"/>
                      </a:cubicBezTo>
                      <a:cubicBezTo>
                        <a:pt x="350" y="243"/>
                        <a:pt x="336" y="237"/>
                        <a:pt x="327" y="224"/>
                      </a:cubicBezTo>
                      <a:cubicBezTo>
                        <a:pt x="326" y="222"/>
                        <a:pt x="324" y="221"/>
                        <a:pt x="321" y="221"/>
                      </a:cubicBezTo>
                      <a:cubicBezTo>
                        <a:pt x="321" y="221"/>
                        <a:pt x="321" y="221"/>
                        <a:pt x="321" y="221"/>
                      </a:cubicBezTo>
                      <a:cubicBezTo>
                        <a:pt x="319" y="221"/>
                        <a:pt x="317" y="222"/>
                        <a:pt x="316" y="224"/>
                      </a:cubicBezTo>
                      <a:cubicBezTo>
                        <a:pt x="307" y="236"/>
                        <a:pt x="292" y="243"/>
                        <a:pt x="277" y="243"/>
                      </a:cubicBezTo>
                      <a:cubicBezTo>
                        <a:pt x="262" y="243"/>
                        <a:pt x="247" y="236"/>
                        <a:pt x="238" y="224"/>
                      </a:cubicBezTo>
                      <a:cubicBezTo>
                        <a:pt x="236" y="220"/>
                        <a:pt x="230" y="220"/>
                        <a:pt x="227" y="224"/>
                      </a:cubicBezTo>
                      <a:cubicBezTo>
                        <a:pt x="218" y="236"/>
                        <a:pt x="204" y="243"/>
                        <a:pt x="188" y="243"/>
                      </a:cubicBezTo>
                      <a:cubicBezTo>
                        <a:pt x="175" y="243"/>
                        <a:pt x="162" y="238"/>
                        <a:pt x="153" y="228"/>
                      </a:cubicBezTo>
                      <a:lnTo>
                        <a:pt x="200" y="133"/>
                      </a:lnTo>
                      <a:close/>
                      <a:moveTo>
                        <a:pt x="528" y="557"/>
                      </a:moveTo>
                      <a:cubicBezTo>
                        <a:pt x="521" y="568"/>
                        <a:pt x="506" y="574"/>
                        <a:pt x="484" y="574"/>
                      </a:cubicBezTo>
                      <a:cubicBezTo>
                        <a:pt x="70" y="574"/>
                        <a:pt x="70" y="574"/>
                        <a:pt x="70" y="574"/>
                      </a:cubicBezTo>
                      <a:cubicBezTo>
                        <a:pt x="48" y="574"/>
                        <a:pt x="34" y="568"/>
                        <a:pt x="26" y="557"/>
                      </a:cubicBezTo>
                      <a:cubicBezTo>
                        <a:pt x="15" y="539"/>
                        <a:pt x="18" y="507"/>
                        <a:pt x="37" y="465"/>
                      </a:cubicBezTo>
                      <a:cubicBezTo>
                        <a:pt x="147" y="241"/>
                        <a:pt x="147" y="241"/>
                        <a:pt x="147" y="241"/>
                      </a:cubicBezTo>
                      <a:cubicBezTo>
                        <a:pt x="158" y="251"/>
                        <a:pt x="173" y="257"/>
                        <a:pt x="188" y="257"/>
                      </a:cubicBezTo>
                      <a:cubicBezTo>
                        <a:pt x="205" y="257"/>
                        <a:pt x="221" y="251"/>
                        <a:pt x="233" y="239"/>
                      </a:cubicBezTo>
                      <a:cubicBezTo>
                        <a:pt x="244" y="251"/>
                        <a:pt x="260" y="257"/>
                        <a:pt x="277" y="257"/>
                      </a:cubicBezTo>
                      <a:cubicBezTo>
                        <a:pt x="294" y="257"/>
                        <a:pt x="310" y="251"/>
                        <a:pt x="321" y="239"/>
                      </a:cubicBezTo>
                      <a:cubicBezTo>
                        <a:pt x="333" y="251"/>
                        <a:pt x="348" y="257"/>
                        <a:pt x="365" y="257"/>
                      </a:cubicBezTo>
                      <a:cubicBezTo>
                        <a:pt x="365" y="257"/>
                        <a:pt x="366" y="257"/>
                        <a:pt x="366" y="257"/>
                      </a:cubicBezTo>
                      <a:cubicBezTo>
                        <a:pt x="382" y="257"/>
                        <a:pt x="396" y="251"/>
                        <a:pt x="408" y="241"/>
                      </a:cubicBezTo>
                      <a:cubicBezTo>
                        <a:pt x="517" y="464"/>
                        <a:pt x="517" y="464"/>
                        <a:pt x="517" y="464"/>
                      </a:cubicBezTo>
                      <a:cubicBezTo>
                        <a:pt x="536" y="507"/>
                        <a:pt x="540" y="539"/>
                        <a:pt x="528" y="557"/>
                      </a:cubicBezTo>
                      <a:close/>
                      <a:moveTo>
                        <a:pt x="222" y="384"/>
                      </a:moveTo>
                      <a:cubicBezTo>
                        <a:pt x="198" y="384"/>
                        <a:pt x="179" y="403"/>
                        <a:pt x="179" y="427"/>
                      </a:cubicBezTo>
                      <a:cubicBezTo>
                        <a:pt x="179" y="450"/>
                        <a:pt x="198" y="470"/>
                        <a:pt x="222" y="470"/>
                      </a:cubicBezTo>
                      <a:cubicBezTo>
                        <a:pt x="245" y="470"/>
                        <a:pt x="264" y="450"/>
                        <a:pt x="264" y="427"/>
                      </a:cubicBezTo>
                      <a:cubicBezTo>
                        <a:pt x="264" y="403"/>
                        <a:pt x="245" y="384"/>
                        <a:pt x="222" y="384"/>
                      </a:cubicBezTo>
                      <a:close/>
                      <a:moveTo>
                        <a:pt x="222" y="456"/>
                      </a:moveTo>
                      <a:cubicBezTo>
                        <a:pt x="206" y="456"/>
                        <a:pt x="193" y="443"/>
                        <a:pt x="193" y="427"/>
                      </a:cubicBezTo>
                      <a:cubicBezTo>
                        <a:pt x="193" y="411"/>
                        <a:pt x="206" y="398"/>
                        <a:pt x="222" y="398"/>
                      </a:cubicBezTo>
                      <a:cubicBezTo>
                        <a:pt x="238" y="398"/>
                        <a:pt x="250" y="411"/>
                        <a:pt x="250" y="427"/>
                      </a:cubicBezTo>
                      <a:cubicBezTo>
                        <a:pt x="250" y="443"/>
                        <a:pt x="238" y="456"/>
                        <a:pt x="222" y="456"/>
                      </a:cubicBezTo>
                      <a:close/>
                      <a:moveTo>
                        <a:pt x="352" y="314"/>
                      </a:moveTo>
                      <a:cubicBezTo>
                        <a:pt x="319" y="314"/>
                        <a:pt x="292" y="341"/>
                        <a:pt x="292" y="374"/>
                      </a:cubicBezTo>
                      <a:cubicBezTo>
                        <a:pt x="292" y="407"/>
                        <a:pt x="319" y="434"/>
                        <a:pt x="352" y="434"/>
                      </a:cubicBezTo>
                      <a:cubicBezTo>
                        <a:pt x="385" y="434"/>
                        <a:pt x="412" y="407"/>
                        <a:pt x="412" y="374"/>
                      </a:cubicBezTo>
                      <a:cubicBezTo>
                        <a:pt x="412" y="341"/>
                        <a:pt x="385" y="314"/>
                        <a:pt x="352" y="314"/>
                      </a:cubicBezTo>
                      <a:close/>
                      <a:moveTo>
                        <a:pt x="352" y="420"/>
                      </a:moveTo>
                      <a:cubicBezTo>
                        <a:pt x="327" y="420"/>
                        <a:pt x="306" y="400"/>
                        <a:pt x="306" y="374"/>
                      </a:cubicBezTo>
                      <a:cubicBezTo>
                        <a:pt x="306" y="349"/>
                        <a:pt x="327" y="328"/>
                        <a:pt x="352" y="328"/>
                      </a:cubicBezTo>
                      <a:cubicBezTo>
                        <a:pt x="378" y="328"/>
                        <a:pt x="398" y="349"/>
                        <a:pt x="398" y="374"/>
                      </a:cubicBezTo>
                      <a:cubicBezTo>
                        <a:pt x="398" y="400"/>
                        <a:pt x="378" y="420"/>
                        <a:pt x="352" y="420"/>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grpSp>
            <p:nvGrpSpPr>
              <p:cNvPr id="17" name="Group 19"/>
              <p:cNvGrpSpPr/>
              <p:nvPr/>
            </p:nvGrpSpPr>
            <p:grpSpPr>
              <a:xfrm>
                <a:off x="8261483" y="2571841"/>
                <a:ext cx="560928" cy="560928"/>
                <a:chOff x="3995456" y="7121632"/>
                <a:chExt cx="837454" cy="837454"/>
              </a:xfrm>
            </p:grpSpPr>
            <p:sp>
              <p:nvSpPr>
                <p:cNvPr id="21" name="Oval 20"/>
                <p:cNvSpPr>
                  <a:spLocks noChangeArrowheads="1"/>
                </p:cNvSpPr>
                <p:nvPr/>
              </p:nvSpPr>
              <p:spPr bwMode="auto">
                <a:xfrm>
                  <a:off x="3995456" y="7121632"/>
                  <a:ext cx="837454" cy="837454"/>
                </a:xfrm>
                <a:prstGeom prst="ellipse">
                  <a:avLst/>
                </a:prstGeom>
                <a:solidFill>
                  <a:schemeClr val="bg2">
                    <a:lumMod val="50000"/>
                  </a:schemeClr>
                </a:solidFill>
                <a:ln>
                  <a:solidFill>
                    <a:schemeClr val="bg2">
                      <a:lumMod val="50000"/>
                    </a:schemeClr>
                  </a:solid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22" name="Freeform 21"/>
                <p:cNvSpPr>
                  <a:spLocks noEditPoints="1"/>
                </p:cNvSpPr>
                <p:nvPr/>
              </p:nvSpPr>
              <p:spPr bwMode="auto">
                <a:xfrm>
                  <a:off x="4168022" y="7251929"/>
                  <a:ext cx="492328" cy="576868"/>
                </a:xfrm>
                <a:custGeom>
                  <a:avLst/>
                  <a:gdLst>
                    <a:gd name="T0" fmla="*/ 122 w 419"/>
                    <a:gd name="T1" fmla="*/ 141 h 491"/>
                    <a:gd name="T2" fmla="*/ 156 w 419"/>
                    <a:gd name="T3" fmla="*/ 239 h 491"/>
                    <a:gd name="T4" fmla="*/ 169 w 419"/>
                    <a:gd name="T5" fmla="*/ 276 h 491"/>
                    <a:gd name="T6" fmla="*/ 194 w 419"/>
                    <a:gd name="T7" fmla="*/ 293 h 491"/>
                    <a:gd name="T8" fmla="*/ 220 w 419"/>
                    <a:gd name="T9" fmla="*/ 276 h 491"/>
                    <a:gd name="T10" fmla="*/ 233 w 419"/>
                    <a:gd name="T11" fmla="*/ 239 h 491"/>
                    <a:gd name="T12" fmla="*/ 266 w 419"/>
                    <a:gd name="T13" fmla="*/ 141 h 491"/>
                    <a:gd name="T14" fmla="*/ 194 w 419"/>
                    <a:gd name="T15" fmla="*/ 283 h 491"/>
                    <a:gd name="T16" fmla="*/ 207 w 419"/>
                    <a:gd name="T17" fmla="*/ 276 h 491"/>
                    <a:gd name="T18" fmla="*/ 223 w 419"/>
                    <a:gd name="T19" fmla="*/ 263 h 491"/>
                    <a:gd name="T20" fmla="*/ 169 w 419"/>
                    <a:gd name="T21" fmla="*/ 266 h 491"/>
                    <a:gd name="T22" fmla="*/ 165 w 419"/>
                    <a:gd name="T23" fmla="*/ 244 h 491"/>
                    <a:gd name="T24" fmla="*/ 223 w 419"/>
                    <a:gd name="T25" fmla="*/ 263 h 491"/>
                    <a:gd name="T26" fmla="*/ 223 w 419"/>
                    <a:gd name="T27" fmla="*/ 235 h 491"/>
                    <a:gd name="T28" fmla="*/ 199 w 419"/>
                    <a:gd name="T29" fmla="*/ 168 h 491"/>
                    <a:gd name="T30" fmla="*/ 221 w 419"/>
                    <a:gd name="T31" fmla="*/ 134 h 491"/>
                    <a:gd name="T32" fmla="*/ 194 w 419"/>
                    <a:gd name="T33" fmla="*/ 159 h 491"/>
                    <a:gd name="T34" fmla="*/ 168 w 419"/>
                    <a:gd name="T35" fmla="*/ 134 h 491"/>
                    <a:gd name="T36" fmla="*/ 190 w 419"/>
                    <a:gd name="T37" fmla="*/ 168 h 491"/>
                    <a:gd name="T38" fmla="*/ 165 w 419"/>
                    <a:gd name="T39" fmla="*/ 235 h 491"/>
                    <a:gd name="T40" fmla="*/ 132 w 419"/>
                    <a:gd name="T41" fmla="*/ 141 h 491"/>
                    <a:gd name="T42" fmla="*/ 257 w 419"/>
                    <a:gd name="T43" fmla="*/ 141 h 491"/>
                    <a:gd name="T44" fmla="*/ 407 w 419"/>
                    <a:gd name="T45" fmla="*/ 250 h 491"/>
                    <a:gd name="T46" fmla="*/ 374 w 419"/>
                    <a:gd name="T47" fmla="*/ 183 h 491"/>
                    <a:gd name="T48" fmla="*/ 374 w 419"/>
                    <a:gd name="T49" fmla="*/ 118 h 491"/>
                    <a:gd name="T50" fmla="*/ 193 w 419"/>
                    <a:gd name="T51" fmla="*/ 0 h 491"/>
                    <a:gd name="T52" fmla="*/ 61 w 419"/>
                    <a:gd name="T53" fmla="*/ 288 h 491"/>
                    <a:gd name="T54" fmla="*/ 72 w 419"/>
                    <a:gd name="T55" fmla="*/ 454 h 491"/>
                    <a:gd name="T56" fmla="*/ 197 w 419"/>
                    <a:gd name="T57" fmla="*/ 491 h 491"/>
                    <a:gd name="T58" fmla="*/ 259 w 419"/>
                    <a:gd name="T59" fmla="*/ 480 h 491"/>
                    <a:gd name="T60" fmla="*/ 345 w 419"/>
                    <a:gd name="T61" fmla="*/ 413 h 491"/>
                    <a:gd name="T62" fmla="*/ 378 w 419"/>
                    <a:gd name="T63" fmla="*/ 391 h 491"/>
                    <a:gd name="T64" fmla="*/ 378 w 419"/>
                    <a:gd name="T65" fmla="*/ 360 h 491"/>
                    <a:gd name="T66" fmla="*/ 388 w 419"/>
                    <a:gd name="T67" fmla="*/ 339 h 491"/>
                    <a:gd name="T68" fmla="*/ 394 w 419"/>
                    <a:gd name="T69" fmla="*/ 319 h 491"/>
                    <a:gd name="T70" fmla="*/ 390 w 419"/>
                    <a:gd name="T71" fmla="*/ 304 h 491"/>
                    <a:gd name="T72" fmla="*/ 409 w 419"/>
                    <a:gd name="T73" fmla="*/ 289 h 491"/>
                    <a:gd name="T74" fmla="*/ 407 w 419"/>
                    <a:gd name="T75" fmla="*/ 250 h 491"/>
                    <a:gd name="T76" fmla="*/ 385 w 419"/>
                    <a:gd name="T77" fmla="*/ 286 h 491"/>
                    <a:gd name="T78" fmla="*/ 380 w 419"/>
                    <a:gd name="T79" fmla="*/ 307 h 491"/>
                    <a:gd name="T80" fmla="*/ 385 w 419"/>
                    <a:gd name="T81" fmla="*/ 317 h 491"/>
                    <a:gd name="T82" fmla="*/ 376 w 419"/>
                    <a:gd name="T83" fmla="*/ 331 h 491"/>
                    <a:gd name="T84" fmla="*/ 375 w 419"/>
                    <a:gd name="T85" fmla="*/ 344 h 491"/>
                    <a:gd name="T86" fmla="*/ 369 w 419"/>
                    <a:gd name="T87" fmla="*/ 365 h 491"/>
                    <a:gd name="T88" fmla="*/ 347 w 419"/>
                    <a:gd name="T89" fmla="*/ 404 h 491"/>
                    <a:gd name="T90" fmla="*/ 261 w 419"/>
                    <a:gd name="T91" fmla="*/ 386 h 491"/>
                    <a:gd name="T92" fmla="*/ 250 w 419"/>
                    <a:gd name="T93" fmla="*/ 476 h 491"/>
                    <a:gd name="T94" fmla="*/ 89 w 419"/>
                    <a:gd name="T95" fmla="*/ 307 h 491"/>
                    <a:gd name="T96" fmla="*/ 9 w 419"/>
                    <a:gd name="T97" fmla="*/ 167 h 491"/>
                    <a:gd name="T98" fmla="*/ 193 w 419"/>
                    <a:gd name="T99" fmla="*/ 9 h 491"/>
                    <a:gd name="T100" fmla="*/ 365 w 419"/>
                    <a:gd name="T101" fmla="*/ 120 h 491"/>
                    <a:gd name="T102" fmla="*/ 365 w 419"/>
                    <a:gd name="T103" fmla="*/ 180 h 491"/>
                    <a:gd name="T104" fmla="*/ 399 w 419"/>
                    <a:gd name="T105" fmla="*/ 255 h 491"/>
                    <a:gd name="T106" fmla="*/ 405 w 419"/>
                    <a:gd name="T107" fmla="*/ 28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9" h="491">
                      <a:moveTo>
                        <a:pt x="194" y="69"/>
                      </a:moveTo>
                      <a:cubicBezTo>
                        <a:pt x="155" y="69"/>
                        <a:pt x="122" y="101"/>
                        <a:pt x="122" y="141"/>
                      </a:cubicBezTo>
                      <a:cubicBezTo>
                        <a:pt x="122" y="161"/>
                        <a:pt x="130" y="180"/>
                        <a:pt x="144" y="195"/>
                      </a:cubicBezTo>
                      <a:cubicBezTo>
                        <a:pt x="148" y="199"/>
                        <a:pt x="156" y="210"/>
                        <a:pt x="156" y="239"/>
                      </a:cubicBezTo>
                      <a:cubicBezTo>
                        <a:pt x="156" y="263"/>
                        <a:pt x="156" y="263"/>
                        <a:pt x="156" y="263"/>
                      </a:cubicBezTo>
                      <a:cubicBezTo>
                        <a:pt x="156" y="270"/>
                        <a:pt x="162" y="276"/>
                        <a:pt x="169" y="276"/>
                      </a:cubicBezTo>
                      <a:cubicBezTo>
                        <a:pt x="172" y="276"/>
                        <a:pt x="172" y="276"/>
                        <a:pt x="172" y="276"/>
                      </a:cubicBezTo>
                      <a:cubicBezTo>
                        <a:pt x="174" y="285"/>
                        <a:pt x="183" y="293"/>
                        <a:pt x="194" y="293"/>
                      </a:cubicBezTo>
                      <a:cubicBezTo>
                        <a:pt x="205" y="293"/>
                        <a:pt x="214" y="285"/>
                        <a:pt x="217" y="276"/>
                      </a:cubicBezTo>
                      <a:cubicBezTo>
                        <a:pt x="220" y="276"/>
                        <a:pt x="220" y="276"/>
                        <a:pt x="220" y="276"/>
                      </a:cubicBezTo>
                      <a:cubicBezTo>
                        <a:pt x="227" y="276"/>
                        <a:pt x="233" y="270"/>
                        <a:pt x="233" y="263"/>
                      </a:cubicBezTo>
                      <a:cubicBezTo>
                        <a:pt x="233" y="239"/>
                        <a:pt x="233" y="239"/>
                        <a:pt x="233" y="239"/>
                      </a:cubicBezTo>
                      <a:cubicBezTo>
                        <a:pt x="233" y="210"/>
                        <a:pt x="241" y="199"/>
                        <a:pt x="244" y="195"/>
                      </a:cubicBezTo>
                      <a:cubicBezTo>
                        <a:pt x="258" y="180"/>
                        <a:pt x="266" y="161"/>
                        <a:pt x="266" y="141"/>
                      </a:cubicBezTo>
                      <a:cubicBezTo>
                        <a:pt x="266" y="101"/>
                        <a:pt x="234" y="69"/>
                        <a:pt x="194" y="69"/>
                      </a:cubicBezTo>
                      <a:close/>
                      <a:moveTo>
                        <a:pt x="194" y="283"/>
                      </a:moveTo>
                      <a:cubicBezTo>
                        <a:pt x="189" y="283"/>
                        <a:pt x="184" y="280"/>
                        <a:pt x="182" y="276"/>
                      </a:cubicBezTo>
                      <a:cubicBezTo>
                        <a:pt x="207" y="276"/>
                        <a:pt x="207" y="276"/>
                        <a:pt x="207" y="276"/>
                      </a:cubicBezTo>
                      <a:cubicBezTo>
                        <a:pt x="205" y="280"/>
                        <a:pt x="200" y="283"/>
                        <a:pt x="194" y="283"/>
                      </a:cubicBezTo>
                      <a:close/>
                      <a:moveTo>
                        <a:pt x="223" y="263"/>
                      </a:moveTo>
                      <a:cubicBezTo>
                        <a:pt x="223" y="265"/>
                        <a:pt x="222" y="266"/>
                        <a:pt x="220" y="266"/>
                      </a:cubicBezTo>
                      <a:cubicBezTo>
                        <a:pt x="169" y="266"/>
                        <a:pt x="169" y="266"/>
                        <a:pt x="169" y="266"/>
                      </a:cubicBezTo>
                      <a:cubicBezTo>
                        <a:pt x="167" y="266"/>
                        <a:pt x="165" y="265"/>
                        <a:pt x="165" y="263"/>
                      </a:cubicBezTo>
                      <a:cubicBezTo>
                        <a:pt x="165" y="244"/>
                        <a:pt x="165" y="244"/>
                        <a:pt x="165" y="244"/>
                      </a:cubicBezTo>
                      <a:cubicBezTo>
                        <a:pt x="223" y="244"/>
                        <a:pt x="223" y="244"/>
                        <a:pt x="223" y="244"/>
                      </a:cubicBezTo>
                      <a:lnTo>
                        <a:pt x="223" y="263"/>
                      </a:lnTo>
                      <a:close/>
                      <a:moveTo>
                        <a:pt x="237" y="188"/>
                      </a:moveTo>
                      <a:cubicBezTo>
                        <a:pt x="232" y="194"/>
                        <a:pt x="224" y="207"/>
                        <a:pt x="223" y="235"/>
                      </a:cubicBezTo>
                      <a:cubicBezTo>
                        <a:pt x="199" y="235"/>
                        <a:pt x="199" y="235"/>
                        <a:pt x="199" y="235"/>
                      </a:cubicBezTo>
                      <a:cubicBezTo>
                        <a:pt x="199" y="168"/>
                        <a:pt x="199" y="168"/>
                        <a:pt x="199" y="168"/>
                      </a:cubicBezTo>
                      <a:cubicBezTo>
                        <a:pt x="218" y="165"/>
                        <a:pt x="224" y="141"/>
                        <a:pt x="224" y="140"/>
                      </a:cubicBezTo>
                      <a:cubicBezTo>
                        <a:pt x="225" y="137"/>
                        <a:pt x="223" y="135"/>
                        <a:pt x="221" y="134"/>
                      </a:cubicBezTo>
                      <a:cubicBezTo>
                        <a:pt x="218" y="133"/>
                        <a:pt x="216" y="135"/>
                        <a:pt x="215" y="137"/>
                      </a:cubicBezTo>
                      <a:cubicBezTo>
                        <a:pt x="215" y="138"/>
                        <a:pt x="210" y="159"/>
                        <a:pt x="194" y="159"/>
                      </a:cubicBezTo>
                      <a:cubicBezTo>
                        <a:pt x="179" y="159"/>
                        <a:pt x="173" y="138"/>
                        <a:pt x="173" y="137"/>
                      </a:cubicBezTo>
                      <a:cubicBezTo>
                        <a:pt x="173" y="135"/>
                        <a:pt x="170" y="133"/>
                        <a:pt x="168" y="134"/>
                      </a:cubicBezTo>
                      <a:cubicBezTo>
                        <a:pt x="165" y="135"/>
                        <a:pt x="164" y="137"/>
                        <a:pt x="164" y="140"/>
                      </a:cubicBezTo>
                      <a:cubicBezTo>
                        <a:pt x="165" y="141"/>
                        <a:pt x="170" y="165"/>
                        <a:pt x="190" y="168"/>
                      </a:cubicBezTo>
                      <a:cubicBezTo>
                        <a:pt x="190" y="235"/>
                        <a:pt x="190" y="235"/>
                        <a:pt x="190" y="235"/>
                      </a:cubicBezTo>
                      <a:cubicBezTo>
                        <a:pt x="165" y="235"/>
                        <a:pt x="165" y="235"/>
                        <a:pt x="165" y="235"/>
                      </a:cubicBezTo>
                      <a:cubicBezTo>
                        <a:pt x="164" y="207"/>
                        <a:pt x="156" y="194"/>
                        <a:pt x="151" y="188"/>
                      </a:cubicBezTo>
                      <a:cubicBezTo>
                        <a:pt x="139" y="176"/>
                        <a:pt x="132" y="158"/>
                        <a:pt x="132" y="141"/>
                      </a:cubicBezTo>
                      <a:cubicBezTo>
                        <a:pt x="132" y="107"/>
                        <a:pt x="160" y="79"/>
                        <a:pt x="194" y="79"/>
                      </a:cubicBezTo>
                      <a:cubicBezTo>
                        <a:pt x="229" y="79"/>
                        <a:pt x="257" y="107"/>
                        <a:pt x="257" y="141"/>
                      </a:cubicBezTo>
                      <a:cubicBezTo>
                        <a:pt x="257" y="158"/>
                        <a:pt x="250" y="176"/>
                        <a:pt x="237" y="188"/>
                      </a:cubicBezTo>
                      <a:close/>
                      <a:moveTo>
                        <a:pt x="407" y="250"/>
                      </a:moveTo>
                      <a:cubicBezTo>
                        <a:pt x="395" y="232"/>
                        <a:pt x="374" y="197"/>
                        <a:pt x="372" y="188"/>
                      </a:cubicBezTo>
                      <a:cubicBezTo>
                        <a:pt x="373" y="187"/>
                        <a:pt x="373" y="185"/>
                        <a:pt x="374" y="183"/>
                      </a:cubicBezTo>
                      <a:cubicBezTo>
                        <a:pt x="376" y="176"/>
                        <a:pt x="379" y="166"/>
                        <a:pt x="379" y="158"/>
                      </a:cubicBezTo>
                      <a:cubicBezTo>
                        <a:pt x="379" y="146"/>
                        <a:pt x="377" y="129"/>
                        <a:pt x="374" y="118"/>
                      </a:cubicBezTo>
                      <a:cubicBezTo>
                        <a:pt x="373" y="112"/>
                        <a:pt x="364" y="83"/>
                        <a:pt x="338" y="55"/>
                      </a:cubicBezTo>
                      <a:cubicBezTo>
                        <a:pt x="303" y="18"/>
                        <a:pt x="255" y="0"/>
                        <a:pt x="193" y="0"/>
                      </a:cubicBezTo>
                      <a:cubicBezTo>
                        <a:pt x="65" y="0"/>
                        <a:pt x="0" y="56"/>
                        <a:pt x="0" y="167"/>
                      </a:cubicBezTo>
                      <a:cubicBezTo>
                        <a:pt x="0" y="231"/>
                        <a:pt x="37" y="266"/>
                        <a:pt x="61" y="288"/>
                      </a:cubicBezTo>
                      <a:cubicBezTo>
                        <a:pt x="70" y="297"/>
                        <a:pt x="78" y="304"/>
                        <a:pt x="80" y="310"/>
                      </a:cubicBezTo>
                      <a:cubicBezTo>
                        <a:pt x="97" y="376"/>
                        <a:pt x="82" y="429"/>
                        <a:pt x="72" y="454"/>
                      </a:cubicBezTo>
                      <a:cubicBezTo>
                        <a:pt x="71" y="456"/>
                        <a:pt x="72" y="459"/>
                        <a:pt x="74" y="460"/>
                      </a:cubicBezTo>
                      <a:cubicBezTo>
                        <a:pt x="112" y="480"/>
                        <a:pt x="154" y="491"/>
                        <a:pt x="197" y="491"/>
                      </a:cubicBezTo>
                      <a:cubicBezTo>
                        <a:pt x="217" y="491"/>
                        <a:pt x="236" y="489"/>
                        <a:pt x="256" y="484"/>
                      </a:cubicBezTo>
                      <a:cubicBezTo>
                        <a:pt x="258" y="484"/>
                        <a:pt x="259" y="482"/>
                        <a:pt x="259" y="480"/>
                      </a:cubicBezTo>
                      <a:cubicBezTo>
                        <a:pt x="259" y="438"/>
                        <a:pt x="260" y="406"/>
                        <a:pt x="262" y="396"/>
                      </a:cubicBezTo>
                      <a:cubicBezTo>
                        <a:pt x="280" y="401"/>
                        <a:pt x="335" y="413"/>
                        <a:pt x="345" y="413"/>
                      </a:cubicBezTo>
                      <a:cubicBezTo>
                        <a:pt x="346" y="413"/>
                        <a:pt x="347" y="413"/>
                        <a:pt x="347" y="413"/>
                      </a:cubicBezTo>
                      <a:cubicBezTo>
                        <a:pt x="355" y="413"/>
                        <a:pt x="374" y="413"/>
                        <a:pt x="378" y="391"/>
                      </a:cubicBezTo>
                      <a:cubicBezTo>
                        <a:pt x="381" y="380"/>
                        <a:pt x="380" y="370"/>
                        <a:pt x="379" y="364"/>
                      </a:cubicBezTo>
                      <a:cubicBezTo>
                        <a:pt x="379" y="362"/>
                        <a:pt x="378" y="360"/>
                        <a:pt x="378" y="360"/>
                      </a:cubicBezTo>
                      <a:cubicBezTo>
                        <a:pt x="379" y="356"/>
                        <a:pt x="382" y="352"/>
                        <a:pt x="384" y="348"/>
                      </a:cubicBezTo>
                      <a:cubicBezTo>
                        <a:pt x="386" y="344"/>
                        <a:pt x="387" y="342"/>
                        <a:pt x="388" y="339"/>
                      </a:cubicBezTo>
                      <a:cubicBezTo>
                        <a:pt x="388" y="337"/>
                        <a:pt x="387" y="333"/>
                        <a:pt x="386" y="330"/>
                      </a:cubicBezTo>
                      <a:cubicBezTo>
                        <a:pt x="389" y="327"/>
                        <a:pt x="393" y="323"/>
                        <a:pt x="394" y="319"/>
                      </a:cubicBezTo>
                      <a:cubicBezTo>
                        <a:pt x="394" y="315"/>
                        <a:pt x="392" y="310"/>
                        <a:pt x="390" y="305"/>
                      </a:cubicBezTo>
                      <a:cubicBezTo>
                        <a:pt x="390" y="305"/>
                        <a:pt x="390" y="305"/>
                        <a:pt x="390" y="304"/>
                      </a:cubicBezTo>
                      <a:cubicBezTo>
                        <a:pt x="390" y="303"/>
                        <a:pt x="390" y="299"/>
                        <a:pt x="390" y="294"/>
                      </a:cubicBezTo>
                      <a:cubicBezTo>
                        <a:pt x="396" y="293"/>
                        <a:pt x="406" y="291"/>
                        <a:pt x="409" y="289"/>
                      </a:cubicBezTo>
                      <a:cubicBezTo>
                        <a:pt x="415" y="286"/>
                        <a:pt x="419" y="277"/>
                        <a:pt x="419" y="272"/>
                      </a:cubicBezTo>
                      <a:cubicBezTo>
                        <a:pt x="419" y="270"/>
                        <a:pt x="418" y="270"/>
                        <a:pt x="407" y="250"/>
                      </a:cubicBezTo>
                      <a:close/>
                      <a:moveTo>
                        <a:pt x="405" y="281"/>
                      </a:moveTo>
                      <a:cubicBezTo>
                        <a:pt x="403" y="282"/>
                        <a:pt x="393" y="284"/>
                        <a:pt x="385" y="286"/>
                      </a:cubicBezTo>
                      <a:cubicBezTo>
                        <a:pt x="383" y="286"/>
                        <a:pt x="381" y="288"/>
                        <a:pt x="381" y="290"/>
                      </a:cubicBezTo>
                      <a:cubicBezTo>
                        <a:pt x="380" y="305"/>
                        <a:pt x="380" y="306"/>
                        <a:pt x="380" y="307"/>
                      </a:cubicBezTo>
                      <a:cubicBezTo>
                        <a:pt x="381" y="308"/>
                        <a:pt x="381" y="308"/>
                        <a:pt x="382" y="310"/>
                      </a:cubicBezTo>
                      <a:cubicBezTo>
                        <a:pt x="384" y="314"/>
                        <a:pt x="385" y="316"/>
                        <a:pt x="385" y="317"/>
                      </a:cubicBezTo>
                      <a:cubicBezTo>
                        <a:pt x="384" y="319"/>
                        <a:pt x="381" y="322"/>
                        <a:pt x="377" y="325"/>
                      </a:cubicBezTo>
                      <a:cubicBezTo>
                        <a:pt x="376" y="326"/>
                        <a:pt x="375" y="329"/>
                        <a:pt x="376" y="331"/>
                      </a:cubicBezTo>
                      <a:cubicBezTo>
                        <a:pt x="377" y="334"/>
                        <a:pt x="378" y="337"/>
                        <a:pt x="378" y="338"/>
                      </a:cubicBezTo>
                      <a:cubicBezTo>
                        <a:pt x="378" y="339"/>
                        <a:pt x="377" y="342"/>
                        <a:pt x="375" y="344"/>
                      </a:cubicBezTo>
                      <a:cubicBezTo>
                        <a:pt x="373" y="348"/>
                        <a:pt x="371" y="353"/>
                        <a:pt x="369" y="357"/>
                      </a:cubicBezTo>
                      <a:cubicBezTo>
                        <a:pt x="369" y="359"/>
                        <a:pt x="369" y="362"/>
                        <a:pt x="369" y="365"/>
                      </a:cubicBezTo>
                      <a:cubicBezTo>
                        <a:pt x="370" y="371"/>
                        <a:pt x="371" y="379"/>
                        <a:pt x="369" y="389"/>
                      </a:cubicBezTo>
                      <a:cubicBezTo>
                        <a:pt x="367" y="401"/>
                        <a:pt x="359" y="404"/>
                        <a:pt x="347" y="404"/>
                      </a:cubicBezTo>
                      <a:cubicBezTo>
                        <a:pt x="347" y="404"/>
                        <a:pt x="346" y="404"/>
                        <a:pt x="345" y="404"/>
                      </a:cubicBezTo>
                      <a:cubicBezTo>
                        <a:pt x="335" y="403"/>
                        <a:pt x="271" y="389"/>
                        <a:pt x="261" y="386"/>
                      </a:cubicBezTo>
                      <a:cubicBezTo>
                        <a:pt x="259" y="386"/>
                        <a:pt x="257" y="386"/>
                        <a:pt x="256" y="387"/>
                      </a:cubicBezTo>
                      <a:cubicBezTo>
                        <a:pt x="250" y="394"/>
                        <a:pt x="249" y="449"/>
                        <a:pt x="250" y="476"/>
                      </a:cubicBezTo>
                      <a:cubicBezTo>
                        <a:pt x="193" y="488"/>
                        <a:pt x="133" y="480"/>
                        <a:pt x="83" y="454"/>
                      </a:cubicBezTo>
                      <a:cubicBezTo>
                        <a:pt x="93" y="426"/>
                        <a:pt x="105" y="373"/>
                        <a:pt x="89" y="307"/>
                      </a:cubicBezTo>
                      <a:cubicBezTo>
                        <a:pt x="87" y="299"/>
                        <a:pt x="79" y="292"/>
                        <a:pt x="68" y="282"/>
                      </a:cubicBezTo>
                      <a:cubicBezTo>
                        <a:pt x="44" y="260"/>
                        <a:pt x="9" y="227"/>
                        <a:pt x="9" y="167"/>
                      </a:cubicBezTo>
                      <a:cubicBezTo>
                        <a:pt x="9" y="119"/>
                        <a:pt x="22" y="82"/>
                        <a:pt x="47" y="56"/>
                      </a:cubicBezTo>
                      <a:cubicBezTo>
                        <a:pt x="78" y="25"/>
                        <a:pt x="127" y="9"/>
                        <a:pt x="193" y="9"/>
                      </a:cubicBezTo>
                      <a:cubicBezTo>
                        <a:pt x="252" y="9"/>
                        <a:pt x="298" y="27"/>
                        <a:pt x="331" y="61"/>
                      </a:cubicBezTo>
                      <a:cubicBezTo>
                        <a:pt x="357" y="88"/>
                        <a:pt x="364" y="117"/>
                        <a:pt x="365" y="120"/>
                      </a:cubicBezTo>
                      <a:cubicBezTo>
                        <a:pt x="367" y="130"/>
                        <a:pt x="370" y="147"/>
                        <a:pt x="370" y="158"/>
                      </a:cubicBezTo>
                      <a:cubicBezTo>
                        <a:pt x="370" y="165"/>
                        <a:pt x="367" y="174"/>
                        <a:pt x="365" y="180"/>
                      </a:cubicBezTo>
                      <a:cubicBezTo>
                        <a:pt x="363" y="185"/>
                        <a:pt x="363" y="187"/>
                        <a:pt x="363" y="189"/>
                      </a:cubicBezTo>
                      <a:cubicBezTo>
                        <a:pt x="364" y="198"/>
                        <a:pt x="380" y="224"/>
                        <a:pt x="399" y="255"/>
                      </a:cubicBezTo>
                      <a:cubicBezTo>
                        <a:pt x="403" y="263"/>
                        <a:pt x="408" y="271"/>
                        <a:pt x="409" y="273"/>
                      </a:cubicBezTo>
                      <a:cubicBezTo>
                        <a:pt x="409" y="275"/>
                        <a:pt x="406" y="280"/>
                        <a:pt x="405" y="281"/>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grpSp>
            <p:nvGrpSpPr>
              <p:cNvPr id="20" name="Group 22"/>
              <p:cNvGrpSpPr/>
              <p:nvPr/>
            </p:nvGrpSpPr>
            <p:grpSpPr>
              <a:xfrm>
                <a:off x="3401643" y="2571844"/>
                <a:ext cx="560928" cy="560928"/>
                <a:chOff x="5038009" y="7121636"/>
                <a:chExt cx="837454" cy="837454"/>
              </a:xfrm>
            </p:grpSpPr>
            <p:sp>
              <p:nvSpPr>
                <p:cNvPr id="24" name="Oval 23"/>
                <p:cNvSpPr>
                  <a:spLocks noChangeArrowheads="1"/>
                </p:cNvSpPr>
                <p:nvPr/>
              </p:nvSpPr>
              <p:spPr bwMode="auto">
                <a:xfrm>
                  <a:off x="5038009" y="7121636"/>
                  <a:ext cx="837454" cy="837454"/>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sp>
              <p:nvSpPr>
                <p:cNvPr id="25" name="Freeform 24"/>
                <p:cNvSpPr>
                  <a:spLocks noEditPoints="1"/>
                </p:cNvSpPr>
                <p:nvPr/>
              </p:nvSpPr>
              <p:spPr bwMode="auto">
                <a:xfrm>
                  <a:off x="5178529" y="7275052"/>
                  <a:ext cx="556412" cy="529621"/>
                </a:xfrm>
                <a:custGeom>
                  <a:avLst/>
                  <a:gdLst>
                    <a:gd name="T0" fmla="*/ 704 w 706"/>
                    <a:gd name="T1" fmla="*/ 161 h 672"/>
                    <a:gd name="T2" fmla="*/ 634 w 706"/>
                    <a:gd name="T3" fmla="*/ 72 h 672"/>
                    <a:gd name="T4" fmla="*/ 629 w 706"/>
                    <a:gd name="T5" fmla="*/ 70 h 672"/>
                    <a:gd name="T6" fmla="*/ 360 w 706"/>
                    <a:gd name="T7" fmla="*/ 70 h 672"/>
                    <a:gd name="T8" fmla="*/ 360 w 706"/>
                    <a:gd name="T9" fmla="*/ 7 h 672"/>
                    <a:gd name="T10" fmla="*/ 353 w 706"/>
                    <a:gd name="T11" fmla="*/ 0 h 672"/>
                    <a:gd name="T12" fmla="*/ 346 w 706"/>
                    <a:gd name="T13" fmla="*/ 7 h 672"/>
                    <a:gd name="T14" fmla="*/ 346 w 706"/>
                    <a:gd name="T15" fmla="*/ 70 h 672"/>
                    <a:gd name="T16" fmla="*/ 129 w 706"/>
                    <a:gd name="T17" fmla="*/ 70 h 672"/>
                    <a:gd name="T18" fmla="*/ 122 w 706"/>
                    <a:gd name="T19" fmla="*/ 77 h 672"/>
                    <a:gd name="T20" fmla="*/ 122 w 706"/>
                    <a:gd name="T21" fmla="*/ 253 h 672"/>
                    <a:gd name="T22" fmla="*/ 129 w 706"/>
                    <a:gd name="T23" fmla="*/ 260 h 672"/>
                    <a:gd name="T24" fmla="*/ 346 w 706"/>
                    <a:gd name="T25" fmla="*/ 260 h 672"/>
                    <a:gd name="T26" fmla="*/ 346 w 706"/>
                    <a:gd name="T27" fmla="*/ 329 h 672"/>
                    <a:gd name="T28" fmla="*/ 77 w 706"/>
                    <a:gd name="T29" fmla="*/ 329 h 672"/>
                    <a:gd name="T30" fmla="*/ 72 w 706"/>
                    <a:gd name="T31" fmla="*/ 332 h 672"/>
                    <a:gd name="T32" fmla="*/ 2 w 706"/>
                    <a:gd name="T33" fmla="*/ 420 h 672"/>
                    <a:gd name="T34" fmla="*/ 2 w 706"/>
                    <a:gd name="T35" fmla="*/ 429 h 672"/>
                    <a:gd name="T36" fmla="*/ 72 w 706"/>
                    <a:gd name="T37" fmla="*/ 517 h 672"/>
                    <a:gd name="T38" fmla="*/ 77 w 706"/>
                    <a:gd name="T39" fmla="*/ 519 h 672"/>
                    <a:gd name="T40" fmla="*/ 346 w 706"/>
                    <a:gd name="T41" fmla="*/ 519 h 672"/>
                    <a:gd name="T42" fmla="*/ 346 w 706"/>
                    <a:gd name="T43" fmla="*/ 665 h 672"/>
                    <a:gd name="T44" fmla="*/ 353 w 706"/>
                    <a:gd name="T45" fmla="*/ 672 h 672"/>
                    <a:gd name="T46" fmla="*/ 360 w 706"/>
                    <a:gd name="T47" fmla="*/ 665 h 672"/>
                    <a:gd name="T48" fmla="*/ 360 w 706"/>
                    <a:gd name="T49" fmla="*/ 519 h 672"/>
                    <a:gd name="T50" fmla="*/ 577 w 706"/>
                    <a:gd name="T51" fmla="*/ 519 h 672"/>
                    <a:gd name="T52" fmla="*/ 584 w 706"/>
                    <a:gd name="T53" fmla="*/ 512 h 672"/>
                    <a:gd name="T54" fmla="*/ 584 w 706"/>
                    <a:gd name="T55" fmla="*/ 336 h 672"/>
                    <a:gd name="T56" fmla="*/ 577 w 706"/>
                    <a:gd name="T57" fmla="*/ 329 h 672"/>
                    <a:gd name="T58" fmla="*/ 360 w 706"/>
                    <a:gd name="T59" fmla="*/ 329 h 672"/>
                    <a:gd name="T60" fmla="*/ 360 w 706"/>
                    <a:gd name="T61" fmla="*/ 260 h 672"/>
                    <a:gd name="T62" fmla="*/ 629 w 706"/>
                    <a:gd name="T63" fmla="*/ 260 h 672"/>
                    <a:gd name="T64" fmla="*/ 634 w 706"/>
                    <a:gd name="T65" fmla="*/ 257 h 672"/>
                    <a:gd name="T66" fmla="*/ 704 w 706"/>
                    <a:gd name="T67" fmla="*/ 169 h 672"/>
                    <a:gd name="T68" fmla="*/ 704 w 706"/>
                    <a:gd name="T69" fmla="*/ 161 h 672"/>
                    <a:gd name="T70" fmla="*/ 570 w 706"/>
                    <a:gd name="T71" fmla="*/ 505 h 672"/>
                    <a:gd name="T72" fmla="*/ 80 w 706"/>
                    <a:gd name="T73" fmla="*/ 505 h 672"/>
                    <a:gd name="T74" fmla="*/ 16 w 706"/>
                    <a:gd name="T75" fmla="*/ 424 h 672"/>
                    <a:gd name="T76" fmla="*/ 80 w 706"/>
                    <a:gd name="T77" fmla="*/ 343 h 672"/>
                    <a:gd name="T78" fmla="*/ 353 w 706"/>
                    <a:gd name="T79" fmla="*/ 343 h 672"/>
                    <a:gd name="T80" fmla="*/ 353 w 706"/>
                    <a:gd name="T81" fmla="*/ 343 h 672"/>
                    <a:gd name="T82" fmla="*/ 353 w 706"/>
                    <a:gd name="T83" fmla="*/ 343 h 672"/>
                    <a:gd name="T84" fmla="*/ 570 w 706"/>
                    <a:gd name="T85" fmla="*/ 343 h 672"/>
                    <a:gd name="T86" fmla="*/ 570 w 706"/>
                    <a:gd name="T87" fmla="*/ 505 h 672"/>
                    <a:gd name="T88" fmla="*/ 626 w 706"/>
                    <a:gd name="T89" fmla="*/ 246 h 672"/>
                    <a:gd name="T90" fmla="*/ 136 w 706"/>
                    <a:gd name="T91" fmla="*/ 246 h 672"/>
                    <a:gd name="T92" fmla="*/ 136 w 706"/>
                    <a:gd name="T93" fmla="*/ 84 h 672"/>
                    <a:gd name="T94" fmla="*/ 626 w 706"/>
                    <a:gd name="T95" fmla="*/ 84 h 672"/>
                    <a:gd name="T96" fmla="*/ 690 w 706"/>
                    <a:gd name="T97" fmla="*/ 165 h 672"/>
                    <a:gd name="T98" fmla="*/ 626 w 706"/>
                    <a:gd name="T99" fmla="*/ 24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672">
                      <a:moveTo>
                        <a:pt x="704" y="161"/>
                      </a:moveTo>
                      <a:cubicBezTo>
                        <a:pt x="634" y="72"/>
                        <a:pt x="634" y="72"/>
                        <a:pt x="634" y="72"/>
                      </a:cubicBezTo>
                      <a:cubicBezTo>
                        <a:pt x="633" y="71"/>
                        <a:pt x="631" y="70"/>
                        <a:pt x="629" y="70"/>
                      </a:cubicBezTo>
                      <a:cubicBezTo>
                        <a:pt x="360" y="70"/>
                        <a:pt x="360" y="70"/>
                        <a:pt x="360" y="70"/>
                      </a:cubicBezTo>
                      <a:cubicBezTo>
                        <a:pt x="360" y="7"/>
                        <a:pt x="360" y="7"/>
                        <a:pt x="360" y="7"/>
                      </a:cubicBezTo>
                      <a:cubicBezTo>
                        <a:pt x="360" y="3"/>
                        <a:pt x="357" y="0"/>
                        <a:pt x="353" y="0"/>
                      </a:cubicBezTo>
                      <a:cubicBezTo>
                        <a:pt x="349" y="0"/>
                        <a:pt x="346" y="3"/>
                        <a:pt x="346" y="7"/>
                      </a:cubicBezTo>
                      <a:cubicBezTo>
                        <a:pt x="346" y="70"/>
                        <a:pt x="346" y="70"/>
                        <a:pt x="346" y="70"/>
                      </a:cubicBezTo>
                      <a:cubicBezTo>
                        <a:pt x="129" y="70"/>
                        <a:pt x="129" y="70"/>
                        <a:pt x="129" y="70"/>
                      </a:cubicBezTo>
                      <a:cubicBezTo>
                        <a:pt x="126" y="70"/>
                        <a:pt x="122" y="73"/>
                        <a:pt x="122" y="77"/>
                      </a:cubicBezTo>
                      <a:cubicBezTo>
                        <a:pt x="122" y="253"/>
                        <a:pt x="122" y="253"/>
                        <a:pt x="122" y="253"/>
                      </a:cubicBezTo>
                      <a:cubicBezTo>
                        <a:pt x="122" y="257"/>
                        <a:pt x="126" y="260"/>
                        <a:pt x="129" y="260"/>
                      </a:cubicBezTo>
                      <a:cubicBezTo>
                        <a:pt x="346" y="260"/>
                        <a:pt x="346" y="260"/>
                        <a:pt x="346" y="260"/>
                      </a:cubicBezTo>
                      <a:cubicBezTo>
                        <a:pt x="346" y="329"/>
                        <a:pt x="346" y="329"/>
                        <a:pt x="346" y="329"/>
                      </a:cubicBezTo>
                      <a:cubicBezTo>
                        <a:pt x="77" y="329"/>
                        <a:pt x="77" y="329"/>
                        <a:pt x="77" y="329"/>
                      </a:cubicBezTo>
                      <a:cubicBezTo>
                        <a:pt x="75" y="329"/>
                        <a:pt x="73" y="330"/>
                        <a:pt x="72" y="332"/>
                      </a:cubicBezTo>
                      <a:cubicBezTo>
                        <a:pt x="2" y="420"/>
                        <a:pt x="2" y="420"/>
                        <a:pt x="2" y="420"/>
                      </a:cubicBezTo>
                      <a:cubicBezTo>
                        <a:pt x="0" y="423"/>
                        <a:pt x="0" y="426"/>
                        <a:pt x="2" y="429"/>
                      </a:cubicBezTo>
                      <a:cubicBezTo>
                        <a:pt x="72" y="517"/>
                        <a:pt x="72" y="517"/>
                        <a:pt x="72" y="517"/>
                      </a:cubicBezTo>
                      <a:cubicBezTo>
                        <a:pt x="73" y="519"/>
                        <a:pt x="75" y="519"/>
                        <a:pt x="77" y="519"/>
                      </a:cubicBezTo>
                      <a:cubicBezTo>
                        <a:pt x="346" y="519"/>
                        <a:pt x="346" y="519"/>
                        <a:pt x="346" y="519"/>
                      </a:cubicBezTo>
                      <a:cubicBezTo>
                        <a:pt x="346" y="665"/>
                        <a:pt x="346" y="665"/>
                        <a:pt x="346" y="665"/>
                      </a:cubicBezTo>
                      <a:cubicBezTo>
                        <a:pt x="346" y="669"/>
                        <a:pt x="349" y="672"/>
                        <a:pt x="353" y="672"/>
                      </a:cubicBezTo>
                      <a:cubicBezTo>
                        <a:pt x="357" y="672"/>
                        <a:pt x="360" y="669"/>
                        <a:pt x="360" y="665"/>
                      </a:cubicBezTo>
                      <a:cubicBezTo>
                        <a:pt x="360" y="519"/>
                        <a:pt x="360" y="519"/>
                        <a:pt x="360" y="519"/>
                      </a:cubicBezTo>
                      <a:cubicBezTo>
                        <a:pt x="577" y="519"/>
                        <a:pt x="577" y="519"/>
                        <a:pt x="577" y="519"/>
                      </a:cubicBezTo>
                      <a:cubicBezTo>
                        <a:pt x="580" y="519"/>
                        <a:pt x="584" y="516"/>
                        <a:pt x="584" y="512"/>
                      </a:cubicBezTo>
                      <a:cubicBezTo>
                        <a:pt x="584" y="336"/>
                        <a:pt x="584" y="336"/>
                        <a:pt x="584" y="336"/>
                      </a:cubicBezTo>
                      <a:cubicBezTo>
                        <a:pt x="584" y="332"/>
                        <a:pt x="580" y="329"/>
                        <a:pt x="577" y="329"/>
                      </a:cubicBezTo>
                      <a:cubicBezTo>
                        <a:pt x="360" y="329"/>
                        <a:pt x="360" y="329"/>
                        <a:pt x="360" y="329"/>
                      </a:cubicBezTo>
                      <a:cubicBezTo>
                        <a:pt x="360" y="260"/>
                        <a:pt x="360" y="260"/>
                        <a:pt x="360" y="260"/>
                      </a:cubicBezTo>
                      <a:cubicBezTo>
                        <a:pt x="629" y="260"/>
                        <a:pt x="629" y="260"/>
                        <a:pt x="629" y="260"/>
                      </a:cubicBezTo>
                      <a:cubicBezTo>
                        <a:pt x="631" y="260"/>
                        <a:pt x="633" y="259"/>
                        <a:pt x="634" y="257"/>
                      </a:cubicBezTo>
                      <a:cubicBezTo>
                        <a:pt x="704" y="169"/>
                        <a:pt x="704" y="169"/>
                        <a:pt x="704" y="169"/>
                      </a:cubicBezTo>
                      <a:cubicBezTo>
                        <a:pt x="706" y="167"/>
                        <a:pt x="706" y="163"/>
                        <a:pt x="704" y="161"/>
                      </a:cubicBezTo>
                      <a:close/>
                      <a:moveTo>
                        <a:pt x="570" y="505"/>
                      </a:moveTo>
                      <a:cubicBezTo>
                        <a:pt x="80" y="505"/>
                        <a:pt x="80" y="505"/>
                        <a:pt x="80" y="505"/>
                      </a:cubicBezTo>
                      <a:cubicBezTo>
                        <a:pt x="16" y="424"/>
                        <a:pt x="16" y="424"/>
                        <a:pt x="16" y="424"/>
                      </a:cubicBezTo>
                      <a:cubicBezTo>
                        <a:pt x="80" y="343"/>
                        <a:pt x="80" y="343"/>
                        <a:pt x="80" y="343"/>
                      </a:cubicBezTo>
                      <a:cubicBezTo>
                        <a:pt x="353" y="343"/>
                        <a:pt x="353" y="343"/>
                        <a:pt x="353" y="343"/>
                      </a:cubicBezTo>
                      <a:cubicBezTo>
                        <a:pt x="353" y="343"/>
                        <a:pt x="353" y="343"/>
                        <a:pt x="353" y="343"/>
                      </a:cubicBezTo>
                      <a:cubicBezTo>
                        <a:pt x="353" y="343"/>
                        <a:pt x="353" y="343"/>
                        <a:pt x="353" y="343"/>
                      </a:cubicBezTo>
                      <a:cubicBezTo>
                        <a:pt x="570" y="343"/>
                        <a:pt x="570" y="343"/>
                        <a:pt x="570" y="343"/>
                      </a:cubicBezTo>
                      <a:lnTo>
                        <a:pt x="570" y="505"/>
                      </a:lnTo>
                      <a:close/>
                      <a:moveTo>
                        <a:pt x="626" y="246"/>
                      </a:moveTo>
                      <a:cubicBezTo>
                        <a:pt x="136" y="246"/>
                        <a:pt x="136" y="246"/>
                        <a:pt x="136" y="246"/>
                      </a:cubicBezTo>
                      <a:cubicBezTo>
                        <a:pt x="136" y="84"/>
                        <a:pt x="136" y="84"/>
                        <a:pt x="136" y="84"/>
                      </a:cubicBezTo>
                      <a:cubicBezTo>
                        <a:pt x="626" y="84"/>
                        <a:pt x="626" y="84"/>
                        <a:pt x="626" y="84"/>
                      </a:cubicBezTo>
                      <a:cubicBezTo>
                        <a:pt x="690" y="165"/>
                        <a:pt x="690" y="165"/>
                        <a:pt x="690" y="165"/>
                      </a:cubicBezTo>
                      <a:lnTo>
                        <a:pt x="626" y="24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1800" dirty="0">
                    <a:solidFill>
                      <a:schemeClr val="tx1">
                        <a:lumMod val="75000"/>
                        <a:lumOff val="25000"/>
                      </a:schemeClr>
                    </a:solidFill>
                  </a:endParaRPr>
                </a:p>
              </p:txBody>
            </p:sp>
          </p:grpSp>
          <p:sp>
            <p:nvSpPr>
              <p:cNvPr id="26" name="Rectangle 25"/>
              <p:cNvSpPr/>
              <p:nvPr/>
            </p:nvSpPr>
            <p:spPr>
              <a:xfrm>
                <a:off x="2882526" y="3232981"/>
                <a:ext cx="1618489" cy="184878"/>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Customer Understanding</a:t>
                </a:r>
              </a:p>
            </p:txBody>
          </p:sp>
          <p:sp>
            <p:nvSpPr>
              <p:cNvPr id="27" name="Rectangle 26"/>
              <p:cNvSpPr/>
              <p:nvPr/>
            </p:nvSpPr>
            <p:spPr>
              <a:xfrm>
                <a:off x="6115598" y="3178899"/>
                <a:ext cx="1618489" cy="31429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Acquisition Determination – Market Basket Analysis</a:t>
                </a:r>
              </a:p>
            </p:txBody>
          </p:sp>
          <p:sp>
            <p:nvSpPr>
              <p:cNvPr id="28" name="Rectangle 27"/>
              <p:cNvSpPr/>
              <p:nvPr/>
            </p:nvSpPr>
            <p:spPr>
              <a:xfrm>
                <a:off x="4503048" y="3178899"/>
                <a:ext cx="1618489" cy="314292"/>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Product Brand Preference and Recommendations</a:t>
                </a:r>
              </a:p>
            </p:txBody>
          </p:sp>
          <p:sp>
            <p:nvSpPr>
              <p:cNvPr id="29" name="Rectangle 28"/>
              <p:cNvSpPr/>
              <p:nvPr/>
            </p:nvSpPr>
            <p:spPr>
              <a:xfrm>
                <a:off x="7710572" y="3232981"/>
                <a:ext cx="1618489" cy="184878"/>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400" b="1" dirty="0">
                    <a:solidFill>
                      <a:schemeClr val="tx1">
                        <a:lumMod val="75000"/>
                        <a:lumOff val="25000"/>
                      </a:schemeClr>
                    </a:solidFill>
                  </a:rPr>
                  <a:t>Path Forward</a:t>
                </a:r>
              </a:p>
            </p:txBody>
          </p:sp>
          <p:sp>
            <p:nvSpPr>
              <p:cNvPr id="13" name="Arc 12"/>
              <p:cNvSpPr/>
              <p:nvPr/>
            </p:nvSpPr>
            <p:spPr>
              <a:xfrm rot="10800000">
                <a:off x="7732704" y="2383669"/>
                <a:ext cx="1618488" cy="1618488"/>
              </a:xfrm>
              <a:prstGeom prst="arc">
                <a:avLst>
                  <a:gd name="adj1" fmla="val 10766207"/>
                  <a:gd name="adj2" fmla="val 0"/>
                </a:avLst>
              </a:prstGeom>
              <a:ln w="69850"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1800" dirty="0">
                  <a:solidFill>
                    <a:schemeClr val="tx1">
                      <a:lumMod val="75000"/>
                      <a:lumOff val="25000"/>
                    </a:schemeClr>
                  </a:solidFill>
                </a:endParaRPr>
              </a:p>
            </p:txBody>
          </p:sp>
        </p:grpSp>
        <p:sp>
          <p:nvSpPr>
            <p:cNvPr id="30" name="TextBox 29"/>
            <p:cNvSpPr txBox="1"/>
            <p:nvPr/>
          </p:nvSpPr>
          <p:spPr>
            <a:xfrm>
              <a:off x="1851732" y="4112164"/>
              <a:ext cx="1782846" cy="1459238"/>
            </a:xfrm>
            <a:prstGeom prst="rect">
              <a:avLst/>
            </a:prstGeom>
            <a:noFill/>
          </p:spPr>
          <p:txBody>
            <a:bodyPr wrap="square" rtlCol="0">
              <a:spAutoFit/>
            </a:bodyPr>
            <a:lstStyle/>
            <a:p>
              <a:r>
                <a:rPr lang="en-US" sz="1600" b="1" dirty="0">
                  <a:solidFill>
                    <a:schemeClr val="tx1">
                      <a:lumMod val="75000"/>
                      <a:lumOff val="25000"/>
                    </a:schemeClr>
                  </a:solidFill>
                </a:rPr>
                <a:t>Understand our customer needs and their preferred brand that can help Blackwell Electronics to build targeted market strategies.</a:t>
              </a:r>
            </a:p>
          </p:txBody>
        </p:sp>
        <p:sp>
          <p:nvSpPr>
            <p:cNvPr id="34" name="TextBox 33"/>
            <p:cNvSpPr txBox="1"/>
            <p:nvPr/>
          </p:nvSpPr>
          <p:spPr>
            <a:xfrm>
              <a:off x="4041452" y="4113446"/>
              <a:ext cx="1891833" cy="1063512"/>
            </a:xfrm>
            <a:prstGeom prst="rect">
              <a:avLst/>
            </a:prstGeom>
            <a:noFill/>
          </p:spPr>
          <p:txBody>
            <a:bodyPr wrap="square" rtlCol="0">
              <a:spAutoFit/>
            </a:bodyPr>
            <a:lstStyle/>
            <a:p>
              <a:r>
                <a:rPr lang="en-US" sz="1600" b="1" dirty="0">
                  <a:solidFill>
                    <a:schemeClr val="tx1">
                      <a:lumMod val="75000"/>
                      <a:lumOff val="25000"/>
                    </a:schemeClr>
                  </a:solidFill>
                </a:rPr>
                <a:t>Assist the Sales department with identifying the most profitable product mix.   </a:t>
              </a:r>
            </a:p>
            <a:p>
              <a:endParaRPr lang="en-US" sz="1600" b="1" dirty="0">
                <a:solidFill>
                  <a:schemeClr val="tx1">
                    <a:lumMod val="75000"/>
                    <a:lumOff val="25000"/>
                  </a:schemeClr>
                </a:solidFill>
              </a:endParaRPr>
            </a:p>
          </p:txBody>
        </p:sp>
        <p:grpSp>
          <p:nvGrpSpPr>
            <p:cNvPr id="23" name="Group 57"/>
            <p:cNvGrpSpPr/>
            <p:nvPr/>
          </p:nvGrpSpPr>
          <p:grpSpPr>
            <a:xfrm>
              <a:off x="1840195" y="4081414"/>
              <a:ext cx="1197332" cy="1538756"/>
              <a:chOff x="1596919" y="4081414"/>
              <a:chExt cx="1197332" cy="1538756"/>
            </a:xfrm>
          </p:grpSpPr>
          <p:cxnSp>
            <p:nvCxnSpPr>
              <p:cNvPr id="37" name="Straight Connector 36"/>
              <p:cNvCxnSpPr/>
              <p:nvPr/>
            </p:nvCxnSpPr>
            <p:spPr>
              <a:xfrm flipH="1">
                <a:off x="1596920" y="4100230"/>
                <a:ext cx="1197331" cy="8201"/>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29187" y="4081414"/>
                <a:ext cx="403" cy="1538756"/>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96919" y="5581572"/>
                <a:ext cx="1197331" cy="8201"/>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48"/>
            <p:cNvGrpSpPr/>
            <p:nvPr/>
          </p:nvGrpSpPr>
          <p:grpSpPr>
            <a:xfrm>
              <a:off x="4040566" y="4081414"/>
              <a:ext cx="1197332" cy="1538756"/>
              <a:chOff x="1749319" y="4233814"/>
              <a:chExt cx="1197332" cy="1538756"/>
            </a:xfrm>
          </p:grpSpPr>
          <p:cxnSp>
            <p:nvCxnSpPr>
              <p:cNvPr id="46" name="Straight Connector 45"/>
              <p:cNvCxnSpPr/>
              <p:nvPr/>
            </p:nvCxnSpPr>
            <p:spPr>
              <a:xfrm flipH="1">
                <a:off x="1749320" y="4252630"/>
                <a:ext cx="1197331" cy="8201"/>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777393" y="4233814"/>
                <a:ext cx="403" cy="1538756"/>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749319" y="5733972"/>
                <a:ext cx="1197331" cy="8201"/>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49"/>
            <p:cNvGrpSpPr/>
            <p:nvPr/>
          </p:nvGrpSpPr>
          <p:grpSpPr>
            <a:xfrm>
              <a:off x="6236360" y="4074885"/>
              <a:ext cx="1197332" cy="1538756"/>
              <a:chOff x="1749319" y="4233814"/>
              <a:chExt cx="1197332" cy="1538756"/>
            </a:xfrm>
          </p:grpSpPr>
          <p:cxnSp>
            <p:nvCxnSpPr>
              <p:cNvPr id="51" name="Straight Connector 50"/>
              <p:cNvCxnSpPr/>
              <p:nvPr/>
            </p:nvCxnSpPr>
            <p:spPr>
              <a:xfrm flipH="1">
                <a:off x="1749320" y="4252630"/>
                <a:ext cx="1197331" cy="8201"/>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777393" y="4233814"/>
                <a:ext cx="403" cy="1538756"/>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749319" y="5733972"/>
                <a:ext cx="1197331" cy="8201"/>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53"/>
            <p:cNvGrpSpPr/>
            <p:nvPr/>
          </p:nvGrpSpPr>
          <p:grpSpPr>
            <a:xfrm>
              <a:off x="8402796" y="4085132"/>
              <a:ext cx="1197331" cy="1538756"/>
              <a:chOff x="1749319" y="4233814"/>
              <a:chExt cx="1197331" cy="1538756"/>
            </a:xfrm>
          </p:grpSpPr>
          <p:cxnSp>
            <p:nvCxnSpPr>
              <p:cNvPr id="55" name="Straight Connector 54"/>
              <p:cNvCxnSpPr/>
              <p:nvPr/>
            </p:nvCxnSpPr>
            <p:spPr>
              <a:xfrm flipH="1">
                <a:off x="1749321" y="4257113"/>
                <a:ext cx="992872" cy="37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777393" y="4233814"/>
                <a:ext cx="403" cy="15387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749319" y="5733972"/>
                <a:ext cx="1197331" cy="820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6256115" y="4113446"/>
              <a:ext cx="1891833" cy="1459238"/>
            </a:xfrm>
            <a:prstGeom prst="rect">
              <a:avLst/>
            </a:prstGeom>
            <a:noFill/>
          </p:spPr>
          <p:txBody>
            <a:bodyPr wrap="square" rtlCol="0">
              <a:spAutoFit/>
            </a:bodyPr>
            <a:lstStyle/>
            <a:p>
              <a:r>
                <a:rPr lang="en-US" sz="1600" b="1" dirty="0">
                  <a:solidFill>
                    <a:schemeClr val="tx1">
                      <a:lumMod val="75000"/>
                      <a:lumOff val="25000"/>
                    </a:schemeClr>
                  </a:solidFill>
                </a:rPr>
                <a:t>Discover association between frequently bought items and leverage this information for collaborative marketing strategies. </a:t>
              </a:r>
            </a:p>
            <a:p>
              <a:endParaRPr lang="en-US" sz="1600" b="1" dirty="0">
                <a:solidFill>
                  <a:schemeClr val="tx1">
                    <a:lumMod val="75000"/>
                    <a:lumOff val="25000"/>
                  </a:schemeClr>
                </a:solidFill>
              </a:endParaRPr>
            </a:p>
          </p:txBody>
        </p:sp>
        <p:sp>
          <p:nvSpPr>
            <p:cNvPr id="61" name="TextBox 60"/>
            <p:cNvSpPr txBox="1"/>
            <p:nvPr/>
          </p:nvSpPr>
          <p:spPr>
            <a:xfrm>
              <a:off x="8460295" y="4104691"/>
              <a:ext cx="1891833" cy="1459238"/>
            </a:xfrm>
            <a:prstGeom prst="rect">
              <a:avLst/>
            </a:prstGeom>
            <a:noFill/>
          </p:spPr>
          <p:txBody>
            <a:bodyPr wrap="square" rtlCol="0">
              <a:spAutoFit/>
            </a:bodyPr>
            <a:lstStyle/>
            <a:p>
              <a:r>
                <a:rPr lang="en-US" sz="1600" b="1" dirty="0">
                  <a:solidFill>
                    <a:schemeClr val="tx1">
                      <a:lumMod val="75000"/>
                      <a:lumOff val="25000"/>
                    </a:schemeClr>
                  </a:solidFill>
                </a:rPr>
                <a:t>Identify strategies and recommendation to leverage data mining techniques and position Blackwell Electronic to compete in the e-Commerce arena. </a:t>
              </a:r>
            </a:p>
          </p:txBody>
        </p:sp>
      </p:grpSp>
      <p:sp>
        <p:nvSpPr>
          <p:cNvPr id="63" name="Slide Number Placeholder 62"/>
          <p:cNvSpPr>
            <a:spLocks noGrp="1"/>
          </p:cNvSpPr>
          <p:nvPr>
            <p:ph type="sldNum" sz="quarter" idx="12"/>
          </p:nvPr>
        </p:nvSpPr>
        <p:spPr/>
        <p:txBody>
          <a:bodyPr/>
          <a:lstStyle/>
          <a:p>
            <a:fld id="{E48DD651-73BE-4F72-9140-89C4A5F3DCD3}" type="slidenum">
              <a:rPr lang="en-US" sz="1800" smtClean="0"/>
              <a:pPr/>
              <a:t>2</a:t>
            </a:fld>
            <a:endParaRPr lang="en-US" sz="1800" dirty="0"/>
          </a:p>
        </p:txBody>
      </p:sp>
      <p:pic>
        <p:nvPicPr>
          <p:cNvPr id="64" name="Picture 63" descr="utshield_white.jpg"/>
          <p:cNvPicPr>
            <a:picLocks noChangeAspect="1"/>
          </p:cNvPicPr>
          <p:nvPr/>
        </p:nvPicPr>
        <p:blipFill>
          <a:blip r:embed="rId2" cstate="print"/>
          <a:srcRect l="38334" t="13333" r="38333" b="11111"/>
          <a:stretch>
            <a:fillRect/>
          </a:stretch>
        </p:blipFill>
        <p:spPr>
          <a:xfrm>
            <a:off x="414541" y="415895"/>
            <a:ext cx="487553" cy="530192"/>
          </a:xfrm>
          <a:prstGeom prst="rect">
            <a:avLst/>
          </a:prstGeom>
        </p:spPr>
      </p:pic>
    </p:spTree>
    <p:extLst>
      <p:ext uri="{BB962C8B-B14F-4D97-AF65-F5344CB8AC3E}">
        <p14:creationId xmlns:p14="http://schemas.microsoft.com/office/powerpoint/2010/main" val="208971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3343" y="1615095"/>
            <a:ext cx="4487045" cy="3733800"/>
            <a:chOff x="-2173559" y="1741190"/>
            <a:chExt cx="4487045" cy="3733800"/>
          </a:xfrm>
        </p:grpSpPr>
        <p:pic>
          <p:nvPicPr>
            <p:cNvPr id="6" name="Picture 5"/>
            <p:cNvPicPr>
              <a:picLocks noChangeAspect="1"/>
            </p:cNvPicPr>
            <p:nvPr/>
          </p:nvPicPr>
          <p:blipFill rotWithShape="1">
            <a:blip r:embed="rId2" cstate="print"/>
            <a:srcRect t="50301" r="48442"/>
            <a:stretch/>
          </p:blipFill>
          <p:spPr>
            <a:xfrm>
              <a:off x="-2074058" y="3617449"/>
              <a:ext cx="2250540" cy="1811895"/>
            </a:xfrm>
            <a:prstGeom prst="rect">
              <a:avLst/>
            </a:prstGeom>
          </p:spPr>
        </p:pic>
        <p:pic>
          <p:nvPicPr>
            <p:cNvPr id="7" name="Picture 6"/>
            <p:cNvPicPr>
              <a:picLocks noChangeAspect="1"/>
            </p:cNvPicPr>
            <p:nvPr/>
          </p:nvPicPr>
          <p:blipFill rotWithShape="1">
            <a:blip r:embed="rId3" cstate="print">
              <a:duotone>
                <a:prstClr val="black"/>
                <a:schemeClr val="accent2">
                  <a:lumMod val="75000"/>
                  <a:tint val="45000"/>
                  <a:satMod val="400000"/>
                </a:schemeClr>
              </a:duotone>
            </a:blip>
            <a:srcRect b="52383"/>
            <a:stretch/>
          </p:blipFill>
          <p:spPr>
            <a:xfrm>
              <a:off x="-2173559" y="1741190"/>
              <a:ext cx="4487045" cy="2307892"/>
            </a:xfrm>
            <a:prstGeom prst="rect">
              <a:avLst/>
            </a:prstGeom>
            <a:ln>
              <a:noFill/>
            </a:ln>
          </p:spPr>
        </p:pic>
        <p:pic>
          <p:nvPicPr>
            <p:cNvPr id="8" name="Picture 7"/>
            <p:cNvPicPr>
              <a:picLocks noChangeAspect="1"/>
            </p:cNvPicPr>
            <p:nvPr/>
          </p:nvPicPr>
          <p:blipFill rotWithShape="1">
            <a:blip r:embed="rId4" cstate="print"/>
            <a:srcRect l="53549" t="52826"/>
            <a:stretch/>
          </p:blipFill>
          <p:spPr>
            <a:xfrm>
              <a:off x="96373" y="3640172"/>
              <a:ext cx="2208864" cy="1834818"/>
            </a:xfrm>
            <a:prstGeom prst="rect">
              <a:avLst/>
            </a:prstGeom>
          </p:spPr>
        </p:pic>
        <p:pic>
          <p:nvPicPr>
            <p:cNvPr id="10" name="Picture 9"/>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8070" y="4596502"/>
              <a:ext cx="790063" cy="790269"/>
            </a:xfrm>
            <a:prstGeom prst="rect">
              <a:avLst/>
            </a:prstGeom>
            <a:ln>
              <a:noFill/>
            </a:ln>
          </p:spPr>
        </p:pic>
        <p:pic>
          <p:nvPicPr>
            <p:cNvPr id="11" name="Picture 2"/>
            <p:cNvPicPr>
              <a:picLocks noChangeAspect="1" noChangeArrowheads="1"/>
            </p:cNvPicPr>
            <p:nvPr/>
          </p:nvPicPr>
          <p:blipFill>
            <a:blip r:embed="rId6" cstate="print">
              <a:biLevel thresh="75000"/>
            </a:blip>
            <a:srcRect/>
            <a:stretch>
              <a:fillRect/>
            </a:stretch>
          </p:blipFill>
          <p:spPr bwMode="auto">
            <a:xfrm>
              <a:off x="-80489" y="2228850"/>
              <a:ext cx="497730" cy="502940"/>
            </a:xfrm>
            <a:prstGeom prst="rect">
              <a:avLst/>
            </a:prstGeom>
            <a:noFill/>
            <a:ln w="9525">
              <a:noFill/>
              <a:miter lim="800000"/>
              <a:headEnd/>
              <a:tailEnd/>
            </a:ln>
          </p:spPr>
        </p:pic>
        <p:sp>
          <p:nvSpPr>
            <p:cNvPr id="12" name="TextBox 11"/>
            <p:cNvSpPr txBox="1"/>
            <p:nvPr/>
          </p:nvSpPr>
          <p:spPr>
            <a:xfrm>
              <a:off x="-1346601" y="4459840"/>
              <a:ext cx="1437193" cy="584775"/>
            </a:xfrm>
            <a:prstGeom prst="rect">
              <a:avLst/>
            </a:prstGeom>
            <a:noFill/>
          </p:spPr>
          <p:txBody>
            <a:bodyPr wrap="square" rtlCol="0">
              <a:spAutoFit/>
            </a:bodyPr>
            <a:lstStyle/>
            <a:p>
              <a:pPr algn="ctr"/>
              <a:r>
                <a:rPr lang="en-US" sz="1600" b="1" dirty="0"/>
                <a:t>Customer Understanding</a:t>
              </a:r>
            </a:p>
          </p:txBody>
        </p:sp>
        <p:sp>
          <p:nvSpPr>
            <p:cNvPr id="13" name="TextBox 12"/>
            <p:cNvSpPr txBox="1"/>
            <p:nvPr/>
          </p:nvSpPr>
          <p:spPr>
            <a:xfrm>
              <a:off x="-552215" y="2720607"/>
              <a:ext cx="1412454" cy="584775"/>
            </a:xfrm>
            <a:prstGeom prst="rect">
              <a:avLst/>
            </a:prstGeom>
            <a:noFill/>
          </p:spPr>
          <p:txBody>
            <a:bodyPr wrap="square" rtlCol="0">
              <a:spAutoFit/>
            </a:bodyPr>
            <a:lstStyle/>
            <a:p>
              <a:pPr algn="ctr"/>
              <a:r>
                <a:rPr lang="en-US" sz="1600" b="1" dirty="0"/>
                <a:t>Product Predictions</a:t>
              </a:r>
            </a:p>
          </p:txBody>
        </p:sp>
        <p:sp>
          <p:nvSpPr>
            <p:cNvPr id="14" name="TextBox 13"/>
            <p:cNvSpPr txBox="1"/>
            <p:nvPr/>
          </p:nvSpPr>
          <p:spPr>
            <a:xfrm>
              <a:off x="154012" y="4507945"/>
              <a:ext cx="1412454" cy="830997"/>
            </a:xfrm>
            <a:prstGeom prst="rect">
              <a:avLst/>
            </a:prstGeom>
            <a:noFill/>
          </p:spPr>
          <p:txBody>
            <a:bodyPr wrap="square" rtlCol="0">
              <a:spAutoFit/>
            </a:bodyPr>
            <a:lstStyle/>
            <a:p>
              <a:pPr algn="ctr"/>
              <a:r>
                <a:rPr lang="en-US" sz="1600" b="1" dirty="0"/>
                <a:t>Acquisition Product Analysis</a:t>
              </a:r>
            </a:p>
          </p:txBody>
        </p:sp>
        <p:sp>
          <p:nvSpPr>
            <p:cNvPr id="15" name="TextBox 14"/>
            <p:cNvSpPr txBox="1"/>
            <p:nvPr/>
          </p:nvSpPr>
          <p:spPr>
            <a:xfrm>
              <a:off x="-609854" y="3751976"/>
              <a:ext cx="1412454" cy="584775"/>
            </a:xfrm>
            <a:prstGeom prst="rect">
              <a:avLst/>
            </a:prstGeom>
            <a:noFill/>
          </p:spPr>
          <p:txBody>
            <a:bodyPr wrap="square" rtlCol="0">
              <a:spAutoFit/>
            </a:bodyPr>
            <a:lstStyle/>
            <a:p>
              <a:pPr algn="ctr"/>
              <a:r>
                <a:rPr lang="en-US" sz="1600" b="1" dirty="0"/>
                <a:t>Data </a:t>
              </a:r>
            </a:p>
            <a:p>
              <a:pPr algn="ctr"/>
              <a:r>
                <a:rPr lang="en-US" sz="1600" b="1" dirty="0"/>
                <a:t>Mining</a:t>
              </a:r>
            </a:p>
          </p:txBody>
        </p:sp>
      </p:grpSp>
      <p:sp>
        <p:nvSpPr>
          <p:cNvPr id="2" name="Title 1"/>
          <p:cNvSpPr>
            <a:spLocks noGrp="1"/>
          </p:cNvSpPr>
          <p:nvPr>
            <p:ph type="title"/>
          </p:nvPr>
        </p:nvSpPr>
        <p:spPr/>
        <p:txBody>
          <a:bodyPr/>
          <a:lstStyle/>
          <a:p>
            <a:r>
              <a:rPr lang="en-US" dirty="0"/>
              <a:t>3 Key Goals </a:t>
            </a:r>
          </a:p>
        </p:txBody>
      </p:sp>
      <p:sp>
        <p:nvSpPr>
          <p:cNvPr id="3" name="Content Placeholder 2"/>
          <p:cNvSpPr>
            <a:spLocks noGrp="1"/>
          </p:cNvSpPr>
          <p:nvPr>
            <p:ph idx="1"/>
          </p:nvPr>
        </p:nvSpPr>
        <p:spPr>
          <a:xfrm>
            <a:off x="6246812" y="1143000"/>
            <a:ext cx="5167894" cy="1905000"/>
          </a:xfrm>
        </p:spPr>
        <p:txBody>
          <a:bodyPr/>
          <a:lstStyle/>
          <a:p>
            <a:pPr marL="0" indent="0">
              <a:buNone/>
            </a:pPr>
            <a:endParaRPr lang="en-US" b="1" dirty="0"/>
          </a:p>
          <a:p>
            <a:pPr marL="0" indent="0">
              <a:buNone/>
            </a:pPr>
            <a:r>
              <a:rPr lang="en-US" b="1" dirty="0"/>
              <a:t>Understanding Our Customers – </a:t>
            </a:r>
            <a:r>
              <a:rPr lang="en-US" i="1" dirty="0"/>
              <a:t>broaden our insights into our customer base in order to drive strategic marketing initiatives that are very targeted.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48DD651-73BE-4F72-9140-89C4A5F3DCD3}" type="slidenum">
              <a:rPr lang="en-US" sz="1600" smtClean="0"/>
              <a:pPr/>
              <a:t>3</a:t>
            </a:fld>
            <a:endParaRPr lang="en-US" sz="1600" dirty="0"/>
          </a:p>
        </p:txBody>
      </p:sp>
      <p:grpSp>
        <p:nvGrpSpPr>
          <p:cNvPr id="9" name="Group 20"/>
          <p:cNvGrpSpPr>
            <a:grpSpLocks noChangeAspect="1"/>
          </p:cNvGrpSpPr>
          <p:nvPr/>
        </p:nvGrpSpPr>
        <p:grpSpPr>
          <a:xfrm>
            <a:off x="881776" y="1515985"/>
            <a:ext cx="5132729" cy="3609975"/>
            <a:chOff x="11683460" y="-11139212"/>
            <a:chExt cx="14144480" cy="9945514"/>
          </a:xfrm>
        </p:grpSpPr>
        <p:sp>
          <p:nvSpPr>
            <p:cNvPr id="44" name="Freeform 43"/>
            <p:cNvSpPr>
              <a:spLocks noEditPoints="1"/>
            </p:cNvSpPr>
            <p:nvPr/>
          </p:nvSpPr>
          <p:spPr bwMode="auto">
            <a:xfrm>
              <a:off x="25327877" y="-11139212"/>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45" name="Freeform 44"/>
            <p:cNvSpPr>
              <a:spLocks noEditPoints="1"/>
            </p:cNvSpPr>
            <p:nvPr/>
          </p:nvSpPr>
          <p:spPr bwMode="auto">
            <a:xfrm>
              <a:off x="25102452" y="-10836001"/>
              <a:ext cx="725488" cy="1143001"/>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16" name="Freeform 15"/>
            <p:cNvSpPr>
              <a:spLocks noEditPoints="1"/>
            </p:cNvSpPr>
            <p:nvPr/>
          </p:nvSpPr>
          <p:spPr bwMode="auto">
            <a:xfrm>
              <a:off x="11908885" y="-2639910"/>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17" name="Freeform 16"/>
            <p:cNvSpPr>
              <a:spLocks noEditPoints="1"/>
            </p:cNvSpPr>
            <p:nvPr/>
          </p:nvSpPr>
          <p:spPr bwMode="auto">
            <a:xfrm>
              <a:off x="11683460" y="-2336699"/>
              <a:ext cx="725488" cy="1143001"/>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46" name="Picture 2"/>
          <p:cNvPicPr>
            <a:picLocks noChangeAspect="1" noChangeArrowheads="1"/>
          </p:cNvPicPr>
          <p:nvPr/>
        </p:nvPicPr>
        <p:blipFill>
          <a:blip r:embed="rId6" cstate="print">
            <a:biLevel thresh="75000"/>
          </a:blip>
          <a:srcRect/>
          <a:stretch>
            <a:fillRect/>
          </a:stretch>
        </p:blipFill>
        <p:spPr bwMode="auto">
          <a:xfrm>
            <a:off x="5658627" y="2951622"/>
            <a:ext cx="497730" cy="502940"/>
          </a:xfrm>
          <a:prstGeom prst="rect">
            <a:avLst/>
          </a:prstGeom>
          <a:noFill/>
          <a:ln w="9525">
            <a:noFill/>
            <a:miter lim="800000"/>
            <a:headEnd/>
            <a:tailEnd/>
          </a:ln>
        </p:spPr>
      </p:pic>
      <p:sp>
        <p:nvSpPr>
          <p:cNvPr id="47" name="Content Placeholder 2"/>
          <p:cNvSpPr txBox="1">
            <a:spLocks/>
          </p:cNvSpPr>
          <p:nvPr/>
        </p:nvSpPr>
        <p:spPr>
          <a:xfrm>
            <a:off x="6337267" y="2542988"/>
            <a:ext cx="5167894" cy="16480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pPr marL="0" indent="0">
              <a:buFont typeface="Calibri" panose="020F0502020204030204" pitchFamily="34" charset="0"/>
              <a:buNone/>
            </a:pPr>
            <a:r>
              <a:rPr lang="en-US" b="1" dirty="0"/>
              <a:t>Product Predictions</a:t>
            </a:r>
            <a:r>
              <a:rPr lang="en-US" dirty="0"/>
              <a:t>– </a:t>
            </a:r>
            <a:r>
              <a:rPr lang="en-US" i="1" dirty="0"/>
              <a:t>understanding specific product types to assist the Sales team with product placement and volume forecast. </a:t>
            </a:r>
            <a:endParaRPr lang="en-US" dirty="0"/>
          </a:p>
        </p:txBody>
      </p:sp>
      <p:pic>
        <p:nvPicPr>
          <p:cNvPr id="48" name="Picture 47"/>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560789" y="4286297"/>
            <a:ext cx="790063" cy="790269"/>
          </a:xfrm>
          <a:prstGeom prst="rect">
            <a:avLst/>
          </a:prstGeom>
          <a:ln>
            <a:noFill/>
          </a:ln>
        </p:spPr>
      </p:pic>
      <p:sp>
        <p:nvSpPr>
          <p:cNvPr id="49" name="Content Placeholder 2"/>
          <p:cNvSpPr txBox="1">
            <a:spLocks/>
          </p:cNvSpPr>
          <p:nvPr/>
        </p:nvSpPr>
        <p:spPr>
          <a:xfrm>
            <a:off x="6323012" y="3886200"/>
            <a:ext cx="5167894" cy="1905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pPr marL="0" indent="0">
              <a:buFont typeface="Calibri" panose="020F0502020204030204" pitchFamily="34" charset="0"/>
              <a:buNone/>
            </a:pPr>
            <a:r>
              <a:rPr lang="en-US" b="1" dirty="0"/>
              <a:t>Acquisition Product Analysis</a:t>
            </a:r>
            <a:r>
              <a:rPr lang="en-US" dirty="0"/>
              <a:t>– </a:t>
            </a:r>
            <a:r>
              <a:rPr lang="en-US" i="1" dirty="0"/>
              <a:t>conducted a Market Basket Analysis to understand potential product associations of potential acquired company.</a:t>
            </a:r>
            <a:endParaRPr lang="en-US" dirty="0"/>
          </a:p>
          <a:p>
            <a:pPr marL="0" indent="0">
              <a:buFont typeface="Calibri" panose="020F0502020204030204" pitchFamily="34" charset="0"/>
              <a:buNone/>
            </a:pPr>
            <a:endParaRPr lang="en-US" dirty="0"/>
          </a:p>
        </p:txBody>
      </p:sp>
      <p:pic>
        <p:nvPicPr>
          <p:cNvPr id="24" name="Picture 23" descr="utshield_white.jpg"/>
          <p:cNvPicPr>
            <a:picLocks noChangeAspect="1"/>
          </p:cNvPicPr>
          <p:nvPr/>
        </p:nvPicPr>
        <p:blipFill>
          <a:blip r:embed="rId7" cstate="print"/>
          <a:srcRect l="38334" t="13333" r="38333" b="11111"/>
          <a:stretch>
            <a:fillRect/>
          </a:stretch>
        </p:blipFill>
        <p:spPr>
          <a:xfrm>
            <a:off x="414541" y="415895"/>
            <a:ext cx="487553" cy="530192"/>
          </a:xfrm>
          <a:prstGeom prst="rect">
            <a:avLst/>
          </a:prstGeom>
        </p:spPr>
      </p:pic>
    </p:spTree>
    <p:extLst>
      <p:ext uri="{BB962C8B-B14F-4D97-AF65-F5344CB8AC3E}">
        <p14:creationId xmlns:p14="http://schemas.microsoft.com/office/powerpoint/2010/main" val="333026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1- Understanding Our Customers </a:t>
            </a:r>
          </a:p>
        </p:txBody>
      </p:sp>
      <p:sp>
        <p:nvSpPr>
          <p:cNvPr id="4" name="Slide Number Placeholder 3"/>
          <p:cNvSpPr>
            <a:spLocks noGrp="1"/>
          </p:cNvSpPr>
          <p:nvPr>
            <p:ph type="sldNum" sz="quarter" idx="12"/>
          </p:nvPr>
        </p:nvSpPr>
        <p:spPr/>
        <p:txBody>
          <a:bodyPr/>
          <a:lstStyle/>
          <a:p>
            <a:fld id="{E48DD651-73BE-4F72-9140-89C4A5F3DCD3}" type="slidenum">
              <a:rPr lang="en-US" sz="1800" smtClean="0"/>
              <a:pPr/>
              <a:t>4</a:t>
            </a:fld>
            <a:endParaRPr lang="en-US" sz="1800" dirty="0"/>
          </a:p>
        </p:txBody>
      </p:sp>
      <p:pic>
        <p:nvPicPr>
          <p:cNvPr id="3075" name="Picture 3"/>
          <p:cNvPicPr>
            <a:picLocks noChangeAspect="1" noChangeArrowheads="1"/>
          </p:cNvPicPr>
          <p:nvPr/>
        </p:nvPicPr>
        <p:blipFill>
          <a:blip r:embed="rId2" cstate="print"/>
          <a:srcRect/>
          <a:stretch>
            <a:fillRect/>
          </a:stretch>
        </p:blipFill>
        <p:spPr bwMode="auto">
          <a:xfrm>
            <a:off x="8075612" y="1752600"/>
            <a:ext cx="2800963" cy="2895600"/>
          </a:xfrm>
          <a:prstGeom prst="rect">
            <a:avLst/>
          </a:prstGeom>
          <a:noFill/>
          <a:ln w="9525">
            <a:noFill/>
            <a:miter lim="800000"/>
            <a:headEnd/>
            <a:tailEnd/>
          </a:ln>
        </p:spPr>
      </p:pic>
      <p:sp>
        <p:nvSpPr>
          <p:cNvPr id="7" name="Rectangle 6"/>
          <p:cNvSpPr/>
          <p:nvPr/>
        </p:nvSpPr>
        <p:spPr>
          <a:xfrm>
            <a:off x="531812" y="1828800"/>
            <a:ext cx="6092825" cy="3077766"/>
          </a:xfrm>
          <a:prstGeom prst="rect">
            <a:avLst/>
          </a:prstGeom>
        </p:spPr>
        <p:txBody>
          <a:bodyPr>
            <a:spAutoFit/>
          </a:bodyPr>
          <a:lstStyle/>
          <a:p>
            <a:pPr marL="457200" indent="-457200">
              <a:buClr>
                <a:srgbClr val="C00000"/>
              </a:buClr>
              <a:buFont typeface="Wingdings" pitchFamily="2" charset="2"/>
              <a:buChar char="v"/>
            </a:pPr>
            <a:r>
              <a:rPr lang="en-US" b="1" dirty="0"/>
              <a:t>Main Purpose </a:t>
            </a:r>
            <a:r>
              <a:rPr lang="en-US" dirty="0"/>
              <a:t>- to find out which brand of computers customers prefer</a:t>
            </a:r>
          </a:p>
          <a:p>
            <a:pPr>
              <a:buClr>
                <a:srgbClr val="C00000"/>
              </a:buClr>
              <a:buFont typeface="Wingdings" pitchFamily="2" charset="2"/>
              <a:buChar char="v"/>
            </a:pPr>
            <a:endParaRPr lang="en-US" sz="1400" dirty="0"/>
          </a:p>
          <a:p>
            <a:pPr marL="457200" indent="-457200">
              <a:buClr>
                <a:srgbClr val="C00000"/>
              </a:buClr>
              <a:buFont typeface="Wingdings" pitchFamily="2" charset="2"/>
              <a:buChar char="v"/>
            </a:pPr>
            <a:r>
              <a:rPr lang="en-US" dirty="0"/>
              <a:t>Help Blackwell electronics in deciding which manufacturer they should pursue a deeper strategic relationship. </a:t>
            </a:r>
          </a:p>
          <a:p>
            <a:pPr marL="457200" indent="-457200">
              <a:buClr>
                <a:srgbClr val="C00000"/>
              </a:buClr>
            </a:pPr>
            <a:endParaRPr lang="en-US" dirty="0"/>
          </a:p>
          <a:p>
            <a:pPr marL="457200" indent="-457200">
              <a:buClr>
                <a:srgbClr val="C00000"/>
              </a:buClr>
              <a:buFont typeface="Wingdings" pitchFamily="2" charset="2"/>
              <a:buChar char="v"/>
            </a:pPr>
            <a:r>
              <a:rPr lang="en-US" dirty="0"/>
              <a:t>Total 14898 customer transaction data analyzed </a:t>
            </a:r>
          </a:p>
          <a:p>
            <a:pPr marL="457200" indent="-457200">
              <a:buClr>
                <a:srgbClr val="C00000"/>
              </a:buClr>
            </a:pPr>
            <a:endParaRPr lang="en-US" dirty="0"/>
          </a:p>
          <a:p>
            <a:pPr marL="457200" indent="-457200">
              <a:buClr>
                <a:srgbClr val="C00000"/>
              </a:buClr>
              <a:buFont typeface="Wingdings" pitchFamily="2" charset="2"/>
              <a:buChar char="v"/>
            </a:pPr>
            <a:r>
              <a:rPr lang="en-US" dirty="0"/>
              <a:t>62% customers prefer SONY</a:t>
            </a:r>
          </a:p>
          <a:p>
            <a:pPr marL="457200" indent="-457200">
              <a:buClr>
                <a:srgbClr val="C00000"/>
              </a:buClr>
            </a:pPr>
            <a:endParaRPr lang="en-US" dirty="0"/>
          </a:p>
          <a:p>
            <a:pPr marL="457200" indent="-457200">
              <a:buClr>
                <a:srgbClr val="C00000"/>
              </a:buClr>
              <a:buFont typeface="Wingdings" pitchFamily="2" charset="2"/>
              <a:buChar char="v"/>
            </a:pPr>
            <a:r>
              <a:rPr lang="en-US" dirty="0"/>
              <a:t>38% customers prefer ACER</a:t>
            </a:r>
          </a:p>
        </p:txBody>
      </p:sp>
      <p:pic>
        <p:nvPicPr>
          <p:cNvPr id="8" name="Picture 7" descr="utshield_white.jpg"/>
          <p:cNvPicPr>
            <a:picLocks noChangeAspect="1"/>
          </p:cNvPicPr>
          <p:nvPr/>
        </p:nvPicPr>
        <p:blipFill>
          <a:blip r:embed="rId3" cstate="print"/>
          <a:srcRect l="38334" t="13333" r="38333" b="11111"/>
          <a:stretch>
            <a:fillRect/>
          </a:stretch>
        </p:blipFill>
        <p:spPr>
          <a:xfrm>
            <a:off x="414541" y="415895"/>
            <a:ext cx="487553" cy="530192"/>
          </a:xfrm>
          <a:prstGeom prst="rect">
            <a:avLst/>
          </a:prstGeom>
        </p:spPr>
      </p:pic>
      <p:sp>
        <p:nvSpPr>
          <p:cNvPr id="9" name="Rectangle 8"/>
          <p:cNvSpPr/>
          <p:nvPr/>
        </p:nvSpPr>
        <p:spPr>
          <a:xfrm>
            <a:off x="989012" y="1143000"/>
            <a:ext cx="4281557" cy="523220"/>
          </a:xfrm>
          <a:prstGeom prst="rect">
            <a:avLst/>
          </a:prstGeom>
        </p:spPr>
        <p:txBody>
          <a:bodyPr wrap="none">
            <a:spAutoFit/>
          </a:bodyPr>
          <a:lstStyle/>
          <a:p>
            <a:r>
              <a:rPr lang="en-US" sz="2800" b="1" u="sng" dirty="0"/>
              <a:t>Customer Brand Preference</a:t>
            </a:r>
          </a:p>
        </p:txBody>
      </p:sp>
      <p:grpSp>
        <p:nvGrpSpPr>
          <p:cNvPr id="10" name="Group 9"/>
          <p:cNvGrpSpPr/>
          <p:nvPr/>
        </p:nvGrpSpPr>
        <p:grpSpPr>
          <a:xfrm>
            <a:off x="10544618" y="62909"/>
            <a:ext cx="1569594" cy="1382550"/>
            <a:chOff x="4554161" y="1905000"/>
            <a:chExt cx="4487045" cy="3733800"/>
          </a:xfrm>
        </p:grpSpPr>
        <p:pic>
          <p:nvPicPr>
            <p:cNvPr id="11" name="Picture 10"/>
            <p:cNvPicPr>
              <a:picLocks noChangeAspect="1"/>
            </p:cNvPicPr>
            <p:nvPr/>
          </p:nvPicPr>
          <p:blipFill rotWithShape="1">
            <a:blip r:embed="rId4" cstate="print">
              <a:duotone>
                <a:prstClr val="black"/>
                <a:schemeClr val="accent6">
                  <a:tint val="45000"/>
                  <a:satMod val="400000"/>
                </a:schemeClr>
              </a:duotone>
            </a:blip>
            <a:srcRect t="50301" r="48442"/>
            <a:stretch/>
          </p:blipFill>
          <p:spPr>
            <a:xfrm>
              <a:off x="4653662" y="3781259"/>
              <a:ext cx="2250540" cy="1811895"/>
            </a:xfrm>
            <a:prstGeom prst="rect">
              <a:avLst/>
            </a:prstGeom>
          </p:spPr>
        </p:pic>
        <p:pic>
          <p:nvPicPr>
            <p:cNvPr id="12" name="Picture 11"/>
            <p:cNvPicPr>
              <a:picLocks noChangeAspect="1"/>
            </p:cNvPicPr>
            <p:nvPr/>
          </p:nvPicPr>
          <p:blipFill rotWithShape="1">
            <a:blip r:embed="rId5" cstate="print">
              <a:duotone>
                <a:schemeClr val="accent6">
                  <a:shade val="45000"/>
                  <a:satMod val="135000"/>
                </a:schemeClr>
                <a:prstClr val="white"/>
              </a:duotone>
            </a:blip>
            <a:srcRect b="52383"/>
            <a:stretch/>
          </p:blipFill>
          <p:spPr>
            <a:xfrm>
              <a:off x="4554161" y="1905000"/>
              <a:ext cx="4487045" cy="2307891"/>
            </a:xfrm>
            <a:prstGeom prst="rect">
              <a:avLst/>
            </a:prstGeom>
            <a:ln>
              <a:noFill/>
            </a:ln>
          </p:spPr>
        </p:pic>
        <p:pic>
          <p:nvPicPr>
            <p:cNvPr id="13" name="Picture 12"/>
            <p:cNvPicPr>
              <a:picLocks noChangeAspect="1"/>
            </p:cNvPicPr>
            <p:nvPr/>
          </p:nvPicPr>
          <p:blipFill rotWithShape="1">
            <a:blip r:embed="rId6" cstate="print">
              <a:duotone>
                <a:schemeClr val="accent6">
                  <a:shade val="45000"/>
                  <a:satMod val="135000"/>
                </a:schemeClr>
                <a:prstClr val="white"/>
              </a:duotone>
            </a:blip>
            <a:srcRect l="53549" t="52826"/>
            <a:stretch/>
          </p:blipFill>
          <p:spPr>
            <a:xfrm>
              <a:off x="6824093" y="3803982"/>
              <a:ext cx="2208864" cy="1834818"/>
            </a:xfrm>
            <a:prstGeom prst="rect">
              <a:avLst/>
            </a:prstGeom>
          </p:spPr>
        </p:pic>
        <p:grpSp>
          <p:nvGrpSpPr>
            <p:cNvPr id="14" name="Group 20"/>
            <p:cNvGrpSpPr>
              <a:grpSpLocks noChangeAspect="1"/>
            </p:cNvGrpSpPr>
            <p:nvPr/>
          </p:nvGrpSpPr>
          <p:grpSpPr>
            <a:xfrm>
              <a:off x="5018268" y="4903794"/>
              <a:ext cx="263264" cy="524939"/>
              <a:chOff x="4542701" y="-2257065"/>
              <a:chExt cx="725488" cy="1446212"/>
            </a:xfrm>
          </p:grpSpPr>
          <p:sp>
            <p:nvSpPr>
              <p:cNvPr id="21" name="Freeform 20"/>
              <p:cNvSpPr>
                <a:spLocks noEditPoints="1"/>
              </p:cNvSpPr>
              <p:nvPr/>
            </p:nvSpPr>
            <p:spPr bwMode="auto">
              <a:xfrm>
                <a:off x="476812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22" name="Freeform 21"/>
              <p:cNvSpPr>
                <a:spLocks noEditPoints="1"/>
              </p:cNvSpPr>
              <p:nvPr/>
            </p:nvSpPr>
            <p:spPr bwMode="auto">
              <a:xfrm>
                <a:off x="4542701" y="-1953853"/>
                <a:ext cx="725488" cy="1143000"/>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15" name="Picture 14"/>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975790" y="4760312"/>
              <a:ext cx="790063" cy="790269"/>
            </a:xfrm>
            <a:prstGeom prst="rect">
              <a:avLst/>
            </a:prstGeom>
            <a:ln>
              <a:noFill/>
            </a:ln>
          </p:spPr>
        </p:pic>
        <p:pic>
          <p:nvPicPr>
            <p:cNvPr id="16" name="Picture 2"/>
            <p:cNvPicPr>
              <a:picLocks noChangeAspect="1" noChangeArrowheads="1"/>
            </p:cNvPicPr>
            <p:nvPr/>
          </p:nvPicPr>
          <p:blipFill>
            <a:blip r:embed="rId8" cstate="print">
              <a:biLevel thresh="75000"/>
            </a:blip>
            <a:srcRect/>
            <a:stretch>
              <a:fillRect/>
            </a:stretch>
          </p:blipFill>
          <p:spPr bwMode="auto">
            <a:xfrm>
              <a:off x="6580177" y="2311479"/>
              <a:ext cx="497730" cy="502940"/>
            </a:xfrm>
            <a:prstGeom prst="rect">
              <a:avLst/>
            </a:prstGeom>
            <a:noFill/>
            <a:ln w="9525">
              <a:noFill/>
              <a:miter lim="800000"/>
              <a:headEnd/>
              <a:tailEnd/>
            </a:ln>
          </p:spPr>
        </p:pic>
        <p:sp>
          <p:nvSpPr>
            <p:cNvPr id="17" name="TextBox 16"/>
            <p:cNvSpPr txBox="1"/>
            <p:nvPr/>
          </p:nvSpPr>
          <p:spPr>
            <a:xfrm>
              <a:off x="5405857" y="4623651"/>
              <a:ext cx="1412453" cy="581841"/>
            </a:xfrm>
            <a:prstGeom prst="rect">
              <a:avLst/>
            </a:prstGeom>
            <a:noFill/>
          </p:spPr>
          <p:txBody>
            <a:bodyPr wrap="square" rtlCol="0">
              <a:spAutoFit/>
            </a:bodyPr>
            <a:lstStyle/>
            <a:p>
              <a:r>
                <a:rPr lang="en-US" sz="400" dirty="0"/>
                <a:t>Customer Understanding</a:t>
              </a:r>
            </a:p>
          </p:txBody>
        </p:sp>
        <p:sp>
          <p:nvSpPr>
            <p:cNvPr id="18" name="TextBox 17"/>
            <p:cNvSpPr txBox="1"/>
            <p:nvPr/>
          </p:nvSpPr>
          <p:spPr>
            <a:xfrm>
              <a:off x="6371681" y="2883547"/>
              <a:ext cx="1412453" cy="581841"/>
            </a:xfrm>
            <a:prstGeom prst="rect">
              <a:avLst/>
            </a:prstGeom>
            <a:noFill/>
          </p:spPr>
          <p:txBody>
            <a:bodyPr wrap="square" rtlCol="0">
              <a:spAutoFit/>
            </a:bodyPr>
            <a:lstStyle/>
            <a:p>
              <a:r>
                <a:rPr lang="en-US" sz="400" dirty="0"/>
                <a:t>Product Predictions</a:t>
              </a:r>
            </a:p>
          </p:txBody>
        </p:sp>
        <p:sp>
          <p:nvSpPr>
            <p:cNvPr id="19" name="TextBox 18"/>
            <p:cNvSpPr txBox="1"/>
            <p:nvPr/>
          </p:nvSpPr>
          <p:spPr>
            <a:xfrm>
              <a:off x="6881733" y="4671755"/>
              <a:ext cx="1412453" cy="581841"/>
            </a:xfrm>
            <a:prstGeom prst="rect">
              <a:avLst/>
            </a:prstGeom>
            <a:noFill/>
          </p:spPr>
          <p:txBody>
            <a:bodyPr wrap="square" rtlCol="0">
              <a:spAutoFit/>
            </a:bodyPr>
            <a:lstStyle/>
            <a:p>
              <a:r>
                <a:rPr lang="en-US" sz="400" dirty="0"/>
                <a:t>Market Basket Analysis</a:t>
              </a:r>
            </a:p>
          </p:txBody>
        </p:sp>
        <p:sp>
          <p:nvSpPr>
            <p:cNvPr id="20" name="TextBox 19"/>
            <p:cNvSpPr txBox="1"/>
            <p:nvPr/>
          </p:nvSpPr>
          <p:spPr>
            <a:xfrm>
              <a:off x="6091457" y="3873980"/>
              <a:ext cx="1412453" cy="581841"/>
            </a:xfrm>
            <a:prstGeom prst="rect">
              <a:avLst/>
            </a:prstGeom>
            <a:noFill/>
          </p:spPr>
          <p:txBody>
            <a:bodyPr wrap="square" rtlCol="0">
              <a:spAutoFit/>
            </a:bodyPr>
            <a:lstStyle/>
            <a:p>
              <a:pPr algn="ctr"/>
              <a:r>
                <a:rPr lang="en-US" sz="400" dirty="0"/>
                <a:t>Data </a:t>
              </a:r>
            </a:p>
            <a:p>
              <a:pPr algn="ctr"/>
              <a:r>
                <a:rPr lang="en-US" sz="400" dirty="0"/>
                <a:t>Mining</a:t>
              </a:r>
            </a:p>
          </p:txBody>
        </p:sp>
      </p:grpSp>
      <p:sp>
        <p:nvSpPr>
          <p:cNvPr id="23" name="TextBox 22"/>
          <p:cNvSpPr txBox="1"/>
          <p:nvPr/>
        </p:nvSpPr>
        <p:spPr>
          <a:xfrm>
            <a:off x="379412" y="5181600"/>
            <a:ext cx="11353800" cy="830997"/>
          </a:xfrm>
          <a:prstGeom prst="rect">
            <a:avLst/>
          </a:prstGeom>
          <a:noFill/>
        </p:spPr>
        <p:txBody>
          <a:bodyPr wrap="square" rtlCol="0">
            <a:spAutoFit/>
          </a:bodyPr>
          <a:lstStyle/>
          <a:p>
            <a:r>
              <a:rPr lang="en-US" sz="2400" b="1" u="sng" dirty="0"/>
              <a:t>Recommendation</a:t>
            </a:r>
            <a:r>
              <a:rPr lang="en-US" sz="2400" dirty="0"/>
              <a:t> : Since Sony is the most preferred brand among customers Blackwell Electronics should consider having deeper strategic relationship with Sony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141912" y="1666875"/>
            <a:ext cx="4800600" cy="4038600"/>
          </a:xfrm>
          <a:prstGeom prst="rect">
            <a:avLst/>
          </a:prstGeom>
          <a:solidFill>
            <a:schemeClr val="tx1">
              <a:lumMod val="75000"/>
              <a:lumOff val="25000"/>
              <a:alpha val="2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0812" y="1666875"/>
            <a:ext cx="4800600" cy="4038600"/>
          </a:xfrm>
          <a:prstGeom prst="rect">
            <a:avLst/>
          </a:prstGeom>
          <a:solidFill>
            <a:schemeClr val="tx1">
              <a:lumMod val="75000"/>
              <a:lumOff val="25000"/>
              <a:alpha val="2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48DD651-73BE-4F72-9140-89C4A5F3DCD3}" type="slidenum">
              <a:rPr lang="en-US" sz="1800" smtClean="0"/>
              <a:pPr/>
              <a:t>5</a:t>
            </a:fld>
            <a:endParaRPr lang="en-US" sz="1800" dirty="0"/>
          </a:p>
        </p:txBody>
      </p:sp>
      <p:sp>
        <p:nvSpPr>
          <p:cNvPr id="5" name="Content Placeholder 2"/>
          <p:cNvSpPr>
            <a:spLocks noGrp="1"/>
          </p:cNvSpPr>
          <p:nvPr>
            <p:ph idx="1"/>
          </p:nvPr>
        </p:nvSpPr>
        <p:spPr>
          <a:xfrm>
            <a:off x="10123487" y="2209800"/>
            <a:ext cx="1877403" cy="990600"/>
          </a:xfrm>
        </p:spPr>
        <p:txBody>
          <a:bodyPr>
            <a:noAutofit/>
          </a:bodyPr>
          <a:lstStyle/>
          <a:p>
            <a:pPr marL="0" indent="0">
              <a:buClr>
                <a:srgbClr val="C00000"/>
              </a:buClr>
              <a:buNone/>
            </a:pPr>
            <a:r>
              <a:rPr lang="en-US" sz="1600" b="1" u="sng" dirty="0"/>
              <a:t>Age segments:</a:t>
            </a:r>
          </a:p>
          <a:p>
            <a:pPr marL="114300" lvl="1" indent="-114300">
              <a:lnSpc>
                <a:spcPct val="80000"/>
              </a:lnSpc>
              <a:buClr>
                <a:srgbClr val="C00000"/>
              </a:buClr>
              <a:buNone/>
            </a:pPr>
            <a:r>
              <a:rPr lang="en-US" sz="1200" i="1" dirty="0"/>
              <a:t>20 – 40 Years Old</a:t>
            </a:r>
          </a:p>
          <a:p>
            <a:pPr marL="114300" lvl="1" indent="-114300">
              <a:lnSpc>
                <a:spcPct val="80000"/>
              </a:lnSpc>
              <a:buClr>
                <a:srgbClr val="C00000"/>
              </a:buClr>
              <a:buNone/>
            </a:pPr>
            <a:r>
              <a:rPr lang="en-US" sz="1200" i="1" dirty="0"/>
              <a:t>40 – 60 Years Old</a:t>
            </a:r>
          </a:p>
          <a:p>
            <a:pPr marL="114300" lvl="1" indent="-114300">
              <a:lnSpc>
                <a:spcPct val="80000"/>
              </a:lnSpc>
              <a:buClr>
                <a:srgbClr val="C00000"/>
              </a:buClr>
              <a:buNone/>
            </a:pPr>
            <a:r>
              <a:rPr lang="en-US" sz="1200" i="1" dirty="0"/>
              <a:t>60 – 80 Years Old</a:t>
            </a:r>
          </a:p>
          <a:p>
            <a:pPr marL="574675" lvl="1" indent="-228600">
              <a:lnSpc>
                <a:spcPct val="80000"/>
              </a:lnSpc>
              <a:buClr>
                <a:srgbClr val="C00000"/>
              </a:buClr>
              <a:buNone/>
            </a:pPr>
            <a:endParaRPr lang="en-US" sz="1200" i="1" dirty="0"/>
          </a:p>
          <a:p>
            <a:pPr marL="284163" indent="-284163">
              <a:lnSpc>
                <a:spcPct val="80000"/>
              </a:lnSpc>
              <a:buClr>
                <a:srgbClr val="C00000"/>
              </a:buClr>
              <a:buFont typeface="Wingdings" panose="05000000000000000000" pitchFamily="2" charset="2"/>
              <a:buChar char="Ø"/>
            </a:pPr>
            <a:endParaRPr lang="en-US" sz="1600" b="1" dirty="0"/>
          </a:p>
          <a:p>
            <a:pPr>
              <a:buClr>
                <a:srgbClr val="C00000"/>
              </a:buClr>
              <a:buFont typeface="Wingdings" panose="05000000000000000000" pitchFamily="2" charset="2"/>
              <a:buChar char="Ø"/>
            </a:pPr>
            <a:endParaRPr lang="en-US" sz="1600" b="1" i="1" dirty="0"/>
          </a:p>
        </p:txBody>
      </p:sp>
      <p:pic>
        <p:nvPicPr>
          <p:cNvPr id="6" name="Picture 4"/>
          <p:cNvPicPr>
            <a:picLocks noChangeAspect="1" noChangeArrowheads="1"/>
          </p:cNvPicPr>
          <p:nvPr/>
        </p:nvPicPr>
        <p:blipFill>
          <a:blip r:embed="rId2" cstate="print"/>
          <a:srcRect l="2857" t="2408" r="10000" b="3663"/>
          <a:stretch>
            <a:fillRect/>
          </a:stretch>
        </p:blipFill>
        <p:spPr bwMode="auto">
          <a:xfrm>
            <a:off x="5446712" y="1706599"/>
            <a:ext cx="4114800" cy="2630774"/>
          </a:xfrm>
          <a:prstGeom prst="rect">
            <a:avLst/>
          </a:prstGeom>
          <a:noFill/>
          <a:ln w="9525">
            <a:noFill/>
            <a:miter lim="800000"/>
            <a:headEnd/>
            <a:tailEnd/>
          </a:ln>
          <a:effectLst/>
        </p:spPr>
      </p:pic>
      <p:pic>
        <p:nvPicPr>
          <p:cNvPr id="7" name="Picture 5"/>
          <p:cNvPicPr>
            <a:picLocks noChangeAspect="1" noChangeArrowheads="1"/>
          </p:cNvPicPr>
          <p:nvPr/>
        </p:nvPicPr>
        <p:blipFill>
          <a:blip r:embed="rId3" cstate="print"/>
          <a:srcRect l="2028" t="2286" r="11931" b="2286"/>
          <a:stretch>
            <a:fillRect/>
          </a:stretch>
        </p:blipFill>
        <p:spPr bwMode="auto">
          <a:xfrm>
            <a:off x="512762" y="1704975"/>
            <a:ext cx="3962400" cy="2598295"/>
          </a:xfrm>
          <a:prstGeom prst="rect">
            <a:avLst/>
          </a:prstGeom>
          <a:noFill/>
          <a:ln w="9525">
            <a:noFill/>
            <a:miter lim="800000"/>
            <a:headEnd/>
            <a:tailEnd/>
          </a:ln>
          <a:effectLst/>
        </p:spPr>
      </p:pic>
      <p:sp>
        <p:nvSpPr>
          <p:cNvPr id="8" name="Rectangle 7"/>
          <p:cNvSpPr/>
          <p:nvPr/>
        </p:nvSpPr>
        <p:spPr>
          <a:xfrm>
            <a:off x="11542103" y="2495144"/>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542103" y="2723744"/>
            <a:ext cx="152400" cy="152400"/>
          </a:xfrm>
          <a:prstGeom prst="rect">
            <a:avLst/>
          </a:prstGeom>
          <a:solidFill>
            <a:srgbClr val="EF9B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542103" y="2952344"/>
            <a:ext cx="152400" cy="152400"/>
          </a:xfrm>
          <a:prstGeom prst="rect">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nvGraphicFramePr>
        <p:xfrm>
          <a:off x="207353" y="4333875"/>
          <a:ext cx="4648200" cy="1219200"/>
        </p:xfrm>
        <a:graphic>
          <a:graphicData uri="http://schemas.openxmlformats.org/drawingml/2006/table">
            <a:tbl>
              <a:tblPr firstRow="1" bandRow="1">
                <a:tableStyleId>{22838BEF-8BB2-4498-84A7-C5851F593DF1}</a:tableStyleId>
              </a:tblPr>
              <a:tblGrid>
                <a:gridCol w="979456">
                  <a:extLst>
                    <a:ext uri="{9D8B030D-6E8A-4147-A177-3AD203B41FA5}">
                      <a16:colId xmlns:a16="http://schemas.microsoft.com/office/drawing/2014/main" val="20000"/>
                    </a:ext>
                  </a:extLst>
                </a:gridCol>
                <a:gridCol w="3668744">
                  <a:extLst>
                    <a:ext uri="{9D8B030D-6E8A-4147-A177-3AD203B41FA5}">
                      <a16:colId xmlns:a16="http://schemas.microsoft.com/office/drawing/2014/main" val="20001"/>
                    </a:ext>
                  </a:extLst>
                </a:gridCol>
              </a:tblGrid>
              <a:tr h="304800">
                <a:tc>
                  <a:txBody>
                    <a:bodyPr/>
                    <a:lstStyle/>
                    <a:p>
                      <a:r>
                        <a:rPr lang="en-US" sz="1400" dirty="0"/>
                        <a:t>Age Range</a:t>
                      </a:r>
                    </a:p>
                  </a:txBody>
                  <a:tcPr/>
                </a:tc>
                <a:tc>
                  <a:txBody>
                    <a:bodyPr/>
                    <a:lstStyle/>
                    <a:p>
                      <a:endParaRPr lang="en-US" sz="1100" dirty="0"/>
                    </a:p>
                  </a:txBody>
                  <a:tcPr/>
                </a:tc>
                <a:extLst>
                  <a:ext uri="{0D108BD9-81ED-4DB2-BD59-A6C34878D82A}">
                    <a16:rowId xmlns:a16="http://schemas.microsoft.com/office/drawing/2014/main" val="10000"/>
                  </a:ext>
                </a:extLst>
              </a:tr>
              <a:tr h="238760">
                <a:tc>
                  <a:txBody>
                    <a:bodyPr/>
                    <a:lstStyle/>
                    <a:p>
                      <a:r>
                        <a:rPr lang="en-US" sz="1400" dirty="0"/>
                        <a:t>20 -</a:t>
                      </a:r>
                      <a:r>
                        <a:rPr lang="en-US" sz="1400" baseline="0" dirty="0"/>
                        <a:t> 40</a:t>
                      </a:r>
                      <a:endParaRPr lang="en-US" sz="1400" dirty="0"/>
                    </a:p>
                  </a:txBody>
                  <a:tcPr/>
                </a:tc>
                <a:tc>
                  <a:txBody>
                    <a:bodyPr/>
                    <a:lstStyle/>
                    <a:p>
                      <a:r>
                        <a:rPr lang="en-US" sz="1400" dirty="0"/>
                        <a:t>All</a:t>
                      </a:r>
                      <a:r>
                        <a:rPr lang="en-US" sz="1400" baseline="0" dirty="0"/>
                        <a:t> salary ranges except Mid level salary range</a:t>
                      </a:r>
                      <a:endParaRPr lang="en-US" sz="1400" dirty="0"/>
                    </a:p>
                  </a:txBody>
                  <a:tcPr/>
                </a:tc>
                <a:extLst>
                  <a:ext uri="{0D108BD9-81ED-4DB2-BD59-A6C34878D82A}">
                    <a16:rowId xmlns:a16="http://schemas.microsoft.com/office/drawing/2014/main" val="10001"/>
                  </a:ext>
                </a:extLst>
              </a:tr>
              <a:tr h="238760">
                <a:tc>
                  <a:txBody>
                    <a:bodyPr/>
                    <a:lstStyle/>
                    <a:p>
                      <a:r>
                        <a:rPr lang="en-US" sz="1400" dirty="0"/>
                        <a:t>40 - 60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All</a:t>
                      </a:r>
                      <a:r>
                        <a:rPr lang="en-US" sz="1400" baseline="0" dirty="0"/>
                        <a:t> salary ranges except Mid level salary range</a:t>
                      </a:r>
                      <a:endParaRPr lang="en-US" sz="1400" dirty="0"/>
                    </a:p>
                  </a:txBody>
                  <a:tcPr/>
                </a:tc>
                <a:extLst>
                  <a:ext uri="{0D108BD9-81ED-4DB2-BD59-A6C34878D82A}">
                    <a16:rowId xmlns:a16="http://schemas.microsoft.com/office/drawing/2014/main" val="10002"/>
                  </a:ext>
                </a:extLst>
              </a:tr>
              <a:tr h="304800">
                <a:tc>
                  <a:txBody>
                    <a:bodyPr/>
                    <a:lstStyle/>
                    <a:p>
                      <a:r>
                        <a:rPr lang="en-US" sz="1400" dirty="0"/>
                        <a:t>60 - 80</a:t>
                      </a:r>
                    </a:p>
                  </a:txBody>
                  <a:tcPr/>
                </a:tc>
                <a:tc>
                  <a:txBody>
                    <a:bodyPr/>
                    <a:lstStyle/>
                    <a:p>
                      <a:r>
                        <a:rPr lang="en-US" sz="1400" dirty="0"/>
                        <a:t>Mid and Mid-High level</a:t>
                      </a:r>
                      <a:r>
                        <a:rPr lang="en-US" sz="1400" baseline="0" dirty="0"/>
                        <a:t> salary range</a:t>
                      </a:r>
                      <a:endParaRPr lang="en-US" sz="1400" dirty="0"/>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10056812" y="3276600"/>
            <a:ext cx="2762250" cy="1311128"/>
          </a:xfrm>
          <a:prstGeom prst="rect">
            <a:avLst/>
          </a:prstGeom>
        </p:spPr>
        <p:txBody>
          <a:bodyPr wrap="square">
            <a:spAutoFit/>
          </a:bodyPr>
          <a:lstStyle/>
          <a:p>
            <a:pPr marL="284163" indent="-284163">
              <a:lnSpc>
                <a:spcPct val="80000"/>
              </a:lnSpc>
              <a:buClr>
                <a:srgbClr val="C00000"/>
              </a:buClr>
            </a:pPr>
            <a:r>
              <a:rPr lang="en-US" sz="1600" b="1" u="sng" dirty="0">
                <a:solidFill>
                  <a:schemeClr val="tx1">
                    <a:lumMod val="75000"/>
                    <a:lumOff val="25000"/>
                  </a:schemeClr>
                </a:solidFill>
              </a:rPr>
              <a:t>Salary segments</a:t>
            </a:r>
            <a:r>
              <a:rPr lang="en-US" sz="1600" b="1" dirty="0">
                <a:solidFill>
                  <a:schemeClr val="tx1">
                    <a:lumMod val="75000"/>
                    <a:lumOff val="25000"/>
                  </a:schemeClr>
                </a:solidFill>
              </a:rPr>
              <a:t>:</a:t>
            </a:r>
          </a:p>
          <a:p>
            <a:pPr marL="284163" indent="-284163">
              <a:lnSpc>
                <a:spcPct val="80000"/>
              </a:lnSpc>
              <a:buClr>
                <a:srgbClr val="C00000"/>
              </a:buClr>
            </a:pPr>
            <a:endParaRPr lang="en-US" sz="400" dirty="0">
              <a:solidFill>
                <a:schemeClr val="tx1">
                  <a:lumMod val="75000"/>
                  <a:lumOff val="25000"/>
                </a:schemeClr>
              </a:solidFill>
            </a:endParaRPr>
          </a:p>
          <a:p>
            <a:pPr marL="114300" lvl="1" indent="-114300">
              <a:lnSpc>
                <a:spcPct val="80000"/>
              </a:lnSpc>
              <a:buClr>
                <a:srgbClr val="C00000"/>
              </a:buClr>
            </a:pPr>
            <a:r>
              <a:rPr lang="en-US" sz="1200" i="1" dirty="0">
                <a:solidFill>
                  <a:schemeClr val="tx1">
                    <a:lumMod val="75000"/>
                    <a:lumOff val="25000"/>
                  </a:schemeClr>
                </a:solidFill>
              </a:rPr>
              <a:t>20K – 46K </a:t>
            </a:r>
            <a:r>
              <a:rPr lang="en-US" sz="1200" i="1" dirty="0">
                <a:solidFill>
                  <a:schemeClr val="tx1">
                    <a:lumMod val="75000"/>
                    <a:lumOff val="25000"/>
                  </a:schemeClr>
                </a:solidFill>
                <a:sym typeface="Wingdings" pitchFamily="2" charset="2"/>
              </a:rPr>
              <a:t> Low salary</a:t>
            </a:r>
          </a:p>
          <a:p>
            <a:pPr marL="114300" lvl="1" indent="-114300">
              <a:lnSpc>
                <a:spcPct val="80000"/>
              </a:lnSpc>
              <a:buClr>
                <a:srgbClr val="C00000"/>
              </a:buClr>
            </a:pPr>
            <a:endParaRPr lang="en-US" sz="500" i="1" dirty="0">
              <a:solidFill>
                <a:schemeClr val="tx1">
                  <a:lumMod val="75000"/>
                  <a:lumOff val="25000"/>
                </a:schemeClr>
              </a:solidFill>
            </a:endParaRPr>
          </a:p>
          <a:p>
            <a:pPr marL="114300" lvl="1" indent="-114300">
              <a:lnSpc>
                <a:spcPct val="80000"/>
              </a:lnSpc>
              <a:buClr>
                <a:srgbClr val="C00000"/>
              </a:buClr>
            </a:pPr>
            <a:r>
              <a:rPr lang="en-US" sz="1200" i="1" dirty="0">
                <a:solidFill>
                  <a:schemeClr val="tx1">
                    <a:lumMod val="75000"/>
                    <a:lumOff val="25000"/>
                  </a:schemeClr>
                </a:solidFill>
              </a:rPr>
              <a:t>46K – 72K </a:t>
            </a:r>
            <a:r>
              <a:rPr lang="en-US" sz="1200" i="1" dirty="0">
                <a:solidFill>
                  <a:schemeClr val="tx1">
                    <a:lumMod val="75000"/>
                    <a:lumOff val="25000"/>
                  </a:schemeClr>
                </a:solidFill>
                <a:sym typeface="Wingdings" pitchFamily="2" charset="2"/>
              </a:rPr>
              <a:t> Low – Mid salary</a:t>
            </a:r>
          </a:p>
          <a:p>
            <a:pPr marL="114300" lvl="1" indent="-114300">
              <a:lnSpc>
                <a:spcPct val="80000"/>
              </a:lnSpc>
              <a:buClr>
                <a:srgbClr val="C00000"/>
              </a:buClr>
            </a:pPr>
            <a:endParaRPr lang="en-US" sz="400" i="1" dirty="0">
              <a:solidFill>
                <a:schemeClr val="tx1">
                  <a:lumMod val="75000"/>
                  <a:lumOff val="25000"/>
                </a:schemeClr>
              </a:solidFill>
            </a:endParaRPr>
          </a:p>
          <a:p>
            <a:pPr marL="114300" lvl="1" indent="-114300">
              <a:lnSpc>
                <a:spcPct val="80000"/>
              </a:lnSpc>
              <a:buClr>
                <a:srgbClr val="C00000"/>
              </a:buClr>
            </a:pPr>
            <a:r>
              <a:rPr lang="en-US" sz="1200" i="1" dirty="0">
                <a:solidFill>
                  <a:schemeClr val="tx1">
                    <a:lumMod val="75000"/>
                    <a:lumOff val="25000"/>
                  </a:schemeClr>
                </a:solidFill>
              </a:rPr>
              <a:t>72K – 98K </a:t>
            </a:r>
            <a:r>
              <a:rPr lang="en-US" sz="1200" i="1" dirty="0">
                <a:solidFill>
                  <a:schemeClr val="tx1">
                    <a:lumMod val="75000"/>
                    <a:lumOff val="25000"/>
                  </a:schemeClr>
                </a:solidFill>
                <a:sym typeface="Wingdings" pitchFamily="2" charset="2"/>
              </a:rPr>
              <a:t> Mid salary</a:t>
            </a:r>
          </a:p>
          <a:p>
            <a:pPr marL="114300" lvl="1" indent="-114300">
              <a:lnSpc>
                <a:spcPct val="80000"/>
              </a:lnSpc>
              <a:buClr>
                <a:srgbClr val="C00000"/>
              </a:buClr>
            </a:pPr>
            <a:endParaRPr lang="en-US" sz="400" i="1" dirty="0">
              <a:solidFill>
                <a:schemeClr val="tx1">
                  <a:lumMod val="75000"/>
                  <a:lumOff val="25000"/>
                </a:schemeClr>
              </a:solidFill>
            </a:endParaRPr>
          </a:p>
          <a:p>
            <a:pPr marL="114300" lvl="1" indent="-114300">
              <a:lnSpc>
                <a:spcPct val="80000"/>
              </a:lnSpc>
              <a:buClr>
                <a:srgbClr val="C00000"/>
              </a:buClr>
            </a:pPr>
            <a:r>
              <a:rPr lang="en-US" sz="1200" i="1" dirty="0">
                <a:solidFill>
                  <a:schemeClr val="tx1">
                    <a:lumMod val="75000"/>
                    <a:lumOff val="25000"/>
                  </a:schemeClr>
                </a:solidFill>
              </a:rPr>
              <a:t>98K – 124K </a:t>
            </a:r>
            <a:r>
              <a:rPr lang="en-US" sz="1200" i="1" dirty="0">
                <a:solidFill>
                  <a:schemeClr val="tx1">
                    <a:lumMod val="75000"/>
                    <a:lumOff val="25000"/>
                  </a:schemeClr>
                </a:solidFill>
                <a:sym typeface="Wingdings" pitchFamily="2" charset="2"/>
              </a:rPr>
              <a:t> Mid – High salary</a:t>
            </a:r>
          </a:p>
          <a:p>
            <a:pPr marL="114300" lvl="1" indent="-114300">
              <a:lnSpc>
                <a:spcPct val="80000"/>
              </a:lnSpc>
              <a:buClr>
                <a:srgbClr val="C00000"/>
              </a:buClr>
            </a:pPr>
            <a:endParaRPr lang="en-US" sz="400" i="1" dirty="0">
              <a:solidFill>
                <a:schemeClr val="tx1">
                  <a:lumMod val="75000"/>
                  <a:lumOff val="25000"/>
                </a:schemeClr>
              </a:solidFill>
            </a:endParaRPr>
          </a:p>
          <a:p>
            <a:pPr marL="114300" lvl="1" indent="-114300">
              <a:lnSpc>
                <a:spcPct val="80000"/>
              </a:lnSpc>
              <a:buClr>
                <a:srgbClr val="C00000"/>
              </a:buClr>
            </a:pPr>
            <a:r>
              <a:rPr lang="en-US" sz="1200" i="1" dirty="0">
                <a:solidFill>
                  <a:schemeClr val="tx1">
                    <a:lumMod val="75000"/>
                    <a:lumOff val="25000"/>
                  </a:schemeClr>
                </a:solidFill>
              </a:rPr>
              <a:t>124K – 150K </a:t>
            </a:r>
            <a:r>
              <a:rPr lang="en-US" sz="1200" i="1" dirty="0">
                <a:solidFill>
                  <a:schemeClr val="tx1">
                    <a:lumMod val="75000"/>
                    <a:lumOff val="25000"/>
                  </a:schemeClr>
                </a:solidFill>
                <a:sym typeface="Wingdings" pitchFamily="2" charset="2"/>
              </a:rPr>
              <a:t> High salary</a:t>
            </a:r>
            <a:endParaRPr lang="en-US" sz="1200" i="1" dirty="0">
              <a:solidFill>
                <a:schemeClr val="tx1">
                  <a:lumMod val="75000"/>
                  <a:lumOff val="25000"/>
                </a:schemeClr>
              </a:solidFill>
            </a:endParaRPr>
          </a:p>
        </p:txBody>
      </p:sp>
      <p:graphicFrame>
        <p:nvGraphicFramePr>
          <p:cNvPr id="14" name="Table 13"/>
          <p:cNvGraphicFramePr>
            <a:graphicFrameLocks noGrp="1"/>
          </p:cNvGraphicFramePr>
          <p:nvPr/>
        </p:nvGraphicFramePr>
        <p:xfrm>
          <a:off x="5218112" y="4391025"/>
          <a:ext cx="4648200" cy="1219200"/>
        </p:xfrm>
        <a:graphic>
          <a:graphicData uri="http://schemas.openxmlformats.org/drawingml/2006/table">
            <a:tbl>
              <a:tblPr firstRow="1" bandRow="1">
                <a:tableStyleId>{22838BEF-8BB2-4498-84A7-C5851F593DF1}</a:tableStyleId>
              </a:tblPr>
              <a:tblGrid>
                <a:gridCol w="979456">
                  <a:extLst>
                    <a:ext uri="{9D8B030D-6E8A-4147-A177-3AD203B41FA5}">
                      <a16:colId xmlns:a16="http://schemas.microsoft.com/office/drawing/2014/main" val="20000"/>
                    </a:ext>
                  </a:extLst>
                </a:gridCol>
                <a:gridCol w="3668744">
                  <a:extLst>
                    <a:ext uri="{9D8B030D-6E8A-4147-A177-3AD203B41FA5}">
                      <a16:colId xmlns:a16="http://schemas.microsoft.com/office/drawing/2014/main" val="20001"/>
                    </a:ext>
                  </a:extLst>
                </a:gridCol>
              </a:tblGrid>
              <a:tr h="304800">
                <a:tc>
                  <a:txBody>
                    <a:bodyPr/>
                    <a:lstStyle/>
                    <a:p>
                      <a:r>
                        <a:rPr lang="en-US" sz="1400" dirty="0"/>
                        <a:t>Age Range</a:t>
                      </a:r>
                    </a:p>
                  </a:txBody>
                  <a:tcPr/>
                </a:tc>
                <a:tc>
                  <a:txBody>
                    <a:bodyPr/>
                    <a:lstStyle/>
                    <a:p>
                      <a:endParaRPr lang="en-US" sz="1100" dirty="0"/>
                    </a:p>
                  </a:txBody>
                  <a:tcPr/>
                </a:tc>
                <a:extLst>
                  <a:ext uri="{0D108BD9-81ED-4DB2-BD59-A6C34878D82A}">
                    <a16:rowId xmlns:a16="http://schemas.microsoft.com/office/drawing/2014/main" val="10000"/>
                  </a:ext>
                </a:extLst>
              </a:tr>
              <a:tr h="238760">
                <a:tc>
                  <a:txBody>
                    <a:bodyPr/>
                    <a:lstStyle/>
                    <a:p>
                      <a:r>
                        <a:rPr lang="en-US" sz="1400" dirty="0"/>
                        <a:t>20 -</a:t>
                      </a:r>
                      <a:r>
                        <a:rPr lang="en-US" sz="1400" baseline="0" dirty="0"/>
                        <a:t> 40</a:t>
                      </a:r>
                      <a:endParaRPr lang="en-US" sz="1400" dirty="0"/>
                    </a:p>
                  </a:txBody>
                  <a:tcPr/>
                </a:tc>
                <a:tc>
                  <a:txBody>
                    <a:bodyPr/>
                    <a:lstStyle/>
                    <a:p>
                      <a:r>
                        <a:rPr lang="en-US" sz="1400" dirty="0"/>
                        <a:t>Low</a:t>
                      </a:r>
                      <a:r>
                        <a:rPr lang="en-US" sz="1400" baseline="0" dirty="0"/>
                        <a:t> and Mid level salary range</a:t>
                      </a:r>
                      <a:endParaRPr lang="en-US" sz="1400" dirty="0"/>
                    </a:p>
                  </a:txBody>
                  <a:tcPr/>
                </a:tc>
                <a:extLst>
                  <a:ext uri="{0D108BD9-81ED-4DB2-BD59-A6C34878D82A}">
                    <a16:rowId xmlns:a16="http://schemas.microsoft.com/office/drawing/2014/main" val="10001"/>
                  </a:ext>
                </a:extLst>
              </a:tr>
              <a:tr h="238760">
                <a:tc>
                  <a:txBody>
                    <a:bodyPr/>
                    <a:lstStyle/>
                    <a:p>
                      <a:r>
                        <a:rPr lang="en-US" sz="1400" dirty="0"/>
                        <a:t>40 - 60</a:t>
                      </a:r>
                    </a:p>
                  </a:txBody>
                  <a:tcPr/>
                </a:tc>
                <a:tc>
                  <a:txBody>
                    <a:bodyPr/>
                    <a:lstStyle/>
                    <a:p>
                      <a:r>
                        <a:rPr lang="en-US" sz="1400" dirty="0"/>
                        <a:t>Mid and Mid-High level</a:t>
                      </a:r>
                      <a:r>
                        <a:rPr lang="en-US" sz="1400" baseline="0" dirty="0"/>
                        <a:t> salary range</a:t>
                      </a:r>
                      <a:endParaRPr lang="en-US" sz="1400" dirty="0"/>
                    </a:p>
                  </a:txBody>
                  <a:tcPr/>
                </a:tc>
                <a:extLst>
                  <a:ext uri="{0D108BD9-81ED-4DB2-BD59-A6C34878D82A}">
                    <a16:rowId xmlns:a16="http://schemas.microsoft.com/office/drawing/2014/main" val="10002"/>
                  </a:ext>
                </a:extLst>
              </a:tr>
              <a:tr h="304800">
                <a:tc>
                  <a:txBody>
                    <a:bodyPr/>
                    <a:lstStyle/>
                    <a:p>
                      <a:r>
                        <a:rPr lang="en-US" sz="1400" dirty="0"/>
                        <a:t>60 - 80</a:t>
                      </a:r>
                    </a:p>
                  </a:txBody>
                  <a:tcPr/>
                </a:tc>
                <a:tc>
                  <a:txBody>
                    <a:bodyPr/>
                    <a:lstStyle/>
                    <a:p>
                      <a:r>
                        <a:rPr lang="en-US" sz="1400" dirty="0"/>
                        <a:t>Low and Low-Mid level</a:t>
                      </a:r>
                      <a:r>
                        <a:rPr lang="en-US" sz="1400" baseline="0" dirty="0"/>
                        <a:t> salary range</a:t>
                      </a:r>
                      <a:endParaRPr lang="en-US" sz="1400" dirty="0"/>
                    </a:p>
                  </a:txBody>
                  <a:tcPr/>
                </a:tc>
                <a:extLst>
                  <a:ext uri="{0D108BD9-81ED-4DB2-BD59-A6C34878D82A}">
                    <a16:rowId xmlns:a16="http://schemas.microsoft.com/office/drawing/2014/main" val="10003"/>
                  </a:ext>
                </a:extLst>
              </a:tr>
            </a:tbl>
          </a:graphicData>
        </a:graphic>
      </p:graphicFrame>
      <p:sp>
        <p:nvSpPr>
          <p:cNvPr id="18" name="TextBox 17"/>
          <p:cNvSpPr txBox="1"/>
          <p:nvPr/>
        </p:nvSpPr>
        <p:spPr>
          <a:xfrm>
            <a:off x="1446212" y="1143000"/>
            <a:ext cx="2209800" cy="461665"/>
          </a:xfrm>
          <a:prstGeom prst="rect">
            <a:avLst/>
          </a:prstGeom>
          <a:noFill/>
        </p:spPr>
        <p:txBody>
          <a:bodyPr wrap="square" rtlCol="0">
            <a:spAutoFit/>
          </a:bodyPr>
          <a:lstStyle/>
          <a:p>
            <a:pPr algn="ctr"/>
            <a:r>
              <a:rPr lang="en-US" sz="2400" b="1" u="sng" dirty="0"/>
              <a:t>SONY</a:t>
            </a:r>
          </a:p>
        </p:txBody>
      </p:sp>
      <p:sp>
        <p:nvSpPr>
          <p:cNvPr id="19" name="TextBox 18"/>
          <p:cNvSpPr txBox="1"/>
          <p:nvPr/>
        </p:nvSpPr>
        <p:spPr>
          <a:xfrm>
            <a:off x="6323012" y="1219200"/>
            <a:ext cx="2209800" cy="461665"/>
          </a:xfrm>
          <a:prstGeom prst="rect">
            <a:avLst/>
          </a:prstGeom>
          <a:noFill/>
        </p:spPr>
        <p:txBody>
          <a:bodyPr wrap="square" rtlCol="0">
            <a:spAutoFit/>
          </a:bodyPr>
          <a:lstStyle/>
          <a:p>
            <a:pPr algn="ctr"/>
            <a:r>
              <a:rPr lang="en-US" sz="2400" b="1" u="sng" dirty="0"/>
              <a:t>ACER</a:t>
            </a:r>
          </a:p>
        </p:txBody>
      </p:sp>
      <p:sp>
        <p:nvSpPr>
          <p:cNvPr id="23" name="Title 1"/>
          <p:cNvSpPr>
            <a:spLocks noGrp="1"/>
          </p:cNvSpPr>
          <p:nvPr>
            <p:ph type="title"/>
          </p:nvPr>
        </p:nvSpPr>
        <p:spPr/>
        <p:txBody>
          <a:bodyPr/>
          <a:lstStyle/>
          <a:p>
            <a:r>
              <a:rPr lang="en-US" dirty="0"/>
              <a:t>Goal 1- Understanding Our Customers </a:t>
            </a:r>
          </a:p>
        </p:txBody>
      </p:sp>
      <p:pic>
        <p:nvPicPr>
          <p:cNvPr id="24" name="Picture 23" descr="utshield_white.jpg"/>
          <p:cNvPicPr>
            <a:picLocks noChangeAspect="1"/>
          </p:cNvPicPr>
          <p:nvPr/>
        </p:nvPicPr>
        <p:blipFill>
          <a:blip r:embed="rId4" cstate="print"/>
          <a:srcRect l="38334" t="13333" r="38333" b="11111"/>
          <a:stretch>
            <a:fillRect/>
          </a:stretch>
        </p:blipFill>
        <p:spPr>
          <a:xfrm>
            <a:off x="414541" y="415895"/>
            <a:ext cx="487553" cy="530192"/>
          </a:xfrm>
          <a:prstGeom prst="rect">
            <a:avLst/>
          </a:prstGeom>
        </p:spPr>
      </p:pic>
      <p:grpSp>
        <p:nvGrpSpPr>
          <p:cNvPr id="25" name="Group 24"/>
          <p:cNvGrpSpPr/>
          <p:nvPr/>
        </p:nvGrpSpPr>
        <p:grpSpPr>
          <a:xfrm>
            <a:off x="10599046" y="62909"/>
            <a:ext cx="1569594" cy="1382550"/>
            <a:chOff x="4554161" y="1905000"/>
            <a:chExt cx="4487045" cy="3733800"/>
          </a:xfrm>
        </p:grpSpPr>
        <p:pic>
          <p:nvPicPr>
            <p:cNvPr id="26" name="Picture 25"/>
            <p:cNvPicPr>
              <a:picLocks noChangeAspect="1"/>
            </p:cNvPicPr>
            <p:nvPr/>
          </p:nvPicPr>
          <p:blipFill rotWithShape="1">
            <a:blip r:embed="rId5" cstate="print">
              <a:duotone>
                <a:prstClr val="black"/>
                <a:schemeClr val="accent6">
                  <a:tint val="45000"/>
                  <a:satMod val="400000"/>
                </a:schemeClr>
              </a:duotone>
            </a:blip>
            <a:srcRect t="50301" r="48442"/>
            <a:stretch/>
          </p:blipFill>
          <p:spPr>
            <a:xfrm>
              <a:off x="4653662" y="3781259"/>
              <a:ext cx="2250540" cy="1811895"/>
            </a:xfrm>
            <a:prstGeom prst="rect">
              <a:avLst/>
            </a:prstGeom>
          </p:spPr>
        </p:pic>
        <p:pic>
          <p:nvPicPr>
            <p:cNvPr id="27" name="Picture 26"/>
            <p:cNvPicPr>
              <a:picLocks noChangeAspect="1"/>
            </p:cNvPicPr>
            <p:nvPr/>
          </p:nvPicPr>
          <p:blipFill rotWithShape="1">
            <a:blip r:embed="rId6" cstate="print">
              <a:duotone>
                <a:schemeClr val="accent6">
                  <a:shade val="45000"/>
                  <a:satMod val="135000"/>
                </a:schemeClr>
                <a:prstClr val="white"/>
              </a:duotone>
            </a:blip>
            <a:srcRect b="52383"/>
            <a:stretch/>
          </p:blipFill>
          <p:spPr>
            <a:xfrm>
              <a:off x="4554161" y="1905000"/>
              <a:ext cx="4487045" cy="2307891"/>
            </a:xfrm>
            <a:prstGeom prst="rect">
              <a:avLst/>
            </a:prstGeom>
            <a:ln>
              <a:noFill/>
            </a:ln>
          </p:spPr>
        </p:pic>
        <p:pic>
          <p:nvPicPr>
            <p:cNvPr id="28" name="Picture 27"/>
            <p:cNvPicPr>
              <a:picLocks noChangeAspect="1"/>
            </p:cNvPicPr>
            <p:nvPr/>
          </p:nvPicPr>
          <p:blipFill rotWithShape="1">
            <a:blip r:embed="rId7" cstate="print">
              <a:duotone>
                <a:schemeClr val="accent6">
                  <a:shade val="45000"/>
                  <a:satMod val="135000"/>
                </a:schemeClr>
                <a:prstClr val="white"/>
              </a:duotone>
            </a:blip>
            <a:srcRect l="53549" t="52826"/>
            <a:stretch/>
          </p:blipFill>
          <p:spPr>
            <a:xfrm>
              <a:off x="6824093" y="3803982"/>
              <a:ext cx="2208864" cy="1834818"/>
            </a:xfrm>
            <a:prstGeom prst="rect">
              <a:avLst/>
            </a:prstGeom>
          </p:spPr>
        </p:pic>
        <p:grpSp>
          <p:nvGrpSpPr>
            <p:cNvPr id="29" name="Group 20"/>
            <p:cNvGrpSpPr>
              <a:grpSpLocks noChangeAspect="1"/>
            </p:cNvGrpSpPr>
            <p:nvPr/>
          </p:nvGrpSpPr>
          <p:grpSpPr>
            <a:xfrm>
              <a:off x="5018268" y="4903794"/>
              <a:ext cx="263264" cy="524939"/>
              <a:chOff x="4542701" y="-2257065"/>
              <a:chExt cx="725488" cy="1446212"/>
            </a:xfrm>
          </p:grpSpPr>
          <p:sp>
            <p:nvSpPr>
              <p:cNvPr id="36" name="Freeform 35"/>
              <p:cNvSpPr>
                <a:spLocks noEditPoints="1"/>
              </p:cNvSpPr>
              <p:nvPr/>
            </p:nvSpPr>
            <p:spPr bwMode="auto">
              <a:xfrm>
                <a:off x="476812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37" name="Freeform 36"/>
              <p:cNvSpPr>
                <a:spLocks noEditPoints="1"/>
              </p:cNvSpPr>
              <p:nvPr/>
            </p:nvSpPr>
            <p:spPr bwMode="auto">
              <a:xfrm>
                <a:off x="4542701" y="-1953853"/>
                <a:ext cx="725488" cy="1143000"/>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30" name="Picture 29"/>
            <p:cNvPicPr>
              <a:picLocks noChangeAspect="1"/>
            </p:cNvPicPr>
            <p:nvPr/>
          </p:nvPicPr>
          <p:blipFill>
            <a:blip r:embed="rId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975790" y="4760312"/>
              <a:ext cx="790063" cy="790269"/>
            </a:xfrm>
            <a:prstGeom prst="rect">
              <a:avLst/>
            </a:prstGeom>
            <a:ln>
              <a:noFill/>
            </a:ln>
          </p:spPr>
        </p:pic>
        <p:pic>
          <p:nvPicPr>
            <p:cNvPr id="31" name="Picture 2"/>
            <p:cNvPicPr>
              <a:picLocks noChangeAspect="1" noChangeArrowheads="1"/>
            </p:cNvPicPr>
            <p:nvPr/>
          </p:nvPicPr>
          <p:blipFill>
            <a:blip r:embed="rId9" cstate="print">
              <a:biLevel thresh="75000"/>
            </a:blip>
            <a:srcRect/>
            <a:stretch>
              <a:fillRect/>
            </a:stretch>
          </p:blipFill>
          <p:spPr bwMode="auto">
            <a:xfrm>
              <a:off x="6580177" y="2311479"/>
              <a:ext cx="497730" cy="502940"/>
            </a:xfrm>
            <a:prstGeom prst="rect">
              <a:avLst/>
            </a:prstGeom>
            <a:noFill/>
            <a:ln w="9525">
              <a:noFill/>
              <a:miter lim="800000"/>
              <a:headEnd/>
              <a:tailEnd/>
            </a:ln>
          </p:spPr>
        </p:pic>
        <p:sp>
          <p:nvSpPr>
            <p:cNvPr id="32" name="TextBox 31"/>
            <p:cNvSpPr txBox="1"/>
            <p:nvPr/>
          </p:nvSpPr>
          <p:spPr>
            <a:xfrm>
              <a:off x="5405857" y="4623651"/>
              <a:ext cx="1412453" cy="581841"/>
            </a:xfrm>
            <a:prstGeom prst="rect">
              <a:avLst/>
            </a:prstGeom>
            <a:noFill/>
          </p:spPr>
          <p:txBody>
            <a:bodyPr wrap="square" rtlCol="0">
              <a:spAutoFit/>
            </a:bodyPr>
            <a:lstStyle/>
            <a:p>
              <a:r>
                <a:rPr lang="en-US" sz="400" dirty="0"/>
                <a:t>Customer Understanding</a:t>
              </a:r>
            </a:p>
          </p:txBody>
        </p:sp>
        <p:sp>
          <p:nvSpPr>
            <p:cNvPr id="33" name="TextBox 32"/>
            <p:cNvSpPr txBox="1"/>
            <p:nvPr/>
          </p:nvSpPr>
          <p:spPr>
            <a:xfrm>
              <a:off x="6371681" y="2883547"/>
              <a:ext cx="1412453" cy="581841"/>
            </a:xfrm>
            <a:prstGeom prst="rect">
              <a:avLst/>
            </a:prstGeom>
            <a:noFill/>
          </p:spPr>
          <p:txBody>
            <a:bodyPr wrap="square" rtlCol="0">
              <a:spAutoFit/>
            </a:bodyPr>
            <a:lstStyle/>
            <a:p>
              <a:r>
                <a:rPr lang="en-US" sz="400" dirty="0"/>
                <a:t>Product Predictions</a:t>
              </a:r>
            </a:p>
          </p:txBody>
        </p:sp>
        <p:sp>
          <p:nvSpPr>
            <p:cNvPr id="34" name="TextBox 33"/>
            <p:cNvSpPr txBox="1"/>
            <p:nvPr/>
          </p:nvSpPr>
          <p:spPr>
            <a:xfrm>
              <a:off x="6881733" y="4671755"/>
              <a:ext cx="1412453" cy="581841"/>
            </a:xfrm>
            <a:prstGeom prst="rect">
              <a:avLst/>
            </a:prstGeom>
            <a:noFill/>
          </p:spPr>
          <p:txBody>
            <a:bodyPr wrap="square" rtlCol="0">
              <a:spAutoFit/>
            </a:bodyPr>
            <a:lstStyle/>
            <a:p>
              <a:r>
                <a:rPr lang="en-US" sz="400" dirty="0"/>
                <a:t>Market Basket Analysis</a:t>
              </a:r>
            </a:p>
          </p:txBody>
        </p:sp>
        <p:sp>
          <p:nvSpPr>
            <p:cNvPr id="35" name="TextBox 34"/>
            <p:cNvSpPr txBox="1"/>
            <p:nvPr/>
          </p:nvSpPr>
          <p:spPr>
            <a:xfrm>
              <a:off x="6091457" y="3873980"/>
              <a:ext cx="1412453" cy="581841"/>
            </a:xfrm>
            <a:prstGeom prst="rect">
              <a:avLst/>
            </a:prstGeom>
            <a:noFill/>
          </p:spPr>
          <p:txBody>
            <a:bodyPr wrap="square" rtlCol="0">
              <a:spAutoFit/>
            </a:bodyPr>
            <a:lstStyle/>
            <a:p>
              <a:pPr algn="ctr"/>
              <a:r>
                <a:rPr lang="en-US" sz="400" dirty="0"/>
                <a:t>Data </a:t>
              </a:r>
            </a:p>
            <a:p>
              <a:pPr algn="ctr"/>
              <a:r>
                <a:rPr lang="en-US" sz="400" dirty="0"/>
                <a:t>Mining</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2 – Products Forecasting</a:t>
            </a:r>
          </a:p>
        </p:txBody>
      </p:sp>
      <p:sp>
        <p:nvSpPr>
          <p:cNvPr id="3" name="Content Placeholder 2"/>
          <p:cNvSpPr>
            <a:spLocks noGrp="1"/>
          </p:cNvSpPr>
          <p:nvPr>
            <p:ph idx="1"/>
          </p:nvPr>
        </p:nvSpPr>
        <p:spPr>
          <a:xfrm>
            <a:off x="150812" y="1828800"/>
            <a:ext cx="5923228" cy="3345374"/>
          </a:xfrm>
        </p:spPr>
        <p:txBody>
          <a:bodyPr>
            <a:normAutofit/>
          </a:bodyPr>
          <a:lstStyle/>
          <a:p>
            <a:r>
              <a:rPr lang="en-US" b="1" dirty="0"/>
              <a:t>Objective:</a:t>
            </a:r>
            <a:r>
              <a:rPr lang="en-US" dirty="0"/>
              <a:t> Establish a Predictive Model to aid in the forecast of 4 key product types at Blackwell Electronics – </a:t>
            </a:r>
            <a:r>
              <a:rPr lang="en-US" i="1" dirty="0"/>
              <a:t>Laptops, Netbooks, PC, &amp; Smartphones</a:t>
            </a:r>
            <a:endParaRPr lang="en-US" dirty="0"/>
          </a:p>
          <a:p>
            <a:r>
              <a:rPr lang="en-US" b="1" dirty="0"/>
              <a:t>Recommendations</a:t>
            </a:r>
            <a:r>
              <a:rPr lang="en-US" dirty="0"/>
              <a:t>: </a:t>
            </a:r>
          </a:p>
          <a:p>
            <a:pPr marL="382588" lvl="1" indent="-263525">
              <a:buFont typeface="Wingdings" pitchFamily="2" charset="2"/>
              <a:buChar char="v"/>
            </a:pPr>
            <a:r>
              <a:rPr lang="en-US" dirty="0"/>
              <a:t>Seek opportunities to market </a:t>
            </a:r>
            <a:r>
              <a:rPr lang="en-US" b="1" i="1" dirty="0"/>
              <a:t>Laptops</a:t>
            </a:r>
            <a:r>
              <a:rPr lang="en-US" dirty="0"/>
              <a:t> &amp; </a:t>
            </a:r>
            <a:r>
              <a:rPr lang="en-US" b="1" i="1" dirty="0"/>
              <a:t>PCs</a:t>
            </a:r>
            <a:r>
              <a:rPr lang="en-US" dirty="0"/>
              <a:t> to targeted customer demographics given the high revenue and profit margins associated with those products. </a:t>
            </a:r>
            <a:r>
              <a:rPr lang="en-US" i="1" dirty="0"/>
              <a:t> Low Volume but High Returns</a:t>
            </a:r>
            <a:endParaRPr lang="en-US" dirty="0"/>
          </a:p>
          <a:p>
            <a:pPr marL="382588" lvl="1" indent="-263525">
              <a:buFont typeface="Wingdings" pitchFamily="2" charset="2"/>
              <a:buChar char="v"/>
            </a:pPr>
            <a:r>
              <a:rPr lang="en-US" dirty="0"/>
              <a:t>Continue to focus on marketing Netbook products but seek opportunities to cross-sell other products to increase sales via other products. </a:t>
            </a:r>
          </a:p>
        </p:txBody>
      </p:sp>
      <p:sp>
        <p:nvSpPr>
          <p:cNvPr id="4" name="Slide Number Placeholder 3"/>
          <p:cNvSpPr>
            <a:spLocks noGrp="1"/>
          </p:cNvSpPr>
          <p:nvPr>
            <p:ph type="sldNum" sz="quarter" idx="12"/>
          </p:nvPr>
        </p:nvSpPr>
        <p:spPr/>
        <p:txBody>
          <a:bodyPr/>
          <a:lstStyle/>
          <a:p>
            <a:fld id="{E48DD651-73BE-4F72-9140-89C4A5F3DCD3}" type="slidenum">
              <a:rPr lang="en-US" sz="1800" smtClean="0"/>
              <a:pPr/>
              <a:t>6</a:t>
            </a:fld>
            <a:endParaRPr lang="en-US" sz="1800" dirty="0"/>
          </a:p>
        </p:txBody>
      </p:sp>
      <p:grpSp>
        <p:nvGrpSpPr>
          <p:cNvPr id="5" name="Group 4"/>
          <p:cNvGrpSpPr/>
          <p:nvPr/>
        </p:nvGrpSpPr>
        <p:grpSpPr>
          <a:xfrm>
            <a:off x="10424768" y="62909"/>
            <a:ext cx="1569594" cy="1382550"/>
            <a:chOff x="4554161" y="1905000"/>
            <a:chExt cx="4487045" cy="3733800"/>
          </a:xfrm>
        </p:grpSpPr>
        <p:pic>
          <p:nvPicPr>
            <p:cNvPr id="6" name="Picture 5"/>
            <p:cNvPicPr>
              <a:picLocks noChangeAspect="1"/>
            </p:cNvPicPr>
            <p:nvPr/>
          </p:nvPicPr>
          <p:blipFill rotWithShape="1">
            <a:blip r:embed="rId3" cstate="print">
              <a:duotone>
                <a:schemeClr val="bg2">
                  <a:shade val="45000"/>
                  <a:satMod val="135000"/>
                </a:schemeClr>
                <a:prstClr val="white"/>
              </a:duotone>
            </a:blip>
            <a:srcRect t="50301" r="48442"/>
            <a:stretch/>
          </p:blipFill>
          <p:spPr>
            <a:xfrm>
              <a:off x="4653662" y="3781259"/>
              <a:ext cx="2250540" cy="1811895"/>
            </a:xfrm>
            <a:prstGeom prst="rect">
              <a:avLst/>
            </a:prstGeom>
          </p:spPr>
        </p:pic>
        <p:pic>
          <p:nvPicPr>
            <p:cNvPr id="7" name="Picture 6"/>
            <p:cNvPicPr>
              <a:picLocks noChangeAspect="1"/>
            </p:cNvPicPr>
            <p:nvPr/>
          </p:nvPicPr>
          <p:blipFill rotWithShape="1">
            <a:blip r:embed="rId4" cstate="print">
              <a:duotone>
                <a:prstClr val="black"/>
                <a:schemeClr val="accent2">
                  <a:tint val="45000"/>
                  <a:satMod val="400000"/>
                </a:schemeClr>
              </a:duotone>
            </a:blip>
            <a:srcRect b="52383"/>
            <a:stretch/>
          </p:blipFill>
          <p:spPr>
            <a:xfrm>
              <a:off x="4554161" y="1905000"/>
              <a:ext cx="4487045" cy="2307892"/>
            </a:xfrm>
            <a:prstGeom prst="rect">
              <a:avLst/>
            </a:prstGeom>
            <a:ln>
              <a:noFill/>
            </a:ln>
          </p:spPr>
        </p:pic>
        <p:pic>
          <p:nvPicPr>
            <p:cNvPr id="8" name="Picture 7"/>
            <p:cNvPicPr>
              <a:picLocks noChangeAspect="1"/>
            </p:cNvPicPr>
            <p:nvPr/>
          </p:nvPicPr>
          <p:blipFill rotWithShape="1">
            <a:blip r:embed="rId5" cstate="print">
              <a:duotone>
                <a:schemeClr val="bg2">
                  <a:shade val="45000"/>
                  <a:satMod val="135000"/>
                </a:schemeClr>
                <a:prstClr val="white"/>
              </a:duotone>
            </a:blip>
            <a:srcRect l="53549" t="52826"/>
            <a:stretch/>
          </p:blipFill>
          <p:spPr>
            <a:xfrm>
              <a:off x="6824093" y="3803982"/>
              <a:ext cx="2208864" cy="1834818"/>
            </a:xfrm>
            <a:prstGeom prst="rect">
              <a:avLst/>
            </a:prstGeom>
          </p:spPr>
        </p:pic>
        <p:grpSp>
          <p:nvGrpSpPr>
            <p:cNvPr id="9" name="Group 20"/>
            <p:cNvGrpSpPr>
              <a:grpSpLocks noChangeAspect="1"/>
            </p:cNvGrpSpPr>
            <p:nvPr/>
          </p:nvGrpSpPr>
          <p:grpSpPr>
            <a:xfrm>
              <a:off x="5018268" y="4903794"/>
              <a:ext cx="263264" cy="524939"/>
              <a:chOff x="4542701" y="-2257065"/>
              <a:chExt cx="725488" cy="1446212"/>
            </a:xfrm>
          </p:grpSpPr>
          <p:sp>
            <p:nvSpPr>
              <p:cNvPr id="16" name="Freeform 15"/>
              <p:cNvSpPr>
                <a:spLocks noEditPoints="1"/>
              </p:cNvSpPr>
              <p:nvPr/>
            </p:nvSpPr>
            <p:spPr bwMode="auto">
              <a:xfrm>
                <a:off x="476812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17" name="Freeform 16"/>
              <p:cNvSpPr>
                <a:spLocks noEditPoints="1"/>
              </p:cNvSpPr>
              <p:nvPr/>
            </p:nvSpPr>
            <p:spPr bwMode="auto">
              <a:xfrm>
                <a:off x="4542701" y="-1953853"/>
                <a:ext cx="725488" cy="1143000"/>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10" name="Picture 9"/>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975790" y="4760312"/>
              <a:ext cx="790063" cy="790269"/>
            </a:xfrm>
            <a:prstGeom prst="rect">
              <a:avLst/>
            </a:prstGeom>
            <a:ln>
              <a:noFill/>
            </a:ln>
          </p:spPr>
        </p:pic>
        <p:pic>
          <p:nvPicPr>
            <p:cNvPr id="11" name="Picture 2"/>
            <p:cNvPicPr>
              <a:picLocks noChangeAspect="1" noChangeArrowheads="1"/>
            </p:cNvPicPr>
            <p:nvPr/>
          </p:nvPicPr>
          <p:blipFill>
            <a:blip r:embed="rId7" cstate="print">
              <a:biLevel thresh="75000"/>
            </a:blip>
            <a:srcRect/>
            <a:stretch>
              <a:fillRect/>
            </a:stretch>
          </p:blipFill>
          <p:spPr bwMode="auto">
            <a:xfrm>
              <a:off x="6580177" y="2311479"/>
              <a:ext cx="497730" cy="502940"/>
            </a:xfrm>
            <a:prstGeom prst="rect">
              <a:avLst/>
            </a:prstGeom>
            <a:noFill/>
            <a:ln w="9525">
              <a:noFill/>
              <a:miter lim="800000"/>
              <a:headEnd/>
              <a:tailEnd/>
            </a:ln>
          </p:spPr>
        </p:pic>
        <p:sp>
          <p:nvSpPr>
            <p:cNvPr id="12" name="TextBox 11"/>
            <p:cNvSpPr txBox="1"/>
            <p:nvPr/>
          </p:nvSpPr>
          <p:spPr>
            <a:xfrm>
              <a:off x="5405857" y="4623651"/>
              <a:ext cx="1412453" cy="581841"/>
            </a:xfrm>
            <a:prstGeom prst="rect">
              <a:avLst/>
            </a:prstGeom>
            <a:noFill/>
          </p:spPr>
          <p:txBody>
            <a:bodyPr wrap="square" rtlCol="0">
              <a:spAutoFit/>
            </a:bodyPr>
            <a:lstStyle/>
            <a:p>
              <a:r>
                <a:rPr lang="en-US" sz="400" dirty="0"/>
                <a:t>Customer Understanding</a:t>
              </a:r>
            </a:p>
          </p:txBody>
        </p:sp>
        <p:sp>
          <p:nvSpPr>
            <p:cNvPr id="13" name="TextBox 12"/>
            <p:cNvSpPr txBox="1"/>
            <p:nvPr/>
          </p:nvSpPr>
          <p:spPr>
            <a:xfrm>
              <a:off x="6371681" y="2883547"/>
              <a:ext cx="1412453" cy="581841"/>
            </a:xfrm>
            <a:prstGeom prst="rect">
              <a:avLst/>
            </a:prstGeom>
            <a:noFill/>
          </p:spPr>
          <p:txBody>
            <a:bodyPr wrap="square" rtlCol="0">
              <a:spAutoFit/>
            </a:bodyPr>
            <a:lstStyle/>
            <a:p>
              <a:r>
                <a:rPr lang="en-US" sz="400" dirty="0"/>
                <a:t>Product Predictions</a:t>
              </a:r>
            </a:p>
          </p:txBody>
        </p:sp>
        <p:sp>
          <p:nvSpPr>
            <p:cNvPr id="14" name="TextBox 13"/>
            <p:cNvSpPr txBox="1"/>
            <p:nvPr/>
          </p:nvSpPr>
          <p:spPr>
            <a:xfrm>
              <a:off x="6881733" y="4671755"/>
              <a:ext cx="1412453" cy="581841"/>
            </a:xfrm>
            <a:prstGeom prst="rect">
              <a:avLst/>
            </a:prstGeom>
            <a:noFill/>
          </p:spPr>
          <p:txBody>
            <a:bodyPr wrap="square" rtlCol="0">
              <a:spAutoFit/>
            </a:bodyPr>
            <a:lstStyle/>
            <a:p>
              <a:r>
                <a:rPr lang="en-US" sz="400" dirty="0"/>
                <a:t>Market Basket Analysis</a:t>
              </a:r>
            </a:p>
          </p:txBody>
        </p:sp>
        <p:sp>
          <p:nvSpPr>
            <p:cNvPr id="15" name="TextBox 14"/>
            <p:cNvSpPr txBox="1"/>
            <p:nvPr/>
          </p:nvSpPr>
          <p:spPr>
            <a:xfrm>
              <a:off x="6091457" y="3873980"/>
              <a:ext cx="1412453" cy="581841"/>
            </a:xfrm>
            <a:prstGeom prst="rect">
              <a:avLst/>
            </a:prstGeom>
            <a:noFill/>
          </p:spPr>
          <p:txBody>
            <a:bodyPr wrap="square" rtlCol="0">
              <a:spAutoFit/>
            </a:bodyPr>
            <a:lstStyle/>
            <a:p>
              <a:pPr algn="ctr"/>
              <a:r>
                <a:rPr lang="en-US" sz="400" dirty="0"/>
                <a:t>Data </a:t>
              </a:r>
            </a:p>
            <a:p>
              <a:pPr algn="ctr"/>
              <a:r>
                <a:rPr lang="en-US" sz="400" dirty="0"/>
                <a:t>Mining</a:t>
              </a:r>
            </a:p>
          </p:txBody>
        </p:sp>
      </p:grpSp>
      <p:pic>
        <p:nvPicPr>
          <p:cNvPr id="20" name="Picture 19"/>
          <p:cNvPicPr>
            <a:picLocks noChangeAspect="1"/>
          </p:cNvPicPr>
          <p:nvPr/>
        </p:nvPicPr>
        <p:blipFill>
          <a:blip r:embed="rId8" cstate="print"/>
          <a:stretch>
            <a:fillRect/>
          </a:stretch>
        </p:blipFill>
        <p:spPr>
          <a:xfrm>
            <a:off x="6178291" y="1905000"/>
            <a:ext cx="6010534" cy="3391000"/>
          </a:xfrm>
          <a:prstGeom prst="rect">
            <a:avLst/>
          </a:prstGeom>
        </p:spPr>
      </p:pic>
      <p:pic>
        <p:nvPicPr>
          <p:cNvPr id="19" name="Picture 18" descr="utshield_white.jpg"/>
          <p:cNvPicPr>
            <a:picLocks noChangeAspect="1"/>
          </p:cNvPicPr>
          <p:nvPr/>
        </p:nvPicPr>
        <p:blipFill>
          <a:blip r:embed="rId9" cstate="print"/>
          <a:srcRect l="38334" t="13333" r="38333" b="11111"/>
          <a:stretch>
            <a:fillRect/>
          </a:stretch>
        </p:blipFill>
        <p:spPr>
          <a:xfrm>
            <a:off x="414541" y="415895"/>
            <a:ext cx="487553" cy="530192"/>
          </a:xfrm>
          <a:prstGeom prst="rect">
            <a:avLst/>
          </a:prstGeom>
        </p:spPr>
      </p:pic>
    </p:spTree>
    <p:extLst>
      <p:ext uri="{BB962C8B-B14F-4D97-AF65-F5344CB8AC3E}">
        <p14:creationId xmlns:p14="http://schemas.microsoft.com/office/powerpoint/2010/main" val="118648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8DD651-73BE-4F72-9140-89C4A5F3DCD3}" type="slidenum">
              <a:rPr lang="en-US" smtClean="0"/>
              <a:pPr/>
              <a:t>7</a:t>
            </a:fld>
            <a:endParaRPr lang="en-US" dirty="0"/>
          </a:p>
        </p:txBody>
      </p:sp>
      <p:sp>
        <p:nvSpPr>
          <p:cNvPr id="3" name="TextBox 2">
            <a:extLst>
              <a:ext uri="{FF2B5EF4-FFF2-40B4-BE49-F238E27FC236}">
                <a16:creationId xmlns:a16="http://schemas.microsoft.com/office/drawing/2014/main" id="{3EF6993C-12D4-457F-AF9B-A8CF04E32FCE}"/>
              </a:ext>
            </a:extLst>
          </p:cNvPr>
          <p:cNvSpPr txBox="1"/>
          <p:nvPr/>
        </p:nvSpPr>
        <p:spPr>
          <a:xfrm>
            <a:off x="990555" y="1379981"/>
            <a:ext cx="1991382" cy="369332"/>
          </a:xfrm>
          <a:prstGeom prst="rect">
            <a:avLst/>
          </a:prstGeom>
          <a:noFill/>
        </p:spPr>
        <p:txBody>
          <a:bodyPr wrap="square" rtlCol="0">
            <a:spAutoFit/>
          </a:bodyPr>
          <a:lstStyle/>
          <a:p>
            <a:pPr algn="ctr"/>
            <a:r>
              <a:rPr lang="en-US" b="1" dirty="0"/>
              <a:t>Electronidex: B2B</a:t>
            </a:r>
          </a:p>
        </p:txBody>
      </p:sp>
      <p:sp>
        <p:nvSpPr>
          <p:cNvPr id="8" name="TextBox 7">
            <a:extLst>
              <a:ext uri="{FF2B5EF4-FFF2-40B4-BE49-F238E27FC236}">
                <a16:creationId xmlns:a16="http://schemas.microsoft.com/office/drawing/2014/main" id="{C6913721-618F-4C51-A8F9-CACC8DA0FAAD}"/>
              </a:ext>
            </a:extLst>
          </p:cNvPr>
          <p:cNvSpPr txBox="1"/>
          <p:nvPr/>
        </p:nvSpPr>
        <p:spPr>
          <a:xfrm>
            <a:off x="7440057" y="1096917"/>
            <a:ext cx="3581400" cy="369332"/>
          </a:xfrm>
          <a:prstGeom prst="rect">
            <a:avLst/>
          </a:prstGeom>
          <a:noFill/>
        </p:spPr>
        <p:txBody>
          <a:bodyPr wrap="square" rtlCol="0">
            <a:spAutoFit/>
          </a:bodyPr>
          <a:lstStyle/>
          <a:p>
            <a:pPr algn="ctr"/>
            <a:r>
              <a:rPr lang="en-US" b="1" dirty="0"/>
              <a:t>Associations</a:t>
            </a:r>
          </a:p>
        </p:txBody>
      </p:sp>
      <p:sp>
        <p:nvSpPr>
          <p:cNvPr id="11" name="Title 1"/>
          <p:cNvSpPr txBox="1">
            <a:spLocks/>
          </p:cNvSpPr>
          <p:nvPr/>
        </p:nvSpPr>
        <p:spPr>
          <a:xfrm>
            <a:off x="1096994" y="99632"/>
            <a:ext cx="10055781" cy="938594"/>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Goal 3 – Market Basket Analysis</a:t>
            </a:r>
          </a:p>
        </p:txBody>
      </p:sp>
      <p:grpSp>
        <p:nvGrpSpPr>
          <p:cNvPr id="12" name="Group 11"/>
          <p:cNvGrpSpPr/>
          <p:nvPr/>
        </p:nvGrpSpPr>
        <p:grpSpPr>
          <a:xfrm>
            <a:off x="10619231" y="152400"/>
            <a:ext cx="1569594" cy="1382550"/>
            <a:chOff x="4554161" y="1905000"/>
            <a:chExt cx="4487045" cy="3733800"/>
          </a:xfrm>
        </p:grpSpPr>
        <p:pic>
          <p:nvPicPr>
            <p:cNvPr id="13" name="Picture 12"/>
            <p:cNvPicPr>
              <a:picLocks noChangeAspect="1"/>
            </p:cNvPicPr>
            <p:nvPr/>
          </p:nvPicPr>
          <p:blipFill rotWithShape="1">
            <a:blip r:embed="rId3" cstate="print">
              <a:duotone>
                <a:schemeClr val="bg2">
                  <a:shade val="45000"/>
                  <a:satMod val="135000"/>
                </a:schemeClr>
                <a:prstClr val="white"/>
              </a:duotone>
            </a:blip>
            <a:srcRect t="50301" r="48442"/>
            <a:stretch/>
          </p:blipFill>
          <p:spPr>
            <a:xfrm>
              <a:off x="4653662" y="3781259"/>
              <a:ext cx="2250540" cy="1811895"/>
            </a:xfrm>
            <a:prstGeom prst="rect">
              <a:avLst/>
            </a:prstGeom>
          </p:spPr>
        </p:pic>
        <p:pic>
          <p:nvPicPr>
            <p:cNvPr id="14" name="Picture 13"/>
            <p:cNvPicPr>
              <a:picLocks noChangeAspect="1"/>
            </p:cNvPicPr>
            <p:nvPr/>
          </p:nvPicPr>
          <p:blipFill rotWithShape="1">
            <a:blip r:embed="rId4" cstate="print">
              <a:duotone>
                <a:schemeClr val="bg2">
                  <a:shade val="45000"/>
                  <a:satMod val="135000"/>
                </a:schemeClr>
                <a:prstClr val="white"/>
              </a:duotone>
            </a:blip>
            <a:srcRect b="52383"/>
            <a:stretch/>
          </p:blipFill>
          <p:spPr>
            <a:xfrm>
              <a:off x="4554161" y="1905000"/>
              <a:ext cx="4487045" cy="2307892"/>
            </a:xfrm>
            <a:prstGeom prst="rect">
              <a:avLst/>
            </a:prstGeom>
            <a:ln>
              <a:noFill/>
            </a:ln>
          </p:spPr>
        </p:pic>
        <p:pic>
          <p:nvPicPr>
            <p:cNvPr id="15" name="Picture 14"/>
            <p:cNvPicPr>
              <a:picLocks noChangeAspect="1"/>
            </p:cNvPicPr>
            <p:nvPr/>
          </p:nvPicPr>
          <p:blipFill rotWithShape="1">
            <a:blip r:embed="rId5" cstate="print"/>
            <a:srcRect l="53549" t="52826"/>
            <a:stretch/>
          </p:blipFill>
          <p:spPr>
            <a:xfrm>
              <a:off x="6824093" y="3803982"/>
              <a:ext cx="2208864" cy="1834818"/>
            </a:xfrm>
            <a:prstGeom prst="rect">
              <a:avLst/>
            </a:prstGeom>
          </p:spPr>
        </p:pic>
        <p:grpSp>
          <p:nvGrpSpPr>
            <p:cNvPr id="16" name="Group 20"/>
            <p:cNvGrpSpPr>
              <a:grpSpLocks noChangeAspect="1"/>
            </p:cNvGrpSpPr>
            <p:nvPr/>
          </p:nvGrpSpPr>
          <p:grpSpPr>
            <a:xfrm>
              <a:off x="5018268" y="4903794"/>
              <a:ext cx="263264" cy="524939"/>
              <a:chOff x="4542701" y="-2257065"/>
              <a:chExt cx="725488" cy="1446212"/>
            </a:xfrm>
          </p:grpSpPr>
          <p:sp>
            <p:nvSpPr>
              <p:cNvPr id="23" name="Freeform 22"/>
              <p:cNvSpPr>
                <a:spLocks noEditPoints="1"/>
              </p:cNvSpPr>
              <p:nvPr/>
            </p:nvSpPr>
            <p:spPr bwMode="auto">
              <a:xfrm>
                <a:off x="476812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24" name="Freeform 23"/>
              <p:cNvSpPr>
                <a:spLocks noEditPoints="1"/>
              </p:cNvSpPr>
              <p:nvPr/>
            </p:nvSpPr>
            <p:spPr bwMode="auto">
              <a:xfrm>
                <a:off x="4542701" y="-1953853"/>
                <a:ext cx="725488" cy="1143000"/>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17" name="Picture 16"/>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975790" y="4760312"/>
              <a:ext cx="790063" cy="790269"/>
            </a:xfrm>
            <a:prstGeom prst="rect">
              <a:avLst/>
            </a:prstGeom>
            <a:ln>
              <a:noFill/>
            </a:ln>
          </p:spPr>
        </p:pic>
        <p:pic>
          <p:nvPicPr>
            <p:cNvPr id="18" name="Picture 2"/>
            <p:cNvPicPr>
              <a:picLocks noChangeAspect="1" noChangeArrowheads="1"/>
            </p:cNvPicPr>
            <p:nvPr/>
          </p:nvPicPr>
          <p:blipFill>
            <a:blip r:embed="rId7" cstate="print">
              <a:biLevel thresh="75000"/>
            </a:blip>
            <a:srcRect/>
            <a:stretch>
              <a:fillRect/>
            </a:stretch>
          </p:blipFill>
          <p:spPr bwMode="auto">
            <a:xfrm>
              <a:off x="6580177" y="2311479"/>
              <a:ext cx="497730" cy="502940"/>
            </a:xfrm>
            <a:prstGeom prst="rect">
              <a:avLst/>
            </a:prstGeom>
            <a:noFill/>
            <a:ln w="9525">
              <a:noFill/>
              <a:miter lim="800000"/>
              <a:headEnd/>
              <a:tailEnd/>
            </a:ln>
          </p:spPr>
        </p:pic>
        <p:sp>
          <p:nvSpPr>
            <p:cNvPr id="19" name="TextBox 18"/>
            <p:cNvSpPr txBox="1"/>
            <p:nvPr/>
          </p:nvSpPr>
          <p:spPr>
            <a:xfrm>
              <a:off x="5405857" y="4623651"/>
              <a:ext cx="1412453" cy="581841"/>
            </a:xfrm>
            <a:prstGeom prst="rect">
              <a:avLst/>
            </a:prstGeom>
            <a:noFill/>
          </p:spPr>
          <p:txBody>
            <a:bodyPr wrap="square" rtlCol="0">
              <a:spAutoFit/>
            </a:bodyPr>
            <a:lstStyle/>
            <a:p>
              <a:r>
                <a:rPr lang="en-US" sz="400" dirty="0"/>
                <a:t>Customer Understanding</a:t>
              </a:r>
            </a:p>
          </p:txBody>
        </p:sp>
        <p:sp>
          <p:nvSpPr>
            <p:cNvPr id="20" name="TextBox 19"/>
            <p:cNvSpPr txBox="1"/>
            <p:nvPr/>
          </p:nvSpPr>
          <p:spPr>
            <a:xfrm>
              <a:off x="6371681" y="2883547"/>
              <a:ext cx="1412453" cy="581841"/>
            </a:xfrm>
            <a:prstGeom prst="rect">
              <a:avLst/>
            </a:prstGeom>
            <a:noFill/>
          </p:spPr>
          <p:txBody>
            <a:bodyPr wrap="square" rtlCol="0">
              <a:spAutoFit/>
            </a:bodyPr>
            <a:lstStyle/>
            <a:p>
              <a:r>
                <a:rPr lang="en-US" sz="400" dirty="0"/>
                <a:t>Product Predictions</a:t>
              </a:r>
            </a:p>
          </p:txBody>
        </p:sp>
        <p:sp>
          <p:nvSpPr>
            <p:cNvPr id="21" name="TextBox 20"/>
            <p:cNvSpPr txBox="1"/>
            <p:nvPr/>
          </p:nvSpPr>
          <p:spPr>
            <a:xfrm>
              <a:off x="6881733" y="4671755"/>
              <a:ext cx="1412453" cy="581841"/>
            </a:xfrm>
            <a:prstGeom prst="rect">
              <a:avLst/>
            </a:prstGeom>
            <a:noFill/>
          </p:spPr>
          <p:txBody>
            <a:bodyPr wrap="square" rtlCol="0">
              <a:spAutoFit/>
            </a:bodyPr>
            <a:lstStyle/>
            <a:p>
              <a:r>
                <a:rPr lang="en-US" sz="400" dirty="0"/>
                <a:t>Market Basket Analysis</a:t>
              </a:r>
            </a:p>
          </p:txBody>
        </p:sp>
        <p:sp>
          <p:nvSpPr>
            <p:cNvPr id="22" name="TextBox 21"/>
            <p:cNvSpPr txBox="1"/>
            <p:nvPr/>
          </p:nvSpPr>
          <p:spPr>
            <a:xfrm>
              <a:off x="6091457" y="3873980"/>
              <a:ext cx="1412453" cy="581841"/>
            </a:xfrm>
            <a:prstGeom prst="rect">
              <a:avLst/>
            </a:prstGeom>
            <a:noFill/>
          </p:spPr>
          <p:txBody>
            <a:bodyPr wrap="square" rtlCol="0">
              <a:spAutoFit/>
            </a:bodyPr>
            <a:lstStyle/>
            <a:p>
              <a:pPr algn="ctr"/>
              <a:r>
                <a:rPr lang="en-US" sz="400" dirty="0"/>
                <a:t>Data </a:t>
              </a:r>
            </a:p>
            <a:p>
              <a:pPr algn="ctr"/>
              <a:r>
                <a:rPr lang="en-US" sz="400" dirty="0"/>
                <a:t>Mining</a:t>
              </a:r>
            </a:p>
          </p:txBody>
        </p:sp>
      </p:grpSp>
      <p:pic>
        <p:nvPicPr>
          <p:cNvPr id="25" name="Picture 24" descr="utshield_white.jpg"/>
          <p:cNvPicPr>
            <a:picLocks noChangeAspect="1"/>
          </p:cNvPicPr>
          <p:nvPr/>
        </p:nvPicPr>
        <p:blipFill>
          <a:blip r:embed="rId8" cstate="print"/>
          <a:srcRect l="38334" t="13333" r="38333" b="11111"/>
          <a:stretch>
            <a:fillRect/>
          </a:stretch>
        </p:blipFill>
        <p:spPr>
          <a:xfrm>
            <a:off x="414541" y="415895"/>
            <a:ext cx="487553" cy="530192"/>
          </a:xfrm>
          <a:prstGeom prst="rect">
            <a:avLst/>
          </a:prstGeom>
        </p:spPr>
      </p:pic>
      <p:pic>
        <p:nvPicPr>
          <p:cNvPr id="26" name="Picture 25" descr="Market Basket Analysis Cartoon.jpg"/>
          <p:cNvPicPr>
            <a:picLocks noChangeAspect="1"/>
          </p:cNvPicPr>
          <p:nvPr/>
        </p:nvPicPr>
        <p:blipFill>
          <a:blip r:embed="rId9" cstate="print"/>
          <a:stretch>
            <a:fillRect/>
          </a:stretch>
        </p:blipFill>
        <p:spPr>
          <a:xfrm>
            <a:off x="3351212" y="1828800"/>
            <a:ext cx="3423109" cy="2841180"/>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25843FE4-63FA-46C2-9E7D-8A5ABA9F3A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67099" y="1502284"/>
            <a:ext cx="4121939" cy="4544133"/>
          </a:xfrm>
          <a:prstGeom prst="rect">
            <a:avLst/>
          </a:prstGeom>
        </p:spPr>
      </p:pic>
      <p:pic>
        <p:nvPicPr>
          <p:cNvPr id="29" name="Picture 28" descr="A close up of a street&#10;&#10;Description automatically generated">
            <a:extLst>
              <a:ext uri="{FF2B5EF4-FFF2-40B4-BE49-F238E27FC236}">
                <a16:creationId xmlns:a16="http://schemas.microsoft.com/office/drawing/2014/main" id="{B8114768-76C1-4087-A775-46169283FB6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6994" y="1828800"/>
            <a:ext cx="1778505" cy="2121503"/>
          </a:xfrm>
          <a:prstGeom prst="rect">
            <a:avLst/>
          </a:prstGeom>
        </p:spPr>
      </p:pic>
      <p:sp>
        <p:nvSpPr>
          <p:cNvPr id="30" name="TextBox 29">
            <a:extLst>
              <a:ext uri="{FF2B5EF4-FFF2-40B4-BE49-F238E27FC236}">
                <a16:creationId xmlns:a16="http://schemas.microsoft.com/office/drawing/2014/main" id="{AF714590-67E6-4FEB-A531-54A3D1DB7CC2}"/>
              </a:ext>
            </a:extLst>
          </p:cNvPr>
          <p:cNvSpPr txBox="1"/>
          <p:nvPr/>
        </p:nvSpPr>
        <p:spPr>
          <a:xfrm>
            <a:off x="4073370" y="1333382"/>
            <a:ext cx="1991382" cy="369332"/>
          </a:xfrm>
          <a:prstGeom prst="rect">
            <a:avLst/>
          </a:prstGeom>
          <a:noFill/>
        </p:spPr>
        <p:txBody>
          <a:bodyPr wrap="square" rtlCol="0">
            <a:spAutoFit/>
          </a:bodyPr>
          <a:lstStyle/>
          <a:p>
            <a:pPr algn="ctr"/>
            <a:r>
              <a:rPr lang="en-US" b="1" dirty="0"/>
              <a:t>Market Basket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8DD651-73BE-4F72-9140-89C4A5F3DCD3}" type="slidenum">
              <a:rPr lang="en-US" smtClean="0"/>
              <a:pPr/>
              <a:t>8</a:t>
            </a:fld>
            <a:endParaRPr lang="en-US" dirty="0"/>
          </a:p>
        </p:txBody>
      </p:sp>
      <p:sp>
        <p:nvSpPr>
          <p:cNvPr id="10" name="Title 1"/>
          <p:cNvSpPr>
            <a:spLocks noGrp="1"/>
          </p:cNvSpPr>
          <p:nvPr>
            <p:ph type="title"/>
          </p:nvPr>
        </p:nvSpPr>
        <p:spPr>
          <a:xfrm>
            <a:off x="1096994" y="99632"/>
            <a:ext cx="10055781" cy="938594"/>
          </a:xfrm>
        </p:spPr>
        <p:txBody>
          <a:bodyPr/>
          <a:lstStyle/>
          <a:p>
            <a:r>
              <a:rPr lang="en-US" dirty="0"/>
              <a:t>Goal 3 – Market Basket Analysis</a:t>
            </a:r>
          </a:p>
        </p:txBody>
      </p:sp>
      <p:grpSp>
        <p:nvGrpSpPr>
          <p:cNvPr id="11" name="Group 10"/>
          <p:cNvGrpSpPr/>
          <p:nvPr/>
        </p:nvGrpSpPr>
        <p:grpSpPr>
          <a:xfrm>
            <a:off x="10619231" y="152400"/>
            <a:ext cx="1569594" cy="1382550"/>
            <a:chOff x="4554161" y="1905000"/>
            <a:chExt cx="4487045" cy="3733800"/>
          </a:xfrm>
        </p:grpSpPr>
        <p:pic>
          <p:nvPicPr>
            <p:cNvPr id="12" name="Picture 11"/>
            <p:cNvPicPr>
              <a:picLocks noChangeAspect="1"/>
            </p:cNvPicPr>
            <p:nvPr/>
          </p:nvPicPr>
          <p:blipFill rotWithShape="1">
            <a:blip r:embed="rId3" cstate="print">
              <a:duotone>
                <a:schemeClr val="bg2">
                  <a:shade val="45000"/>
                  <a:satMod val="135000"/>
                </a:schemeClr>
                <a:prstClr val="white"/>
              </a:duotone>
            </a:blip>
            <a:srcRect t="50301" r="48442"/>
            <a:stretch/>
          </p:blipFill>
          <p:spPr>
            <a:xfrm>
              <a:off x="4653662" y="3781259"/>
              <a:ext cx="2250540" cy="1811895"/>
            </a:xfrm>
            <a:prstGeom prst="rect">
              <a:avLst/>
            </a:prstGeom>
          </p:spPr>
        </p:pic>
        <p:pic>
          <p:nvPicPr>
            <p:cNvPr id="13" name="Picture 12"/>
            <p:cNvPicPr>
              <a:picLocks noChangeAspect="1"/>
            </p:cNvPicPr>
            <p:nvPr/>
          </p:nvPicPr>
          <p:blipFill rotWithShape="1">
            <a:blip r:embed="rId4" cstate="print">
              <a:duotone>
                <a:schemeClr val="bg2">
                  <a:shade val="45000"/>
                  <a:satMod val="135000"/>
                </a:schemeClr>
                <a:prstClr val="white"/>
              </a:duotone>
            </a:blip>
            <a:srcRect b="52383"/>
            <a:stretch/>
          </p:blipFill>
          <p:spPr>
            <a:xfrm>
              <a:off x="4554161" y="1905000"/>
              <a:ext cx="4487045" cy="2307892"/>
            </a:xfrm>
            <a:prstGeom prst="rect">
              <a:avLst/>
            </a:prstGeom>
            <a:ln>
              <a:noFill/>
            </a:ln>
          </p:spPr>
        </p:pic>
        <p:pic>
          <p:nvPicPr>
            <p:cNvPr id="14" name="Picture 13"/>
            <p:cNvPicPr>
              <a:picLocks noChangeAspect="1"/>
            </p:cNvPicPr>
            <p:nvPr/>
          </p:nvPicPr>
          <p:blipFill rotWithShape="1">
            <a:blip r:embed="rId5" cstate="print"/>
            <a:srcRect l="53549" t="52826"/>
            <a:stretch/>
          </p:blipFill>
          <p:spPr>
            <a:xfrm>
              <a:off x="6824093" y="3803982"/>
              <a:ext cx="2208864" cy="1834818"/>
            </a:xfrm>
            <a:prstGeom prst="rect">
              <a:avLst/>
            </a:prstGeom>
          </p:spPr>
        </p:pic>
        <p:grpSp>
          <p:nvGrpSpPr>
            <p:cNvPr id="15" name="Group 20"/>
            <p:cNvGrpSpPr>
              <a:grpSpLocks noChangeAspect="1"/>
            </p:cNvGrpSpPr>
            <p:nvPr/>
          </p:nvGrpSpPr>
          <p:grpSpPr>
            <a:xfrm>
              <a:off x="5018268" y="4903794"/>
              <a:ext cx="263264" cy="524939"/>
              <a:chOff x="4542701" y="-2257065"/>
              <a:chExt cx="725488" cy="1446212"/>
            </a:xfrm>
          </p:grpSpPr>
          <p:sp>
            <p:nvSpPr>
              <p:cNvPr id="22" name="Freeform 21"/>
              <p:cNvSpPr>
                <a:spLocks noEditPoints="1"/>
              </p:cNvSpPr>
              <p:nvPr/>
            </p:nvSpPr>
            <p:spPr bwMode="auto">
              <a:xfrm>
                <a:off x="4768126" y="-2257065"/>
                <a:ext cx="273050" cy="273049"/>
              </a:xfrm>
              <a:custGeom>
                <a:avLst/>
                <a:gdLst>
                  <a:gd name="T0" fmla="*/ 23 w 46"/>
                  <a:gd name="T1" fmla="*/ 46 h 46"/>
                  <a:gd name="T2" fmla="*/ 0 w 46"/>
                  <a:gd name="T3" fmla="*/ 23 h 46"/>
                  <a:gd name="T4" fmla="*/ 23 w 46"/>
                  <a:gd name="T5" fmla="*/ 0 h 46"/>
                  <a:gd name="T6" fmla="*/ 46 w 46"/>
                  <a:gd name="T7" fmla="*/ 23 h 46"/>
                  <a:gd name="T8" fmla="*/ 23 w 46"/>
                  <a:gd name="T9" fmla="*/ 46 h 46"/>
                  <a:gd name="T10" fmla="*/ 23 w 46"/>
                  <a:gd name="T11" fmla="*/ 4 h 46"/>
                  <a:gd name="T12" fmla="*/ 5 w 46"/>
                  <a:gd name="T13" fmla="*/ 23 h 46"/>
                  <a:gd name="T14" fmla="*/ 23 w 46"/>
                  <a:gd name="T15" fmla="*/ 41 h 46"/>
                  <a:gd name="T16" fmla="*/ 41 w 46"/>
                  <a:gd name="T17" fmla="*/ 23 h 46"/>
                  <a:gd name="T18" fmla="*/ 23 w 46"/>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46"/>
                    </a:moveTo>
                    <a:cubicBezTo>
                      <a:pt x="10" y="46"/>
                      <a:pt x="0" y="35"/>
                      <a:pt x="0" y="23"/>
                    </a:cubicBezTo>
                    <a:cubicBezTo>
                      <a:pt x="0" y="10"/>
                      <a:pt x="10" y="0"/>
                      <a:pt x="23" y="0"/>
                    </a:cubicBezTo>
                    <a:cubicBezTo>
                      <a:pt x="36" y="0"/>
                      <a:pt x="46" y="10"/>
                      <a:pt x="46" y="23"/>
                    </a:cubicBezTo>
                    <a:cubicBezTo>
                      <a:pt x="46" y="35"/>
                      <a:pt x="36" y="46"/>
                      <a:pt x="23" y="46"/>
                    </a:cubicBezTo>
                    <a:close/>
                    <a:moveTo>
                      <a:pt x="23" y="4"/>
                    </a:moveTo>
                    <a:cubicBezTo>
                      <a:pt x="13" y="4"/>
                      <a:pt x="5" y="13"/>
                      <a:pt x="5" y="23"/>
                    </a:cubicBezTo>
                    <a:cubicBezTo>
                      <a:pt x="5" y="33"/>
                      <a:pt x="13" y="41"/>
                      <a:pt x="23" y="41"/>
                    </a:cubicBezTo>
                    <a:cubicBezTo>
                      <a:pt x="33" y="41"/>
                      <a:pt x="41" y="33"/>
                      <a:pt x="41" y="23"/>
                    </a:cubicBezTo>
                    <a:cubicBezTo>
                      <a:pt x="41" y="13"/>
                      <a:pt x="33" y="4"/>
                      <a:pt x="23" y="4"/>
                    </a:cubicBezTo>
                    <a:close/>
                  </a:path>
                </a:pathLst>
              </a:custGeom>
              <a:solidFill>
                <a:srgbClr val="FFFFFF"/>
              </a:solidFill>
              <a:ln>
                <a:solidFill>
                  <a:schemeClr val="tx1"/>
                </a:solid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23" name="Freeform 22"/>
              <p:cNvSpPr>
                <a:spLocks noEditPoints="1"/>
              </p:cNvSpPr>
              <p:nvPr/>
            </p:nvSpPr>
            <p:spPr bwMode="auto">
              <a:xfrm>
                <a:off x="4542701" y="-1953853"/>
                <a:ext cx="725488" cy="1143000"/>
              </a:xfrm>
              <a:custGeom>
                <a:avLst/>
                <a:gdLst>
                  <a:gd name="T0" fmla="*/ 68 w 122"/>
                  <a:gd name="T1" fmla="*/ 182 h 192"/>
                  <a:gd name="T2" fmla="*/ 54 w 122"/>
                  <a:gd name="T3" fmla="*/ 183 h 192"/>
                  <a:gd name="T4" fmla="*/ 32 w 122"/>
                  <a:gd name="T5" fmla="*/ 182 h 192"/>
                  <a:gd name="T6" fmla="*/ 35 w 122"/>
                  <a:gd name="T7" fmla="*/ 54 h 192"/>
                  <a:gd name="T8" fmla="*/ 10 w 122"/>
                  <a:gd name="T9" fmla="*/ 96 h 192"/>
                  <a:gd name="T10" fmla="*/ 1 w 122"/>
                  <a:gd name="T11" fmla="*/ 85 h 192"/>
                  <a:gd name="T12" fmla="*/ 4 w 122"/>
                  <a:gd name="T13" fmla="*/ 76 h 192"/>
                  <a:gd name="T14" fmla="*/ 61 w 122"/>
                  <a:gd name="T15" fmla="*/ 0 h 192"/>
                  <a:gd name="T16" fmla="*/ 118 w 122"/>
                  <a:gd name="T17" fmla="*/ 76 h 192"/>
                  <a:gd name="T18" fmla="*/ 121 w 122"/>
                  <a:gd name="T19" fmla="*/ 85 h 192"/>
                  <a:gd name="T20" fmla="*/ 112 w 122"/>
                  <a:gd name="T21" fmla="*/ 96 h 192"/>
                  <a:gd name="T22" fmla="*/ 87 w 122"/>
                  <a:gd name="T23" fmla="*/ 54 h 192"/>
                  <a:gd name="T24" fmla="*/ 90 w 122"/>
                  <a:gd name="T25" fmla="*/ 182 h 192"/>
                  <a:gd name="T26" fmla="*/ 79 w 122"/>
                  <a:gd name="T27" fmla="*/ 192 h 192"/>
                  <a:gd name="T28" fmla="*/ 63 w 122"/>
                  <a:gd name="T29" fmla="*/ 100 h 192"/>
                  <a:gd name="T30" fmla="*/ 79 w 122"/>
                  <a:gd name="T31" fmla="*/ 187 h 192"/>
                  <a:gd name="T32" fmla="*/ 79 w 122"/>
                  <a:gd name="T33" fmla="*/ 187 h 192"/>
                  <a:gd name="T34" fmla="*/ 86 w 122"/>
                  <a:gd name="T35" fmla="*/ 182 h 192"/>
                  <a:gd name="T36" fmla="*/ 85 w 122"/>
                  <a:gd name="T37" fmla="*/ 160 h 192"/>
                  <a:gd name="T38" fmla="*/ 82 w 122"/>
                  <a:gd name="T39" fmla="*/ 43 h 192"/>
                  <a:gd name="T40" fmla="*/ 87 w 122"/>
                  <a:gd name="T41" fmla="*/ 42 h 192"/>
                  <a:gd name="T42" fmla="*/ 112 w 122"/>
                  <a:gd name="T43" fmla="*/ 91 h 192"/>
                  <a:gd name="T44" fmla="*/ 116 w 122"/>
                  <a:gd name="T45" fmla="*/ 86 h 192"/>
                  <a:gd name="T46" fmla="*/ 116 w 122"/>
                  <a:gd name="T47" fmla="*/ 84 h 192"/>
                  <a:gd name="T48" fmla="*/ 93 w 122"/>
                  <a:gd name="T49" fmla="*/ 17 h 192"/>
                  <a:gd name="T50" fmla="*/ 29 w 122"/>
                  <a:gd name="T51" fmla="*/ 17 h 192"/>
                  <a:gd name="T52" fmla="*/ 6 w 122"/>
                  <a:gd name="T53" fmla="*/ 84 h 192"/>
                  <a:gd name="T54" fmla="*/ 6 w 122"/>
                  <a:gd name="T55" fmla="*/ 86 h 192"/>
                  <a:gd name="T56" fmla="*/ 10 w 122"/>
                  <a:gd name="T57" fmla="*/ 91 h 192"/>
                  <a:gd name="T58" fmla="*/ 35 w 122"/>
                  <a:gd name="T59" fmla="*/ 42 h 192"/>
                  <a:gd name="T60" fmla="*/ 40 w 122"/>
                  <a:gd name="T61" fmla="*/ 43 h 192"/>
                  <a:gd name="T62" fmla="*/ 37 w 122"/>
                  <a:gd name="T63" fmla="*/ 160 h 192"/>
                  <a:gd name="T64" fmla="*/ 36 w 122"/>
                  <a:gd name="T65" fmla="*/ 181 h 192"/>
                  <a:gd name="T66" fmla="*/ 43 w 122"/>
                  <a:gd name="T67" fmla="*/ 187 h 192"/>
                  <a:gd name="T68" fmla="*/ 59 w 122"/>
                  <a:gd name="T6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92">
                    <a:moveTo>
                      <a:pt x="79" y="192"/>
                    </a:moveTo>
                    <a:cubicBezTo>
                      <a:pt x="74" y="192"/>
                      <a:pt x="69" y="188"/>
                      <a:pt x="68" y="182"/>
                    </a:cubicBezTo>
                    <a:cubicBezTo>
                      <a:pt x="61" y="120"/>
                      <a:pt x="61" y="120"/>
                      <a:pt x="61" y="120"/>
                    </a:cubicBezTo>
                    <a:cubicBezTo>
                      <a:pt x="54" y="183"/>
                      <a:pt x="54" y="183"/>
                      <a:pt x="54" y="183"/>
                    </a:cubicBezTo>
                    <a:cubicBezTo>
                      <a:pt x="53" y="188"/>
                      <a:pt x="48" y="192"/>
                      <a:pt x="43" y="192"/>
                    </a:cubicBezTo>
                    <a:cubicBezTo>
                      <a:pt x="37" y="192"/>
                      <a:pt x="32" y="188"/>
                      <a:pt x="32" y="182"/>
                    </a:cubicBezTo>
                    <a:cubicBezTo>
                      <a:pt x="32" y="182"/>
                      <a:pt x="32" y="182"/>
                      <a:pt x="32" y="182"/>
                    </a:cubicBezTo>
                    <a:cubicBezTo>
                      <a:pt x="32" y="179"/>
                      <a:pt x="34" y="103"/>
                      <a:pt x="35" y="54"/>
                    </a:cubicBezTo>
                    <a:cubicBezTo>
                      <a:pt x="18" y="91"/>
                      <a:pt x="18" y="91"/>
                      <a:pt x="18" y="91"/>
                    </a:cubicBezTo>
                    <a:cubicBezTo>
                      <a:pt x="17" y="94"/>
                      <a:pt x="14" y="96"/>
                      <a:pt x="10" y="96"/>
                    </a:cubicBezTo>
                    <a:cubicBezTo>
                      <a:pt x="9" y="96"/>
                      <a:pt x="8" y="96"/>
                      <a:pt x="7" y="95"/>
                    </a:cubicBezTo>
                    <a:cubicBezTo>
                      <a:pt x="3" y="94"/>
                      <a:pt x="0" y="89"/>
                      <a:pt x="1" y="85"/>
                    </a:cubicBezTo>
                    <a:cubicBezTo>
                      <a:pt x="1" y="85"/>
                      <a:pt x="1" y="85"/>
                      <a:pt x="1" y="85"/>
                    </a:cubicBezTo>
                    <a:cubicBezTo>
                      <a:pt x="1" y="84"/>
                      <a:pt x="3" y="81"/>
                      <a:pt x="4" y="76"/>
                    </a:cubicBezTo>
                    <a:cubicBezTo>
                      <a:pt x="10" y="58"/>
                      <a:pt x="22" y="21"/>
                      <a:pt x="25" y="15"/>
                    </a:cubicBezTo>
                    <a:cubicBezTo>
                      <a:pt x="30" y="4"/>
                      <a:pt x="41" y="0"/>
                      <a:pt x="61" y="0"/>
                    </a:cubicBezTo>
                    <a:cubicBezTo>
                      <a:pt x="81" y="0"/>
                      <a:pt x="92" y="4"/>
                      <a:pt x="97" y="15"/>
                    </a:cubicBezTo>
                    <a:cubicBezTo>
                      <a:pt x="100" y="21"/>
                      <a:pt x="112" y="58"/>
                      <a:pt x="118" y="76"/>
                    </a:cubicBezTo>
                    <a:cubicBezTo>
                      <a:pt x="119" y="81"/>
                      <a:pt x="121" y="84"/>
                      <a:pt x="121" y="85"/>
                    </a:cubicBezTo>
                    <a:cubicBezTo>
                      <a:pt x="121" y="85"/>
                      <a:pt x="121" y="85"/>
                      <a:pt x="121" y="85"/>
                    </a:cubicBezTo>
                    <a:cubicBezTo>
                      <a:pt x="122" y="89"/>
                      <a:pt x="119" y="94"/>
                      <a:pt x="115" y="95"/>
                    </a:cubicBezTo>
                    <a:cubicBezTo>
                      <a:pt x="114" y="96"/>
                      <a:pt x="113" y="96"/>
                      <a:pt x="112" y="96"/>
                    </a:cubicBezTo>
                    <a:cubicBezTo>
                      <a:pt x="108" y="96"/>
                      <a:pt x="105" y="94"/>
                      <a:pt x="104" y="91"/>
                    </a:cubicBezTo>
                    <a:cubicBezTo>
                      <a:pt x="87" y="54"/>
                      <a:pt x="87" y="54"/>
                      <a:pt x="87" y="54"/>
                    </a:cubicBezTo>
                    <a:cubicBezTo>
                      <a:pt x="88" y="103"/>
                      <a:pt x="90" y="179"/>
                      <a:pt x="90" y="182"/>
                    </a:cubicBezTo>
                    <a:cubicBezTo>
                      <a:pt x="90" y="182"/>
                      <a:pt x="90" y="182"/>
                      <a:pt x="90" y="182"/>
                    </a:cubicBezTo>
                    <a:cubicBezTo>
                      <a:pt x="90" y="188"/>
                      <a:pt x="85" y="192"/>
                      <a:pt x="79" y="192"/>
                    </a:cubicBezTo>
                    <a:cubicBezTo>
                      <a:pt x="79" y="192"/>
                      <a:pt x="79" y="192"/>
                      <a:pt x="79" y="192"/>
                    </a:cubicBezTo>
                    <a:close/>
                    <a:moveTo>
                      <a:pt x="61" y="98"/>
                    </a:moveTo>
                    <a:cubicBezTo>
                      <a:pt x="62" y="98"/>
                      <a:pt x="63" y="99"/>
                      <a:pt x="63" y="100"/>
                    </a:cubicBezTo>
                    <a:cubicBezTo>
                      <a:pt x="73" y="182"/>
                      <a:pt x="73" y="182"/>
                      <a:pt x="73" y="182"/>
                    </a:cubicBezTo>
                    <a:cubicBezTo>
                      <a:pt x="73" y="185"/>
                      <a:pt x="76" y="187"/>
                      <a:pt x="79" y="187"/>
                    </a:cubicBezTo>
                    <a:cubicBezTo>
                      <a:pt x="79" y="189"/>
                      <a:pt x="79" y="189"/>
                      <a:pt x="79" y="189"/>
                    </a:cubicBezTo>
                    <a:cubicBezTo>
                      <a:pt x="79" y="187"/>
                      <a:pt x="79" y="187"/>
                      <a:pt x="79" y="187"/>
                    </a:cubicBezTo>
                    <a:cubicBezTo>
                      <a:pt x="83" y="187"/>
                      <a:pt x="85" y="185"/>
                      <a:pt x="86" y="182"/>
                    </a:cubicBezTo>
                    <a:cubicBezTo>
                      <a:pt x="86" y="182"/>
                      <a:pt x="86" y="182"/>
                      <a:pt x="86" y="182"/>
                    </a:cubicBezTo>
                    <a:cubicBezTo>
                      <a:pt x="86" y="181"/>
                      <a:pt x="86" y="179"/>
                      <a:pt x="85" y="176"/>
                    </a:cubicBezTo>
                    <a:cubicBezTo>
                      <a:pt x="85" y="172"/>
                      <a:pt x="85" y="167"/>
                      <a:pt x="85" y="160"/>
                    </a:cubicBezTo>
                    <a:cubicBezTo>
                      <a:pt x="85" y="147"/>
                      <a:pt x="84" y="130"/>
                      <a:pt x="84" y="112"/>
                    </a:cubicBezTo>
                    <a:cubicBezTo>
                      <a:pt x="83" y="77"/>
                      <a:pt x="82" y="43"/>
                      <a:pt x="82" y="43"/>
                    </a:cubicBezTo>
                    <a:cubicBezTo>
                      <a:pt x="82" y="41"/>
                      <a:pt x="83" y="41"/>
                      <a:pt x="84" y="40"/>
                    </a:cubicBezTo>
                    <a:cubicBezTo>
                      <a:pt x="85" y="40"/>
                      <a:pt x="86" y="41"/>
                      <a:pt x="87" y="42"/>
                    </a:cubicBezTo>
                    <a:cubicBezTo>
                      <a:pt x="108" y="89"/>
                      <a:pt x="108" y="89"/>
                      <a:pt x="108" y="89"/>
                    </a:cubicBezTo>
                    <a:cubicBezTo>
                      <a:pt x="109" y="90"/>
                      <a:pt x="110" y="91"/>
                      <a:pt x="112" y="91"/>
                    </a:cubicBezTo>
                    <a:cubicBezTo>
                      <a:pt x="112" y="91"/>
                      <a:pt x="113" y="91"/>
                      <a:pt x="113" y="91"/>
                    </a:cubicBezTo>
                    <a:cubicBezTo>
                      <a:pt x="115" y="90"/>
                      <a:pt x="117" y="88"/>
                      <a:pt x="116" y="86"/>
                    </a:cubicBezTo>
                    <a:cubicBezTo>
                      <a:pt x="116" y="86"/>
                      <a:pt x="116" y="86"/>
                      <a:pt x="116" y="86"/>
                    </a:cubicBezTo>
                    <a:cubicBezTo>
                      <a:pt x="116" y="86"/>
                      <a:pt x="116" y="85"/>
                      <a:pt x="116" y="84"/>
                    </a:cubicBezTo>
                    <a:cubicBezTo>
                      <a:pt x="115" y="82"/>
                      <a:pt x="114" y="80"/>
                      <a:pt x="114" y="78"/>
                    </a:cubicBezTo>
                    <a:cubicBezTo>
                      <a:pt x="108" y="61"/>
                      <a:pt x="96" y="23"/>
                      <a:pt x="93" y="17"/>
                    </a:cubicBezTo>
                    <a:cubicBezTo>
                      <a:pt x="90" y="11"/>
                      <a:pt x="84" y="5"/>
                      <a:pt x="61" y="5"/>
                    </a:cubicBezTo>
                    <a:cubicBezTo>
                      <a:pt x="38" y="5"/>
                      <a:pt x="32" y="11"/>
                      <a:pt x="29" y="17"/>
                    </a:cubicBezTo>
                    <a:cubicBezTo>
                      <a:pt x="26" y="23"/>
                      <a:pt x="14" y="61"/>
                      <a:pt x="8" y="78"/>
                    </a:cubicBezTo>
                    <a:cubicBezTo>
                      <a:pt x="8" y="80"/>
                      <a:pt x="7" y="82"/>
                      <a:pt x="6" y="84"/>
                    </a:cubicBezTo>
                    <a:cubicBezTo>
                      <a:pt x="6" y="85"/>
                      <a:pt x="6" y="86"/>
                      <a:pt x="6" y="86"/>
                    </a:cubicBezTo>
                    <a:cubicBezTo>
                      <a:pt x="6" y="86"/>
                      <a:pt x="6" y="86"/>
                      <a:pt x="6" y="86"/>
                    </a:cubicBezTo>
                    <a:cubicBezTo>
                      <a:pt x="5" y="88"/>
                      <a:pt x="6" y="90"/>
                      <a:pt x="9" y="91"/>
                    </a:cubicBezTo>
                    <a:cubicBezTo>
                      <a:pt x="9" y="91"/>
                      <a:pt x="10" y="91"/>
                      <a:pt x="10" y="91"/>
                    </a:cubicBezTo>
                    <a:cubicBezTo>
                      <a:pt x="12" y="91"/>
                      <a:pt x="13" y="90"/>
                      <a:pt x="14" y="89"/>
                    </a:cubicBezTo>
                    <a:cubicBezTo>
                      <a:pt x="35" y="42"/>
                      <a:pt x="35" y="42"/>
                      <a:pt x="35" y="42"/>
                    </a:cubicBezTo>
                    <a:cubicBezTo>
                      <a:pt x="36" y="41"/>
                      <a:pt x="37" y="40"/>
                      <a:pt x="38" y="40"/>
                    </a:cubicBezTo>
                    <a:cubicBezTo>
                      <a:pt x="39" y="41"/>
                      <a:pt x="40" y="41"/>
                      <a:pt x="40" y="43"/>
                    </a:cubicBezTo>
                    <a:cubicBezTo>
                      <a:pt x="40" y="43"/>
                      <a:pt x="39" y="78"/>
                      <a:pt x="38" y="112"/>
                    </a:cubicBezTo>
                    <a:cubicBezTo>
                      <a:pt x="38" y="130"/>
                      <a:pt x="37" y="147"/>
                      <a:pt x="37" y="160"/>
                    </a:cubicBezTo>
                    <a:cubicBezTo>
                      <a:pt x="37" y="167"/>
                      <a:pt x="37" y="172"/>
                      <a:pt x="36" y="176"/>
                    </a:cubicBezTo>
                    <a:cubicBezTo>
                      <a:pt x="36" y="178"/>
                      <a:pt x="36" y="180"/>
                      <a:pt x="36" y="181"/>
                    </a:cubicBezTo>
                    <a:cubicBezTo>
                      <a:pt x="36" y="181"/>
                      <a:pt x="36" y="182"/>
                      <a:pt x="36" y="182"/>
                    </a:cubicBezTo>
                    <a:cubicBezTo>
                      <a:pt x="36" y="185"/>
                      <a:pt x="39" y="187"/>
                      <a:pt x="43" y="187"/>
                    </a:cubicBezTo>
                    <a:cubicBezTo>
                      <a:pt x="46" y="187"/>
                      <a:pt x="49" y="185"/>
                      <a:pt x="49" y="182"/>
                    </a:cubicBezTo>
                    <a:cubicBezTo>
                      <a:pt x="59" y="100"/>
                      <a:pt x="59" y="100"/>
                      <a:pt x="59" y="100"/>
                    </a:cubicBezTo>
                    <a:cubicBezTo>
                      <a:pt x="59" y="99"/>
                      <a:pt x="60" y="98"/>
                      <a:pt x="61" y="98"/>
                    </a:cubicBezTo>
                    <a:close/>
                  </a:path>
                </a:pathLst>
              </a:custGeom>
              <a:solidFill>
                <a:srgbClr val="FFFFFF"/>
              </a:solidFill>
              <a:ln>
                <a:solidFill>
                  <a:schemeClr val="tx1"/>
                </a:solid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16" name="Picture 15"/>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975790" y="4760312"/>
              <a:ext cx="790063" cy="790269"/>
            </a:xfrm>
            <a:prstGeom prst="rect">
              <a:avLst/>
            </a:prstGeom>
            <a:ln>
              <a:noFill/>
            </a:ln>
          </p:spPr>
        </p:pic>
        <p:pic>
          <p:nvPicPr>
            <p:cNvPr id="17" name="Picture 2"/>
            <p:cNvPicPr>
              <a:picLocks noChangeAspect="1" noChangeArrowheads="1"/>
            </p:cNvPicPr>
            <p:nvPr/>
          </p:nvPicPr>
          <p:blipFill>
            <a:blip r:embed="rId7" cstate="print">
              <a:biLevel thresh="75000"/>
            </a:blip>
            <a:srcRect/>
            <a:stretch>
              <a:fillRect/>
            </a:stretch>
          </p:blipFill>
          <p:spPr bwMode="auto">
            <a:xfrm>
              <a:off x="6580177" y="2311479"/>
              <a:ext cx="497730" cy="502940"/>
            </a:xfrm>
            <a:prstGeom prst="rect">
              <a:avLst/>
            </a:prstGeom>
            <a:noFill/>
            <a:ln w="9525">
              <a:noFill/>
              <a:miter lim="800000"/>
              <a:headEnd/>
              <a:tailEnd/>
            </a:ln>
          </p:spPr>
        </p:pic>
        <p:sp>
          <p:nvSpPr>
            <p:cNvPr id="18" name="TextBox 17"/>
            <p:cNvSpPr txBox="1"/>
            <p:nvPr/>
          </p:nvSpPr>
          <p:spPr>
            <a:xfrm>
              <a:off x="5405857" y="4623651"/>
              <a:ext cx="1412453" cy="581841"/>
            </a:xfrm>
            <a:prstGeom prst="rect">
              <a:avLst/>
            </a:prstGeom>
            <a:noFill/>
          </p:spPr>
          <p:txBody>
            <a:bodyPr wrap="square" rtlCol="0">
              <a:spAutoFit/>
            </a:bodyPr>
            <a:lstStyle/>
            <a:p>
              <a:r>
                <a:rPr lang="en-US" sz="400" dirty="0"/>
                <a:t>Customer Understanding</a:t>
              </a:r>
            </a:p>
          </p:txBody>
        </p:sp>
        <p:sp>
          <p:nvSpPr>
            <p:cNvPr id="19" name="TextBox 18"/>
            <p:cNvSpPr txBox="1"/>
            <p:nvPr/>
          </p:nvSpPr>
          <p:spPr>
            <a:xfrm>
              <a:off x="6371681" y="2883547"/>
              <a:ext cx="1412453" cy="581841"/>
            </a:xfrm>
            <a:prstGeom prst="rect">
              <a:avLst/>
            </a:prstGeom>
            <a:noFill/>
          </p:spPr>
          <p:txBody>
            <a:bodyPr wrap="square" rtlCol="0">
              <a:spAutoFit/>
            </a:bodyPr>
            <a:lstStyle/>
            <a:p>
              <a:r>
                <a:rPr lang="en-US" sz="400" dirty="0"/>
                <a:t>Product Predictions</a:t>
              </a:r>
            </a:p>
          </p:txBody>
        </p:sp>
        <p:sp>
          <p:nvSpPr>
            <p:cNvPr id="20" name="TextBox 19"/>
            <p:cNvSpPr txBox="1"/>
            <p:nvPr/>
          </p:nvSpPr>
          <p:spPr>
            <a:xfrm>
              <a:off x="6881733" y="4671755"/>
              <a:ext cx="1412453" cy="581841"/>
            </a:xfrm>
            <a:prstGeom prst="rect">
              <a:avLst/>
            </a:prstGeom>
            <a:noFill/>
          </p:spPr>
          <p:txBody>
            <a:bodyPr wrap="square" rtlCol="0">
              <a:spAutoFit/>
            </a:bodyPr>
            <a:lstStyle/>
            <a:p>
              <a:r>
                <a:rPr lang="en-US" sz="400" dirty="0"/>
                <a:t>Market Basket Analysis</a:t>
              </a:r>
            </a:p>
          </p:txBody>
        </p:sp>
        <p:sp>
          <p:nvSpPr>
            <p:cNvPr id="21" name="TextBox 20"/>
            <p:cNvSpPr txBox="1"/>
            <p:nvPr/>
          </p:nvSpPr>
          <p:spPr>
            <a:xfrm>
              <a:off x="6091457" y="3873980"/>
              <a:ext cx="1412453" cy="581841"/>
            </a:xfrm>
            <a:prstGeom prst="rect">
              <a:avLst/>
            </a:prstGeom>
            <a:noFill/>
          </p:spPr>
          <p:txBody>
            <a:bodyPr wrap="square" rtlCol="0">
              <a:spAutoFit/>
            </a:bodyPr>
            <a:lstStyle/>
            <a:p>
              <a:pPr algn="ctr"/>
              <a:r>
                <a:rPr lang="en-US" sz="400" dirty="0"/>
                <a:t>Data </a:t>
              </a:r>
            </a:p>
            <a:p>
              <a:pPr algn="ctr"/>
              <a:r>
                <a:rPr lang="en-US" sz="400" dirty="0"/>
                <a:t>Mining</a:t>
              </a:r>
            </a:p>
          </p:txBody>
        </p:sp>
      </p:grpSp>
      <p:pic>
        <p:nvPicPr>
          <p:cNvPr id="24" name="Picture 23" descr="utshield_white.jpg"/>
          <p:cNvPicPr>
            <a:picLocks noChangeAspect="1"/>
          </p:cNvPicPr>
          <p:nvPr/>
        </p:nvPicPr>
        <p:blipFill>
          <a:blip r:embed="rId8" cstate="print"/>
          <a:srcRect l="38334" t="13333" r="38333" b="11111"/>
          <a:stretch>
            <a:fillRect/>
          </a:stretch>
        </p:blipFill>
        <p:spPr>
          <a:xfrm>
            <a:off x="414541" y="415895"/>
            <a:ext cx="487553" cy="530192"/>
          </a:xfrm>
          <a:prstGeom prst="rect">
            <a:avLst/>
          </a:prstGeom>
        </p:spPr>
      </p:pic>
      <p:graphicFrame>
        <p:nvGraphicFramePr>
          <p:cNvPr id="27" name="Chart 26">
            <a:extLst>
              <a:ext uri="{FF2B5EF4-FFF2-40B4-BE49-F238E27FC236}">
                <a16:creationId xmlns:a16="http://schemas.microsoft.com/office/drawing/2014/main" id="{7648C2F4-9A6C-470F-8D2A-7A5CA71DAA4F}"/>
              </a:ext>
            </a:extLst>
          </p:cNvPr>
          <p:cNvGraphicFramePr>
            <a:graphicFrameLocks/>
          </p:cNvGraphicFramePr>
          <p:nvPr>
            <p:extLst>
              <p:ext uri="{D42A27DB-BD31-4B8C-83A1-F6EECF244321}">
                <p14:modId xmlns:p14="http://schemas.microsoft.com/office/powerpoint/2010/main" val="883587018"/>
              </p:ext>
            </p:extLst>
          </p:nvPr>
        </p:nvGraphicFramePr>
        <p:xfrm>
          <a:off x="681996" y="1374505"/>
          <a:ext cx="5500773" cy="448485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5" name="Chart 24">
            <a:extLst>
              <a:ext uri="{FF2B5EF4-FFF2-40B4-BE49-F238E27FC236}">
                <a16:creationId xmlns:a16="http://schemas.microsoft.com/office/drawing/2014/main" id="{FB35497E-42A4-47AE-88DA-F4BBDCAB8DC5}"/>
              </a:ext>
            </a:extLst>
          </p:cNvPr>
          <p:cNvGraphicFramePr>
            <a:graphicFrameLocks/>
          </p:cNvGraphicFramePr>
          <p:nvPr>
            <p:extLst>
              <p:ext uri="{D42A27DB-BD31-4B8C-83A1-F6EECF244321}">
                <p14:modId xmlns:p14="http://schemas.microsoft.com/office/powerpoint/2010/main" val="4094089304"/>
              </p:ext>
            </p:extLst>
          </p:nvPr>
        </p:nvGraphicFramePr>
        <p:xfrm>
          <a:off x="5375295" y="1392317"/>
          <a:ext cx="6253417" cy="4009638"/>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22AEA95-9394-4235-8706-FDA938A1ABA7}"/>
              </a:ext>
            </a:extLst>
          </p:cNvPr>
          <p:cNvSpPr>
            <a:spLocks noGrp="1"/>
          </p:cNvSpPr>
          <p:nvPr>
            <p:ph type="title"/>
          </p:nvPr>
        </p:nvSpPr>
        <p:spPr>
          <a:xfrm>
            <a:off x="1096994" y="99632"/>
            <a:ext cx="10055781" cy="938594"/>
          </a:xfrm>
        </p:spPr>
        <p:txBody>
          <a:bodyPr/>
          <a:lstStyle/>
          <a:p>
            <a:r>
              <a:rPr lang="en-US" dirty="0"/>
              <a:t>Summary &amp; Recommendations</a:t>
            </a:r>
          </a:p>
        </p:txBody>
      </p:sp>
      <p:sp>
        <p:nvSpPr>
          <p:cNvPr id="10" name="Content Placeholder 9">
            <a:extLst>
              <a:ext uri="{FF2B5EF4-FFF2-40B4-BE49-F238E27FC236}">
                <a16:creationId xmlns:a16="http://schemas.microsoft.com/office/drawing/2014/main" id="{E0F85BDB-E92D-4202-9B7D-A3308064FD6E}"/>
              </a:ext>
            </a:extLst>
          </p:cNvPr>
          <p:cNvSpPr>
            <a:spLocks noGrp="1"/>
          </p:cNvSpPr>
          <p:nvPr>
            <p:ph idx="1"/>
          </p:nvPr>
        </p:nvSpPr>
        <p:spPr>
          <a:xfrm>
            <a:off x="760412" y="1138335"/>
            <a:ext cx="10896600" cy="4730759"/>
          </a:xfrm>
        </p:spPr>
        <p:txBody>
          <a:bodyPr>
            <a:noAutofit/>
          </a:bodyPr>
          <a:lstStyle/>
          <a:p>
            <a:pPr marL="201168" lvl="1" indent="0">
              <a:buClr>
                <a:srgbClr val="C00000"/>
              </a:buClr>
              <a:buNone/>
            </a:pPr>
            <a:endParaRPr lang="en-US" dirty="0"/>
          </a:p>
          <a:p>
            <a:pPr lvl="1">
              <a:buClr>
                <a:srgbClr val="C00000"/>
              </a:buClr>
            </a:pPr>
            <a:r>
              <a:rPr lang="en-US" sz="2000" dirty="0"/>
              <a:t>Which Brand of Products Customers Prefer</a:t>
            </a:r>
          </a:p>
          <a:p>
            <a:pPr marL="749300" lvl="3" indent="-346075">
              <a:buClr>
                <a:srgbClr val="C00000"/>
              </a:buClr>
              <a:buFont typeface="Wingdings" pitchFamily="2" charset="2"/>
              <a:buChar char="v"/>
            </a:pPr>
            <a:r>
              <a:rPr lang="en-US" sz="1600" dirty="0"/>
              <a:t>Sony is the overall preferred brand by customers</a:t>
            </a:r>
          </a:p>
          <a:p>
            <a:pPr marL="749300" lvl="3" indent="-346075">
              <a:buClr>
                <a:srgbClr val="C00000"/>
              </a:buClr>
              <a:buFont typeface="Wingdings" pitchFamily="2" charset="2"/>
              <a:buChar char="v"/>
            </a:pPr>
            <a:r>
              <a:rPr lang="en-US" sz="1600" dirty="0"/>
              <a:t>However, ACER is preferred brand for certain age and salary groups as previously indicated.</a:t>
            </a:r>
          </a:p>
          <a:p>
            <a:pPr marL="749300" lvl="3" indent="-346075">
              <a:buClr>
                <a:srgbClr val="C00000"/>
              </a:buClr>
              <a:buFont typeface="Wingdings" pitchFamily="2" charset="2"/>
              <a:buChar char="v"/>
            </a:pPr>
            <a:r>
              <a:rPr lang="en-US" sz="1600" dirty="0"/>
              <a:t>Blackwell Electronics should consider marketing strategies for these age/salary groups to promote and increase sales of ACER computers. </a:t>
            </a:r>
          </a:p>
          <a:p>
            <a:pPr lvl="1">
              <a:buClr>
                <a:srgbClr val="C00000"/>
              </a:buClr>
            </a:pPr>
            <a:endParaRPr lang="en-US" sz="2000" dirty="0"/>
          </a:p>
          <a:p>
            <a:pPr lvl="1">
              <a:buClr>
                <a:srgbClr val="C00000"/>
              </a:buClr>
            </a:pPr>
            <a:r>
              <a:rPr lang="en-US" sz="2000" dirty="0"/>
              <a:t>Impact services reviews and customer reviews</a:t>
            </a:r>
          </a:p>
          <a:p>
            <a:pPr marL="739775" lvl="2" indent="-336550">
              <a:buClr>
                <a:srgbClr val="C00000"/>
              </a:buClr>
              <a:buFont typeface="Wingdings" pitchFamily="2" charset="2"/>
              <a:buChar char="v"/>
            </a:pPr>
            <a:r>
              <a:rPr lang="en-US" sz="1600" dirty="0"/>
              <a:t>Both type of reviews greatly affected overall sales. Sales should consider these reviews in their strategy. </a:t>
            </a:r>
          </a:p>
          <a:p>
            <a:pPr lvl="1">
              <a:buClr>
                <a:srgbClr val="C00000"/>
              </a:buClr>
              <a:buNone/>
            </a:pPr>
            <a:endParaRPr lang="en-US" dirty="0"/>
          </a:p>
          <a:p>
            <a:pPr lvl="1">
              <a:buClr>
                <a:srgbClr val="C00000"/>
              </a:buClr>
            </a:pPr>
            <a:r>
              <a:rPr lang="en-US" sz="2000" dirty="0"/>
              <a:t>Electronidex Acquisition </a:t>
            </a:r>
          </a:p>
          <a:p>
            <a:pPr marL="739775" lvl="2" indent="-336550">
              <a:buClr>
                <a:srgbClr val="C00000"/>
              </a:buClr>
              <a:buFont typeface="Wingdings" pitchFamily="2" charset="2"/>
              <a:buChar char="v"/>
            </a:pPr>
            <a:r>
              <a:rPr lang="en-US" sz="1600" dirty="0"/>
              <a:t>Electronidex is a B2B  while Blackwell is B2C </a:t>
            </a:r>
            <a:r>
              <a:rPr lang="en-US" sz="1600" dirty="0">
                <a:sym typeface="Wingdings" pitchFamily="2" charset="2"/>
              </a:rPr>
              <a:t> both have different clientele  acquisition can be challenging and risky</a:t>
            </a:r>
            <a:endParaRPr lang="en-US" sz="1600" dirty="0"/>
          </a:p>
          <a:p>
            <a:pPr marL="739775" lvl="2" indent="-336550">
              <a:buClr>
                <a:srgbClr val="C00000"/>
              </a:buClr>
              <a:buFont typeface="Wingdings" pitchFamily="2" charset="2"/>
              <a:buChar char="v"/>
            </a:pPr>
            <a:r>
              <a:rPr lang="en-US" sz="1600" dirty="0"/>
              <a:t>The lowest performing product types for Blackwell are the highest performing transactions at Electronidex.</a:t>
            </a:r>
          </a:p>
          <a:p>
            <a:pPr marL="739775" lvl="2" indent="-336550">
              <a:buClr>
                <a:srgbClr val="C00000"/>
              </a:buClr>
              <a:buFont typeface="Wingdings" pitchFamily="2" charset="2"/>
              <a:buChar char="v"/>
            </a:pPr>
            <a:r>
              <a:rPr lang="en-US" sz="1600" dirty="0"/>
              <a:t>Blackwell Electronics should consider deeper and strategic data mining techniques like understanding customer preferences and market basket analysis for the increased product inventory, if they acquire Electronidex.</a:t>
            </a:r>
          </a:p>
          <a:p>
            <a:pPr marL="739775" lvl="2" indent="-336550">
              <a:buClr>
                <a:srgbClr val="C00000"/>
              </a:buClr>
              <a:buFont typeface="Wingdings" pitchFamily="2" charset="2"/>
              <a:buChar char="v"/>
            </a:pPr>
            <a:endParaRPr lang="en-US" sz="1600" dirty="0">
              <a:solidFill>
                <a:schemeClr val="tx1">
                  <a:lumMod val="65000"/>
                  <a:lumOff val="35000"/>
                </a:schemeClr>
              </a:solidFill>
            </a:endParaRPr>
          </a:p>
          <a:p>
            <a:pPr marL="201168" lvl="1" indent="0">
              <a:buClr>
                <a:srgbClr val="C00000"/>
              </a:buClr>
              <a:buNone/>
            </a:pPr>
            <a:r>
              <a:rPr lang="en-US" dirty="0"/>
              <a:t>	 </a:t>
            </a:r>
          </a:p>
          <a:p>
            <a:pPr lvl="1">
              <a:buClr>
                <a:srgbClr val="C00000"/>
              </a:buClr>
            </a:pPr>
            <a:endParaRPr lang="en-US" dirty="0"/>
          </a:p>
          <a:p>
            <a:pPr lvl="1">
              <a:buClr>
                <a:srgbClr val="C00000"/>
              </a:buClr>
            </a:pPr>
            <a:endParaRPr lang="en-US" dirty="0"/>
          </a:p>
        </p:txBody>
      </p:sp>
      <p:sp>
        <p:nvSpPr>
          <p:cNvPr id="6" name="Slide Number Placeholder 5">
            <a:extLst>
              <a:ext uri="{FF2B5EF4-FFF2-40B4-BE49-F238E27FC236}">
                <a16:creationId xmlns:a16="http://schemas.microsoft.com/office/drawing/2014/main" id="{459FC1B7-4E98-4E0B-9D0F-A73FB1274102}"/>
              </a:ext>
            </a:extLst>
          </p:cNvPr>
          <p:cNvSpPr>
            <a:spLocks noGrp="1"/>
          </p:cNvSpPr>
          <p:nvPr>
            <p:ph type="sldNum" sz="quarter" idx="12"/>
          </p:nvPr>
        </p:nvSpPr>
        <p:spPr>
          <a:xfrm>
            <a:off x="9897880" y="6459786"/>
            <a:ext cx="1311683" cy="365125"/>
          </a:xfrm>
        </p:spPr>
        <p:txBody>
          <a:bodyPr/>
          <a:lstStyle/>
          <a:p>
            <a:fld id="{E48DD651-73BE-4F72-9140-89C4A5F3DCD3}" type="slidenum">
              <a:rPr lang="en-US" sz="1800" smtClean="0"/>
              <a:pPr/>
              <a:t>9</a:t>
            </a:fld>
            <a:endParaRPr lang="en-US" sz="1800" dirty="0"/>
          </a:p>
        </p:txBody>
      </p:sp>
      <p:pic>
        <p:nvPicPr>
          <p:cNvPr id="8" name="Picture 7" descr="utshield_white.jpg"/>
          <p:cNvPicPr>
            <a:picLocks noChangeAspect="1"/>
          </p:cNvPicPr>
          <p:nvPr/>
        </p:nvPicPr>
        <p:blipFill>
          <a:blip r:embed="rId2" cstate="print"/>
          <a:srcRect l="38334" t="13333" r="38333" b="11111"/>
          <a:stretch>
            <a:fillRect/>
          </a:stretch>
        </p:blipFill>
        <p:spPr>
          <a:xfrm>
            <a:off x="414541" y="415895"/>
            <a:ext cx="487553" cy="530192"/>
          </a:xfrm>
          <a:prstGeom prst="rect">
            <a:avLst/>
          </a:prstGeom>
        </p:spPr>
      </p:pic>
    </p:spTree>
    <p:extLst>
      <p:ext uri="{BB962C8B-B14F-4D97-AF65-F5344CB8AC3E}">
        <p14:creationId xmlns:p14="http://schemas.microsoft.com/office/powerpoint/2010/main" val="33938051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4101</TotalTime>
  <Words>1346</Words>
  <Application>Microsoft Office PowerPoint</Application>
  <PresentationFormat>Custom</PresentationFormat>
  <Paragraphs>183</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Blackwell Electronics  Understanding Customer Preferences</vt:lpstr>
      <vt:lpstr>Project Objectives</vt:lpstr>
      <vt:lpstr>3 Key Goals </vt:lpstr>
      <vt:lpstr>Goal 1- Understanding Our Customers </vt:lpstr>
      <vt:lpstr>Goal 1- Understanding Our Customers </vt:lpstr>
      <vt:lpstr>Goal 2 – Products Forecasting</vt:lpstr>
      <vt:lpstr>PowerPoint Presentation</vt:lpstr>
      <vt:lpstr>Goal 3 – Market Basket Analysis</vt:lpstr>
      <vt:lpstr>Summary &amp; Recommendations</vt:lpstr>
      <vt:lpstr>Data Mining, 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  Predicting Customer Preferences</dc:title>
  <dc:creator>Shantanu Neema</dc:creator>
  <cp:lastModifiedBy>Andres Saucedo</cp:lastModifiedBy>
  <cp:revision>46</cp:revision>
  <dcterms:created xsi:type="dcterms:W3CDTF">2020-01-31T14:33:19Z</dcterms:created>
  <dcterms:modified xsi:type="dcterms:W3CDTF">2020-02-04T23:05:11Z</dcterms:modified>
</cp:coreProperties>
</file>