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4971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09C7-6DEF-4DDD-8846-F9CF0D8AFB21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B6817-F0D4-43CB-9636-D53B4D20A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5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Sensitive in lockdowns – below 2019 levels (not the case for the entire UK)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Significant increase post-lockdown-II (after Dec 2</a:t>
            </a:r>
            <a:r>
              <a:rPr lang="en-GB" baseline="30000" dirty="0"/>
              <a:t>nd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/>
              <a:t>Sectors:</a:t>
            </a:r>
          </a:p>
          <a:p>
            <a:pPr marL="457200" lvl="1" indent="0">
              <a:buNone/>
            </a:pPr>
            <a:r>
              <a:rPr lang="en-GB" dirty="0"/>
              <a:t>2. Restaurants and mobile food services </a:t>
            </a:r>
            <a:r>
              <a:rPr lang="en-GB" b="1" dirty="0"/>
              <a:t>drop</a:t>
            </a:r>
            <a:r>
              <a:rPr lang="en-GB" dirty="0"/>
              <a:t> since 2019</a:t>
            </a:r>
          </a:p>
          <a:p>
            <a:pPr marL="457200" lvl="1" indent="0">
              <a:buNone/>
            </a:pPr>
            <a:r>
              <a:rPr lang="en-GB" dirty="0"/>
              <a:t>3. Management consultancy </a:t>
            </a:r>
            <a:r>
              <a:rPr lang="en-GB" b="1" dirty="0"/>
              <a:t>increase</a:t>
            </a:r>
            <a:r>
              <a:rPr lang="en-GB" dirty="0"/>
              <a:t> in 2020 relative 19</a:t>
            </a:r>
          </a:p>
          <a:p>
            <a:pPr marL="457200" lvl="1" indent="0">
              <a:buNone/>
            </a:pPr>
            <a:r>
              <a:rPr lang="en-GB" dirty="0"/>
              <a:t>4. Wholesale and retail </a:t>
            </a:r>
            <a:r>
              <a:rPr lang="en-GB" b="1" dirty="0"/>
              <a:t>increase</a:t>
            </a:r>
            <a:r>
              <a:rPr lang="en-GB" dirty="0"/>
              <a:t> in 2020 mostly coming from online retailers</a:t>
            </a:r>
          </a:p>
          <a:p>
            <a:pPr marL="457200" lvl="1" indent="0">
              <a:buNone/>
            </a:pPr>
            <a:r>
              <a:rPr lang="en-GB" dirty="0"/>
              <a:t>5. Construction in buildings increase in 2020 relative to 2019 (mostly coming from plumbing)</a:t>
            </a:r>
          </a:p>
          <a:p>
            <a:pPr marL="171450" indent="-171450">
              <a:buFontTx/>
              <a:buChar char="-"/>
            </a:pPr>
            <a:r>
              <a:rPr lang="en-GB" dirty="0"/>
              <a:t>Regions:</a:t>
            </a:r>
          </a:p>
          <a:p>
            <a:pPr marL="457200" lvl="1" indent="0">
              <a:buNone/>
            </a:pPr>
            <a:r>
              <a:rPr lang="en-GB" dirty="0"/>
              <a:t>6. BIRCHINGTON: highest registration rate in 2020 </a:t>
            </a:r>
            <a:r>
              <a:rPr lang="en-GB" dirty="0" err="1"/>
              <a:t>rel</a:t>
            </a:r>
            <a:r>
              <a:rPr lang="en-GB" dirty="0"/>
              <a:t> 2019 among North Thanet. Followed by WESTGATE-ON-SEA and Herne Bay</a:t>
            </a:r>
          </a:p>
          <a:p>
            <a:pPr marL="457200" lvl="1" indent="0">
              <a:buNone/>
            </a:pPr>
            <a:r>
              <a:rPr lang="en-GB" dirty="0"/>
              <a:t>7. </a:t>
            </a:r>
            <a:r>
              <a:rPr lang="en-GB" dirty="0" err="1"/>
              <a:t>Wingham</a:t>
            </a:r>
            <a:r>
              <a:rPr lang="en-GB" dirty="0"/>
              <a:t> and </a:t>
            </a:r>
            <a:r>
              <a:rPr lang="en-GB" dirty="0" err="1"/>
              <a:t>Hersden</a:t>
            </a:r>
            <a:r>
              <a:rPr lang="en-GB" dirty="0"/>
              <a:t>: least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B6817-F0D4-43CB-9636-D53B4D20AE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3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9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ukfirmcreation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70FA-2899-4ADB-8B1D-8F936A70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/>
              <a:t>UK COVID-19 Firm Creation</a:t>
            </a:r>
            <a:endParaRPr lang="en-GB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E25F-3CCB-4D0F-B0B9-17F9E71C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4068287"/>
            <a:ext cx="4899039" cy="2060799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1400" dirty="0"/>
              <a:t>www.ukfirmcreation.com</a:t>
            </a:r>
            <a:br>
              <a:rPr lang="en-GB" dirty="0"/>
            </a:br>
            <a:endParaRPr lang="en-GB" dirty="0"/>
          </a:p>
          <a:p>
            <a:pPr algn="l"/>
            <a:r>
              <a:rPr lang="en-GB" sz="2000" dirty="0"/>
              <a:t>Yannis Galanakis &amp; Anthony Savagar</a:t>
            </a:r>
            <a:br>
              <a:rPr lang="en-GB" sz="2000" dirty="0"/>
            </a:br>
            <a:r>
              <a:rPr lang="en-GB" sz="1200" dirty="0"/>
              <a:t>University of Kent</a:t>
            </a:r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July 23, 2021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0961782-F009-44D5-ADFC-F202754B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41" r="5" b="-551"/>
          <a:stretch/>
        </p:blipFill>
        <p:spPr>
          <a:xfrm>
            <a:off x="6456287" y="738933"/>
            <a:ext cx="4630591" cy="53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0E17-2498-4613-88CE-28F6547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Companies House register</a:t>
            </a:r>
          </a:p>
        </p:txBody>
      </p:sp>
      <p:pic>
        <p:nvPicPr>
          <p:cNvPr id="13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4D63D16-76F9-4370-96B2-3B6C5716A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70" y="553200"/>
            <a:ext cx="2894530" cy="898437"/>
          </a:xfr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1CAB936-C220-43F6-83A3-90DD5E5FF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2" y="2814567"/>
            <a:ext cx="1069200" cy="1069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3EE458-6453-4DA4-A8DF-5F3EE4466E09}"/>
              </a:ext>
            </a:extLst>
          </p:cNvPr>
          <p:cNvSpPr txBox="1"/>
          <p:nvPr/>
        </p:nvSpPr>
        <p:spPr>
          <a:xfrm>
            <a:off x="386185" y="4119633"/>
            <a:ext cx="336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Why firm creation?</a:t>
            </a:r>
          </a:p>
          <a:p>
            <a:pPr algn="ctr"/>
            <a:r>
              <a:rPr lang="en-GB" sz="1400" dirty="0"/>
              <a:t>Measure of economic activity</a:t>
            </a:r>
          </a:p>
          <a:p>
            <a:pPr algn="ctr"/>
            <a:r>
              <a:rPr lang="en-GB" sz="1400" dirty="0"/>
              <a:t>New firms, more job opportunities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D6A094-2E85-469A-8B32-B387174E621B}"/>
              </a:ext>
            </a:extLst>
          </p:cNvPr>
          <p:cNvGrpSpPr/>
          <p:nvPr/>
        </p:nvGrpSpPr>
        <p:grpSpPr>
          <a:xfrm>
            <a:off x="5524959" y="2697316"/>
            <a:ext cx="1138766" cy="1070221"/>
            <a:chOff x="5094818" y="1766925"/>
            <a:chExt cx="1161344" cy="9904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3085128D-A499-42DC-A178-80CEFA88C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662" y="1766925"/>
              <a:ext cx="952500" cy="95250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A1B709C-AE47-4F57-BA39-6E2AAA43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818" y="2262118"/>
              <a:ext cx="485422" cy="4953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5F04A04-11C0-4814-88FC-74C78B999D6E}"/>
              </a:ext>
            </a:extLst>
          </p:cNvPr>
          <p:cNvSpPr txBox="1"/>
          <p:nvPr/>
        </p:nvSpPr>
        <p:spPr>
          <a:xfrm>
            <a:off x="4516512" y="4119633"/>
            <a:ext cx="367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Basic Companies House data</a:t>
            </a:r>
          </a:p>
          <a:p>
            <a:pPr algn="ctr"/>
            <a:r>
              <a:rPr lang="en-GB" sz="1400" dirty="0"/>
              <a:t>Daily company incorporations</a:t>
            </a:r>
          </a:p>
          <a:p>
            <a:pPr algn="ctr"/>
            <a:r>
              <a:rPr lang="en-GB" sz="1400" dirty="0"/>
              <a:t>Real-time information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F61DCFE-12B4-49EA-A8E3-6C9DEAC50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03" y="2698337"/>
            <a:ext cx="1069200" cy="106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B5E2BB-512C-454A-9D43-9D975FDFC034}"/>
              </a:ext>
            </a:extLst>
          </p:cNvPr>
          <p:cNvSpPr txBox="1"/>
          <p:nvPr/>
        </p:nvSpPr>
        <p:spPr>
          <a:xfrm>
            <a:off x="8951767" y="4119633"/>
            <a:ext cx="246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Monthly reports</a:t>
            </a:r>
          </a:p>
          <a:p>
            <a:pPr algn="ctr"/>
            <a:r>
              <a:rPr lang="en-GB" sz="1400" dirty="0"/>
              <a:t>Trends by sector and region</a:t>
            </a:r>
          </a:p>
        </p:txBody>
      </p:sp>
    </p:spTree>
    <p:extLst>
      <p:ext uri="{BB962C8B-B14F-4D97-AF65-F5344CB8AC3E}">
        <p14:creationId xmlns:p14="http://schemas.microsoft.com/office/powerpoint/2010/main" val="1057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2D5-E4A8-4EED-953F-AE5827E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COVID-19: UK firm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A265C-B92D-410E-9699-2C82FDAD6165}"/>
              </a:ext>
            </a:extLst>
          </p:cNvPr>
          <p:cNvSpPr txBox="1"/>
          <p:nvPr/>
        </p:nvSpPr>
        <p:spPr>
          <a:xfrm>
            <a:off x="1892300" y="2032186"/>
            <a:ext cx="297321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effectLst/>
              </a:rPr>
              <a:t>21,475</a:t>
            </a:r>
          </a:p>
          <a:p>
            <a:pPr algn="l"/>
            <a:endParaRPr lang="en-GB" sz="2000" b="1" dirty="0">
              <a:effectLst/>
            </a:endParaRPr>
          </a:p>
          <a:p>
            <a:pPr algn="l"/>
            <a:r>
              <a:rPr lang="en-GB" sz="1400" dirty="0">
                <a:effectLst/>
              </a:rPr>
              <a:t>additional business registrations in June 2021 relative to June 2019.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FE4CBA-EAD8-4EB3-A24A-E9E7BF92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53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5BF9F-3E72-47E4-9153-CD859797A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3" y="4448982"/>
            <a:ext cx="1344953" cy="1344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E69016-EB9E-4D29-A9F1-5DACAF01F987}"/>
              </a:ext>
            </a:extLst>
          </p:cNvPr>
          <p:cNvSpPr txBox="1"/>
          <p:nvPr/>
        </p:nvSpPr>
        <p:spPr>
          <a:xfrm>
            <a:off x="1892300" y="4336628"/>
            <a:ext cx="29732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</a:rPr>
              <a:t>London</a:t>
            </a:r>
          </a:p>
          <a:p>
            <a:endParaRPr lang="en-GB" sz="2000" b="1" dirty="0">
              <a:effectLst/>
            </a:endParaRPr>
          </a:p>
          <a:p>
            <a:r>
              <a:rPr lang="en-GB" sz="1400" dirty="0"/>
              <a:t>dominates firm creation. The majority of the early-year business creation comes from Central, East and North London.</a:t>
            </a:r>
          </a:p>
        </p:txBody>
      </p:sp>
      <p:pic>
        <p:nvPicPr>
          <p:cNvPr id="2056" name="Picture 8" descr="data:image/png;base64,iVBORw0KGgoAAAANSUhEUgAAAGQAAABkCAYAAABw4pVUAAAABmJLR0QA/wD/AP+gvaeTAAALrklEQVR4nO2dbXBU1RnHf+feu3kl2SUEhICAkkjFvlBAIKgtDMhrW2stM1ZHp77Vmc7otFOVtF/KTEeIbQdbO9OWmY4FW2trZ2wRhYC1MFgDSNCOVicaCKAhCZHNOySbzd7TD9m72UCy99y7L0nw/j5tds+59+T+93mee57nnLvg4eHh4eHhcUUg3HZcv+XodRFh3i5hnYDZCKaC6AHZDKJaCvYGA8au4w8vCsf3W1t55GaJvBdYIWG6gAhQJ5D7NEP+fs9jN51BSrH654dvE6a4TwoWCshDcFYi9gqp7URGvoPgDmA2knNC8JLP8G3Z/dii80lej1HHsSBrtx6eLQVPAncCWsLGkjNS46f7N5Xv3LD1jYn9wvgD8K0EPcJCskUKuQjEBodD+zgijRX/+vGN9Q77jSkcCbKm8ugGMP8CFFrvlRTlMWtyPgW5PsIRk/OdvXx0tpNQvxl/mn+CvA6YB6DrgnkzAlzlz8GUktOfXuBUcxfykvPlZRnMm+knP9vgk+BF6pu7Yp/NmVrANVMmcLqlmxOD7x/bt2npEoS49FDjBmVB1jx15B6k/COgCwE3lhXztQXTmRLIuaxtOGLyVt15Xj7WQMeFIR6L+dcUcdctsynM8w15/0xLNzsO1tPU2gPAvKv9PHhrKXlZRqzNe2fa2PN2I/NnT2T1l0tig//bm2c48F4zABLzq/srbjqk+n+NNZQEWV1ZvUwg/g1k52TpPLCylC/MCtj26+mLsH1/HbUNHQAsLivm/pVzRmx/IdTP84dOE4mY3L9yDtk+XemfaL/YR8Vz7wAg4EdVFeXblDqOQQy7Bgu31/hEW3gHkG3oGo+sn8ucqQVKB8/N0nlk3VxeOX6Wi6F+vr1sZsL2+dkG37u1VOnY8Whx3yuJiDg+wBjCVpDJ7f0PSSgDuGPp1cpiWOi64LbFM1wOzx4J7HqrIfa3JjiatpNlAFtBpOQhgCn+HL5yw1XpH5ENTa09bH+tjkBeFldPzqe+uYuTsaAuDu3dtPTIqA4wSRIKsnbr4dkSOR+gfG4xuuZ62pIS+vpNdhysp7mth+a2HmrPdsR/XKcJ7h6tsaWKhIJIxEKiN6M3zLQP4qliz9tnOVx7nmWfK2ZRaTHZhsaplm52H2ugIXjRahaUkCegASn/mq2Zv3h5081diY47HkjssjRzGnLAKoomZGdiPLR2h3i15iwRU7LrrYYh8SGO17W8tg17H10fysigMkjCmbaU2gTrdbaReFKeCqRk4LbXHHFe142UPyvsLVyfCTE2bqvOTfc5LiWhhWhSNkcNhK7ecNJWEgpHaOnoZUZx/mUToAuhfv504BTvf9w+8IYQL2jwjIQFUuKTyPocETn4ckX63dLypw8EskM5r3b2sXD1U4cf2L+p/Pl0n9PC7i7rdOxFy4WkBfnVK7WcOtfNtIm5LC6dxGR/DhFTUn+um6N15+nts6YQ4r+hrJ7vH/zhinYgo3dNqypr/HooXAUsARCSnWsqq/V9Fcuey8T5EwpSECqs7szp7AD875xqY8G1Ra5PdLqlm1PnugFoauth17FhYwMCdodNcV9UjIyy/OkDAT0U3g/cGB0LEnQQz66tPGJWVSz9c7rHkDAw/H3zDX0SdgMcPxmkqa3H9Yn2HG+0XvYDtZd8HAJek5r8elVF+Tde/8mSoOsTuWRVZY0/O5RTRVSM0hlF3LH8enyGDqBL5I41ldX3pnsc9pHalE8C/aYpef7QKfojpm2XSzl2Isi7Z9oAkLBzX0X59f0RMRW0+RHBvFBvb2BfRfnq/U8se8XxwVPAqsoav054H1E3VTqjiLVLSpleXMjtt8yNiQLi2XSLopZc3Hr410LwKMCi0kl8d8W1GLraXVdtQwe/rfqIvoF0/Ke6pn9xzxOLm12POMWMJIYuBi9NU7CLf7zxIeH+CEAE5P3piilKV9UfKnwcxCGAmhNBnt5dG0uTj0TElFS908hv9n5oiREWyHvGmxgA0yYVZMxSlHMhK7ccnWRo8iWQXwHQhGDBnCIWXFvErMn5+PN89EVMWtp7+aChg/988Cmt3bGpQq8Q3F21qfyldPwTblAVI55MWIqj5NTardXbTCF+IBz2k4IW0zTKx0p51Y0YFukWxdH0WwrudCoGgJBM0YisctovHSQjBqTffdmm34ciJgIUBQooDkywa4yUkrozAyFDICc6H15qSVYMC0uUqKVYopAKS1EWZOO26tzOPnIAphX7uW52iVK/k5+0YJomEuF3OcaUkCoxLNIlirLL6uzJiuXfDUPdsKKmjRAyc/n7S0i1GBbpcF/KgkSMcOyCZhlqiw9gUBCEGBVB0iWGRapFURbEF+dyfI4sJNpWZt5C0i2GRSpFURbENM1Bl+VTvznzDdZRMhpDMiWGRapEUb6yUmiDLkt3YCG+WNuMWUimxbBIhSjKgog4l2MoLmCDuBiSIUFGSwyLZEVxYCEiLqiPTQsZbTEskhFFWRAN0w+gaQJdMdMLQywkb90ze9K2UmKsiGHhVhTHFuLkDgvApw+6t0jIn5bAPtbEsHAjioNc1sBtr8/BHASGuCyMsJFytzVWxbBwKoq6INGg7thC4gQ0RX9KLWTd5iOFOuHXiIpRNr2IdWNIDItpkwr45s1zrQm1Jcpdw7VVFyTmspytzxoiiKan1EJkjnyQaA28bHoRa5eWoo0xMSxKigu4bagovxuunXML8bm3EC1ucpkS5OBOrrEshkVJcQHzS6dafxYO18bB1ZUBEEnFEJnGfFYiMYpyYZLCGsRgDySqTJcproKqax35M83GBJQFkYiAwEVQj7vLEqOQz4IBMUonqliPTCiI2jGgrtX9Fkcll7Vx8/tZAnLBeVA3DD327R3tmsh4QEmQjvz22Dfb5yBtYmHEUvCjVxMZLygJEj9/8DlILMb6RK1KyNGpiYwnlASJ6JGkLMTqIzOcgh+PKAlimoOpd6dBfUgfkbkU/HhFSRAtzvd7gqQXtYAgKbRWYzm9yxrSR/L5NZWHU/bYi3H7/IwEKFlI/ITOjYXk5mQ57vNZRenrLqQMIEAg0F0IUjZzKoau0xcO2zd2QLC9m2C7/Q63YA+o2FPQZvvLibb026Sa/xHRtIlPd/WALcPQKZs11b6hQ2rrzyoJ0mqTElElUUokVSi5LGv+4CZ+eDhDMYZYmV7n7srDGWoW4rIW4uEcNQtxWS30cI6aIHgxJFOouaxoDsrNHMTDGbZf+eWbDxhAPlwuyMML1WLK9uMjb6VeVCJYOM3+Zvp4k6Sm0d08oKxIrbh0ok0mvLVdN0ftpn/vyTQWqAomFASIbmNzWk/3cI6tIH3hvqTSJh7OsBUkfulOlmchacdWEJ1IrKhkePOQtGN7hWV8ccpF+dbDGbaCCM2Mc1leDEk3jizEye5bD3coBAVzcLOn7llIurF3WYP7QqT7XxvxUEXhydYygBD4DP0yORLNwFWpaXQ/A1elrjW55Z0WyczAVVG2ECf7Cj3cYx/Uo+txnexN93CP/VWO1kI8C8kM9oJEF7c52Zvu4R4VP+RZSAZJKMjGF1/UgQLwMr2ZIuHXvrNhhp9oLcQYRpBFJWoTk0S3tSUFUFJgf5zGLkmjy6e+j6UtbXYk/v2QiO4XDMw1hqunq1T6wE4QtYohDIjihitmS5veP7gvxMlDyzzck1AQU4tLLHrFqYyQUBARt688yytOZYTEv7DjWUjGSSyImdzOKQ/nJBREi9uk6QmSGRJbSHTVu2FoEeEVQzKCTaSOZnp140rczjcmsYnUIgByRHd1vCl5nVQne24nhXBFbWkbcFnZvuGLIamo9DV2JXexVbiCtrRF6+k+u4cKeaQKmwsdDereapOMoWQh3prezDHylZZS8NSRAoCO7ot8dLopY4NSJdjeHXtdU9uYoOXYoTHYnfDzEQVZ/ct38wAd4HxbF+fbxvYvY7/5v09GewhOGXYN1Ygua//jX7oA8tX0jeczjSkkL4z2IDw8PDw8PDzSyP8Bav8i2QWys8wAAAAASUVORK5CYII=">
            <a:extLst>
              <a:ext uri="{FF2B5EF4-FFF2-40B4-BE49-F238E27FC236}">
                <a16:creationId xmlns:a16="http://schemas.microsoft.com/office/drawing/2014/main" id="{C1498FB8-9714-48EF-AA2F-FC1CBC23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91" y="15849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:image/png;base64,iVBORw0KGgoAAAANSUhEUgAAAGQAAABkCAYAAABw4pVUAAAABmJLR0QA/wD/AP+gvaeTAAAKUUlEQVR4nO2daWwcZxnHf+8e3vV9bPbwrtfXponj5mptmrhxUZOGXgQQIELFF5A4KlTOSkBAfPAnCJWoKBCJlkoVHxDQIkBtEU3btFWbELdyRdqmTdLGV9bH7trr+D535+WD7Xg3Xl/jPWab+X2y5p1555n5z/vM8593Zg06OjorIzIdwGZpaZGG1pw371UMUt4+vf9kS4tQMh3TZshaQQ4fbys2yMiXhZA/AHYsLG5H8seINDx56mf7wpmMTy1ZJ8jdv/hvHUJ8Wwi+DuSvsNo0Uj6DMP765LF976Qzvs2SFYI0PN5mtl2NfFEgHwKaY9sK83PxeZ1IJB3+EGMTU/EbS/kGQvx+sNT8z7cfbJxLY9iq0LQg9z/ylisajX4VAw8h8V5rEOAoLaLW68JlL4k7iPDwGO3+IH2hq0gpY7sLIPiTnDOeePHnt/nTdQwbRZOC3P3L1gaB8n2EeAAwLy7PMZnwltvYWukiL9eyah9TM7N09w7Q0RNiZjZuYMwhxL9Q5BMnf9r0cmqOQD2aEeTOlletFqvlKIiHgT2xbSVF+VS7HVS5bRgMhg31qygK/QPDtPuDhIfHrm++COIP0pj75Is/2jOxuSNIDhkX5L5HzvgUafgmkm8AtsXlBoOg3F6Kz+vEVlKYlH0Nj07Q1Reiuy+MosRVxyNCyL9FEL95+SdNF5KyM5VkRJCWFmk4a2k9hEF8Cym/ABgX26yWHGo8dmoqHFhyzKv0op7ZSAR/X5jL/gCTUzOxTQrwipDyiUJfzz+eOXo0mpIAViGtgqzgHQCwlRTi8zpxO0oRIk1hSQhdHaX9SoDg4DAyvjUjniYtR/6pR87sNUjDQ0i+AuQtLjcZjVS6bdRWOCnMz1XV99TMLF29AwDUeBxYLepG1dj4FO09Qfz9YSLRuIExCfwZDCfS4WlSJsiXnn7aONLhvV/A94DDsW0FeVaq3HZqPHbMZpOq/odHJ7h8JUBvcAhlobwVCJxbivFVunCUFanqNxKN4u8foqMnyOj45PXNb4P87WBpzl9S5WmSLoga77BeoopCb3CIy1cCjIwtO1lxFObnUuNxUOWxYzJurDJbJBOeJmmCJMM7rMTE1DRdvQN09Q4wOxe5ttxkNLC7upRDO52YTQZOXwjRemmQuehSBWUyGfG6yvB5XZtKiyt4miiS/wCPJcvTbEqQJe9g+CHIvbFti96hstyGUc0VunDD7eoN0Re8ioy55Zbk5dBcb+fOm50U5MbfMyZnI7ReGuTUuwHCYzEV1MIIrfY4cDtLESoOPR2eRpUga3mHao9DdQ6fi0TpCQzR7g8sey61tbyQQzud7Kkpw2hYPXQp4VLvCKfeC3K++2pcBZWfa6XaY6faYydnE/ewFTzNqBDyr2o9zboFWd07mKnxODblHcYmpujsCdHdN0AkJuVYzEZuu8nGwZ1O3GV5q/SwMqHhac5cGuCND0JMziylPKPBgNtRytZqFyUFKz04Xp1ke5o1BbmvpbUoauGBVHgHRZH0D1ylqzdEaGg0rs1RYuXAdjt31DvIs6i7iq9nZi7KWx+FefV8kL6h+KKgpCgfn9dJhcuGQY0PSpKnWXHPK807mIxGvOVl1FY4KSpQd8XOzM7R3TdIR0+QqenZpWAEbPcUc2iXk11VpSk1Se2BMU69F+Rc5xCKsnT6rDlmKt1bqK1wkmvNUdX3+OQ03X0DdPYOMBdThLAwT6MY5aMv/fjAuUTbxh1zJrwDQF6OiX3bt3B4twtbobpKTC3Dk7Oc/iDEa++HGJ9aqqBiPY29rEjVxaHG01zbz93Hz35GIB8HUR4bVLm9hBqvcxNBKfj7wwmDqnYUcHCnkwZfmWqvkCzmIgptHWFeOx+iOzQe11ZcmEdthROvS13FKIGBoVE6/UH6B4bjKkaQ/RLx4IvHmp4DuHapGyQNUsyLkS7vsLU8OU9xk4HZZKBpm52mbXa6BybiPM3I2CT/u9DJex9dUeVpBOAoK8JRVpTA04hyg6QBiBcklns/uRfjBucdAJAQCI/Q6Q8QGBoh9kIoK7DwyZsdNNfZl3kHrVFlz6fKXsPnPlHB6YshXn9/gKHxGSKRKJ098/cGV1kxtV4XTlvxhsxDriWHuloPN1WX8+wrbcvaEwqyUTGS5R1W4/m2Hp5v61W17ZFGD0caKza8XUGumXtv8XDPXk+8p1m48ALhEdWeZqVzvKl6MpXeQUsIAXUVxdRVFBMamebMxSVPMzE1zfuX/Vzo6MWzSU8DKgRRpKQ/tIJ3KLZyoC653iER++s961qv9QN1I2o1HMVWPr/Py/23uuM8jaIo+ANh/IHw0mMjt23D2WbdZ00L3mGRffXrSz+pEGQRi9nIHfUO7qh3LPM0w6MTnBvt5GJHz4Y9zZqCaNE7aA2fqxCfq3CZp5menePDrn4+6gqs29MkFGS1eYcqez7NOxzs374Fc4a9g9YoycvhSGMF993i4Z2uIV45H+Ry/xgSSWBwmMDgcNw8TSISCvLC6+eYjcR7h0afjYM7HVQ5ClJzNB8jjEbBrT4bt/psdIXGee18iLb2MJGowtjEFO9+2M3FjsTpNKEgi2JYzUYO73ElnHfQWR/VjgK+dqiAo82VtF4a5Lm2HqZmonEXfCyr5py7djs50lihi5EE8nJMHNrl4q5drtjF8vr1lgQRjII8ERXUX1uUrtdxblCigptBnpg/9/NcS1kvHGt6dPHve46fTXdsG+Kxv7+Z6RCSwsKM4ndil+llksZInZ1OMtvcRRxpVL9ttpBVgmTTiVWLnrI0hi6IxtAF0RhJv4c8+uz8u2FTM1EmZxO70WwnL8dErmX+tbSHP7tjjbU3RtIF+bBvdO2VspwwM2uvpBI9ZWmMlJW9O2o91NWub2Yv27jY0cuFFZ7WbhZ9hGgMXRCNoQuiMXRBNEbKbur7fUXs8yVvPqUrNM7v/n2JiZmNeZt8i4nvfno71Umcei4RRfpNvSs0vmExACZmInRd9/K0lsmap73NOxxICcOTG/sauSTPTPMOR4qiSj5ZI4jJaOBg/Hz0x5KsSVk3CikbIU+9dIGnXkpV7x9f9BGiMVI2QvZudVHpLElV9xnlSnCYc5cDKek7ZYJUukoxWrXzyVoyqXSJlAmipyyNoQuiMXRBNIYuiMbQBdEYuiAaQxdEY+iCaAxdEI2hC6IxdEE0hi6IxtAF0Ri6IBpDF0Rj6IJoDF0QjaELojF0QTSGLojG0AXRGLogGkMXRGPogmgMXRCNoQuiMXRBNIYuiMbI6BdUQoCnUGA2rr1uOpiLQu+YRC77rdD0kTFBzEbY7YQtGvvnCeWF8G4QVHxfmhQykrLKcuH2SsGWPO39DG1ZruCAN3OxpV2QmlJBo1tg1UiaSoTZCA1u2GabT6vpJG0pS6spajVqSgXFVpnWFJaWEaLlFLUW6U5hKRckG1LUWqQzhaVOECVKoyczeThV1JQKGtyAsq5/a6uKhKfqnuNnM1iJ3zicPNa07PzrTl1jJK6yBL9S26FQaFYdTRYiDZzOdAw6OjcO/wdY3VftSXLF3gAAAABJRU5ErkJggg==">
            <a:extLst>
              <a:ext uri="{FF2B5EF4-FFF2-40B4-BE49-F238E27FC236}">
                <a16:creationId xmlns:a16="http://schemas.microsoft.com/office/drawing/2014/main" id="{FB89B0AD-47CA-420D-99D7-15F66D72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134" y="155593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:image/png;base64,iVBORw0KGgoAAAANSUhEUgAAAGQAAABkCAYAAABw4pVUAAAABmJLR0QA/wD/AP+gvaeTAAAHSklEQVR4nO2dX2xbVx3HP77+GyfXidMkXdPUSYGmrH+8VjywNCQSDLYMtdLEBGiirIg9IdCohFC2FxAPiAb2MJAQQgwJsUqTECDaVZBqaA9bumQPnUaShiZpSXDdNE3iJLZjJ47tax6cmCS+cWzXtU/q85H8kHtPvv7pfu/v3HPPPb9rkEgk22PQ2/jMz/q7ix1IOXL11baerdtMui0NXHjo0UgA0gxRShGFZHukIYIhDREM/WtIBk40O2jdV8XSSpxrY/P4w9EHaud2OXC7HLmGseu42OfNql3WhpiMBrrPHKLjcG1q27c6D3Dh8jgfTfpzbreO2+XgbHtTtmHsWrI1JOsu64W2/ZsOMoCjwkT3mU9RbTfn3E6iT9aGfPnEXt3t1XYz7a3OnNtJ9MnakCqbMcM+U87tJPpkbcjovdC2+25OLeXcTqJP1ob85p+TxOKJtO3v3fQx6Ank3E6iT9aG3L4f4vtvDjN0J0A0ruELrnKxz8vP376VVzuJPvqTixf6009xScG5+kpb2vGXd+qCIQ0RDGmIYEhDBCPtTq3nysT5d4enAfjSE/t4vs1V9KAeZf7S7+Gdf90Dkse6+/TB1zfuT8uQW/eDPwawmhSePrGvKEGWE10nG7Gak7MZ68d6I5sM6bkycd4zG6oB6Dz2GGqFnAwsNJU2E51HGgDwzIZqeq5MnN+4f5Mhm7LjiceKFmS5kSlLUobI7CgembIkZYjMjuKyXZYoILOjFGyXJQrI7CgVelmiyOwoHXpZosjsKC1bs8Qgp9rFQs5lCUZqLqup3kFTvVrKWMoW72wQ72zy8fYGQ1Q+e+TRX7AmJCPelCGyyxIMaYhgSEMEo2BLCSPRGGN35gFoPbAnNbaWerlREEMi0RhvvTOMPxwB4ProFC988XjeQZab3kaU9ZVZCf0lWlkxdseXCg7AH4ow7vVJvSzR1m/NDaBUWMwawHJEv6AmGxaDyeAsZiMWU/IsWQiuSL0sWVmNAWC3mDXFbjWtAPj8y3kLrp8taoWFqrUakMCGMyhvPVt56Pn8YQDsVtOyUqPaRgDuzQdTTuWCpiXwziQro1x1lRyoqwLgzv0Ampb7NNkmvXrx9VwPqBeORJn2JasCHI6KG4pqt76x/kUfjU3nLDg8OUMkGgeg/XAtpw4li3Ii0Rg3JmceSO9Uq/h660VI+ep9PD5NPJE0stpq/Z3S8/zB39bXVAYAro9NMbO4fX3HVvzhCAPDydo5p2rj6aNOnj1WS02VDYD+G3cJ5pDKW/W6jomv98zR/PVmFkJcH0uu0drrrPRf+GrLGwrA/rrq7yqKAU1LcKlvlPnAztcTfzjC5fdHWV7r5s51NGMxGrCYDHyzM7m4bjkS5W99owRCOwe5Ve/FjmbMj7Cezx/m0rVRNC2Bohho3KN+B8AIcO1Prw+e/vYr7jl/+PFoTOPfk7OYTAr11ZUoyubhsKYlGJqY4erALYLLqwA85W7kXPv/H2617q1gKhBnYmaJ5UiMm545rCYj9TWVGAzlrReNawzenqb3w9upru/Trro/v/b1T/4IttSHvPzW+NujnrnTrF2brGYT++tVnGoFCS2BPxzBO+NPCQF8wd3ID7tcbPletAS81uvh3cGp1Dar2ciBhmocdiuArt5T7kZ+0OVC2WV6iQT8IoOeQTGwEFjm7lyQSHRt8GSAw011l371jUPPrf9P2t3gq3+deHncu/DLnfpCp2rjXEczXcczV9b+fWieN9/37DhOd6o2Xuxo5tldrvePoXn+mIWew27lE0213+v5SsuvN27XvT3v6hlINDgrcdhM+JZW8AcjGI0Kqt1Cc10lba21dB13Yt56mmxDNJ6gd2ieD8YX8MyFCIaTqa/aLbjqKjnVWkvXMSdm4yOipyXoHZynf3yB/67pxeMaNVU2alUrwZUY9xdC9HY/mSaYsaTtbHsTZz8nH1oVkot9Xi5eS47UZEnbLkAaIhjSEMGQhghGQR5QbbxQFZNsBx3FiK9QAyCZIYJR8NfzdJ54+MPk9z7O/2w/dbyxgJHAB0NTOzfKgYIb0iG4IZ//TGGrigttiOyyBEMaIhjSEMGQhgiGNEQwpCGCIQ0RDGmIYEhDBEMaIhjSEMGQhgiGNEQwhH07/spqjJGJZMnY0YN7sFoKUzImOkIasrIa4/eXh1hcSi7WGxi+y0tn3GVhipBd1sh/fCkzABaCEW5M5F8ytpsQMkPSFgpD2lrafPnpHwYKI/SQEDJDjhysxalaU387VRuPt+wpYUTFQ8gMsVlMvHTGzchksps60vJgF/WjTSpfe7Kwz9L1vqMQCGkIgNVi5GRrQ0G0TrZUc7KluiBaDxshu6xyRhoiGNIQwZCGCIY0RDCkIYKRcdjralCZ9O/8uojFSGneNLsYSWQVn0i4GjLfr8gMEQxpiGBIQwRDGiIY0hDBkIYIhjREMKQhgiENEQz5e+olRL58ZhegO5dlSPCTHHVa1j7FZnLtI5FIyoL/AaRrXva8UwovAAAAAElFTkSuQmCC">
            <a:extLst>
              <a:ext uri="{FF2B5EF4-FFF2-40B4-BE49-F238E27FC236}">
                <a16:creationId xmlns:a16="http://schemas.microsoft.com/office/drawing/2014/main" id="{F86F4B9E-74AB-4B14-95C9-C0A107C0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77" y="15849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873BB9-236A-461E-B787-CD6E7CCB5054}"/>
              </a:ext>
            </a:extLst>
          </p:cNvPr>
          <p:cNvSpPr txBox="1"/>
          <p:nvPr/>
        </p:nvSpPr>
        <p:spPr>
          <a:xfrm>
            <a:off x="6096000" y="2617995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effectLst/>
              </a:rPr>
              <a:t>Manufacturing, wholesale and retail</a:t>
            </a:r>
            <a:br>
              <a:rPr lang="en-GB" b="1" dirty="0">
                <a:effectLst/>
              </a:rPr>
            </a:br>
            <a:endParaRPr lang="en-GB" b="1" dirty="0">
              <a:effectLst/>
            </a:endParaRPr>
          </a:p>
          <a:p>
            <a:pPr algn="l"/>
            <a:r>
              <a:rPr lang="en-GB" sz="1400" dirty="0">
                <a:effectLst/>
              </a:rPr>
              <a:t>are the sectors that present the greatest increase in firm creation.</a:t>
            </a:r>
          </a:p>
        </p:txBody>
      </p:sp>
      <p:pic>
        <p:nvPicPr>
          <p:cNvPr id="2062" name="Picture 14" descr="data:image/png;base64,iVBORw0KGgoAAAANSUhEUgAAAGQAAABkCAYAAABw4pVUAAAABmJLR0QA/wD/AP+gvaeTAAAM4ElEQVR4nO2de3QU1R3Hv787u9k8ABexPEKyhFLhqKUqWKx/VFNtCUkAg4pS9dDacyw9CCFJobQ+jmt9VZBsCIRWjuf0tNr2IOUhgSAej9JWWxEQH1gErCTZ8BBECI8k+5j76x9J6OxklmzC3s2mO5//7m/uvd+Z/e7c2Z175zeAjY2NjY2NjY1N/KFECRVWH3SRTJsD0L0AvgkgK1HaveQ8gL0MennA6TOr13qvCSZCNCGGTK30j5TEW0C4NhF68Yc/EFJM3VyRe1i1klAtUFh90NW/zQAAuk4K1M70fpKmWkm5ISTT5vRvMzrh689fNvBB1SrKDQHRfco1EgXhftUS6s8QxtWqNRIFtf8YUYpyQxgYoFojUSTiWNQPWTY9wjYkybANSTJsQ5IMpYYUVh90qey/L1B9TGrPED1tmtL++wChpxcr7V9l50TiRyr77wsYPFtl/8puLs5Y2TQkEJZHATg7YxrLibXlee9b1S+qamRjua7ME9O+qW43zVc/QSex2xAKUhoP3zJ31KlYdHqKsjMkGOYSGMwA6NNoZiQzHfv8b0MojQN0uyo9ZYYw+C5T5E+qtFRDoDURAUF3Ral6ySgxpMR3yA3gVmNMQlurQishsB6578yTi1c1DFYhpcSQILRCAIa5A97/WtnI/Sq0EsGW8rx9IBwwhJwySJNVaCkxhAS+b5LZoEInoUjeGFFmujVKzUtCiSHMkcMVs9ysQieRSIFaY5mIb1OhE3dDCqsbxwDIM4RaBjSf2xlvnURzIv3EDrQvfOhkzBTfobxo9XtL/M8Q2eVUfidRKzZUsnvODSEQ/mWMEbS4D1txN4TAEyPKjL/FW6OvYODvxjIRJkar21tUXENM05zyAwUafQIx74kMYHy8NeJuCAOjI8qsNcZbo6+QEJHHwpHHGg8UDFm43FgOBoP/N4aE24INptCQeGuoGLJ0YyFjcEZIgUafILSssLFMpmONi0a8OwRw3FjQQ21fU6DRJ7jS24Yaywx8EW8N5YaQLkYq0OgTQpIijoXBx6PV7S3xN4TpQERR0i1x1+gjNPOxmI41Hij4lcXbjWUi+snEF3Y5o9UHrOepY5m7nv7ciYGxxGKp053exBd2OZnwQESQ+M3utHpK3A0RLt4AoLWzzMA3hrcOfTZa/aKaQ8NJul7vskG6Xpte9fmwaO2mragfHXK1bjfHw67Wty52SyNaO9Jd2y6mN6x16HMAxhhCrS6Wm6LV7y1KpnCLqvzLAS41xhjYICR8TtI/DmhhydI1ToDuAORDAFl/qwnNxKgB8XqtLfNAC58RjnTnWEGYBcbPAGRG2YUWAn6rA2tIBPaHWgTF2O4MCDXQsZ4dgQMu3SFCrI1ngQoAJabjqdpa5inv2SfTPUoMKfEdcgdJ+xhAjor+kwB/sC00/o1fjmmOd8dKbr9vLB99moWcDuB0T9oR8DaAd3oopxPjUQCPoYf/Cwh4u0OzJ5wSQkxTYQagcE59a2neHgntOzFW/5IIizKzc/OzsnNvYaLFDJyMod1OInnzlnLP03VlnqeY+RYAsdzqv6CXmZ2bD9AvAHwZy45KaDdtLs35MJa6vUH5M4bm5TYAggBCAI4B9D4zv6aH09a8vmi4ca4B+TXHB2SFAveAMAXM1zEwAoBOgB/gfzKwtm6B5w0QRfbPTIUr/D8g5pnEdBMDuQA0Ao4yaE80vclLj2U5naFZDBQAPAHAcLSvmol4jC3WZUa9JeGGqD6geJPo/bcXWycZtiFJhm1IkmEbkmTYhiQZtiFJhm1IkmEbkmTYhiQZtiFJhm1IkmEbkmTYhiQZtiFJhm1IkuHo6x3obxRVNfwVoHEARuJ/+bPOEXCEwZ+CsRsk3px0Omen10uyp/3bE1QXocBXP0IjcaSXzZtAeEnoVNOTbKb2kGXBjJVNQ4qqGpZoJD67hG5ywPiVFPyfoqrGmoJK/+XdN7EN6UKxr744EJafALQI0ddv9QQXgLma4P1Fyxvu7q6yfQ3pYOYrrJ0/3LSMiUthNZQTmgm8GSze0sEfkXDWH3cdPg0AQwMj3SxDeYLpWhB/D8BUAINMPVwBpjVFyxtvbjmVW7bdS+EuGpbCcaY/XEMKqw+6BKe/zGxOBwIA2AfGkiymNWsrclsttndhZqU/47zGs8C8uOMHQCSE2iyd7rHqL+UN8XpZ7HD7NxAw3bSpBcQPt5zy1ET7NndHvpcdmW7/fABPA8gwbmNgU+vp3DvNfaf8kLXT7V9iYUYTEZdsWTBqt2WjGOn4sH1FlY3/gMBGtP9UBgAQMD3L7fcBmG9sk9IX9WKf/w4Gfm6MMfC+znLSpZphpK7Cs8uhYRIDEempGJhX6GuIGCZT1pDiVQ2DmbjGFG6SLKduK887Gm+9TfM9RyCcU0xJbECEGmNmoZQdsjhET6J9uWgnLURcsq0suhkFlf7LHQIzmPh2MI8FqGN1PzeB6AAxvYo0uT5atrmtpSNOFC9vvJOBHbjwk5qGygA/AaAUSNGL+vSqz4eF4agHkH4hSFxWt2DUcqv6+V52ZLj9Cwh4FIC7m+5Pg/FkS3NudbQfA8W+xkeY8JQh1ObQMGbTfM+RlByydDhKYTQD2NdyymMevgC0L8LOdPs3EfA8ujcDANwgLMtyN746eekxy7cIiUyHjwHjLZl0XcdDQCpeQ5iJOfIVGkT8nNW32etloTmD6wAU9lgGVKQ5g+u8Xu7yGdfOyW4RxE9E1sf9Xi+LlDNkWlXD9SAedSFAaM7UxStWdXe4/eUEFJjCXzCwkFherWU4srQMRxaxvJoIi2B6TJqAgvfc/gVWfYt058sAnzWEPO+6/RNT7qIeJjHFeBEj8Oa1FZ4u/5jza44PoFDbw6bwDl1S0baK3K9M8X0A9s1Y2fT7gC7rwJjUuYGBRyYvPbba/DxK7ZzslqKqxjoA93TGNPCtKXeGdHkpC4u3rOplhlrvgyFvCwMn4dRLLMy4wIZ5OSd1KUuMT38RMERzhu613BfzY9Ukbkg5QwBcYyzo4I+sq0UmuSSiFXUPjT7WXefbyvOOEvNKY0wQLBNmMouIR+MYPC7hQ5bFI259ijPsOBRl0wRjQRBtjFKvC6zxqyTp8QtlZstEZ+FQ4JDDaUzeihGpeIZEkH7u1JkomyISzZBLHIy1T4crzZwS1zIhgeZi85O8A1PeEBWcDTvMn6vlRNfW0isDppAr5Q1pGzDYPJHUSWSaqRY5NtY+M/SWK3u7PylvCAv961G2mO726iXW9SyQFHtdEylviCR8yypOhIiEOEw0r8BXP6K7/gp89SMINM8cn76iMdscm1rpN+cSO9N//hgSbRE65vT0BcGF1U05JOVqRLv90T4H/qI5fN6R8efMUNuz6PgvQsAQjcSGgkq/1R9DAB3vTNHlRjC6rDAJS54N4DfGmCQ523h/l4HP+iKTQ69gIXK3luY09abt5GWHcx2aHi0Z55ksScOt5reLfI0VICwzhb8AaJkuZR3rrnoAIC2QpwlRBMiFAA0199NBEMSPOwT9UYaIJMnZIPLCmCmC+YmUH7IADDqv8SyrDZOac6sY2GYKDwN4iSZor8MZPOdwBs9pgvYCvOQiZgBAGpieDes4LAU3gegZGM0gNGu6c2W/MYSkXF1Y3dTjdE8dZ8fqi1ZiXpzv5S7Dt9dLUg+l3Ungup7qMrCJCD8EEMsCCckSP65dmP2l8iGruKrxbD95H25FXZnHZ7Uh38uOzMv8pSA8hm7mRBg4Ceanbmz2VHu9JIuWN94OxosArrBsQGgWoAc2L8jd0F5UTFFV47sAblStEwdaIXFzXYVnV7QKxasaBnOISphRQqCxBM5hgABuAmgfM2pDgdA6cy6tyUs/G+p0pD3IhBkAxgCsMeggwJsdYeeK2oXZF1JDqT9DlvvnM3O1ap04cdihYdKm+Z7eLrC+ZJRfQyS1rQa4vyTkHxnSUTvt+SPWw0sCUG7I1tIrA0KKqf3FFAIm6M7wO8XLG5W/zD6KfmKY6f0k7Zx70E8Bea8Aje8HF/oWYjwjMh2+2jnZLb3pYGalP+OcxgsFkMdMdRJirwxpTQAQvKJV3/7A6DZzmz5fkpMMFFYfdEG6/kLADPM2Bo4Q+NdahvOlWI0p8R1yB8hxP4EXAfB0rcHrWATvs7jbaxvSSefjCCC2XJTQviCB6oj4TWbxIQvH5wO++qq5bcRgR+AcD0kTnCOFPgmM7wJUCOtb7kxAZWZ27uK1d5NlBlXbEBPFPv8dTLwKUSaVLoGjzJi7tdxz0ZnHfvNPPVFsKc9dT2l8FUDVALqM8b2gFYAv2Ba6qjszAPsMuSgdD33OBTAblteCi8DUwCT/IJl/15PF27YhMeD1snhvkH8CCb6NISYCPI6BkQQMBMAAzgI4AtB+gtwNwhvfPuXZ05vHov8LRpzAfQwRw4EAAAAASUVORK5CYII=">
            <a:extLst>
              <a:ext uri="{FF2B5EF4-FFF2-40B4-BE49-F238E27FC236}">
                <a16:creationId xmlns:a16="http://schemas.microsoft.com/office/drawing/2014/main" id="{2EDDD60B-3172-4733-BCEE-CBB66A0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34" y="416895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ata:image/png;base64,iVBORw0KGgoAAAANSUhEUgAAAGQAAABkCAYAAABw4pVUAAAABmJLR0QA/wD/AP+gvaeTAAAP20lEQVR4nO2deXSc1XXAf++b0Swa7ftoX2xrwSLGNiAbs7QYMDvJiUtCWpJzmoaUtjSn5IA5SVu3J4UTp/mH5jTNSU6g50DDgTSUFIqhbsCkeMFrsLUgy7L2XRppNKOZ0cx8r3980li2tlk1I3d+f83yvm/u1f3efe/ed98TJEmSJEmSJEmSJElyzSP2vHB0f7yFWAM+PPjcjg/jLUQw6KXgb+MtRKwREoB1YRAl3gIkuRL9/Iv66hLqqkviKUvUefPQJ/EWIWSSPSTBSBokwUgaJMFIGiTB0K/eJDxmvT7GbNOMTdqZdrhwuDx4fX58Xh+KTkGnKKSajFhSjeRkppGXnU5WmgVErCRaH0TVIBLJwMgk3QMjjIzbkVIu2c7vV/H7VWa9PiannfQPTwCQajJSZs2lqiQfs8kYTdHWDVExiAT6Bsdpu9SPY8Z9xXcGvUJlnpmSHDNZqSmk6LUu4HD7GJ7y0DPuYtQ+C8CM28Nnlwa40DVImTWX+ppSzEZDNERcN0RsEMeMizOt3YzZ7IHP0k16bq/PZVdtLg0laRj0Kw9VQ1MeTnZO8pvmMVr6p1GlpHtgjP4RG/XVJdSUF/2/8WQRGaR3aJyzbV34fH4ActMM/EFTMXuuL8CYEvx8oSjTyAM3FPLADYV0DDv5tyP9HGmfwOfzc669h9HxKbZtrsGQErMhL2EIW8O2SwO0XuwDQAh4ZJuVx28txWzQLXvNZ4MO/vqNNrZVZfHsgxuWbLOh0MLffH4TZ7unePG9SwzY3AyNT3H4RAu33FBLqjm8sWX/fqkcNR39ElJ8GSG3gSgAlhc2MsYlXFDgDYPw//TXz+6aDvbCsKa9zR19AWNkmPV8b28dT9xZsaIxAE52TmJ3+fiwdWzV39hSkcmPvtrI7fW5ADhm3Bw+1cqMyxOyvCpkHzUdOwniVQQPgLASO2MA5ApokvBDj9S173nh4xuDvTDkHtLRM0R71wAABRlGnn+0jtIcc1DXzk+6lpl8LSLVqGPfQxvJzzDyy+MDuN2zfHzmM26/sSEk9yXg60AqgMmQQkFeJiZDStDXh4rfrzJqm8bumAEokkL54K4DH+/672duObvatSEZZMxm5/yFXkAbLw481kBRZmynpwL4+h3lAPzy+ACOGTenzl9kx5ba4GMWQaoANlZaqa8uQVFiHw9LoGdglLOtXahSWhRV+cn+/XLH/v1CXem6oCXz+fycaO5ESolBr/D3e2tjboyF/PEd5dxWp7mvofEpLvYOh3T9xkor120oWxNjgPasVBTnU1tVPP/RTUeNxz+/2nVBS9dysQ+3W4sXvnlnJTUFlnDkDBsBfGtPNdYs0yJ5VkOv01Efp6WFjRXWBe5V/cvV2gdlEKfLTWfvCADXl2dw75aC8CWMgFSjjr+4pwoAn99PS2d/UNdZUo1r1jOuRqdTqCrJ194Ices9B45uXal9UGNIe9cgEokA/nR3ZVyDtK2VmTRtyOZYh43eoTHqqotJXSXNkqILb0JlTYMCi0BEqHBDbgnf7x3G51cRfp4CvrZc21UN4vX56RkcB6BpYzZV+amRSRcFHrullGMdNlRV0tU3SsOG0hXbizD+oo0Fgp1l0Xr09LTcWMabx7qRgi/fd+CTff/1zE1DS7VctR/3D0+gqtrE4MGtRVESMDI2FVmoK04DoGdonCBn0SGxpSi6fuCBy27e4JP+J5Zrt6pBhsZsgDbN3VKRERXhosGd1+UB4HJ7sE/PRP3+qVEOU0oydWzfoI0lQvLkHfs/MC3VbkWDSCRjNi3q31qZiRKpM40i26uzAq9HFyQ2E5m9TQHXWmA0m/cu1WZFgzhn3HjnEoeby9KjKlykWLNM5KZrqflJuzPO0gRHY7GRkry5cEHKby3VZkWDTDsv540q8uI/mF9NRa6Wsrl6DSZRUQQ8urNi/u3Wu54/esuiNivdwO25HHgVrmFUHixFc0GiK8gAMRG4dUM6ZoM2uVV0YlGguKJB5t0VgMUY3eSozemN+B6pczJ5/f5VWiYO5hTBwzdruTmk/MKeF45WLvx+5UF9QVpWp0Q+oCsL7vHkS59ytjuywThl7n6qGouJb+y4/3N588G1Tip8c+F3KxpEp7v8tdu7YpIyKL54k5X75ubjNqeX515r4eeHe1CDzcdfxcys1jP0+lgubUSffIvCrvq5mE7yjbt/8LtAYnBFg6QsWHOYnIncxRj0Ck/dU82376/BlKIggdePDbDvtVbGHaGPA/MyGdaZQQC+cHMgC5yt+J1/OP9mRYOkLVgu7ZtwRU2Y3Zvz+aevNlI5l4b5tMfOky+d49SlyZDu0zehza7SLEvGWAlNXYGB6iIt0JaIp5BSwCoGybCYA4nEC4PRneuX5Zp58fHNARc2NePlu6+3Be3CPF6VnjHtIUlPDW7FMpEQAh7dWT7/tuHuA8d3QxAuKz1Ne4rPdk9FXahIXFhz/zRevzau5WYnVtAaLE3VaaSZtRyNUOVTEEQuqyBH61Yt/Y6w/Hww7N6cz4uPN1Kepz3pn/bY+fOXz/Fpz/KzsN+2aRloRQjys9anQYw6+OKOuUBRcO+9z3+Uv6pBSotyAFCl5ND51atFwqU8z8yLjzdyV6OWgLM5vXzvP9qXbOv2qvy2TSs/LczLvGLysd64rTZ7/qVO6vQPrWqQ7Iw0Mubc1lunBpn1RT79XQ5TisLT99Xw9P01ZJj1bKvKWrLdO2eGcXh8AFRY82Mmz1pQnKEL5LdUKe4Pal1zU4UVgAmHl1+fWnJdJarctTmf15/avmQxncPj443jWhlSusWMNT97UZv1xg1VmhcSUB2UQUqLcki3aP791SP9jNhDL1aLFi8f7g3EH3VVJdfE9oWCjMC0vSQogwgh2FJXgQBcs36ef+sCvjikK05cnOSdM1r5T152BiVz49t6J8McGANzgy7FyMvOoLJUixnaBhz8y6GuGIi2PD1jLr7/dgcSLVWytSG+xRbRZMGavwipNqZxU7m2ywl4+8ww//pRb5RFW5rBSTffeaMVh9uHALbWV2Exr7/oPBhCMohOUdixZWNgd9Mvjvbzo/cv4Y+h+2ofdPBXrzQHNvU0bCilpPDacFVLEXL1mMlkYNfWy9sC3j4zzDO/aIn6QC+Bt04N8fSrLYG1k9qqYjZVFq984TonrHK+tFQTt22vJzNdc1/NfdN842e/4/VjA1GJU9qHnDz9SjM/PtSF168ihOBztRU01KxcfxVN4rXEEnaIazYauP3Ges6199DVN4Lbq/Lzwz28eXKQR7YXsfu6/EARQjCoUnLq0hT/eXqIExcnA7VWqSYj2xuryc1c2/TI4LSkJGPtpw0R5Rx0isKWukpKC3M4+1k30w4XNqeXlw738vJHvTSUpLOlIpONRRbKcsxkpuqxGPV4fCquWT8DNjc94y7O9do5fWnqijUXRQhqygupqyqJywLU4W7JbRVQnC6IwmJp0EQlCZSXncGdTZvpG5qgvWsQu2MGKTVX1twX9G4uQFulrLDmsbHCGvb2tWgwPQvvXJAQk7rIK2nrvJxJj1pWTiAoK8qlrCiXSbuTvuFxRibsTDlmVtUpJUVPflY61vxsiguz0YdZHH0tEJM0aVaGhawMbcCf9flwOt1Mz7jxev345+qEU/R6zKYU0lNNWkxxrUR5ERLzvLVBr8eQmUZ2Zlqsf+qaIHn4TIKxfld21hlPbFv+2X/PnEnr3G6wZA9JMAI9ZEO+ke3Fy4+sJwfWV3XgeuWyQQpMbLMmDRJvki4rwUgaJMFIGiTBSE5714hTg8uPwR0jl3eAJQ2yRqw0KeoYvby4l3RZCUaghxxsnqLLFVm+yTHjon9kkpGxKZxuD55ZL3qdgsloICsjFWt+NoW5mejidO5IJKyVblFxWU63h5aOPvqXOFVhVtWOg7U7ZugZGMNsMtBQXUq5NW9dZHjXWreIDTI4OsnJ8xfxLdh4mZuZSmG2BbMxBb9fxe700DdqZ9bnx+We5VRLJ/0jE9zYWJPQax/x0C0ig3QPjnG6pVNbgBJQV5bHzfUlZKUvrpny+VXae8c51tLH9MwsQ2OTfHSyjdu21yWkUeKlW9gOb3xymrOtXSDBkKLjoZ213HNTzZICA+h1Cg2V+fzR3ddTbdUKpKemnZw8f3EtVklDIp66hWUQVUpOtVxCVVV0isIju2qpsi69deBqUvQ6Hty5iao5wQdHJ+kZit2+k1CJh24LzgOwh2WQrr4RnHPHWey6vgxrboglOgL23FRDmlkrE2q92B9Y2o038dDNNn9Wi6QrPIMMjAKQlWaisaZwyTa9I3ZOtg1wrnMYl2fxlmpDio4d12mFbzNuDyPjiXGiz1rrZrM7mJicq8xReDfkQX3G5WFq7nyqhso8dFcd2aSqkoPHO7jQPxH47Mj5Pu69eQPlhZlXtK0tz+XDs914fX4GRyew5gfnGmLFWus24/Zw4tzF+WHG7Zf+fw65h0wuOCysomjxj3zSNnCFwADuWR8HP7m46GnSKQql+dqmUps9+oeQhcpa6CaRON0eLnQP8cHxZpzzJ3VL8d1D+3b1BHpIa2d/YF03WDJTFxeynetc+jxdl8dLR7+NxuorTzTNmLuH3TETs/+qNmqzh3zvtdRNCvGD9/c1/RAizGUtPAtlHs/s8ifzeGZ9iz5LCeG/KKwla6RbqxA8/P6zTc/Mf6AXkr8LWkpAIrcgxMOgPRnpVz1JRTkW+seWLh8tyl2cK3O6tK4ukDakeDEUWYJgN4BUZA+IntUaC2iUkvsguroh5CSInwAIFbcU9CtSnnz3uZ1nrr5Gf/C5HSH9L9w9Lxy9Q8LDAMMTzkVC376lgtd+07zoyKSNpbkBn7qQYZtj/uWZUGUJgpB1Q2gGiaZuQnL64L4d+4KRIWR/ke7JOALYAToGbIu+z8+y8KXfv46SvAx0ioLFbODmhhLuublmUduJaRcT9rlDbSQHQ5Ul2iSCbmHlJPe8cPQVKfiKIgRfubuRnPTwDn9593gH7b3jACpS1r733M6OsG4UReKtW1gjqk/hHwCfKiX/c+pSWFF254CNC5rAIOWriWAMiL9uYRnk0LM7WgX8GGBgbJr3T3SGJHj/2DTvfRIIiKb8Qv1uOHLEgnjrFvacM92d8W3gfwHae8f598Ntl33mMqiq5HT7IL/6qJVZLaHmF6p47NC+XavOgNaSeOoW0Zrdg/94Mm/WO/srhLgVtA3wG0tz2FCaQ2GWBYs5Ba9PZcrpoXtokpauMaacgQoLt0D8ycF9Ta9EIkOsiJduES+i7t3fbLCbpg6A+DOCXvASnymCr737bNOxSH8/lsRDt6itat/9/JE6FPEdAQ8Cmcs0O43kpx6P+2cf7v+9xaFtgrKWukW9zGDv/mbDlGmySSAqhaRQFcKNkL2qVE8n2lgRKteybkmSJEmSJEmSJEmSrCH/B87oDL5P+y+fAAAAAElFTkSuQmCC">
            <a:extLst>
              <a:ext uri="{FF2B5EF4-FFF2-40B4-BE49-F238E27FC236}">
                <a16:creationId xmlns:a16="http://schemas.microsoft.com/office/drawing/2014/main" id="{160D6355-370D-488D-BDA1-43FBF02C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77" y="416895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98B7BD-E65E-444E-9D71-4F1EE1AA5B78}"/>
              </a:ext>
            </a:extLst>
          </p:cNvPr>
          <p:cNvSpPr txBox="1"/>
          <p:nvPr/>
        </p:nvSpPr>
        <p:spPr>
          <a:xfrm>
            <a:off x="6096000" y="5140338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</a:rPr>
              <a:t>Over 300% increase </a:t>
            </a:r>
            <a:br>
              <a:rPr lang="en-GB" b="1" dirty="0">
                <a:effectLst/>
              </a:rPr>
            </a:br>
            <a:endParaRPr lang="en-GB" b="1" dirty="0">
              <a:effectLst/>
            </a:endParaRPr>
          </a:p>
          <a:p>
            <a:r>
              <a:rPr lang="en-GB" sz="1400" dirty="0">
                <a:effectLst/>
              </a:rPr>
              <a:t>in online retail sales and removal services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4240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399B-9BC2-41FE-8233-82C38A76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COVID-19: North Thanet firm creation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9744B98-837D-4671-B257-70772A75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1"/>
            <a:ext cx="952500" cy="9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16D91-E3B5-42A8-8849-F23B8107855F}"/>
              </a:ext>
            </a:extLst>
          </p:cNvPr>
          <p:cNvSpPr txBox="1"/>
          <p:nvPr/>
        </p:nvSpPr>
        <p:spPr>
          <a:xfrm>
            <a:off x="1790700" y="2376670"/>
            <a:ext cx="285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61%</a:t>
            </a:r>
            <a:endParaRPr lang="en-GB" sz="2000" dirty="0"/>
          </a:p>
          <a:p>
            <a:r>
              <a:rPr lang="en-GB" sz="1400" dirty="0"/>
              <a:t>increase in firm creation in June 2021 relative to June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E6FE5-A3E0-4E74-A1F5-BC85875BFF71}"/>
              </a:ext>
            </a:extLst>
          </p:cNvPr>
          <p:cNvSpPr txBox="1"/>
          <p:nvPr/>
        </p:nvSpPr>
        <p:spPr>
          <a:xfrm>
            <a:off x="1790700" y="4532325"/>
            <a:ext cx="4024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Birchington, Westgate-on-Sea &amp; Herne Bay</a:t>
            </a:r>
          </a:p>
          <a:p>
            <a:r>
              <a:rPr lang="en-GB" sz="1200" dirty="0"/>
              <a:t>are the regions with </a:t>
            </a:r>
            <a:r>
              <a:rPr lang="en-GB" sz="1200" b="1" dirty="0"/>
              <a:t>most</a:t>
            </a:r>
            <a:r>
              <a:rPr lang="en-GB" sz="1200" dirty="0"/>
              <a:t> registrations in 2020 relative to 2019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5B645-E8D9-403E-9769-5B40D153C097}"/>
              </a:ext>
            </a:extLst>
          </p:cNvPr>
          <p:cNvSpPr txBox="1"/>
          <p:nvPr/>
        </p:nvSpPr>
        <p:spPr>
          <a:xfrm>
            <a:off x="1790700" y="5640904"/>
            <a:ext cx="3799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Hersden</a:t>
            </a:r>
            <a:r>
              <a:rPr lang="en-GB" dirty="0"/>
              <a:t> </a:t>
            </a:r>
          </a:p>
          <a:p>
            <a:r>
              <a:rPr lang="en-GB" sz="1200" b="1" dirty="0"/>
              <a:t>less</a:t>
            </a:r>
            <a:r>
              <a:rPr lang="en-GB" sz="1200" dirty="0"/>
              <a:t> registrations in 2020 than in 2019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0EF9A-9EC9-41D2-956E-90C72273D3D7}"/>
              </a:ext>
            </a:extLst>
          </p:cNvPr>
          <p:cNvCxnSpPr>
            <a:cxnSpLocks/>
          </p:cNvCxnSpPr>
          <p:nvPr/>
        </p:nvCxnSpPr>
        <p:spPr>
          <a:xfrm>
            <a:off x="1935332" y="5620875"/>
            <a:ext cx="36550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E4C38E6-CA76-4314-A7E2-475261748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3" y="4697337"/>
            <a:ext cx="1344953" cy="1344953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5E435EC-8E2C-4F69-958F-7D513196A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27" y="1605509"/>
            <a:ext cx="954000" cy="95400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0A71E5E-D2A6-4809-BE19-A61D8415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91" y="1626833"/>
            <a:ext cx="954000" cy="954000"/>
          </a:xfrm>
          <a:prstGeom prst="rect">
            <a:avLst/>
          </a:prstGeom>
        </p:spPr>
      </p:pic>
      <p:pic>
        <p:nvPicPr>
          <p:cNvPr id="26" name="Picture 25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747B609-1D94-4550-82F3-E4E7EEE6F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55" y="1594662"/>
            <a:ext cx="954000" cy="95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4CC74E-087E-411D-979F-10CC6A8C3395}"/>
              </a:ext>
            </a:extLst>
          </p:cNvPr>
          <p:cNvSpPr txBox="1"/>
          <p:nvPr/>
        </p:nvSpPr>
        <p:spPr>
          <a:xfrm>
            <a:off x="6942667" y="260171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Management consultancy, online retailers &amp; constructions</a:t>
            </a:r>
          </a:p>
          <a:p>
            <a:r>
              <a:rPr lang="en-GB" sz="1200" dirty="0"/>
              <a:t>are the sectors with the greatest business creation in 2020 relative to 2019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0E21F62A-84B9-434A-9B0B-45AC399D4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27" y="4159043"/>
            <a:ext cx="954000" cy="95400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B7634B3-8472-43B8-AD36-D2708019C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00" y="4220337"/>
            <a:ext cx="954000" cy="954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BA1341-4F5E-417F-9512-5C3849E8A714}"/>
              </a:ext>
            </a:extLst>
          </p:cNvPr>
          <p:cNvSpPr txBox="1"/>
          <p:nvPr/>
        </p:nvSpPr>
        <p:spPr>
          <a:xfrm>
            <a:off x="6963599" y="5113043"/>
            <a:ext cx="458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Restaurants and mobile food services</a:t>
            </a:r>
          </a:p>
          <a:p>
            <a:r>
              <a:rPr lang="en-GB" sz="1400" dirty="0"/>
              <a:t>are the sectors with the lowest business creation in 2020 relative to 2019</a:t>
            </a:r>
          </a:p>
        </p:txBody>
      </p:sp>
    </p:spTree>
    <p:extLst>
      <p:ext uri="{BB962C8B-B14F-4D97-AF65-F5344CB8AC3E}">
        <p14:creationId xmlns:p14="http://schemas.microsoft.com/office/powerpoint/2010/main" val="22231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F820-D025-4643-BEC9-11A286A5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Largest sectors in North Thanet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007435-37F4-4F33-BA6D-B7EFCBC23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72320"/>
              </p:ext>
            </p:extLst>
          </p:nvPr>
        </p:nvGraphicFramePr>
        <p:xfrm>
          <a:off x="1919110" y="2358027"/>
          <a:ext cx="8353779" cy="30981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4593">
                  <a:extLst>
                    <a:ext uri="{9D8B030D-6E8A-4147-A177-3AD203B41FA5}">
                      <a16:colId xmlns:a16="http://schemas.microsoft.com/office/drawing/2014/main" val="3095285689"/>
                    </a:ext>
                  </a:extLst>
                </a:gridCol>
                <a:gridCol w="2784593">
                  <a:extLst>
                    <a:ext uri="{9D8B030D-6E8A-4147-A177-3AD203B41FA5}">
                      <a16:colId xmlns:a16="http://schemas.microsoft.com/office/drawing/2014/main" val="187355186"/>
                    </a:ext>
                  </a:extLst>
                </a:gridCol>
                <a:gridCol w="2784593">
                  <a:extLst>
                    <a:ext uri="{9D8B030D-6E8A-4147-A177-3AD203B41FA5}">
                      <a16:colId xmlns:a16="http://schemas.microsoft.com/office/drawing/2014/main" val="1393401405"/>
                    </a:ext>
                  </a:extLst>
                </a:gridCol>
              </a:tblGrid>
              <a:tr h="404592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2021*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81842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r>
                        <a:rPr lang="en-GB" dirty="0"/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Wholesale and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86369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Wholesale and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Wholesale and retail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8942"/>
                  </a:ext>
                </a:extLst>
              </a:tr>
              <a:tr h="1296911">
                <a:tc>
                  <a:txBody>
                    <a:bodyPr/>
                    <a:lstStyle/>
                    <a:p>
                      <a:r>
                        <a:rPr lang="en-GB" dirty="0"/>
                        <a:t>Accommodation and food service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Professional, scientific and technical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Administrative and support service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80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14824E-7AAF-47A0-BAF6-2C0D80125ECF}"/>
              </a:ext>
            </a:extLst>
          </p:cNvPr>
          <p:cNvSpPr txBox="1"/>
          <p:nvPr/>
        </p:nvSpPr>
        <p:spPr>
          <a:xfrm>
            <a:off x="1862667" y="5570386"/>
            <a:ext cx="548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Until June 30</a:t>
            </a:r>
            <a:r>
              <a:rPr lang="en-GB" sz="1000" baseline="30000" dirty="0"/>
              <a:t>th</a:t>
            </a:r>
            <a:r>
              <a:rPr lang="en-GB" sz="1000" dirty="0"/>
              <a:t>,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27847-71DB-439B-A303-52D181B1B21A}"/>
              </a:ext>
            </a:extLst>
          </p:cNvPr>
          <p:cNvSpPr txBox="1"/>
          <p:nvPr/>
        </p:nvSpPr>
        <p:spPr>
          <a:xfrm>
            <a:off x="9064977" y="1413689"/>
            <a:ext cx="241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1-digit SIC codes</a:t>
            </a:r>
          </a:p>
        </p:txBody>
      </p:sp>
    </p:spTree>
    <p:extLst>
      <p:ext uri="{BB962C8B-B14F-4D97-AF65-F5344CB8AC3E}">
        <p14:creationId xmlns:p14="http://schemas.microsoft.com/office/powerpoint/2010/main" val="261462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F820-D025-4643-BEC9-11A286A5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Largest sectors in North Thanet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007435-37F4-4F33-BA6D-B7EFCBC23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243671"/>
              </p:ext>
            </p:extLst>
          </p:nvPr>
        </p:nvGraphicFramePr>
        <p:xfrm>
          <a:off x="1919110" y="2358027"/>
          <a:ext cx="8353779" cy="3314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4593">
                  <a:extLst>
                    <a:ext uri="{9D8B030D-6E8A-4147-A177-3AD203B41FA5}">
                      <a16:colId xmlns:a16="http://schemas.microsoft.com/office/drawing/2014/main" val="3095285689"/>
                    </a:ext>
                  </a:extLst>
                </a:gridCol>
                <a:gridCol w="2784593">
                  <a:extLst>
                    <a:ext uri="{9D8B030D-6E8A-4147-A177-3AD203B41FA5}">
                      <a16:colId xmlns:a16="http://schemas.microsoft.com/office/drawing/2014/main" val="187355186"/>
                    </a:ext>
                  </a:extLst>
                </a:gridCol>
                <a:gridCol w="2784593">
                  <a:extLst>
                    <a:ext uri="{9D8B030D-6E8A-4147-A177-3AD203B41FA5}">
                      <a16:colId xmlns:a16="http://schemas.microsoft.com/office/drawing/2014/main" val="1393401405"/>
                    </a:ext>
                  </a:extLst>
                </a:gridCol>
              </a:tblGrid>
              <a:tr h="404592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2021*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81842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r>
                        <a:rPr lang="en-GB" dirty="0"/>
                        <a:t>Restaurants and mobile food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Management consultancy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Buying and selling of own real estate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86369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Other business support service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Renting and operating of own or leased 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Retail sale via mail order houses or via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8942"/>
                  </a:ext>
                </a:extLst>
              </a:tr>
              <a:tr h="1296911">
                <a:tc>
                  <a:txBody>
                    <a:bodyPr/>
                    <a:lstStyle/>
                    <a:p>
                      <a:r>
                        <a:rPr lang="en-GB" dirty="0"/>
                        <a:t>Development of building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Construction of residential and non-residential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Maintenance and repair of motor vehicles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80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14824E-7AAF-47A0-BAF6-2C0D80125ECF}"/>
              </a:ext>
            </a:extLst>
          </p:cNvPr>
          <p:cNvSpPr txBox="1"/>
          <p:nvPr/>
        </p:nvSpPr>
        <p:spPr>
          <a:xfrm>
            <a:off x="1919110" y="5683555"/>
            <a:ext cx="548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Until June 30</a:t>
            </a:r>
            <a:r>
              <a:rPr lang="en-GB" sz="1000" baseline="30000" dirty="0"/>
              <a:t>th</a:t>
            </a:r>
            <a:r>
              <a:rPr lang="en-GB" sz="1000" dirty="0"/>
              <a:t>,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27847-71DB-439B-A303-52D181B1B21A}"/>
              </a:ext>
            </a:extLst>
          </p:cNvPr>
          <p:cNvSpPr txBox="1"/>
          <p:nvPr/>
        </p:nvSpPr>
        <p:spPr>
          <a:xfrm>
            <a:off x="9064977" y="1413689"/>
            <a:ext cx="241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4-digit SIC codes</a:t>
            </a:r>
          </a:p>
        </p:txBody>
      </p:sp>
    </p:spTree>
    <p:extLst>
      <p:ext uri="{BB962C8B-B14F-4D97-AF65-F5344CB8AC3E}">
        <p14:creationId xmlns:p14="http://schemas.microsoft.com/office/powerpoint/2010/main" val="47632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hlinkClick r:id="rId2"/>
            <a:extLst>
              <a:ext uri="{FF2B5EF4-FFF2-40B4-BE49-F238E27FC236}">
                <a16:creationId xmlns:a16="http://schemas.microsoft.com/office/drawing/2014/main" id="{5DD5436E-C948-4F0B-97D5-6CC607048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E676CE7A-5DA4-47F8-A337-66C4325D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2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434</Words>
  <Application>Microsoft Office PowerPoint</Application>
  <PresentationFormat>Ευρεία οθόνη</PresentationFormat>
  <Paragraphs>75</Paragraphs>
  <Slides>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UK COVID-19 Firm Creation</vt:lpstr>
      <vt:lpstr>Companies House register</vt:lpstr>
      <vt:lpstr>COVID-19: UK firm Creation</vt:lpstr>
      <vt:lpstr>COVID-19: North Thanet firm creation</vt:lpstr>
      <vt:lpstr>Largest sectors in North Thanet</vt:lpstr>
      <vt:lpstr>Largest sectors in North Thanet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COVID-19 Firm Creation</dc:title>
  <dc:creator>Ioannis Galanakis</dc:creator>
  <cp:lastModifiedBy>Yannis Galanakis</cp:lastModifiedBy>
  <cp:revision>16</cp:revision>
  <dcterms:created xsi:type="dcterms:W3CDTF">2021-07-20T08:09:42Z</dcterms:created>
  <dcterms:modified xsi:type="dcterms:W3CDTF">2021-11-10T18:11:14Z</dcterms:modified>
</cp:coreProperties>
</file>