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62" r:id="rId4"/>
    <p:sldId id="268" r:id="rId5"/>
    <p:sldId id="269" r:id="rId6"/>
    <p:sldId id="271" r:id="rId7"/>
    <p:sldId id="270" r:id="rId8"/>
    <p:sldId id="263" r:id="rId9"/>
    <p:sldId id="259" r:id="rId10"/>
    <p:sldId id="272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093400DF-9BBF-4B55-B8E4-8ECAB97C266E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DEE6C080-C369-49A4-A6D0-D4AB808474F5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400DF-9BBF-4B55-B8E4-8ECAB97C266E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6C080-C369-49A4-A6D0-D4AB808474F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400DF-9BBF-4B55-B8E4-8ECAB97C266E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6C080-C369-49A4-A6D0-D4AB808474F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93400DF-9BBF-4B55-B8E4-8ECAB97C266E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EE6C080-C369-49A4-A6D0-D4AB808474F5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093400DF-9BBF-4B55-B8E4-8ECAB97C266E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DEE6C080-C369-49A4-A6D0-D4AB808474F5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400DF-9BBF-4B55-B8E4-8ECAB97C266E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6C080-C369-49A4-A6D0-D4AB808474F5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400DF-9BBF-4B55-B8E4-8ECAB97C266E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6C080-C369-49A4-A6D0-D4AB808474F5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93400DF-9BBF-4B55-B8E4-8ECAB97C266E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EE6C080-C369-49A4-A6D0-D4AB808474F5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400DF-9BBF-4B55-B8E4-8ECAB97C266E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6C080-C369-49A4-A6D0-D4AB808474F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93400DF-9BBF-4B55-B8E4-8ECAB97C266E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EE6C080-C369-49A4-A6D0-D4AB808474F5}" type="slidenum">
              <a:rPr lang="en-IN" smtClean="0"/>
              <a:t>‹#›</a:t>
            </a:fld>
            <a:endParaRPr lang="en-IN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93400DF-9BBF-4B55-B8E4-8ECAB97C266E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EE6C080-C369-49A4-A6D0-D4AB808474F5}" type="slidenum">
              <a:rPr lang="en-IN" smtClean="0"/>
              <a:t>‹#›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093400DF-9BBF-4B55-B8E4-8ECAB97C266E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DEE6C080-C369-49A4-A6D0-D4AB808474F5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1058002"/>
            <a:ext cx="8404448" cy="2808312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2700" dirty="0"/>
            </a:br>
            <a:br>
              <a:rPr lang="en-US" sz="2700" dirty="0"/>
            </a:br>
            <a:br>
              <a:rPr lang="en-US" sz="2700" dirty="0"/>
            </a:br>
            <a:r>
              <a:rPr lang="en-US" sz="2700" dirty="0"/>
              <a:t>hope foundation</a:t>
            </a:r>
            <a:br>
              <a:rPr lang="en-US" sz="2700" dirty="0"/>
            </a:br>
            <a:r>
              <a:rPr lang="en-US" sz="2700" dirty="0"/>
              <a:t>   </a:t>
            </a:r>
            <a:r>
              <a:rPr lang="en-US" sz="2700" dirty="0" err="1"/>
              <a:t>finolex</a:t>
            </a:r>
            <a:r>
              <a:rPr lang="en-US" sz="2700" dirty="0"/>
              <a:t> academy of management and technology</a:t>
            </a:r>
            <a:br>
              <a:rPr lang="en-US" sz="2700" dirty="0"/>
            </a:br>
            <a:r>
              <a:rPr lang="en-US" sz="2700" dirty="0"/>
              <a:t>department of information technology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3600" dirty="0"/>
              <a:t>EMAIL MONITORING SYSTEM</a:t>
            </a:r>
            <a:br>
              <a:rPr lang="en-US" dirty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63688" y="4093112"/>
            <a:ext cx="6172200" cy="273630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Presented By –</a:t>
            </a:r>
          </a:p>
          <a:p>
            <a:pPr algn="ctr"/>
            <a:r>
              <a:rPr lang="en-US" dirty="0" err="1"/>
              <a:t>Mhadgut</a:t>
            </a:r>
            <a:r>
              <a:rPr lang="en-US" dirty="0"/>
              <a:t> </a:t>
            </a:r>
            <a:r>
              <a:rPr lang="en-US" dirty="0" err="1"/>
              <a:t>Asavari</a:t>
            </a:r>
            <a:r>
              <a:rPr lang="en-US" dirty="0"/>
              <a:t> </a:t>
            </a:r>
            <a:r>
              <a:rPr lang="en-US" dirty="0" err="1"/>
              <a:t>Pradeepkumar</a:t>
            </a:r>
            <a:r>
              <a:rPr lang="en-US" dirty="0"/>
              <a:t> - 36</a:t>
            </a:r>
          </a:p>
          <a:p>
            <a:pPr algn="ctr"/>
            <a:r>
              <a:rPr lang="en-US" dirty="0"/>
              <a:t>Nalawade Sayali </a:t>
            </a:r>
            <a:r>
              <a:rPr lang="en-US" dirty="0" err="1"/>
              <a:t>Umesh</a:t>
            </a:r>
            <a:r>
              <a:rPr lang="en-US" dirty="0"/>
              <a:t> - 46</a:t>
            </a:r>
          </a:p>
          <a:p>
            <a:pPr algn="ctr"/>
            <a:r>
              <a:rPr lang="en-US" dirty="0" err="1"/>
              <a:t>Ranshur</a:t>
            </a:r>
            <a:r>
              <a:rPr lang="en-US" dirty="0"/>
              <a:t> </a:t>
            </a:r>
            <a:r>
              <a:rPr lang="en-US" dirty="0" err="1"/>
              <a:t>Pratiksha</a:t>
            </a:r>
            <a:r>
              <a:rPr lang="en-US" dirty="0"/>
              <a:t> </a:t>
            </a:r>
            <a:r>
              <a:rPr lang="en-US" dirty="0" err="1"/>
              <a:t>Dilip</a:t>
            </a:r>
            <a:r>
              <a:rPr lang="en-US" dirty="0"/>
              <a:t> - 64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Guided By –</a:t>
            </a:r>
          </a:p>
          <a:p>
            <a:pPr algn="ctr"/>
            <a:r>
              <a:rPr lang="en-US" dirty="0"/>
              <a:t>Prof. </a:t>
            </a:r>
            <a:r>
              <a:rPr lang="en-US" dirty="0" err="1"/>
              <a:t>Atiya</a:t>
            </a:r>
            <a:r>
              <a:rPr lang="en-US" dirty="0"/>
              <a:t> </a:t>
            </a:r>
            <a:r>
              <a:rPr lang="en-US" dirty="0" err="1"/>
              <a:t>Kazi</a:t>
            </a:r>
            <a:endParaRPr lang="en-IN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45248"/>
            <a:ext cx="986036" cy="941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7982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5736" y="116632"/>
            <a:ext cx="6172200" cy="1368152"/>
          </a:xfrm>
        </p:spPr>
        <p:txBody>
          <a:bodyPr/>
          <a:lstStyle/>
          <a:p>
            <a:r>
              <a:rPr lang="en-US" dirty="0"/>
              <a:t>SYSTEM REQUIREMENT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1700808"/>
            <a:ext cx="6624736" cy="4392488"/>
          </a:xfrm>
        </p:spPr>
        <p:txBody>
          <a:bodyPr/>
          <a:lstStyle/>
          <a:p>
            <a:pPr marL="285750" indent="-285750">
              <a:buFont typeface="Wingdings" pitchFamily="2" charset="2"/>
              <a:buChar char="v"/>
            </a:pPr>
            <a:endParaRPr lang="en-US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HARDWARE REQUIREMENTS :</a:t>
            </a:r>
          </a:p>
          <a:p>
            <a:r>
              <a:rPr lang="en-US" b="0" dirty="0"/>
              <a:t>Operating system : Windows</a:t>
            </a:r>
          </a:p>
          <a:p>
            <a:r>
              <a:rPr lang="en-US" b="0" dirty="0"/>
              <a:t>RAM : 8 GB( minimum requirement )</a:t>
            </a:r>
          </a:p>
          <a:p>
            <a:r>
              <a:rPr lang="en-US" b="0" dirty="0"/>
              <a:t>Hard Disk : 1GB working space (minimum requirement)</a:t>
            </a:r>
          </a:p>
          <a:p>
            <a:endParaRPr lang="en-US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SOFTWARE REQUIREMENT: </a:t>
            </a:r>
          </a:p>
          <a:p>
            <a:r>
              <a:rPr lang="en-US" b="0" dirty="0"/>
              <a:t>Languages : Python </a:t>
            </a:r>
          </a:p>
          <a:p>
            <a:r>
              <a:rPr lang="en-US" b="0" dirty="0"/>
              <a:t>Tools : Google </a:t>
            </a:r>
            <a:r>
              <a:rPr lang="en-US" b="0" dirty="0" err="1"/>
              <a:t>Colab</a:t>
            </a:r>
            <a:r>
              <a:rPr lang="en-US" b="0" dirty="0"/>
              <a:t> / PyCharm, VS code , Flask</a:t>
            </a:r>
            <a:endParaRPr lang="en-IN" b="0" dirty="0"/>
          </a:p>
        </p:txBody>
      </p:sp>
    </p:spTree>
    <p:extLst>
      <p:ext uri="{BB962C8B-B14F-4D97-AF65-F5344CB8AC3E}">
        <p14:creationId xmlns:p14="http://schemas.microsoft.com/office/powerpoint/2010/main" val="4163371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9752" y="0"/>
            <a:ext cx="6172200" cy="1268760"/>
          </a:xfrm>
        </p:spPr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39752" y="1628800"/>
            <a:ext cx="6172200" cy="3312368"/>
          </a:xfrm>
        </p:spPr>
        <p:txBody>
          <a:bodyPr/>
          <a:lstStyle/>
          <a:p>
            <a:r>
              <a:rPr lang="en-US" dirty="0"/>
              <a:t>We will implement email monitoring system using Machine Learning Algorithms such as  Naive Bayes Algorithm and KNN ( K-Nearest Neighbor ) and  Linear Regression Algorithm and compare which is better 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3657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7744" y="1628800"/>
            <a:ext cx="6172200" cy="1894362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THANK YOU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787545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7744" y="332656"/>
            <a:ext cx="6172200" cy="936104"/>
          </a:xfrm>
        </p:spPr>
        <p:txBody>
          <a:bodyPr/>
          <a:lstStyle/>
          <a:p>
            <a:r>
              <a:rPr lang="en-US" dirty="0"/>
              <a:t>CONTENTS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1760" y="1556792"/>
            <a:ext cx="6172200" cy="3888432"/>
          </a:xfrm>
        </p:spPr>
        <p:txBody>
          <a:bodyPr>
            <a:norm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2000" dirty="0"/>
              <a:t>Problem Statement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2000" dirty="0"/>
              <a:t>Literature Review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2000" dirty="0"/>
              <a:t>Existing System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2000" dirty="0"/>
              <a:t>Proposed System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2000" dirty="0"/>
              <a:t>System Architecture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2000" dirty="0"/>
              <a:t>Flowchart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2000" dirty="0"/>
              <a:t>Algorithms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2000" dirty="0"/>
              <a:t>System Requirement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20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416146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5736" y="4576"/>
            <a:ext cx="6172200" cy="1264184"/>
          </a:xfrm>
        </p:spPr>
        <p:txBody>
          <a:bodyPr/>
          <a:lstStyle/>
          <a:p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94560" y="1793778"/>
            <a:ext cx="6172200" cy="4443534"/>
          </a:xfrm>
        </p:spPr>
        <p:txBody>
          <a:bodyPr>
            <a:normAutofit/>
          </a:bodyPr>
          <a:lstStyle/>
          <a:p>
            <a:r>
              <a:rPr lang="en-US" dirty="0"/>
              <a:t>Email Spam has become a major problem nowadays , with rapid growth of internet users . Spam email are the messages sent to multiple addresses . People are using them for illegal and unethical conducts such as phishing and frauds . </a:t>
            </a:r>
          </a:p>
          <a:p>
            <a:r>
              <a:rPr lang="en-US" dirty="0"/>
              <a:t>So it is needed to identify those spam mails which are fraud .</a:t>
            </a:r>
          </a:p>
          <a:p>
            <a:r>
              <a:rPr lang="en-US" dirty="0"/>
              <a:t>Using Email Monitoring System , spam and non-spam emails are classified using ML algorithm like Naïve Bayes and KNN and Logistic Regression .</a:t>
            </a:r>
          </a:p>
          <a:p>
            <a:endParaRPr lang="en-US" dirty="0"/>
          </a:p>
          <a:p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3716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7704" y="0"/>
            <a:ext cx="6172200" cy="792088"/>
          </a:xfrm>
        </p:spPr>
        <p:txBody>
          <a:bodyPr/>
          <a:lstStyle/>
          <a:p>
            <a:r>
              <a:rPr lang="en-US" dirty="0"/>
              <a:t>LITERATURE REVIEW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95736" y="1484784"/>
            <a:ext cx="6172200" cy="4752528"/>
          </a:xfrm>
        </p:spPr>
        <p:txBody>
          <a:bodyPr/>
          <a:lstStyle/>
          <a:p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461135"/>
              </p:ext>
            </p:extLst>
          </p:nvPr>
        </p:nvGraphicFramePr>
        <p:xfrm>
          <a:off x="395536" y="836712"/>
          <a:ext cx="8352928" cy="5540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78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450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7699">
                <a:tc>
                  <a:txBody>
                    <a:bodyPr/>
                    <a:lstStyle/>
                    <a:p>
                      <a:r>
                        <a:rPr lang="en-US" dirty="0"/>
                        <a:t>Paper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Features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41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Email based spam detection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600" dirty="0"/>
                    </a:p>
                    <a:p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 this spam classification is created using Bayes theorem  and Naïve Bayes classifier and also IP addresses of the sender are often detected. And its accuracy is 97% .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16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Spam email using Naïve Bayes Classifier </a:t>
                      </a:r>
                      <a:endParaRPr lang="en-IN" sz="1600" dirty="0"/>
                    </a:p>
                    <a:p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</a:t>
                      </a:r>
                      <a:r>
                        <a:rPr lang="en-US" sz="1600" baseline="0" dirty="0"/>
                        <a:t> this, it creates spam Email classification using Naïve Bayes Algorithm and the accuracy is 99%. Also calculates error rate.  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141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Existing</a:t>
                      </a:r>
                      <a:r>
                        <a:rPr lang="en-US" sz="1600" baseline="0" dirty="0"/>
                        <a:t> Email Spam Filtering Method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 this the system Uses Machine Learning</a:t>
                      </a:r>
                      <a:r>
                        <a:rPr lang="en-US" sz="1600" baseline="0" dirty="0"/>
                        <a:t> techniques like</a:t>
                      </a:r>
                      <a:r>
                        <a:rPr lang="en-US" sz="1600" dirty="0"/>
                        <a:t> Naïve Bayes, KNN, SVM</a:t>
                      </a:r>
                      <a:r>
                        <a:rPr lang="en-US" sz="1600" baseline="0" dirty="0"/>
                        <a:t> and summarizes overall scenario regarding Accuracy Rate.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141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Email spam</a:t>
                      </a:r>
                      <a:r>
                        <a:rPr lang="en-US" sz="1600" baseline="0" dirty="0"/>
                        <a:t> filtering using ML </a:t>
                      </a:r>
                    </a:p>
                    <a:p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It compares implemented algorithm of </a:t>
                      </a:r>
                      <a:r>
                        <a:rPr lang="en-US" sz="1600" dirty="0" err="1"/>
                        <a:t>XGboosting</a:t>
                      </a:r>
                      <a:r>
                        <a:rPr lang="en-US" sz="1600" dirty="0"/>
                        <a:t> Classifier with</a:t>
                      </a:r>
                      <a:r>
                        <a:rPr lang="en-US" sz="1600" baseline="0" dirty="0"/>
                        <a:t> existed classifier of SVM, Naïve Bayes and its accuracy is 95%</a:t>
                      </a:r>
                      <a:r>
                        <a:rPr lang="en-US" sz="1600" dirty="0"/>
                        <a:t> 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554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Machine</a:t>
                      </a:r>
                      <a:r>
                        <a:rPr lang="en-US" sz="1600" baseline="0" dirty="0"/>
                        <a:t> Learning Techniques for spam Email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It implements spam detection by using Machine learning and deep Learning</a:t>
                      </a:r>
                      <a:r>
                        <a:rPr lang="en-US" sz="1600" baseline="0" dirty="0"/>
                        <a:t> Techniques like Naïve Bayes, Decision Tree, Neural Networks and Random forest.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7233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7744" y="116632"/>
            <a:ext cx="6172200" cy="1224136"/>
          </a:xfrm>
        </p:spPr>
        <p:txBody>
          <a:bodyPr/>
          <a:lstStyle/>
          <a:p>
            <a:r>
              <a:rPr lang="en-US" dirty="0"/>
              <a:t>EXISTING SYSTEM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1700808"/>
            <a:ext cx="6172200" cy="4968552"/>
          </a:xfrm>
        </p:spPr>
        <p:txBody>
          <a:bodyPr/>
          <a:lstStyle/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The Existing Email system has a weak spam detection Mechanism.</a:t>
            </a:r>
            <a:endParaRPr lang="en-IN" dirty="0"/>
          </a:p>
          <a:p>
            <a:r>
              <a:rPr lang="en-IN" dirty="0"/>
              <a:t>	This results in segregation of important emails into spam emails. </a:t>
            </a:r>
          </a:p>
          <a:p>
            <a:r>
              <a:rPr lang="en-US" dirty="0"/>
              <a:t>	This can lead to </a:t>
            </a:r>
            <a:r>
              <a:rPr lang="en-US" dirty="0" err="1"/>
              <a:t>misscommunication</a:t>
            </a:r>
            <a:r>
              <a:rPr lang="en-US" dirty="0"/>
              <a:t> or delay of messages.</a:t>
            </a:r>
          </a:p>
          <a:p>
            <a:endParaRPr lang="en-US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Sometimes some unimportant or phishing emails are not segregated into spam folder which leads unnecessary attention to unimportant emails 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438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7744" y="0"/>
            <a:ext cx="6172200" cy="1340768"/>
          </a:xfrm>
        </p:spPr>
        <p:txBody>
          <a:bodyPr/>
          <a:lstStyle/>
          <a:p>
            <a:r>
              <a:rPr lang="en-US" dirty="0"/>
              <a:t>PROPOSED SYSTEM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1556792"/>
            <a:ext cx="6172200" cy="4968552"/>
          </a:xfrm>
        </p:spPr>
        <p:txBody>
          <a:bodyPr/>
          <a:lstStyle/>
          <a:p>
            <a:r>
              <a:rPr lang="en-US" dirty="0"/>
              <a:t>In this system to solve the problem of spam , email monitoring system is implemented using machine learning algorithms like Naive Bayes and KNN and accuracy of both these algorithms is compared . </a:t>
            </a:r>
          </a:p>
          <a:p>
            <a:r>
              <a:rPr lang="en-US" dirty="0"/>
              <a:t>Using this system the problem of existing system is been solved.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431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5736" y="116632"/>
            <a:ext cx="6172200" cy="1224136"/>
          </a:xfrm>
        </p:spPr>
        <p:txBody>
          <a:bodyPr/>
          <a:lstStyle/>
          <a:p>
            <a:r>
              <a:rPr lang="en-US" dirty="0"/>
              <a:t>SYSTEM ARCHITECTURE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95736" y="1628800"/>
            <a:ext cx="6172200" cy="4968552"/>
          </a:xfrm>
        </p:spPr>
        <p:txBody>
          <a:bodyPr/>
          <a:lstStyle/>
          <a:p>
            <a:endParaRPr lang="en-US" dirty="0"/>
          </a:p>
          <a:p>
            <a:endParaRPr lang="en-IN" dirty="0"/>
          </a:p>
        </p:txBody>
      </p:sp>
      <p:pic>
        <p:nvPicPr>
          <p:cNvPr id="2050" name="Picture 2" descr="https://lh5.googleusercontent.com/Y6Hvhf8h2qe3O4Z2EwTE-2se_2YxO891gGi4skXucgDwnFVO-tOFze0KefhhHjvbajRbgOK2_3ZowQxXDb9uiUnsuVv4MKAEzs4mZegGjmVO6gBT54SiuZDVdmERHAxox-d7FOMZfGGjszVkE1b4vDhsQ6PRYFEt4RwAFfgt_XK8G7052dx-TYSb7CGqd45ohOYD9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452104"/>
            <a:ext cx="5295900" cy="511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3131840" y="5085184"/>
            <a:ext cx="108012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Naïve Bayes / KNN</a:t>
            </a:r>
            <a:endParaRPr lang="en-IN" sz="1050" b="1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AB5E36-346B-E8B6-51AF-047342779F02}"/>
              </a:ext>
            </a:extLst>
          </p:cNvPr>
          <p:cNvSpPr txBox="1"/>
          <p:nvPr/>
        </p:nvSpPr>
        <p:spPr>
          <a:xfrm>
            <a:off x="5709742" y="5877272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Set: </a:t>
            </a:r>
            <a:r>
              <a:rPr lang="en-US" dirty="0" err="1"/>
              <a:t>spambase.csb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0131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7744" y="22864"/>
            <a:ext cx="6172200" cy="1245896"/>
          </a:xfrm>
        </p:spPr>
        <p:txBody>
          <a:bodyPr/>
          <a:lstStyle/>
          <a:p>
            <a:r>
              <a:rPr lang="en-US" dirty="0"/>
              <a:t>FLOWCHART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1556792"/>
            <a:ext cx="6172200" cy="4981168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dirty="0"/>
              <a:t>Dataset</a:t>
            </a:r>
          </a:p>
          <a:p>
            <a:pPr algn="ctr"/>
            <a:endParaRPr lang="en-US" dirty="0"/>
          </a:p>
          <a:p>
            <a:pPr algn="ctr"/>
            <a:br>
              <a:rPr lang="en-US" dirty="0"/>
            </a:br>
            <a:r>
              <a:rPr lang="en-US" dirty="0"/>
              <a:t>Collection of data</a:t>
            </a:r>
          </a:p>
          <a:p>
            <a:pPr algn="ctr"/>
            <a:endParaRPr lang="en-US" dirty="0"/>
          </a:p>
          <a:p>
            <a:pPr algn="ctr"/>
            <a:br>
              <a:rPr lang="en-US" dirty="0"/>
            </a:br>
            <a:r>
              <a:rPr lang="en-US" dirty="0"/>
              <a:t>Pre-processing and filtering of data </a:t>
            </a:r>
          </a:p>
          <a:p>
            <a:pPr algn="ctr"/>
            <a:endParaRPr lang="en-US" dirty="0"/>
          </a:p>
          <a:p>
            <a:pPr algn="ctr"/>
            <a:br>
              <a:rPr lang="en-US" dirty="0"/>
            </a:br>
            <a:r>
              <a:rPr lang="en-US" dirty="0"/>
              <a:t>Classification of email data</a:t>
            </a:r>
          </a:p>
          <a:p>
            <a:pPr algn="ctr"/>
            <a:endParaRPr lang="en-US" dirty="0"/>
          </a:p>
          <a:p>
            <a:pPr algn="ctr"/>
            <a:br>
              <a:rPr lang="en-US" dirty="0"/>
            </a:br>
            <a:r>
              <a:rPr lang="en-US" dirty="0"/>
              <a:t>Spam/Non-Spam</a:t>
            </a:r>
          </a:p>
          <a:p>
            <a:pPr algn="ctr"/>
            <a:endParaRPr lang="en-US" dirty="0"/>
          </a:p>
          <a:p>
            <a:pPr algn="ctr"/>
            <a:br>
              <a:rPr lang="en-US" dirty="0"/>
            </a:br>
            <a:r>
              <a:rPr lang="en-US" dirty="0"/>
              <a:t>Analyze the performance parameters</a:t>
            </a:r>
          </a:p>
          <a:p>
            <a:br>
              <a:rPr lang="en-US" dirty="0"/>
            </a:br>
            <a:endParaRPr lang="en-IN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292080" y="1844824"/>
            <a:ext cx="0" cy="5040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286736" y="2554052"/>
            <a:ext cx="0" cy="5040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286736" y="3356992"/>
            <a:ext cx="0" cy="5040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286736" y="4113076"/>
            <a:ext cx="0" cy="5040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292080" y="4928568"/>
            <a:ext cx="0" cy="5040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5938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5736" y="44624"/>
            <a:ext cx="6172200" cy="1368152"/>
          </a:xfrm>
        </p:spPr>
        <p:txBody>
          <a:bodyPr/>
          <a:lstStyle/>
          <a:p>
            <a:r>
              <a:rPr lang="en-US" dirty="0"/>
              <a:t>ALGORITHMS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2195736" y="1700808"/>
                <a:ext cx="6172200" cy="4392488"/>
              </a:xfrm>
            </p:spPr>
            <p:txBody>
              <a:bodyPr>
                <a:normAutofit fontScale="85000" lnSpcReduction="10000"/>
              </a:bodyPr>
              <a:lstStyle/>
              <a:p>
                <a:pPr marL="285750" indent="-285750">
                  <a:buFont typeface="Wingdings" pitchFamily="2" charset="2"/>
                  <a:buChar char="v"/>
                </a:pPr>
                <a:r>
                  <a:rPr lang="en-US" sz="2000" dirty="0"/>
                  <a:t>Naïve Bayes</a:t>
                </a:r>
              </a:p>
              <a:p>
                <a:pPr marL="285750" indent="-285750">
                  <a:buFont typeface="Wingdings" pitchFamily="2" charset="2"/>
                  <a:buChar char="v"/>
                </a:pPr>
                <a:r>
                  <a:rPr lang="en-US" sz="2000" dirty="0"/>
                  <a:t>KNN ( K – Nearest Neighbor )</a:t>
                </a:r>
              </a:p>
              <a:p>
                <a:pPr marL="285750" indent="-285750">
                  <a:buFont typeface="Wingdings" pitchFamily="2" charset="2"/>
                  <a:buChar char="v"/>
                </a:pPr>
                <a:r>
                  <a:rPr lang="en-US" sz="2000" dirty="0"/>
                  <a:t>Logistic Regression</a:t>
                </a:r>
              </a:p>
              <a:p>
                <a:r>
                  <a:rPr lang="en-US" sz="2000" dirty="0"/>
                  <a:t>These are supervised ML algorithm used for classification problems .</a:t>
                </a:r>
              </a:p>
              <a:p>
                <a:r>
                  <a:rPr lang="en-US" sz="2000" dirty="0"/>
                  <a:t>Naïve Bayes is based on Bayes theorem which uses probability formula :</a:t>
                </a:r>
              </a:p>
              <a:p>
                <a:r>
                  <a:rPr lang="en-US" sz="2000" dirty="0"/>
                  <a:t>P(A|B)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/>
                          </a:rPr>
                          <m:t>𝑷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𝑩</m:t>
                            </m:r>
                          </m:e>
                          <m:e>
                            <m:r>
                              <a:rPr lang="en-US" sz="2000" i="1">
                                <a:latin typeface="Cambria Math"/>
                              </a:rPr>
                              <m:t>𝑨</m:t>
                            </m:r>
                          </m:e>
                        </m:d>
                        <m:r>
                          <a:rPr lang="en-US" sz="2000" i="1">
                            <a:latin typeface="Cambria Math"/>
                          </a:rPr>
                          <m:t> .  </m:t>
                        </m:r>
                        <m:r>
                          <a:rPr lang="en-US" sz="2000" i="1">
                            <a:latin typeface="Cambria Math"/>
                          </a:rPr>
                          <m:t>𝑷</m:t>
                        </m:r>
                        <m:r>
                          <a:rPr lang="en-US" sz="2000" i="1">
                            <a:latin typeface="Cambria Math"/>
                          </a:rPr>
                          <m:t>(</m:t>
                        </m:r>
                        <m:r>
                          <a:rPr lang="en-US" sz="2000" i="1">
                            <a:latin typeface="Cambria Math"/>
                          </a:rPr>
                          <m:t>𝑨</m:t>
                        </m:r>
                        <m:r>
                          <a:rPr lang="en-US" sz="2000" i="1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sz="2000" i="1">
                            <a:latin typeface="Cambria Math"/>
                          </a:rPr>
                          <m:t>𝑷</m:t>
                        </m:r>
                        <m:r>
                          <a:rPr lang="en-US" sz="2000" i="1">
                            <a:latin typeface="Cambria Math"/>
                          </a:rPr>
                          <m:t>(</m:t>
                        </m:r>
                        <m:r>
                          <a:rPr lang="en-US" sz="2000" i="1">
                            <a:latin typeface="Cambria Math"/>
                          </a:rPr>
                          <m:t>𝑩</m:t>
                        </m:r>
                        <m:r>
                          <a:rPr lang="en-US" sz="2000" i="1"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endParaRPr lang="en-IN" sz="2000" dirty="0"/>
              </a:p>
              <a:p>
                <a:r>
                  <a:rPr lang="en-US" sz="2000" dirty="0"/>
                  <a:t>KNN is based on similarity which uses Euclidean distance formula 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𝑿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𝟏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𝑿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𝟐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𝒀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𝟏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𝒀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IN" dirty="0"/>
              </a:p>
              <a:p>
                <a:r>
                  <a:rPr lang="en-IN" dirty="0"/>
                  <a:t>Logistic regression represent by the following formula : </a:t>
                </a:r>
              </a:p>
              <a:p>
                <a:r>
                  <a:rPr lang="en-IN" dirty="0"/>
                  <a:t>Logit(pi) = 1/(1+ exp(-pi)) ln(pi/(1-pi)) = Beta_0 + Beta_1*X_1 + … + </a:t>
                </a:r>
                <a:r>
                  <a:rPr lang="en-IN" dirty="0" err="1"/>
                  <a:t>B_k</a:t>
                </a:r>
                <a:r>
                  <a:rPr lang="en-IN" dirty="0"/>
                  <a:t>*</a:t>
                </a:r>
                <a:r>
                  <a:rPr lang="en-IN" dirty="0" err="1"/>
                  <a:t>K_k</a:t>
                </a:r>
                <a:endParaRPr lang="en-IN" dirty="0"/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2195736" y="1700808"/>
                <a:ext cx="6172200" cy="4392488"/>
              </a:xfrm>
              <a:blipFill>
                <a:blip r:embed="rId2"/>
                <a:stretch>
                  <a:fillRect l="-592" t="-832" r="-118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98680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384</TotalTime>
  <Words>622</Words>
  <Application>Microsoft Office PowerPoint</Application>
  <PresentationFormat>On-screen Show (4:3)</PresentationFormat>
  <Paragraphs>86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Cambria Math</vt:lpstr>
      <vt:lpstr>Century Schoolbook</vt:lpstr>
      <vt:lpstr>Wingdings</vt:lpstr>
      <vt:lpstr>Wingdings 2</vt:lpstr>
      <vt:lpstr>Oriel</vt:lpstr>
      <vt:lpstr>   hope foundation    finolex academy of management and technology department of information technology   EMAIL MONITORING SYSTEM </vt:lpstr>
      <vt:lpstr>CONTENTS</vt:lpstr>
      <vt:lpstr>PROBLEM STATEMENT</vt:lpstr>
      <vt:lpstr>LITERATURE REVIEW</vt:lpstr>
      <vt:lpstr>EXISTING SYSTEM</vt:lpstr>
      <vt:lpstr>PROPOSED SYSTEM</vt:lpstr>
      <vt:lpstr>SYSTEM ARCHITECTURE</vt:lpstr>
      <vt:lpstr>FLOWCHART</vt:lpstr>
      <vt:lpstr>ALGORITHMS</vt:lpstr>
      <vt:lpstr>SYSTEM REQUIREMENT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hope foundation finolex academy of management and technology department of information technology</dc:title>
  <dc:creator>sayalinalawade30@gmail.com</dc:creator>
  <cp:lastModifiedBy>ASAVARI MHADGUT</cp:lastModifiedBy>
  <cp:revision>44</cp:revision>
  <dcterms:created xsi:type="dcterms:W3CDTF">2022-09-25T17:17:55Z</dcterms:created>
  <dcterms:modified xsi:type="dcterms:W3CDTF">2023-04-27T04:06:42Z</dcterms:modified>
</cp:coreProperties>
</file>