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68" r:id="rId12"/>
    <p:sldId id="281" r:id="rId13"/>
    <p:sldId id="282" r:id="rId14"/>
    <p:sldId id="283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08E4F7D-95A5-4B8D-9399-569D09724C25}">
          <p14:sldIdLst>
            <p14:sldId id="256"/>
            <p14:sldId id="259"/>
            <p14:sldId id="258"/>
            <p14:sldId id="261"/>
            <p14:sldId id="262"/>
            <p14:sldId id="260"/>
            <p14:sldId id="263"/>
            <p14:sldId id="264"/>
            <p14:sldId id="265"/>
            <p14:sldId id="267"/>
            <p14:sldId id="268"/>
            <p14:sldId id="281"/>
            <p14:sldId id="282"/>
            <p14:sldId id="283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404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9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707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2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3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6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42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8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344359-BF47-2A5E-4B52-7F452D8ED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06340"/>
            <a:ext cx="8361229" cy="2702132"/>
          </a:xfrm>
        </p:spPr>
        <p:txBody>
          <a:bodyPr/>
          <a:lstStyle/>
          <a:p>
            <a:r>
              <a:rPr lang="ru-RU" sz="4400" dirty="0"/>
              <a:t>Анализ алгоритмов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Edmonds-</a:t>
            </a:r>
            <a:r>
              <a:rPr lang="en-US" sz="4400" dirty="0" err="1"/>
              <a:t>karp</a:t>
            </a:r>
            <a:r>
              <a:rPr lang="en-US" sz="4400" dirty="0"/>
              <a:t>, </a:t>
            </a:r>
            <a:br>
              <a:rPr lang="en-US" sz="4400" dirty="0"/>
            </a:br>
            <a:r>
              <a:rPr lang="en-US" sz="4400" dirty="0"/>
              <a:t>Push relabel,</a:t>
            </a:r>
            <a:br>
              <a:rPr lang="en-US" sz="4400" dirty="0"/>
            </a:br>
            <a:r>
              <a:rPr lang="en-US" sz="4400" dirty="0" smtClean="0"/>
              <a:t>MQI</a:t>
            </a:r>
            <a:r>
              <a:rPr lang="en-US" sz="4400" dirty="0"/>
              <a:t/>
            </a:r>
            <a:br>
              <a:rPr lang="en-US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DCD7821-12C3-9344-19FC-B3F77390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5723" y="4587215"/>
            <a:ext cx="2925365" cy="1086237"/>
          </a:xfrm>
        </p:spPr>
        <p:txBody>
          <a:bodyPr>
            <a:normAutofit/>
          </a:bodyPr>
          <a:lstStyle/>
          <a:p>
            <a:r>
              <a:rPr lang="ru-RU" sz="1800" dirty="0"/>
              <a:t>Авершин Александр</a:t>
            </a:r>
          </a:p>
          <a:p>
            <a:r>
              <a:rPr lang="ru-RU" sz="1800" dirty="0"/>
              <a:t>Бондарев Ярослав</a:t>
            </a:r>
          </a:p>
          <a:p>
            <a:r>
              <a:rPr lang="ru-RU" sz="1800" dirty="0"/>
              <a:t>До Минь Ньан</a:t>
            </a:r>
          </a:p>
        </p:txBody>
      </p:sp>
    </p:spTree>
    <p:extLst>
      <p:ext uri="{BB962C8B-B14F-4D97-AF65-F5344CB8AC3E}">
        <p14:creationId xmlns:p14="http://schemas.microsoft.com/office/powerpoint/2010/main" val="154079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68712" cy="1485900"/>
          </a:xfrm>
        </p:spPr>
        <p:txBody>
          <a:bodyPr/>
          <a:lstStyle/>
          <a:p>
            <a:r>
              <a:rPr lang="ru-RU" dirty="0"/>
              <a:t>Сравнения </a:t>
            </a:r>
            <a:r>
              <a:rPr lang="en-US" dirty="0"/>
              <a:t>Edmonds-Karp </a:t>
            </a:r>
            <a:r>
              <a:rPr lang="ru-RU" dirty="0"/>
              <a:t>и </a:t>
            </a:r>
            <a:r>
              <a:rPr lang="en-US" dirty="0"/>
              <a:t>Push-Relabel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8996F5D-C162-35B9-7D53-736EB3A4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34" y="1428750"/>
            <a:ext cx="855464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68712" cy="1485900"/>
          </a:xfrm>
        </p:spPr>
        <p:txBody>
          <a:bodyPr/>
          <a:lstStyle/>
          <a:p>
            <a:r>
              <a:rPr lang="ru-RU" dirty="0"/>
              <a:t>Сравнения </a:t>
            </a:r>
            <a:r>
              <a:rPr lang="en-US" dirty="0"/>
              <a:t>Edmonds-Karp </a:t>
            </a:r>
            <a:r>
              <a:rPr lang="ru-RU" dirty="0"/>
              <a:t>и </a:t>
            </a:r>
            <a:r>
              <a:rPr lang="en-US" dirty="0"/>
              <a:t>Push-Relabel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0AA3DC45-B8FB-F797-02FB-8A0DE5DC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1433808"/>
            <a:ext cx="854511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5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29" y="2852383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 smtClean="0"/>
              <a:t>MQI</a:t>
            </a:r>
            <a:r>
              <a:rPr lang="ru-RU" dirty="0" smtClean="0"/>
              <a:t> улучшения кластеров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5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8" y="0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 smtClean="0"/>
              <a:t>MQI</a:t>
            </a:r>
            <a:r>
              <a:rPr lang="ru-RU" dirty="0" smtClean="0"/>
              <a:t> улучшения кластеров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75" y="844211"/>
            <a:ext cx="6649525" cy="33183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576" y="5038692"/>
            <a:ext cx="3084159" cy="77525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468406" y="4554517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Проводимость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70" y="4817121"/>
            <a:ext cx="3337569" cy="11064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661" y="4864111"/>
            <a:ext cx="2668420" cy="1099960"/>
          </a:xfrm>
          <a:prstGeom prst="rect">
            <a:avLst/>
          </a:prstGeom>
        </p:spPr>
      </p:pic>
      <p:sp>
        <p:nvSpPr>
          <p:cNvPr id="11" name="Стрелка вниз 10"/>
          <p:cNvSpPr/>
          <p:nvPr/>
        </p:nvSpPr>
        <p:spPr>
          <a:xfrm rot="16200000">
            <a:off x="4367285" y="5036024"/>
            <a:ext cx="832513" cy="641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5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8" y="0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 smtClean="0"/>
              <a:t>MQI</a:t>
            </a:r>
            <a:r>
              <a:rPr lang="ru-RU" dirty="0" smtClean="0"/>
              <a:t> улучшения кластеров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95" y="3400565"/>
            <a:ext cx="7239100" cy="30002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08" y="903395"/>
            <a:ext cx="7214863" cy="22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на собственном небольшом датасете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26" y="1257967"/>
            <a:ext cx="8278514" cy="3720975"/>
          </a:xfrm>
          <a:prstGeom prst="rect">
            <a:avLst/>
          </a:prstGeom>
        </p:spPr>
      </p:pic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0.23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0.14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0.28 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667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на собственном небольшом датасете</a:t>
            </a:r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0.33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0.33</a:t>
            </a:r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0.22</a:t>
            </a:r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</a:t>
            </a:r>
            <a:r>
              <a:rPr lang="ru-RU" b="1" dirty="0" smtClean="0"/>
              <a:t>2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90" y="1258389"/>
            <a:ext cx="8087443" cy="36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8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на собственном небольшом датасете</a:t>
            </a:r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0.11</a:t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0.07</a:t>
            </a:r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</a:t>
            </a:r>
            <a:r>
              <a:rPr lang="ru-RU" b="1" dirty="0" smtClean="0"/>
              <a:t>39</a:t>
            </a:r>
            <a:r>
              <a:rPr lang="en-US" b="1" dirty="0" smtClean="0"/>
              <a:t> 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</a:t>
            </a:r>
            <a:r>
              <a:rPr lang="ru-RU" b="1" dirty="0" smtClean="0"/>
              <a:t>41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79" y="1326626"/>
            <a:ext cx="8060149" cy="36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smb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22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21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0.22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0.218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18" y="958684"/>
            <a:ext cx="8636900" cy="38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9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smb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1912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1908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0.25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0.24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94" y="919987"/>
            <a:ext cx="9036003" cy="40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4E951D-A34E-96B9-7C78-F78DEA4D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тестирования для алгоритмов нахождения максимального потока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9BAF5E1-EAEA-510A-93CD-8F12D2FE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Проводились замеры времени для алгоритмов нахождения максимального потока в графе, а именно</a:t>
            </a:r>
            <a:r>
              <a:rPr lang="en-US" dirty="0"/>
              <a:t>: Edmonds-Karp</a:t>
            </a:r>
            <a:r>
              <a:rPr lang="ru-RU" dirty="0"/>
              <a:t> и </a:t>
            </a:r>
            <a:r>
              <a:rPr lang="en-US" dirty="0"/>
              <a:t>Push-Relabel</a:t>
            </a:r>
            <a:r>
              <a:rPr lang="ru-RU" dirty="0"/>
              <a:t> (</a:t>
            </a:r>
            <a:r>
              <a:rPr lang="en-US" dirty="0"/>
              <a:t>Highest Label + Global Relabeling</a:t>
            </a:r>
            <a:r>
              <a:rPr lang="ru-RU"/>
              <a:t>)</a:t>
            </a:r>
            <a:endParaRPr lang="en-US" dirty="0"/>
          </a:p>
          <a:p>
            <a:r>
              <a:rPr lang="ru-RU" dirty="0"/>
              <a:t>Генерировались произвольные графы с числом вершин </a:t>
            </a:r>
            <a:r>
              <a:rPr lang="en-US" dirty="0"/>
              <a:t>n: 50, 100, 200</a:t>
            </a:r>
            <a:endParaRPr lang="ru-RU" dirty="0"/>
          </a:p>
          <a:p>
            <a:r>
              <a:rPr lang="ru-RU" dirty="0"/>
              <a:t>Число рёбер зависит от числа вершин и вычислялось, как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n(n-1)/2, n(n-1)/4, n(n-1)/6, n(n-1)/8, n(n-1)/10 </a:t>
            </a:r>
          </a:p>
          <a:p>
            <a:r>
              <a:rPr lang="ru-RU" dirty="0"/>
              <a:t>Ограничение по вместимости</a:t>
            </a:r>
            <a:r>
              <a:rPr lang="en-US" dirty="0"/>
              <a:t> U</a:t>
            </a:r>
            <a:r>
              <a:rPr lang="ru-RU" dirty="0"/>
              <a:t> для дуг было равно 10 и 10000</a:t>
            </a:r>
            <a:endParaRPr lang="en-US" dirty="0"/>
          </a:p>
          <a:p>
            <a:r>
              <a:rPr lang="ru-RU" dirty="0"/>
              <a:t>На каждом наборе генерировалось не менее 50 произвольных графов и вычислялось среднее время выполнения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35377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smb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203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19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0.25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0.23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20" y="944489"/>
            <a:ext cx="8686817" cy="39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smb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28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24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0.22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0.218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01" y="890444"/>
            <a:ext cx="9048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9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karate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13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13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0.37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0.37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76" y="835854"/>
            <a:ext cx="9048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6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karate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Проводимость исходного кластера</a:t>
            </a:r>
            <a:r>
              <a:rPr lang="en-US" b="1" dirty="0"/>
              <a:t>: </a:t>
            </a:r>
            <a:r>
              <a:rPr lang="ru-RU" b="1" dirty="0"/>
              <a:t>0.</a:t>
            </a:r>
            <a:r>
              <a:rPr lang="en-US" b="1" dirty="0"/>
              <a:t>38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Проводимость улучшенного кластера</a:t>
            </a:r>
            <a:r>
              <a:rPr lang="en-US" b="1" dirty="0"/>
              <a:t>: </a:t>
            </a:r>
            <a:r>
              <a:rPr lang="ru-RU" b="1" dirty="0"/>
              <a:t>0.</a:t>
            </a:r>
            <a:r>
              <a:rPr lang="en-US" b="1" dirty="0"/>
              <a:t>38</a:t>
            </a:r>
            <a:endParaRPr lang="ru-RU" b="1" dirty="0"/>
          </a:p>
          <a:p>
            <a:r>
              <a:rPr lang="ru-RU" b="1" dirty="0"/>
              <a:t>Модулярность исходного кластера</a:t>
            </a:r>
            <a:r>
              <a:rPr lang="en-US" b="1" dirty="0"/>
              <a:t>: 0.19</a:t>
            </a:r>
            <a:endParaRPr lang="ru-RU" b="1" dirty="0"/>
          </a:p>
          <a:p>
            <a:r>
              <a:rPr lang="ru-RU" b="1" dirty="0"/>
              <a:t>Модулярность улучшенного кластера</a:t>
            </a:r>
            <a:r>
              <a:rPr lang="en-US" b="1" dirty="0"/>
              <a:t>: 0.19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71" y="849502"/>
            <a:ext cx="9048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karate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33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25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0.20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0.13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5" y="869632"/>
            <a:ext cx="9048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04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err="1" smtClean="0"/>
              <a:t>email_Eu_core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48863" y="1482514"/>
            <a:ext cx="8031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Проводимость исходного кластера</a:t>
            </a:r>
            <a:r>
              <a:rPr lang="en-US" sz="2400" b="1" dirty="0" smtClean="0"/>
              <a:t>: </a:t>
            </a:r>
            <a:r>
              <a:rPr lang="ru-RU" sz="2400" b="1" dirty="0" smtClean="0"/>
              <a:t>0.</a:t>
            </a:r>
            <a:r>
              <a:rPr lang="en-US" sz="2400" b="1" dirty="0" smtClean="0"/>
              <a:t>961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Проводимость улучшенного кластера</a:t>
            </a:r>
            <a:r>
              <a:rPr lang="en-US" sz="2400" b="1" dirty="0" smtClean="0"/>
              <a:t>: </a:t>
            </a:r>
            <a:r>
              <a:rPr lang="ru-RU" sz="2400" b="1" dirty="0" smtClean="0"/>
              <a:t>0.</a:t>
            </a:r>
            <a:r>
              <a:rPr lang="en-US" sz="2400" b="1" dirty="0" smtClean="0"/>
              <a:t>955</a:t>
            </a:r>
            <a:endParaRPr lang="ru-RU" sz="2400" b="1" dirty="0" smtClean="0"/>
          </a:p>
          <a:p>
            <a:r>
              <a:rPr lang="ru-RU" sz="2400" b="1" dirty="0" smtClean="0"/>
              <a:t>Модулярность исходного кластера</a:t>
            </a:r>
            <a:r>
              <a:rPr lang="en-US" sz="2400" b="1" dirty="0" smtClean="0"/>
              <a:t>: 0.0007</a:t>
            </a:r>
            <a:endParaRPr lang="ru-RU" sz="2400" b="1" dirty="0" smtClean="0"/>
          </a:p>
          <a:p>
            <a:r>
              <a:rPr lang="ru-RU" sz="2400" b="1" dirty="0" smtClean="0"/>
              <a:t>Модулярность улучшенного кластера</a:t>
            </a:r>
            <a:r>
              <a:rPr lang="en-US" sz="2400" b="1" smtClean="0"/>
              <a:t>: 0.0004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4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BA1EAB-EE0A-B791-8CC3-0564704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751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 </a:t>
            </a:r>
            <a:r>
              <a:rPr lang="en-US" dirty="0"/>
              <a:t>Edmonds-Karp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0DE584F4-D17E-934A-B50D-1C7672B4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9"/>
          <a:stretch/>
        </p:blipFill>
        <p:spPr>
          <a:xfrm>
            <a:off x="1695117" y="1428750"/>
            <a:ext cx="8954166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A0666E72-57E2-F414-72AF-E922F0C21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5"/>
          <a:stretch/>
        </p:blipFill>
        <p:spPr>
          <a:xfrm>
            <a:off x="1727180" y="1428750"/>
            <a:ext cx="8737639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8C941FEE-7284-E703-9121-FDB691A4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Тестирование </a:t>
            </a:r>
            <a:r>
              <a:rPr lang="en-US" dirty="0"/>
              <a:t>Edmonds-Karp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02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D2A856A8-FD0E-D6AB-FEB9-47D68A16E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0"/>
          <a:stretch/>
        </p:blipFill>
        <p:spPr>
          <a:xfrm>
            <a:off x="1691795" y="1428750"/>
            <a:ext cx="8808410" cy="47117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A8410249-FF5D-3831-90BA-763D2F00DC0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67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Тестирование </a:t>
            </a:r>
            <a:r>
              <a:rPr lang="en-US" dirty="0"/>
              <a:t>Edmonds-Karp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2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DC63F2-36F1-07D2-744C-E5F8D6F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Тестирование </a:t>
            </a:r>
            <a:r>
              <a:rPr lang="en-US" sz="2800" dirty="0"/>
              <a:t>Push Relabel, Highest Label + Global Relabeling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BA794A4-210A-E55D-BFE9-FC5BED9FB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0" b="4140"/>
          <a:stretch/>
        </p:blipFill>
        <p:spPr>
          <a:xfrm>
            <a:off x="1961340" y="1619821"/>
            <a:ext cx="8269319" cy="4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DC63F2-36F1-07D2-744C-E5F8D6F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Тестирование </a:t>
            </a:r>
            <a:r>
              <a:rPr lang="en-US" sz="2800" dirty="0"/>
              <a:t>Push Relabel, Highest Label + Global Relabeling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36559CE-A3C3-9D50-BD7E-529F72E32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7"/>
          <a:stretch/>
        </p:blipFill>
        <p:spPr>
          <a:xfrm>
            <a:off x="1928790" y="1428750"/>
            <a:ext cx="8482868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8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DC63F2-36F1-07D2-744C-E5F8D6F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Тестирование </a:t>
            </a:r>
            <a:r>
              <a:rPr lang="en-US" sz="2800" dirty="0"/>
              <a:t>Push Relabel, Highest Label + Global Relabeling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9F358A2-960E-2167-1530-37465A4EE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7"/>
          <a:stretch/>
        </p:blipFill>
        <p:spPr>
          <a:xfrm>
            <a:off x="1845016" y="1430414"/>
            <a:ext cx="8501967" cy="45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68712" cy="1485900"/>
          </a:xfrm>
        </p:spPr>
        <p:txBody>
          <a:bodyPr/>
          <a:lstStyle/>
          <a:p>
            <a:r>
              <a:rPr lang="ru-RU" dirty="0"/>
              <a:t>Сравнения </a:t>
            </a:r>
            <a:r>
              <a:rPr lang="en-US" dirty="0"/>
              <a:t>Edmonds-Karp </a:t>
            </a:r>
            <a:r>
              <a:rPr lang="ru-RU" dirty="0"/>
              <a:t>и </a:t>
            </a:r>
            <a:r>
              <a:rPr lang="en-US" dirty="0"/>
              <a:t>Push-Relabel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D1720EC6-F03C-1B7F-41DA-DDF556E0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97" y="1466193"/>
            <a:ext cx="854511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927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486</TotalTime>
  <Words>373</Words>
  <Application>Microsoft Office PowerPoint</Application>
  <PresentationFormat>Широкоэкранный</PresentationFormat>
  <Paragraphs>77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Franklin Gothic Book</vt:lpstr>
      <vt:lpstr>Уголки</vt:lpstr>
      <vt:lpstr>Анализ алгоритмов Edmonds-karp,  Push relabel, MQI </vt:lpstr>
      <vt:lpstr>Условия тестирования для алгоритмов нахождения максимального потока</vt:lpstr>
      <vt:lpstr>Тестирование Edmonds-Karp</vt:lpstr>
      <vt:lpstr>Тестирование Edmonds-Karp</vt:lpstr>
      <vt:lpstr>Презентация PowerPoint</vt:lpstr>
      <vt:lpstr>Тестирование Push Relabel, Highest Label + Global Relabeling</vt:lpstr>
      <vt:lpstr>Тестирование Push Relabel, Highest Label + Global Relabeling</vt:lpstr>
      <vt:lpstr>Тестирование Push Relabel, Highest Label + Global Relabeling</vt:lpstr>
      <vt:lpstr>Сравнения Edmonds-Karp и Push-Relabel</vt:lpstr>
      <vt:lpstr>Сравнения Edmonds-Karp и Push-Relabel</vt:lpstr>
      <vt:lpstr>Сравнения Edmonds-Karp и Push-Relabel</vt:lpstr>
      <vt:lpstr>Алгоритм MQI улучшения кластеров</vt:lpstr>
      <vt:lpstr>Алгоритм MQI улучшения кластеров</vt:lpstr>
      <vt:lpstr>Алгоритм MQI улучшения кластеров</vt:lpstr>
      <vt:lpstr>Алгоритм MQI на собственном небольшом датасете</vt:lpstr>
      <vt:lpstr>Алгоритм MQI на собственном небольшом датасете</vt:lpstr>
      <vt:lpstr>Алгоритм MQI на собственном небольшом датасете</vt:lpstr>
      <vt:lpstr>Алгоритм MQI на датасете smb</vt:lpstr>
      <vt:lpstr>Алгоритм MQI на датасете smb</vt:lpstr>
      <vt:lpstr>Алгоритм MQI на датасете smb</vt:lpstr>
      <vt:lpstr>Алгоритм MQI на датасете smb</vt:lpstr>
      <vt:lpstr>Алгоритм MQI на датасете karate</vt:lpstr>
      <vt:lpstr>Алгоритм MQI на датасете karate</vt:lpstr>
      <vt:lpstr>Алгоритм MQI на датасете karate</vt:lpstr>
      <vt:lpstr>Алгоритм MQI на датасете email_Eu_core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алгоритмов Edmonds-karp,  Push relabel, Flow improve</dc:title>
  <dc:creator>До Минь Ньан</dc:creator>
  <cp:lastModifiedBy>Алексей</cp:lastModifiedBy>
  <cp:revision>21</cp:revision>
  <dcterms:created xsi:type="dcterms:W3CDTF">2024-05-22T14:09:19Z</dcterms:created>
  <dcterms:modified xsi:type="dcterms:W3CDTF">2024-05-25T06:51:14Z</dcterms:modified>
</cp:coreProperties>
</file>