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08E4F7D-95A5-4B8D-9399-569D09724C25}">
          <p14:sldIdLst>
            <p14:sldId id="256"/>
            <p14:sldId id="259"/>
            <p14:sldId id="258"/>
            <p14:sldId id="261"/>
            <p14:sldId id="262"/>
            <p14:sldId id="260"/>
            <p14:sldId id="263"/>
            <p14:sldId id="264"/>
            <p14:sldId id="265"/>
            <p14:sldId id="267"/>
            <p14:sldId id="268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404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7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6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4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15C921-60C3-42D2-8049-931BB48897B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B512ED-2C9D-4BE7-973D-816515FDD4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8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344359-BF47-2A5E-4B52-7F452D8E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06340"/>
            <a:ext cx="8361229" cy="2702132"/>
          </a:xfrm>
        </p:spPr>
        <p:txBody>
          <a:bodyPr/>
          <a:lstStyle/>
          <a:p>
            <a:r>
              <a:rPr lang="ru-RU" sz="4400" dirty="0"/>
              <a:t>Анализ алгоритмов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Edmonds-</a:t>
            </a:r>
            <a:r>
              <a:rPr lang="en-US" sz="4400" dirty="0" err="1"/>
              <a:t>karp</a:t>
            </a:r>
            <a:r>
              <a:rPr lang="en-US" sz="4400" dirty="0"/>
              <a:t>, </a:t>
            </a:r>
            <a:br>
              <a:rPr lang="en-US" sz="4400" dirty="0"/>
            </a:br>
            <a:r>
              <a:rPr lang="en-US" sz="4400" dirty="0"/>
              <a:t>Push relabel,</a:t>
            </a:r>
            <a:br>
              <a:rPr lang="en-US" sz="4400" dirty="0"/>
            </a:br>
            <a:r>
              <a:rPr lang="en-US" sz="4400" dirty="0" smtClean="0"/>
              <a:t>MQI</a:t>
            </a:r>
            <a:r>
              <a:rPr lang="en-US" sz="4400" dirty="0"/>
              <a:t/>
            </a:r>
            <a:br>
              <a:rPr lang="en-US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DCD7821-12C3-9344-19FC-B3F77390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5723" y="4587215"/>
            <a:ext cx="2925365" cy="1086237"/>
          </a:xfrm>
        </p:spPr>
        <p:txBody>
          <a:bodyPr>
            <a:normAutofit/>
          </a:bodyPr>
          <a:lstStyle/>
          <a:p>
            <a:r>
              <a:rPr lang="ru-RU" sz="1800" dirty="0"/>
              <a:t>Авершин Александр</a:t>
            </a:r>
          </a:p>
          <a:p>
            <a:r>
              <a:rPr lang="ru-RU" sz="1800" dirty="0"/>
              <a:t>Бондарев Ярослав</a:t>
            </a:r>
          </a:p>
          <a:p>
            <a:r>
              <a:rPr lang="ru-RU" sz="1800" dirty="0"/>
              <a:t>До Минь Ньан</a:t>
            </a:r>
          </a:p>
        </p:txBody>
      </p:sp>
    </p:spTree>
    <p:extLst>
      <p:ext uri="{BB962C8B-B14F-4D97-AF65-F5344CB8AC3E}">
        <p14:creationId xmlns:p14="http://schemas.microsoft.com/office/powerpoint/2010/main" val="154079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8712" cy="1485900"/>
          </a:xfrm>
        </p:spPr>
        <p:txBody>
          <a:bodyPr/>
          <a:lstStyle/>
          <a:p>
            <a:r>
              <a:rPr lang="ru-RU" dirty="0"/>
              <a:t>Сравнения </a:t>
            </a:r>
            <a:r>
              <a:rPr lang="en-US" dirty="0"/>
              <a:t>Edmonds-Karp </a:t>
            </a:r>
            <a:r>
              <a:rPr lang="ru-RU" dirty="0"/>
              <a:t>и </a:t>
            </a:r>
            <a:r>
              <a:rPr lang="en-US" dirty="0"/>
              <a:t>Push-Relabel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8996F5D-C162-35B9-7D53-736EB3A4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34" y="1428750"/>
            <a:ext cx="855464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8712" cy="1485900"/>
          </a:xfrm>
        </p:spPr>
        <p:txBody>
          <a:bodyPr/>
          <a:lstStyle/>
          <a:p>
            <a:r>
              <a:rPr lang="ru-RU" dirty="0"/>
              <a:t>Сравнения </a:t>
            </a:r>
            <a:r>
              <a:rPr lang="en-US" dirty="0"/>
              <a:t>Edmonds-Karp </a:t>
            </a:r>
            <a:r>
              <a:rPr lang="ru-RU" dirty="0"/>
              <a:t>и </a:t>
            </a:r>
            <a:r>
              <a:rPr lang="en-US" dirty="0"/>
              <a:t>Push-Relabel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AA3DC45-B8FB-F797-02FB-8A0DE5DC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1433808"/>
            <a:ext cx="854511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5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на собственном небольшом датасете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26" y="1257967"/>
            <a:ext cx="8278514" cy="3720975"/>
          </a:xfrm>
          <a:prstGeom prst="rect">
            <a:avLst/>
          </a:prstGeom>
        </p:spPr>
      </p:pic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0.23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0.14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0.28 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667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на собственном небольшом датасете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0.33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0.33</a:t>
            </a:r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0.22</a:t>
            </a:r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</a:t>
            </a:r>
            <a:r>
              <a:rPr lang="ru-RU" b="1" dirty="0" smtClean="0"/>
              <a:t>2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90" y="1258389"/>
            <a:ext cx="8087443" cy="36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на собственном небольшом датасете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0.11</a:t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0.07</a:t>
            </a:r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</a:t>
            </a:r>
            <a:r>
              <a:rPr lang="ru-RU" b="1" dirty="0" smtClean="0"/>
              <a:t>39</a:t>
            </a:r>
            <a:r>
              <a:rPr lang="en-US" b="1" dirty="0" smtClean="0"/>
              <a:t> 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</a:t>
            </a:r>
            <a:r>
              <a:rPr lang="ru-RU" b="1" dirty="0" smtClean="0"/>
              <a:t>41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79" y="1326626"/>
            <a:ext cx="8060149" cy="36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22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21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0.22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0.218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18" y="958684"/>
            <a:ext cx="8636900" cy="38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1912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1908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0.25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0.24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94" y="919987"/>
            <a:ext cx="9036003" cy="4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203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19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0.25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0.23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20" y="944489"/>
            <a:ext cx="8686817" cy="39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smb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28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24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0.22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0.218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01" y="890444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karate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13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13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0.37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0.37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76" y="835854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4E951D-A34E-96B9-7C78-F78DEA4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тестирования для алгоритмов нахождения максимального потока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BAF5E1-EAEA-510A-93CD-8F12D2FE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Проводились замеры времени для алгоритмов нахождения максимального потока в графе, а именно</a:t>
            </a:r>
            <a:r>
              <a:rPr lang="en-US" dirty="0"/>
              <a:t>: Edmonds-Karp</a:t>
            </a:r>
            <a:r>
              <a:rPr lang="ru-RU" dirty="0"/>
              <a:t> и </a:t>
            </a:r>
            <a:r>
              <a:rPr lang="en-US" dirty="0"/>
              <a:t>Push-Relabel</a:t>
            </a:r>
            <a:r>
              <a:rPr lang="ru-RU" dirty="0"/>
              <a:t> (</a:t>
            </a:r>
            <a:r>
              <a:rPr lang="en-US" dirty="0"/>
              <a:t>Highest Label + Global Relabeling</a:t>
            </a:r>
            <a:r>
              <a:rPr lang="ru-RU"/>
              <a:t>)</a:t>
            </a:r>
            <a:endParaRPr lang="en-US" dirty="0"/>
          </a:p>
          <a:p>
            <a:r>
              <a:rPr lang="ru-RU" dirty="0"/>
              <a:t>Генерировались произвольные графы с числом вершин </a:t>
            </a:r>
            <a:r>
              <a:rPr lang="en-US" dirty="0"/>
              <a:t>n: 50, 100, 200</a:t>
            </a:r>
            <a:endParaRPr lang="ru-RU" dirty="0"/>
          </a:p>
          <a:p>
            <a:r>
              <a:rPr lang="ru-RU" dirty="0"/>
              <a:t>Число рёбер зависит от числа вершин и вычислялось, как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n(n-1)/2, n(n-1)/4, n(n-1)/6, n(n-1)/8, n(n-1)/10 </a:t>
            </a:r>
          </a:p>
          <a:p>
            <a:r>
              <a:rPr lang="ru-RU" dirty="0"/>
              <a:t>Ограничение по вместимости</a:t>
            </a:r>
            <a:r>
              <a:rPr lang="en-US" dirty="0"/>
              <a:t> U</a:t>
            </a:r>
            <a:r>
              <a:rPr lang="ru-RU" dirty="0"/>
              <a:t> для дуг было равно 10 и 10000</a:t>
            </a:r>
            <a:endParaRPr lang="en-US" dirty="0"/>
          </a:p>
          <a:p>
            <a:r>
              <a:rPr lang="ru-RU" dirty="0"/>
              <a:t>На каждом наборе генерировалось не менее 50 произвольных графов и вычислялось среднее время выполнения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35377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karate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Проводимость исходного кластера</a:t>
            </a:r>
            <a:r>
              <a:rPr lang="en-US" b="1" dirty="0"/>
              <a:t>: </a:t>
            </a:r>
            <a:r>
              <a:rPr lang="ru-RU" b="1" dirty="0"/>
              <a:t>0.</a:t>
            </a:r>
            <a:r>
              <a:rPr lang="en-US" b="1" dirty="0"/>
              <a:t>38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Проводимость улучшенного кластера</a:t>
            </a:r>
            <a:r>
              <a:rPr lang="en-US" b="1" dirty="0"/>
              <a:t>: </a:t>
            </a:r>
            <a:r>
              <a:rPr lang="ru-RU" b="1" dirty="0"/>
              <a:t>0.</a:t>
            </a:r>
            <a:r>
              <a:rPr lang="en-US" b="1" dirty="0"/>
              <a:t>38</a:t>
            </a:r>
            <a:endParaRPr lang="ru-RU" b="1" dirty="0"/>
          </a:p>
          <a:p>
            <a:r>
              <a:rPr lang="ru-RU" b="1" dirty="0"/>
              <a:t>Модулярность исходного кластера</a:t>
            </a:r>
            <a:r>
              <a:rPr lang="en-US" b="1" dirty="0"/>
              <a:t>: 0.19</a:t>
            </a:r>
            <a:endParaRPr lang="ru-RU" b="1" dirty="0"/>
          </a:p>
          <a:p>
            <a:r>
              <a:rPr lang="ru-RU" b="1" dirty="0"/>
              <a:t>Модулярность улучшенного кластера</a:t>
            </a:r>
            <a:r>
              <a:rPr lang="en-US" b="1" dirty="0"/>
              <a:t>: 0.19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71" y="849502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smtClean="0"/>
              <a:t>karate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62517" y="5029671"/>
            <a:ext cx="950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*красными выделены вершины исходного кластер, которые не входят в улучшенный кластер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0985" y="5430129"/>
            <a:ext cx="64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Проводимость исходного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33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Проводимость улучшенного кластера</a:t>
            </a:r>
            <a:r>
              <a:rPr lang="en-US" b="1" dirty="0" smtClean="0"/>
              <a:t>: </a:t>
            </a:r>
            <a:r>
              <a:rPr lang="ru-RU" b="1" dirty="0" smtClean="0"/>
              <a:t>0.</a:t>
            </a:r>
            <a:r>
              <a:rPr lang="en-US" b="1" dirty="0" smtClean="0"/>
              <a:t>25</a:t>
            </a:r>
            <a:endParaRPr lang="ru-RU" b="1" dirty="0" smtClean="0"/>
          </a:p>
          <a:p>
            <a:r>
              <a:rPr lang="ru-RU" b="1" dirty="0" smtClean="0"/>
              <a:t>Модулярность исходного кластера</a:t>
            </a:r>
            <a:r>
              <a:rPr lang="en-US" b="1" dirty="0" smtClean="0"/>
              <a:t>: 0.20</a:t>
            </a:r>
            <a:endParaRPr lang="ru-RU" b="1" dirty="0" smtClean="0"/>
          </a:p>
          <a:p>
            <a:r>
              <a:rPr lang="ru-RU" b="1" dirty="0" smtClean="0"/>
              <a:t>Модулярность улучшенного кластера</a:t>
            </a:r>
            <a:r>
              <a:rPr lang="en-US" b="1" dirty="0" smtClean="0"/>
              <a:t>: 0.13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869632"/>
            <a:ext cx="9048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35" y="109182"/>
            <a:ext cx="10268712" cy="1485900"/>
          </a:xfrm>
        </p:spPr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MQI</a:t>
            </a:r>
            <a:r>
              <a:rPr lang="ru-RU" dirty="0"/>
              <a:t> </a:t>
            </a:r>
            <a:r>
              <a:rPr lang="ru-RU" dirty="0" smtClean="0"/>
              <a:t>на датасете </a:t>
            </a:r>
            <a:r>
              <a:rPr lang="en-US" dirty="0" err="1" smtClean="0"/>
              <a:t>email_Eu_core</a:t>
            </a:r>
            <a:endParaRPr lang="ru-RU" dirty="0"/>
          </a:p>
        </p:txBody>
      </p:sp>
      <p:sp>
        <p:nvSpPr>
          <p:cNvPr id="8" name="AutoShape 8" descr="data:image/png;base64,iVBORw0KGgoAAAANSUhEUgAAA7YAAAGrCAYAAAD0LQv0AAAAOXRFWHRTb2Z0d2FyZQBNYXRwbG90bGliIHZlcnNpb24zLjcuMSwgaHR0cHM6Ly9tYXRwbG90bGliLm9yZy/bCgiHAAAACXBIWXMAAA9hAAAPYQGoP6dpAACkDUlEQVR4nOzdd3gUVdsG8HtLeu+VNHpHqjRp0gTpooBUlWLBXrCh4qu+IqKCIFgARZRepWPoiPQaWhokkN57dne+P/bd/bJke3azm3D/rotLM3PmzNkQ8swzp4kEQRBAREREREREVEeJbd0AIiIiIiIioppgYktERERERER1GhNbIiIiIiIiqtOY2BIREREREVGdxsSWiIiIiIiI6jQmtkRERERERFSnMbElIiIiIiKiOo2JLREREREREdVpTGyJiIiIiIioTmNiS0RERERERHUaE1sr27BhA0QikdY/rVq1snXziEiLgwcPqv+drl69WmuZ7t276/x3XFlZie+++w6dOnWCh4cH3N3d0alTJyxatAgymaxa+aioKAwdOtTin4OIjLNy5UqdsZoxm4i0iYqKgkgkwqOPPqr1/I8//qj+/XH69Olq548dO4aRI0ciKCgITk5OiIqKwsyZM3Hnzp1qZT/66COIRCJkZWVZ/HPUJ1JbN+BB8e6776J58+bqr//zn//YsDVEZAxnZ2esWbMGTz/9tMbxpKQkHD9+HM7OztWuKS4uxpAhQ3Do0CEMHToUU6ZMgVgsxu7duzF79mxs2bIF27dvh6ura219DCIy0ieffILo6OhqxxmziUgbZ2dnxMbGIi0tDcHBwRrnfv/9dzg7O6OsrKzadYsWLcLLL7+MmJgYvPTSSwgJCUFcXBx++uknrF27Frt27cLDDz9cWx+j3mBiW0v69++P3r17q7/+6aef+NaFyM499thj2LZtG7KysuDv768+vmbNGgQFBaFx48bIzc3VuOa1117DoUOHsGjRIrz44ovq47NmzcL333+PF198EW+++Sa+//77WvscRGScwYMHo2PHjtWOM2YTkTbdu3fHqVOnsHbtWrz88svq4ykpKThy5AhGjhyJjRs3alxz7NgxvPLKK+jRowd2796t8aJ71qxZ6N69O0aPHo0rV67A29u7tj5KvcChyFZWUVEBABCLjftWJyQk4IknnoCvry9cXV3x8MMP46+//jLqWn1DqKKiotTlkpKSIBKJ8NVXX2HhwoWIjIyEi4sLevXqhcuXL2vUOWXKFI1rAeDOnTtwcXGBSCRCUlKS+rhqSMYrr7xSrW0DBw6ESCSqNtyyvLwcc+fORaNGjeDk5IQGDRrgrbfeQnl5ebXPVjVJUBk6dGi19ikUCnzzzTdo2bIlnJ2dERQUhBkzZlRLQHQN/3zxxRchEomq3f+jjz7SODZ//nyIRCKNFxbA//8dhoaGQiwWmzSMbcWKFejbty8CAwPh5OSEFi1aYOnSpVrLVh0uq+vvWlcZkUiEo0ePqsudO3cOgwcPhqenJ9zd3dGvXz/8888/GvdTDdU7fPgwZsyYAT8/P3h6emLSpElav7dTpkzROLZ+/XqN9ql+DvX9UdWhurejoyMyMzM16j1x4oTWoT5HjhzBE088gYiICPXP1quvvorS0lKDfw8qw4cPh5OTE9avX69xfM2aNRg7diwkEonG8ZSUFPz888/o27ev1p/XF154AX369MHy5cuRmppqdDuIyP7IZDLMmzcPDRs2VA8jfPfdd6vFLwDYtWsXevXqBQ8PD3h6eqJTp05Ys2aNRhl9vxOrMjbGaTNlyhS9v3MPHjyoLtu7d2+0atUKZ86cQbdu3eDi4oLo6Gj88MMPGnWq4kzVawFgyJAh1WKnajhlYGAgKisrNcr/8ccf6nbc/xJh165d6NmzJ9zc3ODh4YEhQ4bgypUr1T6bu7t7tc+smhJ2f/tOnjyJQYMGwcvLC66urujVqxeOHTumUUbX8M/Tp09DJBJh5cqVGvc39nlJJpPh008/RZMmTeDk5KTxd6BtyGpVFy9exJQpUxATEwNnZ2cEBwdj2rRpyM7O1lpe9Wym7+9aV5lnn31WXaa4uBivv/46GjRoACcnJzRt2hRfffUVBEHQuJ/qee33339H06ZN4ezsjA4dOuDw4cNav7dVFRUVITg4WKN9vXv3NvisUPXeIpEI33zzTbXvQ7Nmzao9S+bk5OCNN95A69at4e7uDk9PTwwePBgXLlzQ+3dQlbOzM0aNGlXt3/Mff/wBHx8fDBw4sNo18+bNg0gkwqpVq6qN3mrYsCG+/PJL3L17F8uXLze6HaTEHlsrUyW2Tk5OBsump6ejW7duKCkpwezZs+Hn54dVq1Zh2LBh2LBhA0aOHGmwjv79+2PSpEkaxxYsWKA14P36668oLCzECy+8gLKyMnz77bfo27cvLl26hKCgIJ33+PDDD7UOqwCU/8B///13zJ8/Hw4ODgCUD/sHDhyoNmxToVBg2LBhOHr0KKZPn47mzZvj0qVLWLhwIW7cuIEtW7YY/LzazJgxAytXrsTUqVMxe/ZsJCYmYvHixTh37hyOHTumbldN5OXl4fPPP692XC6XY9iwYUhOTsYrr7yCJk2aQCQSGT2MbenSpWjZsiWGDRsGqVSK7du34/nnn4dCocALL7yg9Zqqw9yXL1+O27dvVysze/ZsdOrUSeNY06ZNAQBXrlxBz5494enpibfeegsODg5YtmwZevfujUOHDqFLly4a17344ovw9vbGRx99hOvXr2Pp0qVITk5WP9xoI5PJ8N5772kcCwgIwG+//ab+etOmTdi8ebPGsYYNG2pcI5FIsHr1arz66qvqYytWrNA61Gf9+vUoKSnBrFmz4Ofnh3///ReLFi1CSkpKtURVF1dXVwwfPhx//PEHZs2aBQC4cOECrly5gp9++gkXL17UKL9r1y7I5fJq/warmjRpEmJjY7F7924888wzRrWDiOzPs88+i1WrVmHMmDF4/fXXcfLkSXz++eeIi4vD5s2b1eVWrlyJadOmoWXLlpgzZw68vb1x7tw57N69G+PHj69W7/Tp09GzZ08A//97saqaxjgnJyf89NNPGsdOnTqF7777rlrZ3NxcPPbYYxg7dizGjRuHdevWYdasWXB0dMS0adN03uPw4cPYuXOnzvOFhYXYsWOHxnONrt/lv/32GyZPnoyBAwfiv//9L0pKSrB06VL06NED586dq5ZMGuPvv//G4MGD0aFDB8ydOxdisVj9YvnIkSPo3LmzyXVqo+t5acGCBfjggw8wcuRIvP3223BycsKRI0eMSmT27duHhIQETJ06FcHBwbhy5QqWL1+OK1eu4J9//tEah3v27Inp06cDAOLi4vDZZ59VK9OuXTu8/vrrGscaNWoEABAEAcOGDUNsbCyeeeYZtGvXDnv27MGbb76J1NRULFy4UOO6Q4cOYe3atZg9ezacnJywZMkSDBo0CP/++6/el/wLFixAenq6xrH33ntPnWBnZWXh1Vdf1fg3cj9nZ2esWLFCo5Pl+PHjSE5OrlY2ISEBW7ZswRNPPIHo6Gikp6dj2bJl6NWrF65evYrQ0FCdba1q/PjxGDBgAOLj49XPLWvWrMGYMWOq/XssKSnBgQMH0LNnT63THgDgySefxPTp07F9+3a89dZbRrWB/kcgq/rmm28EAMKFCxc0jvfq1Uto2bKlxrFXXnlFACAcOXJEfaywsFCIjo4WoqKiBLlcrvdeAIQXXnih2vEhQ4YIkZGR6q8TExMFAIKLi4uQkpKiPn7y5EkBgPDqq6+qj02ePFnj2suXLwtisVgYPHiwAEBITExUn4uMjBT69+8v+Pv7Cxs2bFAfnzdvntCtWzchMjJSGDJkiPr4b7/9JojFYo3PKwiC8MMPPwgAhGPHjpn82Y4cOSIAEH7//XeNcrt37652/P72qLzwwgvC/f80AAhz585Vf/3WW28JgYGBQocOHYRevXqpj1+/fl0AIHz++eca12v7+9ampKSk2rGBAwcKMTEx1Y7v27dPACAcOnRIfez+v6/Y2FgBgLB+/Xqd9xwxYoTg6OgoxMfHq4/dvXtX8PDwEB555BH1sRUrVggAhA4dOggVFRXq419++aUAQNi6dav6WGRkpDB58mT110uWLBGcnJyEPn36aLSvqrlz51b7vt9/73HjxgmtW7dWHy8uLhY8PT2F8ePHCwCEU6dOqc9p+15+/vnngkgkEpKTk3V+PwRB8/u2Y8cOQSQSCbdv3xYEQRDefPNN9d/H/X+vqn/D586d01n32bNnBQDCa6+9pj6m62eRiGqH6ndM1d8hVd3/b/38+fMCAOHZZ5/VKPfGG28IAIS///5bEARByMvLEzw8PIQuXboIpaWlGmUVCoXG1zdv3hQACKtWrVIfu//3oikxTpvJkycLbm5u1Y6vX79eACDExsZqfGYAwoIFC9THysvLhXbt2gmBgYHqOKD6fVn12i5duqifE6rGTtXnGTdunDB06FD18eTkZEEsFgvjxo0TAAiZmZmCICifgby9vYXnnntOo71paWmCl5eXxnFjP5tCoRAaN24sDBw4UOPvoKSkRIiOjhb69+9frb2q9qicOnVKACCsWLFC4/7GPi917dpVaN68ucb9Df0MVm3n/f744w8BgHD48OFq58LCwoSpU6eqv9b292UoBm3ZskUAIHz66acax8eMGSOIRCLh1q1b6mMABADC6dOn1ceSk5MFZ2dnYeTIkepj9/9sZ2RkCB4eHurvV9X2qaieX6t+36sCIIwZM0aQSqUa93/mmWfUzwlVnyXLysqqPVsnJiYKTk5OwieffKLz+6Gi+r7JZDIhODhYmDdvniAIgnD16lX189n9f6+q3x0vv/yy3rrbtGkj+Pr6qr/W9bNImjgU2cpUQ0MCAgIMlt25cyc6d+6MHj16qI+5u7tj+vTpSEpKwtWrVy3athEjRiAsLEz9defOndGlSxe9b1nnzJmD9u3b44knntB63tHRERMmTMCKFSvUx1Rvlu+3fv16NG/eHM2aNUNWVpb6T9++fQEAsbGxGuXLyso0ymVlZVUbyrR+/Xp4eXmhf//+GuU6dOgAd3f3anVWVlZWq1NXb7RKamoqFi1ahA8++KDasKfCwkIAgJ+fn946dHFxcVH/f35+PrKystCrVy8kJCQgPz9fo6wpowF0kcvl2Lt3L0aMGIGYmBj18ZCQEIwfPx5Hjx5FQUGBxjXTp0/XeAM5a9YsSKVSnT83JSUl+OSTT/Diiy8iIiLC7LYCwMSJE3Ht2jX1UK2NGzfCy8sL/fr1q1a26veyuLgYWVlZ6NatGwRBwLlz54y+54ABA+Dr64s///wTgiDgzz//xLhx47SWVf39e3h46KxPdU5VlojqHtXvu9dee03juKrHSzWFaN++fSgsLMQ777xTbdTS/T1rxvxONzXG1ZRUKsWMGTPUXzs6OmLGjBnIyMjAmTNntF6zadMmnDp1Cl988YXOeqdNm4bdu3cjLS0NALBq1Sp07doVTZo00Si3b98+5OXlYdy4cRqfVyKRoEuXLlo/7/0x/f7ftefPn8fNmzcxfvx4ZGdnq8sVFxejX79+OHz4MBQKhcY1OTk5GnXeH4+10fe8VFhYCB8fH52jnPSpGttUz0WqRYbOnj1brXxFRUWNnhMA5c+7RCLB7NmzNY6//vrrEAQBu3bt0jjetWtXdOjQQf11REQEhg8fjj179kAul2u9x7x58+Dl5VXtHqYKCgrCkCFD1M+hJSUlWLdundbnUCcnJ/VUQblcjuzsbLi7u6Np06Zav5e6SCQSjB07Fn/88QcA5aJRDRo00NqrbMxzguo8nxNMx6HIVpacnAypVGpUYpucnFxt2CcA9TDT5ORki2430Lhx42rHmjRpgnXr1mktf/ToUWzfvh0HDhzQOtxVZerUqejQoQPu3buHGzdu4N69exg7diw+/fRTjXI3b95EXFyczu9NRkaGxtc///wzfv7552rlIiMjNerMz89HYGCgUXXu3bvXqL+bqubOnYvQ0FDMmDEDGzZs0DjXtGlT+Pj4YMGCBWjRooV6KPL9Cbgux44dw9y5c3HixAmUlJRonMvPz4eXl5f667y8PADQOqfIWJmZmSgpKVEPS66qefPmUCgUuHPnDlq2bKk+fv/Pjbu7O0JCQjTmD1X19ddfo6ysDO+++261h0BTBQQEYMiQIfjll1/QsWNH/PLLL5g8ebLWOey3b9/Ghx9+iG3btlUbim/MQ4mKg4MDnnjiCaxZswadO3fGnTt3tA4fBIxLWlXndP2MEpH9S05OhlgsVg/VVAkODoa3t7d62GN8fDwAGBW7jfmdbmqMq6nQ0FC4ublpHFMln0lJSdVWbZXL5Xj33XcxYcIEtGnTRme97dq1Q6tWrfDrr7/izTffxMqVK/Huu+9W2+bk5s2bAKB+4X0/T09Pja+Li4sNxnRVnZMnT9ZZJj8/Hz4+PuqvtcVIfQw9L3Xt2hU//fQTli1bhqFDh8LJyQlFRUVG1Z2Tk4OPP/4Yf/75Z7W/b22xLT8/v0bPCYDy5z00NLRaMlb1+bQqXc+XJSUlyMzMrLZ6cGJiIpYtW4alS5dq3W3AVFOnTsXUqVOxYMECrF+/Hj4+Plp/hhQKBb799lssWbIEiYmJGkm3qR0U48ePx3fffYcLFy5gzZo1eOqpp7S+uDD25XZhYSGfE8zAxNbKrl+/jpiYGEildf9b/fbbb2PgwIHo27evxoIJ92vbti3atm2LX3/9FXFxcRg9enS14AMof6G0bt0aX3/9tdZ6GjRooPH18OHDqy3I8/7776vf+KrqDAwMxO+//661zvsDXpcuXaol3IsXL8bWrVu1Xh8XF4eVK1di9erVWucxubu7Y+3atZg2bZpGzzsAjeRQm/j4ePTr1w/NmjXD119/jQYNGsDR0RE7d+7EwoULq71BVn3u+wOEPcnKysL8+fMxZ84c+Pr6WqTOadOmYdKkSXjppZdw+PBh/PTTTzhy5IhGGblcjv79+yMnJwdvv/02mjVrBjc3N6SmpmLKlCnVvpeGjB8/Hj/88AM++ugjtG3bFi1atNBaTnX84sWLaNeundYyqnm5VXvIiahuMqfHTRdjfqebGuNq288//4ykpCTs2bPHYNlp06ZhyZIl6Ny5M9LS0jB27FgsWLBAo4zqd/Vvv/2m9fty/7OVs7Mztm/frnHsyJEj+OSTT6rVOX/+fJ2/p+9PBDdu3KjxHHPjxg2d614Ahp+XPv/8c6SmpmLmzJk669Bl7NixOH78ON588020a9cO7u7uUCgUGDRokNae5oqKCrt+TgCU82gbN26MyZMnV4vn5hgyZAgcHR2xZcsWrFixQucL8M8++wwffPABpk2bhnnz5sHX1xdisRivvPKKyc8JXbp0QcOGDfHKK68gMTFR5wvwxo0bQyqVVlujo6ry8nJcv37dYnO9HyR1P9uyY+Xl5Th//jxGjBhhVPnIyEhcv3692vFr166pz1uS6q1lVTdu3NC6EMOWLVtw4sQJo4dmTJs2DQsXLkRaWlq1IKPSsGFDXLhwAf369TPq4SA8PLzaJtjffPONRmLbsGFD7N+/H927d9cYrqOLv79/tTr1LVo1Z84ctGvXDk8++aTOMv3798eXX36JCRMm4IcffkBMTAxef/11ncNvVLZv347y8nJs27ZNY8iurqFlV69eRUBAgNnDngHlQ5Crq6vOnzuxWFztBcPNmzfRp08f9ddFRUW4d+8eHnvssWp1fPrpp/Dw8NBYAr+mBg8eDGdnZzz11FPo0aMHGjZsWC0QXrp0CTdu3MCqVas0FnLat2+fWffs0aMHIiIicPDgQfz3v//V2zaJRILffvtN5wJSv/76KxwdHTF8+HCz2kJEthcZGQmFQoGbN29q7FGfnp6OvLw8dbxWLSRz+fLlar2797t69SpEIpHe3kFTY1xN3b17F8XFxRq9tjdu3ACAas8KJSUl+Pjjj/H8888b9bwyYcIEvPnmm3j55ZcxZswYrUMzVd+/wMDAarFaG4lEUq2cqif8/jo9PT2NqhMAHnnkEY0t3/RtwWLM85Kfnx9+++03tGzZEj169MCMGTOwd+9ezJ8/X287cnNzceDAAXz88cf48MMP1ce1Pc8BUE9hq/ozao7IyEjs378fhYWFGn9Pup5PdT1furq6Vnv5cu7cOfz555/YsmVLtZ0GzCWVSjFx4kT85z//wZUrV/DLL79oLbdhwwb06dOn2mjAvLw8jb9vY40bNw6ffvopmjdvrvOliaurK/r164f9+/cjOTlZ67+VdevWoby8XOe0P9KNc2ytaM2aNSgvL9c6/0+bxx57DP/++y9OnDihPlZcXIzly5cjKipKZy+RubZs2aKx5ci///6LkydPYvDgwRrlVEOLxo8fr/Mf6v3Gjx+P1NRUBAYGVtsOR2Xs2LFITU3Fjz/+WO1caWkpiouLjf4sVeuUy+WYN29etXMymaxagDPFiRMnsHXrVnzxxRd6E/E7d+7g+eefx+zZszF9+nQ8+uijGkOadFH9QheqLJ2fn5+vMV9ZpbCwEDt37tQ5PMtYEokEAwYMwNatWzWGEqenp2PNmjXo0aNHtd725cuXawytXrp0KWQyWbWfm6SkJCxduhQfffSRRR/ApFIpJk2ahIsXL+pclVPb91IQBHz77bdm3VMkEuG7777D3LlzMXHiRJ3lwsPD8cwzz2D//v1at2n64Ycf8Pfff6u3SyKiukn1Iu/+bUVUI5CGDBkCQDlH38PDA59//nm19Ruq/n6SyWTYuHEjOnfurHfYqDVjnDYymQzLli1Tf11RUYFly5YhICBAYw4lAHz77bcoLi6utgK+Lr6+vhg+fLje3+UDBw6Ep6cnPvvsM61Teu7f/s0YHTp0QMOGDfHVV19pHf5rTp0qpjwvTZ8+HY6Ojvjpp5/w6KOPGvWMpy22AdV/DlX+/PNPODo6VhtBZqrHHnsMcrkcixcv1ji+cOFCiESiavH//sT+zp072Lp1KwYMGFAteX3nnXfQvXt3DBs2rEZtvN+0adNw6dIlPPLIIzpHSEkkkmrfy/Xr15u9Hd+zzz6LuXPnVht5cL/3338fgiBgypQp1bYgTExMxFtvvYUGDRrofd4g7dhjawXFxcVYtGgRPvnkE/U/mtWrV2uUSU9PR1FREVavXo3+/fsjKCgI77zzDv744w8MHjwYs2fPhq+vL1atWoXExERs3LjR6L1wjdWoUSP06NEDs2bNQnl5Ob755hv4+flVW1o8JSVFPSTWWD4+Prh37x4kEonOJHDixIlYt24dZs6cidjYWHTv3h1yuRzXrl3DunXrsGfPHnTs2NGkz9SrVy/MmDEDn3/+Oc6fP48BAwbAwcEBN2/exPr16/Htt99izJgxJtWpsnfvXvTv31/vG16FQoGJEyciPDxc78IZ2gwYMACOjo54/PHHMWPGDBQVFeHHH39EYGAg7t27py63bt06fPzxx8jNzcU777xj1mep6tNPP8W+ffvQo0cPPP/885BKpVi2bBnKy8vx5ZdfVitfUVGBfv36YezYsbh+/TqWLFmCHj16VAtKhw4dQvPmzbUu2FBT8+bNw5tvvqnzhUGzZs3QsGFDvPHGG0hNTYWnpyc2btxo1D6PugwfPtyoXtavv/4a165dw/PPP4/du3dj0KBBAIA9e/Zg69at6Nu3r8G38kRk39q2bYvJkydj+fLlyMvLQ69evfDvv/9i1apVGDFihHpUi6enJxYuXIhnn30WnTp1wvjx4+Hj44MLFy6gpKQEq1atwv79+/HBBx/g4sWLOkc4qVgzxmkTGhqK//73v0hKSkKTJk2wdu1anD9/HsuXL682HWfv3r34z3/+Y9JLu5UrV+L777/X2Tvm6emJpUuXYuLEiWjfvj2eeuopBAQE4Pbt2/jrr7/QvXv3asmWIWKxGD/99BMGDx6Mli1bYurUqQgLC0NqaipiY2Ph6elp8O9BF2Ofl37++Wds3rwZsbGxGmtnGOLp6YlHHnkEX375JSorKxEWFoa9e/ciMTFRo9zNmzcxd+5c/PHHH3jnnXe0TgczxeOPP44+ffrgvffeQ1JSEtq2bYu9e/di69ateOWVV6ptzdeqVSsMHDhQY7sfAPj444+r1b13795q+wdbQvPmzZGVlaX3xfrQoUPxySefYOrUqejWrRsuXbqE33//3eypQpGRkRr7NuvSo0cPLFy4EK+88gratGmDKVOmICQkBNeuXcOPP/4IsViMLVu26B0ZQNoxsbWCzMxMzJkzR/111RUF7zdx4kTExsYiKCgIQUFBOH78ON5++20sWrQIZWVlaNOmDbZv365++2tJkyZNglgsxjfffIOMjAx07twZixcvRkhISLWys2bNMnmvOEP/IFX/cBcuXIhff/0VmzdvhqurK2JiYvDyyy9XWx3RWD/88AM6dOiAZcuW4d1334VUKkVUVBSefvppdO/e3aw6AWWvnaFk9b///S/++ecf/PvvvyYvgNC0aVNs2LAB77//Pt544w0EBwdj1qxZCAgI0Hib/eeffyIyMhIrVqwwugddn5YtW+LIkSOYM2cOPv/8cygUCnTp0gWrV6/WupjZ4sWL8fvvv+PDDz9EZWUlxo0bh++++07rC4zPPvvMYkOLqnJ0dNQ7TMjBwQHbt2/H7Nmz8fnnn8PZ2RkjR47Eiy++iLZt21q8PVW5ublh//79WLJkCX777Te88cYb6oXAJk+ejF9++cXiL6mIqPb99NNPiImJwcqVK7F582YEBwdjzpw5mDt3rka5Z555BoGBgfjiiy8wb948ODg4oFmzZur9uLdt26ZOhgYOHGjwvtaKcdr4+Phg1apVeOmll/Djjz8iKCgIixcvxnPPPVetbEhIiMbeocZwcXExOKJn/PjxCA0NxRdffIH58+ejvLwcYWFh6Nmzp9kvTnv37o0TJ05g3rx5WLx4MYqKihAcHIwuXbrofWYzhqHnpVu3buHll1/G22+/jUceecTk+tesWYOXXnoJ33//PQRBwIABA7Br1y6NPVfPnDmDS5cu4dtvv8VLL71kzsfQIBaLsW3bNnz44YdYu3YtVqxYgaioKMyfP7/a3reA8gVM165d8fHHH+P27dto0aIFVq5cqXVBseHDh6Nbt241bqM2hl6yvPvuuyguLsaaNWuwdu1atG/fHn/99ZdFOg0MmT17Ntq3b4+vvvoK33zzDbKzsyEIAgIDA3HhwgW7nxdtr0TC/X3wVGNJSUmIjo5GbGyszmG4ppSzVvvmz5+PN954o9buS3WbatumU6dOmdyT/qArKChAr169EB8fj8OHD1vkhQQRkTX17t0bWVlZuHz5sq2bQnWISCTCCy+8YHJPOilHo3344Yd47733qi1sSsZhtwERkZV5enpi165d8Pf3x2OPPVZtawQiIiJ6sH3wwQeYOXMm/vOf/2D58uW2bk6dxKHIVuDu7o4JEyYgKCjIIuWIqO4LDg5GQkKCrZtBREREdmrp0qVaF58k4zCxtQJ/f/9qi0XVpBwRERERERHpxjm2REREREREVKdxji0RERERERHVaUxsiYiIiIiIqE5jYktERERERER1GhNbIiIiIiIiqtOY2BIREREREVGdxsSWiIiIiIiI6jQmtkRERERERFSnMbElIiIiIiKiOo2JLREREREREdVpTGyJiIiIiIioTmNiS0RERERERHUaE1siIiIiIiKq05jYEhERERERUZ3GxJaIiIiIiIjqNCa2REREREREVKcxsSUiIiIiIqI6jYktERERERER1WlMbImIiIiIiKhOY2JLREREREREdRoTWyIiIiIiIqrTmNgSERERERFRncbEloiIiIiIiOo0JrZERERERERUp0lt3YDaUl4OXL4MpKUBcjng5QW0aQP4+Ni6ZURERGQJCgUQHw/cugVUVAAuLkDz5kB4OCAS2bp1RERkTfU6sS0uBtasAZYvB86fB2Sy6mUiI4EJE4AZM4CIiFpvIhEREdWAQgHs3QssWQL8/bcy9t/PxwcYMgR44QWgSxcmuURE9ZFIEATB1o2wNEFQJrNvvgkUFf3/MV0kEmVgfOYZYMECwNOzdtpJRERE5jt2DJgyRdlDK5Vqf4Gtojr/8MPAihVAs2a11kwiIqoF9S6xzcoCxo4FYmNNv1YiAQIDgfXrge7dLd82IiIiqjm5HHj3XWD+fEAsVn5tLKlU2WO7cKGyB5eIiOqHepXYZmQAPXsq59eYEuSqEosBBwdg506gb1/Lto+IiIhqRqEAJk1STjWq6RPMxx8DH35omXYREZFt1ZvEtrJSOW/m4kXzk1oVsRhwcgLOnFEuOkFERET24Z13gC+/rHlSq/Lzz8C0aZapi4iIbKfebPfzxRfKBaJ0J7VFAOYCGATAF4AIwEqtJRUKZaI8aVLNk2QiIiKyjOPHDSW1xsd6lRdfBJKTLdhIIiKyiXqR2CYkAJ98YujtbRaATwDEAWhrsE6ZDDh9Gli2zDJtJCIiIvMpFMDUqcpRVbqZFusB5Yvsl16qefuIiMi26kViu2SJMUOSQgDcA5AMYL5R9YpEwNdfW264ExEREZln/37gxg1DI6lMj/UyGbBjB5CYWPM2EhGR7dT5xLaiAvjxR2OGDDsBCDapbkFQLkR18KCZjSMiIiKLWLpUuaKxfqbHekDZC7x8uTmtIiIie1HnE9uLF4GCAuvVL5UysSUiIrIlQQAOHNC/T21NyOXKHmEiIqq76nxie+aMcsiwtcjlyrm2REREZBuJiUBhoXXvcemS9RJnIiKyvjqf2N66ZczQJPMJAhAXZ736iYiISL/4eOvfo7wcuHvX+vchIiLrqPOJbUWF9e9RWWn9exAREZF2tRHra/M+RERkeXU+sXV1tf49XFysfw8iIiLSrrbiMOM9EVHdVecT2+bNrdujKhYDbdpYr34iIiLSr3lz69/D3R0IDbX+fYiIyDrqfGLboYN16xeJgI4drXsPIiIi0i0kBAgIsO492re37mKURERkXVZcdsmyysuBf/9VroJ8+TJQXKxcNCoiAvD1BXJyjKllMYA8AKrVIbYDSPnf/78EwKvaFXI5MGhQzdtPRERE+gmCMsafOgWcOwdkZyuTzYAAoFkzZaw3vG+96bFeLAaGDLHMZyAiItsQCYIg2LoR+qSmAt9/D/zwA5Cbqww+YjGgUCiDnUhkyvL8UQCSdZxL/N/5/ycWA506Af/8Y27riYiIyJDSUmDlSuC774Br15THHByUsR5QxmPjpx1FwZRYr7rX3buAv78JjSYiIrtitz22ggD8+CPw6qvK3lrVG1qF4v8DnemSTCqtUABvv23uvYiIiMiQ48eBiROVe9VWVTWRNdxLW1WSSfeXSIBp05jUEhHVdXbZY1tWBowbB2zZYrs2SCTAsGHAxo2cc0NERGQNCxcCr7+u7JE1LXm1DLEYCAxU9hJ7VR+hTEREdYjdJbaVlcDw4cCePTXpma0ZiUQZ6M6fV/6XiIiILGvBAuCNN2x3f5FImdju2QP062e7dhARkWXY3arIc+fqS2pPAXgRQEsAbgAiAIwFcMNi95dKlcORDh5kUktERGQNsbH6klrrx3rVeh1//MGkloiovrCrHttTp4AuXZTza7UbA+AYgCcAtAGQBuXqh0UA/gHQqgZ3FwCI0KMH8PvvytWWiYiIyLKKipT70t67p2v4sTVjPSASKRAcLMbq1UDfvjWqioiI7IhdJba9egHHjumbZ3McQEcAjlWO3QTQGspAuNrke0okqvtlITR0Oe7ceRdiu+vHJiIiqh+++AJ47z19040sH+tVuygoFBUQi39Bevo0+Ps7Gr6QiIjqDLtJ4eLigMOHDS0e0Q2agQ4AGkM5XClO51UikXJ48f0Ja2iocoGotWuBvn0n4u7d93DmzCmz2k9ERET6yeXA4sWG1tAwP9a7ugLOzprHPTyAPn2AL78EvvtuAxSKWfj449fNaj8REdkvu+mxnTMH+OorU/akVREANIAy4O3RWSowEEhKUm72LpcrVz/09v7/83fv3kV4eDhatGiBy5cvm9oIIiIiMiA21tzhv8bFegC4cEH5MruiAnBxUcb/qrsbBAUFITc3FwUFBXC+PwsmIqI6y256bI8fNyepBYDfAaQCeFJvqYwMICcHCA8HIiM1k1oACA0NxaBBg3DlyhUcO3bMnIYQERGRHidPKqcAmc64WA8AZ84oR2RFRQFBQdW37Pv6669RWVmJ2bNnm9MQIiKyU3bRYysIyqFCxcWmXnkNQBco3+AeAaA/Wm7bBjz+uO7zGRkZCA4ORpMmTXDt2jVTG0NERER6PPEEsGmTqdv5GR/rHRyAGTOARYv01xgaGorMzEzk5+fD1dXVlMYQEZGdsose28pKc5LaNABDAHgB2ABDSS2g7LXVJzAwEI8//jiuX7+Ov//+29QGERERkR5paaYmtabFernccKwHgO+++w4ymQwvvPCCKY0hIiI7ZheJrel9xvkABgPIA7AbQKhRVxkTTH/++WeIxWLMmDHD1EYRERGRHqYltabHekEw7plizJgxCA8Px+rVq1FUVGRKo4iIyE7ZRWLr6Fh9FUPdygA8DuVG7TsAtDD6Pn5+hsv4+/tjxIgRuHXrFvbt22d03URERKRfQED1HQq0My/WS6WAr69xbVm8eDFkMhlmzpxp3AVERGTX7CKxFYmAtm2NKSmHcuGIEwDWA+hq0n0eesi4cuy1JSIisryHHjImsTU/1stkxsf64cOHIzIyEn/++ScKCgqMvgcREdknu0hsAeDhh5VvWvV7HcA2KIcm5UC5SXvVP7p5eSlXSDSGt7c3nnjiCSQmJmLHjh3GXURERER6depkzA4I5sd6QQA6djS+PUuWLIFcLsezzz5r/EVERGSX7GJVZAD491+gSxdDpXoDOKTnvPaPIpUCM2caXiWxqoKCAvj6+iI0NBS3b982/kIiIiLSqrwcCAkBcnP1leoNc2K9SCQgJkaEmzerb/GjT8OGDZGUlITMzEz4GjuOmYiI7I7d9Nh26qQcjqx/iNJBKAOarj/ayWTAkCGmJaeenp4YP3487ty5g40bN6qPy+XA9evKfXdPnABu3jR1MQwiIqIHk5OT8kWz/r1sD8KcWC8IAnr3vmRSUgsAy5cvh0Kh0Oi1FQQgNVW57+6xY8CFC8qknIiI7Jfd9NgCwN69wMCBlq5VDuAPiESTMGrUKPz6669G71lXUlICLy8vBARE4ZNPbuLXX4HTp4HSUs1yrq7KoU9TpwJPPgm4uFj6MxAREdUPmZlA06ZAXp45uyJoJxIpIAgpAJqjVasYbNiwAU2bNjX6+iZNmuDWrQT8+Wc21q3zwqFDQFaWZhmJBGjRQrkX77PPKnueiYjIfthNjy0ADBgAPPOMoTe5xhOLAX9/CY4e7YCmTZti48aN8PHxwSeffGLU9U5Ormjf/lfcu3cWzz0n4Nix6kktAJSUAEePKhPb4GBg8WL24hIREWkTEAAsW2a5pBYABEGMnTsDMHx4f1y+fBnNmjXDiBEjjN7KZ+bMDRCE63jySS9s3Vo9qQWUI7YuXQI++gho0ACYMQPgmlNERPbDrnpsAaCwEOjdWznsRy43vx6xWDm3dv9+oGdP5bF169ZhxowZyMvLg5+fH3755RcMGzZM6/V37gBjxwL//CMAMHFcE5T3/PNPINS4LXaJiIgeKK+8Anz7rWXq+uwzYM4c5f/HxcVh7NixuHz5MhwcHPD222/j448/hljLXKeKCuDll4EffgCUI7yMf7MukQCBgcDatf//nEFERLZjd4ktoFxUYuBA5bBfc1onlQIODsCOHUDfvprnFAoF3n//fcyfPx8ymQytW7fG+vXrNYYsJSQAPXooh0sZXr1RdxtCQpQ9uRER5tVBRERUXykUwGuvKZNbkcj0eC8WK+uYNw94773qC0Zt3rwZzz77LHJycuDj44Mff/wRo0ePVp8vLweGDVO+ADd3lJVYrExwt24FBg82rw4iIrIMu0xsAWXA+eQT4IsvlIHDmARTFeS6dQNWrQIaNdJdtqCgABMmTMCOHTsgEokwfPhw/Pbbb5DL3dGmDXD3rvlJrYpUqtxi6Px5wM2tZnURERHVN4IArFunXFCqsND4kVpisbK3dMUKYNAg3eUUCgU++eQTfPbZZ6isrETz5s2xfv16tGzZEuPGKe9d06lDIpHyZfqJE0D79jWri4iIzGe3ia3KuXPA/PnA+vXKRNPBAais/P/zUqkyKCkUylWVX30VmDjRmA3gla5cuYKxY8fi6tWrcHBwQMuWJ3DpUnvI5bqGH5cD+BDAbwByAbQB8CmA/lpLi8XA88+bttUQEZG9kMvlKCsrg+x/b/okEgmcnZ0hNbzxOJHRMjKABQuA5cuVi0pJpcokV/WEIhYrE0i5XJnQPv+8ciizl5dx9RcVFWHSpEnYsmULBEHAQw99jnPn3tFzhWmxXiIBGjdWvsh2cjKuTURE9kKhUKC8vBwVFRUAALFYDCcnJzg4OEBk6lLzNmT3ia1KRoZy1eQzZ5TzbwsLlUluo0ZAhw7K+S01eVO6ceNGTJnyC4qK/jJQchyADQBeAdAYwEoApwDEAuih86p//jFmn14iItuTyWTIzc1Fbm6uOsjdz8HBAd7e3vD19YWDg0Mtt5Dqq7IyYN8+5VSkM2eUsV8sVi7M2KED0LmzcoqRuT9yN2/exIgRE3H16k4A3tC9hqbpsV4k+v9h0URE9k6hUKCgoADZ2dko1bY6LpQJrqenJ/z8/OBSB7Z9qTOJbW0YNkzAjh0KCIKuxSP+BdAFwHwAb/zvWBmAVgACARzXepVUCowZA/zxh4UbTERkQQqFApmZmcjMzDTpOj8/PwQFBWldnIfI3ixdCjz/vL6FIc2L9QDg76/c/9bR0XLtJSKytPz8fNy9exdyE1bqdXNzQ1hYGBzt+Bccn0L+JzUV2LFDpCepBZRvbyUAplc55gzgGQAnANzRepVMBmzYoHzzTERkj8rLyxEfH29yUgsA2dnZuHnzps43vkT2ZNEiGBhaZ16sB5TbBG3daolWEhFZnkKhwJ07d3Dnzh2TkloAKC4uxs2bN5Gbm2ul1tUcE9v/OXjQmBUZzwFoAsDzvuOd//ff8zqvlMmAI0fMbBwRkRWVl5cjISEB5eXlZtdRWVmJxMRElJSUWLBlRJaVmQnExRmK9+bHeqkUOHCgJi0kIrIOhUKBpKQk5Ofnm12HIAhITU1Fdna2BVtmOUxs/+fMGWPm7NwDEKLluOrYXZ1XSqXKexAR2RO5XI7ExEST39xqowqalVVX+COyI8bFYfNjvUymXFODiMieCIKAlJQUi718vnfvHgoKCixSlyUxsf2fa9c0V1vWrhSAtuUOnauc104uB27cMK9tRETWcu/ePfWKx9pcuXIFM2fOxMMPP4wuXbpg+vTpuHbtms7yCoUCqamp4PINZI+uXzdm1wTzYz0A3LxperuIiKwpPz9fbyJqaqwHgNTUVL3PD7bA/Rr+p6zMmFIuUG4BUO3qKue1EwTl3rxERMYqKytDfn4+SktLUVpaqu5VlUqlcHFxgaurK7y8vMxeyKG4uBh5eXk6z1+9ehWTJ09GcHAwZs2aBYVCgbVr12Lq1KlYs2YNoqOjtV5XVFSEgoICeBm7FwtRLSkvV65erJ/5sR4w5iU5EdH/k8lkyM/PR3FxMUpLSyGTySAIAsRiMZydneHq6gpPT0+4uLiYtfWOQqHA3bu6R5qYG+vlcjnS09MRFhZmcpushYnt/xi3gnUIgFQtx+/977+hOq8UiwU4OdWdfaCIyHZKSkqQlpamc8iQTCZDYWEhCgsLkZ6eDg8PDwQFBcHZ2VlreV0MzZFZvHgxnJycsHr1anh7ewMAhg4diqFDh+K7777DwoUL9dbNxJbsjbOzMetpmB/rAa6ITETGqaysRHp6us4XzAqFAiUlJSgpKUFWVhacnJwQFBQET8/75//rl5eXB4VCofN8TWJ9Xl4egoODIZHoW3y39nAo8v80a2bMHNt2AG4AuL8r/2SV89opFDLs2PEVOnXqhNmzZ2Pfvn12131PRLalUChw7949JCQkmDQPprCwELdu3UJmZqbRQ4BlMpnB+TFnz57Fww8/rA50ABAQEICOHTvi0KFDettYUlJSo8WoiKyhaVNAz/Pd/7SDubEeAEpKzqN58+Z4+umnsXr1aruch0ZEtpWbm4ubN2/qHTV1v/Lycty+fRt37twxKYfIycnRe74msV4QBJM+g7Uxsf2fDh2MGT40BoAcwPIqx8oBrIByz7sGeq51gKvrVZw7dw6LFi3CgAED4ODgAB8fH3Ts2BEvvfQSdu3axWSX6AEll8uRlJRUo5UG09PTcefOHaOS2+LiYoNlKioqtPYCOzs7o7KyEjcNTCY05h5EtalDB2NKmR/rRSIZPDyuIDExEb///jsmTpwILy8vuLq6onnz5pgwYQJ+/fVXJrtEDyhBEJCWlobU1FS9vaj65OfnIyEhwaiFGuVyOcoMzLesaawvKioy2I7awqHI/9Onj3JBCf0/Y10APAFgDoAMAI0ArAKQBOBnvfVLpcCNG7/A3/8XxMXFYdOmTTh06BCuXr2KCxcu4MyZM1i8eDEAwMvLCw0bNkSXLl0wdOhQDBgwAFIp/6qI6itBEJCcnGyR1QoLCgqQkpKC8PBwvXNxDAU6AIiKisLFixchl8vVw4wqKytx6dIlAECGgc25ua8t2Rt/f6B1a+DyZX1Dks2P9YIgxYoVEzBq1ARkZWVh06ZN2LdvH86fP4+kpCRcu3YNa9asAQC4uLigQYMGaN++PQYMGICRI0dq9JgQUf2TmZmJrKysGtdTUVGBxMRENGzYUO8w4Act1osELl2pNmaMcmN1/Z2mZQA+ALAaQC6ANgDmARio8wqpFHjqKeC333TXevPmTWzcuBEHDx7E5cuXkZ6ertF76+npqU52hwwZggEDBpi9YAwR2ZeMjAy9gSM5ORmLFy/G2bNnUVBQgODgYDz22GOYMmUKXHQsEBAeHq73IfnOnTsG97Jbt24d5s2bh2HDhmHatGlQKBRYvnw59u/fD5lMhs8++wyPP/64zutdXV0RExOj9x5Ete3HH4Hp0w2VMj3WA0BgIJCaqoz72uTk5GDz5s3Yt28fzp49izt37mg8eDo7O6uT3f79+2PkyJHw9fU19qMRkR0rKSlBQkKCzvPmxHpvb2+Eh4frrDM3NxepqdrWDPh/NY31ANCyZUuzFrayNCa2VRw/DnTvbvl6RSLg1Cljh0D9v/j4eGzcuBGxsbG4fPky0tLSNJJdDw8PxMTEoHPnzhgyZAgGDx7MZJeojikrK8OtW7d0nk9LS8OoUaPg4eGBJ554Al5eXrhw4QK2bt2K3r17Y9GiRVqvE4vFaNKkic7RHrdv3zZqOOR3332HFStWqH/3tGzZEt26dcOPP/6Ib775Bv369dN5rYuLCxo2bGjwHkS1qbgYiIwEcnONmW9rPJEI+OIL4K23TLsuLy8Pmzdvxt69e9XJbtUeEFWy27ZtW/Tv3x+jRo2Cv7+/5RpORFanUChw69YtVFRUaD1vbqwHgMjISHh4eGg9l5OTo3dFZJWaxHoAaNGiBcSG91KzOia295k1C1i+3HLBTiwGXnkFWLDAMvUlJiZi06ZN+Pvvv3Hp0iWkpaVpjLH38PBAdHQ0OnfujMceewyDBw82eaVUIqo9KSkpehde+PHHH/Hdd99h8+bNaNSokfr4e++9h23btuHo0aM6Vx8ODAxEYGCgWfetKj8/H/Hx8XB3d0eTJk3w7bff4qeffsKWLVv0Jq5ubm46twkgsqUtW4CRIy1Xn0QCtGgBnDljzEKUhuXl5WHbtm3Ys2cPzp49i+TkZI1k18nJCeHh4WjXrh369++P0aNHM9klsmN5eXlISUnReb4msV7fS2RjemxVzI31gP302HLi5n3mzwf27QOSkw0NSTZMKgUaNwY+/dQybQOA6OhovP7663j99dfVx5KTk7Fx40Z1shsXF4eLFy/ip59+AgC4u7sjOjoaHTt2xGOPPYahQ4cy2SWyAzKZzGByqVqUwc/PT+O4v78/xGIxHPQ8RWdnZyMgIAAikQgymQx79+7F9u3b8c8//6Bbt26YPn26UUv0e3l5oX379uqv//nnHwQFBRlMWvl7huzViBHAlCnAqlXGbP+jn1isTGZXr7ZMUgsohxdOmjQJkyZNUh8rKCjAtm3bsHv3bpw5cwa3b99Wj+yaOXMmnJycEBYWhrZt2+LRRx/FqFGjEBwcbJkGEVGNGFoYsiaxXrXXvWq48vnz57F+/XocOXIEcrkcy5YtM6qN5sZ6R0dHu0hqAa6KXI27O/D330BoqO45MsaQSoGICODAAWP3yDVfZGQkXnvtNezYsQPJycmoqKjAnTt38M0332DYsGHw8/PD9evXsWLFCjzxxBNwcXGBu7s7WrdujalTp2LdunUWWbSGiExjzEqCnTp1AgB8+OGHuHbtGtLS0rB7926sW7cO48ePh6urq85r5XI5xo8fDx8fHzg4OGDIkCH44YcfcOXKFaSmppq179zu3btx+fJlTJw40eCwI11zgojswfLlwOOPK4cQm0siUe5bu2MH0KaN5dqmjaenp3oLobi4OBQXF6OwsBCrV6/GxIkT0bBhQ6Snp2Pz5s144YUXEBISAicnJ8TExGDkyJFYvHgx0tLSrNtIIqpGJpMZXGCpJrFeoVDg+++/R0hICCQSCR566CF89tlnOHr0KJKSkiCXy01usymxXl/bahuHIutw7x4wfjxw8KB51w8YoFwsSscoQJu4e/cuNm7ciAMHDuDChQu4e/euxlh/Nzc3REZGomPHjhg0aBAef/xxuLu727DFRPXbvXv3jNreZ9myZfjpp580Fpl57rnnMHv2bL3XKRQKfPnllzh48CBatWqFfv36YcyYMYiOjoZCoUBcXJzerYFOnz6NH374Ad26dYO3tzcuXryILVu24OGHH8bixYsNrtberFkzruhOdk0mA95+G1i4UNnzasrzn1gMNGgArF0LdOlivTaaqqSkBNu3b8euXbtw+vRpJCUlaWy95ejoiNDQULRp0wZ9+/bF6NGj9S4+Q0Q1U1hYiOTkZIPlzI31crkcR48exYcffoimTZuiR48eGD16NDp16gSxWIykpCS9L9JrGusbNGigc5h0bWNiq4cgAMuWAe++q1xkQt92QBKJMiD6+QFffglMnVqzt8C15e7du9iyZQv279+PCxcuIDU1FeXl5erzrq6u6mR34MCBGD58OJNdIgtJTEw0aq/X7du346+//sKjjz4Kb29vHD58GFu2bME777yD8ePH673Wx8cHYWFhWs8ZSqzv3LmDTz/9VN07FBYWhmHDhmHy5Ml6h0UByiFNDRro29ubyH4cPapcKTkuTjniSt9UJLFYGfNffFE51ciOOit0KikpwY4dO7Br1y6cOXMGiYmJGg+6Dg4OCA0NRevWrdGvXz+MGjUKERERNmwxUf2RmZmJ9PR0g+VqEuulUimaNWum9ZyhxLomsV4ikaBp06Z2sXAUwMTWKOXlwIYNwK+/AidPAvfvkOHjo3xbO2WKcjGKur4wcUZGBjZu3Ij9+/fj/PnzWpPdiIgItG/fHgMHDsSIESPg6elpwxYT1U23bt0yuMfcrl278OGHH2L79u0a8+Xef/997N27F3v37tW7rY++BLO8vNzgxuvmatiwIYciU50iCMCRI8rtgA4eBO5f58XZWTnceMwYYNo05YvsuqysrAx//fUXdu3ahX///VdrshsSEoLWrVujT58+GDNmDCIjI23YYqK6KT09HZmZmXrL1DTWi8VitGjRQus5QRBw69YtjWd5SwkKCkJAQIDF6zUXE1sTCYIy2GVlKXtk/f2BsLC60TtbExkZGdiyZYt6o/mUlBSNB3IXFxeNZHf48OHcaJ7IgPj4eIPzbiZPngyFQoHf7tsI+8CBA3jllVewfPlydO3aVef1hva4M/ZNsin8/f25aA3VeTk5ynhfWQl4egIxMcqe2vqsrKwMu3btws6dO9XJbmFhofq8VCpFSEgIWrVqpU52ufI5kX6G9qoHah7rJRIJmjdvrvN8aWkp4uPjTWu4Ac7OzmjYsKHdLBwFcFVkk4lEyjk1D9oIu8DAQEyfPh3Tq+xqn5WVhS1btmDv3r04f/48kpOTcf36dfzxxx8AlMmuaqP5Rx99lBvNE93H0dHRYGKbk5OjdUSEapsvQ4tCGBpG5O/vj6KiIqOGRBvDyclJ5xZDRHWJr6/yz4PE2dkZI0eOxMgqeyFVVFRg9+7d2LlzJ06ePImEhATs2rULu3btwltvvQWpVIrg4GB1sjt69GjuX01UhaE4DFg/1ru4uCAwMNBggm0skUiE8PBwu0pqAfbYkoXl5ORg8+bN2L9/v96N5tu1a4cBAwZg1KhRTHbpgZWVlWVwldIXX3wRx48fx6ZNmxAVFaU+/vLLL+PgwYPYt2+f3kTSmEUd5HI5kpKSDCbZhjg5OSE6OpoLRhHVcxUVFdi7dy/++usvnDx5EvHx8SgoKFCfl0qlCAoKQsuWLdG7d2+MGTMGjRs3tmGLiWynrKwMt27d0lumprFe33oaKoIgID09HVlZWSa1/34ikQhRUVFwc3OrUT3WwMSWrC4vLw9bt25VbzR/+/btaslu1Y3mR40axY3m6YFQUlKChIQEvWVOnz6NZ599Fl5eXhg3bhy8vb1x6NAhHD16FKNHj8ZHH32k9/qmTZsa9bZYoVDg3r17yM3NhVwuN3krIE9PT4SFhZm1hRAR1X0ymQz79u3Djh07cPLkSdy6dQv5VRYlkUgk6mS3V69eGDNmDJo2bWrDFhPVDkEQEBcXB4WuFWhR81gfHh5u1BRAQRCQm5uLO3fuQBAEk19EOzk5oUGDBna7Tz0TW7KJgoICbNmyRSPZrbqXrmqj+Xbt2uHRRx/F6NGjObyR6h1jF3S4dOkSlixZgmvXriEvLw/h4eEYNmwYpk6dqjcoubu7a7z5NWTPnj346KOP8MknnyAkJMSoaxwcHBAcHGw3S/0Tkf2QyWQ4cOAAduzYgRMnTiA+Ph55eXnq8xKJBIGBgWjRogUeeeQRjB49Gi1btrRdg4msxJjt/cyN9WKxGM2aNTN6ZeKysjI0b94cb7/9Nnr06GHUNWKxGP7+/vD397ebFZC1YWJLdqOoqEjds3v69GkkJydrTXbbtm2LRx99FKNGjeICNVTn5eTk4O7du1apOyoqyqTtuYKDg5GVlYX09HS4uLggNzcXJSUl1RJvR0dHuLq6wtvbG25ubnY3x4aI7JdMJsOhQ4ewbds2nDhxArdu3UJeXp56T22JRIKAgACNZLdVq1Y2bjVRzVhzFwJTF2x84oknsGHDBqxZswajR49Gbm4uiouLUVpaqrG3vVQqhYuLCzw9PeHl5WXXCa0KE1uya0VFRdi+fTt2796tTna1bTTftm1b9OvXD6NHj0ZoaKgNW0xkGkEQEB8fb3DbH1N5enqiQYMGRiedX3zxBebMmYNXXnkFCxcu1DinUCjUQ6jEYnGdCG5EVHcoFAocPHgQ27dvx/Hjx3Hz5k2NZFcsFiMgIADNmzdHz549MWrUKLRr1862jSYyUVpaWo3nt95PKpWicePGRk8Dio+PR+PGjdG4cWNcv35d45wgCJDL5RAEAWKxuE5OLWJiS3VO1Y3mT58+jcTExGrJbkhICNq2bYu+ffti9OjRerc7IbK1srIyxMfHw1K/jsViMZo0aWL03JmysjJ4e3vDyckJubm5TFyJyOYUCgWOHj2KrVu34vjx47hx4wZyc3M1kl1/f391sjty5Ei0b9/exq0m0k2hUODWrVuoqKiwWJ2RkZHw8PAwuvxDDz2E8+fP49KlS/VyJAQTW6oXSkpKsHPnTuzcuVOd7OraaL5v374YM2YMIiIibNhiIk0FBQW4ffs2BEGo0dBekUiE6OhouLq6Gn3NuHHj8Oeff+K3337D008/bfa9iYisSaFQ4Pjx49i6dSuOHTuGGzduICcnRyPZ9fPzQ7NmzdCjRw+MHDkSHTp04Ms6shsVFRVISEiATCarcV0hISHw8/MzuvzOnTsxZMgQDBo0CLt27arx/e0RE1uqtwxtNK9a9KZqshsZGWnDFtODLjU1FXfu3IGzs7NZW+ZIpVJERkbCxcXF6GuSk5MRHR2Nhg0bWm3+DxGRtSgUCpw4cQLbtm3DsWPHcP36dWRnZ6uTXZFIBH9/fzRt2hQ9evTAiBEj0KlTJya7ZDMVFRU4cOAAwsLCzP45DA0NNXm7zMDAQOTm5iIzM9OoFZTrIia29ECpqKjArl278Ndff+Hff/9FQkKCRrLLjebJllq2bImMjAz89ddfJvW4AoC3tzdCQkJMnhPToUMHnD17FmfOnOEwPiKqFxQKBU6dOoUtW7bg6NGjuH79OrKysjSSXT8/PzRp0gTdu3fH8OHD0bVrVya7VCvefvttfP311/j+++/RrVs3k651cXFBeHg4nJycTLru008/xQcffIA333wTX375pUnX1iVMbOmBZ+xG861atULv3r0xevRobjRPFvfee+/hs88+w/jx47F69WqUlpYiOzsbBQUFOufeisVieHt7w9fXV2NPOYVCgfLycpSWlqKiokI9vNnJyQkuLi5wcnKCSCTCnj17MGjQIPTv3x979+6trY9KRFTrFAoFzpw5g82bN+PYsWO4du0asrKy1AvjiUQi+Pr6aiS73bp1Y7JLFnX69Gl07twZISEhuHPnDmQyGXJzc5GTkwO5XK7zOg8PD/j6+sLd3V09XUkQBFRUVKC0tBTl5eXqn2UHBwe4uLjAxcUFYrEYJSUl8PHxgYuLC3Jycur1zzQTWyItZDIZ9u7dq95oPj4+nhvNk9WcP38e7du3R1BQEFJTUzWCjiAIKCsrQ1lZmTroSaVSODs7qxNUlYqKCuTk5CAnJ0fvRvBSqRS+vr545JFHcOvWLWRkZJg8pImIqD44e/YsNm/ejCNHjiAuLq5asuvj44MmTZqga9euGDZsGB555JF6nRiQ9chkMgQGBiI/Px/Xrl3T6CQRBAGVlZUoLS1FZWUlAOXLa2dnZzg7O2v8zMnlcuTl5SE7O1vvQlQikQje3t747LPPsGTJEvz555948sknrfcB7QATWyIjyWQy7Nu3Dzt37tS70bwq2R09ejSaN29uuwZTnSCTyRAcHIzc3FxcvXrVrBckgiCo95815ZqysjKcOXMGM2bM4F60RET/c/78eWzatAlHjx5FXFwcMjIyNJJdb29vNG7cGN26dcPjjz+O3r17M9klg4YOHYq//voLX331FV5//XWz6igsLERKSore3l1tdu7ciTfeeKPe/5wysSWqAZlMhtjYWGzfvl1jo3kVVbLbvHlzbjRPWo0YMQJbt27F559/jnfeecfk62UyGZKTk1FaWmrytQqFAmKxGB4eHmjQoEG9D3hEROa6fPkyNm7ciMOHD+Pq1avIzMxUJxeqZLdRo0bo2rUrhg4dij59+pi1CCDVT7///juefvppdOrUCf/++6/J1wuCgHv37iEnJ8fsNjg4OCAqKsrk+bl1CRNbIgtTKBSIjY3Fjh07dG40XzXZHTVqFNq0aWPjVpMtrFu3Dk8++SQ6dOiA06dPm3y9XC5HQkICysvLa9wWNzc3REZGMrklIjLSlStXsHHjRhw5cgRXrlxBRkaGRk+at7c3GjZsqE52+/Xrx2T3AZSVlYWwsDBIJBJkZGTA3d3dpOsFQUBqaqpGx4m5JBIJYmJi6m1yy8SWqBYoFAocPnwY27ZtUye79280HxAQgObNm6v33uMKtfVbTk4OQkNDIRKJkJ6eDk9PT5OuFwQBycnJGvs1V/Xee+9h27ZtOq/fv38/goKCNI75+PggLCzMpHYQEdH/i4uLw6ZNm3Do0CFcuXIF6enpGsmul5cXGjVqhC5dumDo0KHo378/k916rkWLFoiLi8Nff/2Fxx57zOTrs7KykJaWpvWcObHe0dERjRo1qpcvspnYEtmIQqHA0aNHsXXrVpw4cULrRvP+/v4aG823b9++XvwiqqgAtm4F9u8H/vkHuHULqKwEHByAxo2Bhx8G+vcHhg1THquP2rRpg0uXLmHr1q0YNmyYydfn5uYiNTVV5/nz58/jzp071Y7PmzcPoaGh2LJli9broqKiTH6bTEREul2/fh2bNm3CwYMH1cmuTCZTn/f09ETDhg3RpUsXDBkyBAMGDICjo6MNW2whgqAM8ps2ASdPAhcvAiUlgFgMhIQAXbsC3bsD48cDPj62bq1VvPvuu/j8888xYcIErF692uTry8vLcevWLZ27I5gb6/39/REcHGxye+wdE1siO6LaaH7r1q3qjebvT3b9/PzQrFkzdO/evc5tNF9eDixYACxcCGRlAVIpUCW2q6mOBwQAr72m/FMfYrzKhx9+iHnz5uHJJ5/En3/+afL1CoUC165d07vysTZnz57F5MmTMXv2bDz33HNayzg6OqJx48ZcTIqIyIri4+OxceNGxMbG4vLly0hLS6uW7MbExKBLly547LHHMGjQoLqV7G7aBMydC1y+rDvYSySAQqEM8E8/DXz6KVCPkq2zZ8+iY8eOWnc8MNbt27c1tqA09r6GYj0ANGnSpG79TBmBiS2RnVMoFDh58iS2bNmCY8eO4caNG1o3mm/atKk62e3SpYvdJbvnzilfyl6/rnyJayyRCGjRAvj9d6BtW+u1r7ZcvHgR7dq1Q0BAAO7du2fW35Oh3lpdPv30U6xbtw67du3SO+Q4Ojoabm5uJtdPRETmS0xMxIYNGzSSXdXWL4ByL9Po6Gh07twZjz32GAYPHqyxh7ldyMoCZs0CNmxQBnBjA75UCri5AT/8ADz1lHXbWAtkMhmCgoKQl5dn9o4HlZWVuH79usnXGRvrAwICqg1TruuY2BLVQVU3mj969CiuXbuG7OzsahvNN23aFN26dbP5RvO7dwPDhwNyufKPqSQS5ZDkbduUQ5TrKplMhpCQEOTk5ODixYto2bKlWfUkJCSgpKTEpGsqKyvRt29fREdH49dff9Vb1tvbG+Hh4Wa1jYiILCc5ORkbN27E33//jUuXLuHevXsaya67u7s62R08eDCGDBliu2T39m2gVy/gzh3zgr0qEf7oI2Vvbx02fPhwbNu2zewdDwAgMzPTpG38ANNivUQiQbNmzerVCC0mtkT1hEKhUG80r0p2dW00r0p2e/ToYfVk9+hRoF8/5SgkE0fOahCLlcltbKxyWk5dNHr0aGzatAnz5s3D+++/b1YdgiDg6tWrOufb6HLo0CG8+OKLeP/99w1u0O7g4GDW22UiIrK+27dvY9OmTThw4AAuXbqEu3fvVkt2o6Ki0LFjRwwePBhDhw6Fq6urdRuVnQ106qRMarUNOzbV/PnAG2/UvB4bWLt2LZ566imzdzxQSUpK0rlApC6mxHqg/g1HZmJLVM+pNpo/cuQI4uLikJmZWS3ZVW00P3ToUItuNF9QADRvDqSlaUtqrwD4CMAZAGkAXAG0APAmgMe11icWA2FhwNWrQF1b32jjxo0YM2YM2rVrh3PnzpldT1lZGW7dumXydW+99Rb27duH2NhYeHt7GyzfvHlzSCQSM1pIRES1LSUlBZs3b8aBAwdw4cIF3L17FxUVFerzbm5uGsnu448/btlk98kngY0btfbUmh7toQz4J08CHTtaro21QLW1j1gsNmvHg6ri4uI0VtQ2hqmxvkGDBvDy8jKzhfaHiS3RA+jixYvYtGkTDh8+jLi4OGRkZGgku1U3mh82bBj69OljVrI7axawfLmuntqdAL4D0BVAKIASABsBHAGwDMB0rXWKxcDzzwOLFpncHJupurXPvXv3jAo2uhQVFSEpKcmka0pKStC7d2907twZixcvNuqaxo0b19t97oiIHgR3795V9+xeuHABqamp1ZLdiIgIdOzYEQMHDsTw4cPNWxV/yxZg5Eidp82K9hIJ0KgRcOlSndoeoXXr1rh8+bLZOx6oCIKAK1eumHSNObE+JCQEfn5+5jTRLjGxJSIAwOXLl9XJ7tWrV7VuNK9KdocMGWJwo/m0NKBBA1NHJMkBdABQBuCazlJSKXDvHuDvb0rd1lF1ES9d2rZtq36ZMFJP8DeGOYnt9u3b8e677+LLL7/E4MGDjbqGiS0RUf2TlpaGzZs3Y//+/Th//jxSU1NRXl6uPu/q6oqIiAh06NABgwYNwrBhwwz3Oj70kHIrHxPmGxkX7aHsBR41yuh6rcWYWP/BBx/g008/xVNPPYU//vijxvczNbE1J9YzsSWiB0ZcXBw2btyo3mj+/mRX30bz//kP8OGH5syrfRzAKSgHLGknFgOffQa8/bbJH6nGSkpKkJ+fj9LSUpSVlal7uiUSCVxdXeHi4gJvb2/1nJWPP/4YH330EUaPHo0NGzZY5P4JCQkmXTNz5kycO3cOBw8ehIuLi1HXNGvWTO+LCyIiqh8yMjKwefNm7Nu3D+fPn0dKSopGsuvi4oKIiAi0b98eAwcOxMiRI/8/2T11Cujc2az7Goz2EgnQowdw8KBZ9ddEZWUl8vLyUFJSgpKSEvWzj1gshrOzM1xcXODl5aUezq3a8SAwMBB37961yJSuK1eumLSehjmxPiwsDD71aA9hJrZEZBJDG817eXmhYcOGSE7eiuzsMACGVtsrBlAKIB/ANihn3TwJ4He9V3XsqIyntaWwsBDp6ekoKyszqryHhwcKCwvRpk0b+Pv7Iy0tzSKBTqFQ4OrVq0aXz8nJQb9+/TB48GB89tlnRl1TH1dKJCIi42VlZWHLli3Yu3cvzp8/jzt37mjEPxcXFzRo0AD/lUgw7Pp1iI14i21etAeQlwfU0jzQ8vJypKWlobCw0Kjyzs7O8Pf3R6NGjZCbm4vLly+jefPmFmlLfHw8SktLjSprTqwHgEaNGtnfllE1wNfxRGSSpk2bYs6cOZgzZ4762M2bN7Fx40YcPHgQly9fxoULcZDLg2A4qQWA16GcZQMAYgCjABieG3LpknKYs7U7FeVyOe7du4e8vDyTrissLERlZSWefvppvPXWWxZJasvKyvD999+jVatWevemq2r37t2QyWQYMmSI0fdxcXFhUktE9ADz9/fHs88+i2effVZ9LCcnR92ze/bsWdy+fRvuRr7sBcyN9gDOnQN69zb6PuYQBAHZ2dlIT083qZe0rKwMKSkpePXVVyGVSi2W1G7duhXJycl45JFHjBo9ZU6sF4lE9W7KEXtsicjiLl8GWrc2tvQ1ACkA7gJYB8ARwFIAhjcNj4sDmjUzs5FGkMlkSExM1BiSZQ5vb2+EhYWZlSxWVFRg8eLF+PnnnxEXFwdBEDBz5kzMmjXLqGR5woQJSElJwd9//230Ksf1bWgSERFZh8LPD+KcHKPKmhXtxWJg4UJg9uwatlQ3QRCQmppq8gvsquRyOVxdXREdHW32NJ5t27Zh4cKFOHHiBMrLy9G6dWusWbPGqGvNifVeXl5o0KCBWW21V0xsicjiTpwAunUz9+oBAPIAnIShHt9//1Vum2cNCoUC8fHxNU5qVXx9fREaGmpUWVUy+8svv6j3rJVIJHjooYfw4osv4qmnnsLNmzct0q77icViNGvWzOr7GxMRUT3g6goYOVz2fkZFe6kU+Ogj4L33zLqHMe7evYscI5NzQ5ycnBATE2N0crljxw4sWLBAncwCQExMDCZMmIDXX38dGRkZFnsOuV9MTIz19zeuZRyKTEQWV7PhwWMAzABwA0BTK95Hv/T0dJ3B5NSpU5g2bZrWc6tXr0bbtm2rHc/JyYG7u7vO1SUrKiqwZMkS/Pzzz7h69SoUCgUkEgnat2+PF154AZMnT9ZINn19fS0WiKsKDAxkUktERMapwX7nxkR7QRAgsmKwLygo0BlLzYn15eXlSE9P1/sie+fOnfjqq69w/Phx9XNGdHQ0JkyYgDfffFPjOUEkEuH27dumfCSjuLm5Gb3AVF3CxJaILK5mI1tUb37zDZbs27cxYmI80aZNGzzyyCMYPHgwgoODa3JzAEBxcTGys7MNlpswYQJatmypcSwiIkJn+dTUVLi5uanf5FZUVGDp0qX4+eefceXKFXUy+9BDD2HWrFmYOnWqziQzODhYPY/XUlxcXOrVsv9ERGRlYWHA9etmXWpMtBfJ5Zg6dy7+WbkSLVq0QLdu3TBo0KBqsdcccrkcqampBsuZGutzcnLg5eUFNzc39bGdO3diwYIFOHbsmEYyO27cOLz55ps697f39PSEl5cX8vMNPxMZSyQSmT09yt4xsSUiiwsOBgICgMxMfaUyAATed6wSwK8AXAC00HsPR8dMuLgU49KlZJw9exYrV64EAEilUvj5+SEmJgYPPfQQ+vTpgwEDBhjeh6+KTP0NV2vfvj0GDBhgdL1yuRxZWVlYt24dfvzxx2rJ7MyZMzFt2jSjekzFYjEaNGiAxMREkxa60EUikaBBgwb1MtAREZGVdO0KxMfr3bS+ZtEeuB0QgOTkZFy7dg2bNm3CG2+8AZFIBC8vL0RERKB169bo2bMnBg8erDfhvF9eXp7GFoa6mBrrAeVzxOHDh9XJrGpF6aioKIwbNw5vvfWWzmT2fqGhoSgrK7PYkOTw8HD1loT1DRNbIrKK3r2BzZv1xboZAAoAPAIgDMqd7H6HcnmJBQDcddYtlQKjRwdgzZq7AJTbEuzevRuHDh3C+fPnkZSUhH///RcnTpzAkiVLAACOjo4IDAxE48aN0bFjR/Tr1w99+vSp9su9oqICRUVFRn/O4uJiODk5GbVYhEKhwNmzZzF79mxIJBK0a9cOs2bNwpQpU8xabMLV1RVRUVFISkqqUXIrkUgQHR1dbwMdERFZSY8ewKpVeouYH+0B+PriQHIyIBajrKwMsbGx+Pvvv3H69GncvHkT165dw8WLF/H778pNgyQSCXx9fREVFYV27dqhV69eGDx4MHx9fTWqVa2CbCxTYj2g3Blh+vTpSElJQWRkpLpn9v52GEMVoy2xmGV4eDi8amnrJFvg4lFEZBX79gH6X3D+CeBnAJcAZAPwANABwEsAhhmsPzbW8Or/ycnJ2LlzJ44ePYpLly7hzp07yM/P10gCXVxcEBISgqZNm6JLly4YMmSIwT3dVPNuXF1dUVJSop4L+/rrrxs1POrcuXMYN26c2Ssn3q+8vBwpKSlG73dXlYeHB0JDQ+Hg4GCRthAR0QOksBAICtK7gJTZ0V4iAd56CzCwL2teXh727t2LgwcP4ty5c0hISEBOTg5kVd6sOzg4qPeb7dChAwYMGGBwReCaxHrVi+xhw4aZlcxqI5fLkZaWhtzcXJOvdXR0RHh4eL1bLOp+TGyJyCoUCqBJEyAxUfn/liKRAI0aKbf6MWfUrEKhwNWrV7Fr1y6cOHECV69eRWpqqrqX9tNPP8WQIUP0Jp3nz5/Hr7/+ip49e8Lb2xvx8fFYtWoVSktL8dtvvxncxy48PNzoIUjGEgQBubm5yMrKQkVFBWQyGSQSic6hxc7OzggICICnpyeHHxMRkfleeglYuhQwYlivSSQS5TDnyEizLr979y527dqFI0eO4OLFi0hOTkZeXh4UCgWGDBmCL774Qu/1NY313t7eCA8PN6vt+hQXFyMjIwPFxcWQy+UQiUQ6pzCppmf5+fk9EAtDMrElIqv5+2+gXz/L1ikSAYcOAT17WrZehUKBEydOQBAEs5LO27dvY/To0ejQoQN++OEHvWX9/f0tssgVoGx3RUUFFAoFRCIRpFIpJk2aBF9fX7z55psoLy+HIAgQi8VwdnaGi4sL3N3d6+VqiEREZAPZ2UDTpkBuruXeZItEwAcfAB9/bJn6qrh+/Tpu3ryJBg0aGL0tj4opsd7JyQmNGzeuSVPVBEFAZWUlZDIZRCIRJBIJvv/+e5w7dw4vvPACfH191Umuo6MjXFxc4ObmBnd39wfq5TXn2BKR1fTtCzz/PPDDD5aJdSKRco92Sye1gHIxpu7du+P69etmrTQcERGBPn36YP/+/ZDL5XqDpaKG3wyZTIacnBwUFBSoF6Soavr06bh69SoCAgLg6ur6QAU1IiKqZX5+wM8/AyNGWKY+qVSZKFtp79qmTZvCw8PDrC3zajPWKxQK5OfnIy8vD6WlpdXq69GjBzw8PNC4cWN4e3s/ED2yhvA7QERWtXAhMHAgUNPft2IxMGQIMH++ZdqlS02SwODgYFRWVhqc62ruPVRbE1y7dg0ZGRlak1oACAgIQM+ePZGYmIhbt26huLjYrPsREREZZfhwywRoqVS5tcLu3YAVFzSsjVhvLtXCVteuXUNqaiqKi4u1JskuLi7o1KkT7t69i2vXriEnJ8ciuyTUZUxsiciqHB2VqyM/9ZTya1Njiar8xInAxo2Atdc4qskiSikpKXBycjK4OIM59yguLsbNmzeNXjRC9ea2vLwciYmJuHfv3gMf8IiIyIreeAP4/ntlcmrO4ogiEdCsGXDiBGCFualV1UasN2engcrKSnXMNqbHV9VjrFAocPfuXSQlJVl0f/u6hoktEVmdkxPw++/A+vWAt7cydhlKcFVlfHyATZuAlSut+vJWzZgVA7UNX7p+/TpiY2PRtWtXg8OBTJ3fWlhYiMTERI0VHk2VnZ2N27dvM7klIiLref554Nw5QLVqsDFzWCUS5Z+5c4EzZ6ye1ALGxeGaxnpTVyCuqKhAQkICSkpKTLququLiYiQkJDywyS0XjyKiWlVUpExyFy0CrlxRHhOLlUmsIAhQKJQZb6tWyvm048cDbm61177CwkIkJyfrLfPMM8/AyckJ7dq1g6+vL+Lj47Fx40ZIpVKsXr0aMTExOq+tqKjApEmTMG7cOLz++usGtxYqLS1FQkKCxRJSa63SSEREpCaXA3v2KIP93r3KhTZEov+fl6RaQTkgAJg5E3juOcDA9juWbZ4c165d0xtbaxLrAeCtt95CWFgY5s6dazDuyuVy3Lp1y2IJqaOjIxo1avTAzbtlYktENpOZCZw9C1y/DpSXA87OwOuvD0VkZDZu3jxhkzYJgoDr16/r7R39/fff8ddff+H27dsoLi6Gj48PunTpglmzZiEiIkJv3SdOnMCLL76IyspKiEQitGrVCrNmzcJzzz1XbYshhUKBW7duoaKiQm+br169iqVLl+Ls2bOoqKhAeHg4xowZgwkTJmgtHxERAU9PT711EhERWURJCXDhAnDxIlBQAEileOf777ExKQk3KyvN27vPAlJSUpCXl6fzvLmxHlC+JB8yZIh6+lBoaCjGjx+POXPmaN3XNjU11eBUI1NjvZ+fH0JCQvTWWd8wsSUiu9KoUSOkpaWp95W1hczMTKSnp1ul7oYNG8LJyQlr1qzBN998g3PnzkGhUEAikaBDhw547bXX8MQTT0AsFiMjIwMZGRl66zt+/DhefPFFNG/eHAMHDoSrqyvu3LkDQRDw2muvab1GIpGgadOmD9ybXCIisg8vvPAClixZgoSEBERHR9ukDaWlpYiPj7dK3UFBQQgICMDJkycxb948/P333+rFpmJiYjB16lS89tprcHV1RUlJCRISEvTWZ06sV93L1CHRdRkTWyKyKyNHjsSWLVtQWlpqcJiutRjbU2oqHx8fhIWFaRyTyWRYunQpfvjhB8TFxUEQBDg6OqJXr1746quv9CafRUVFGDp0KNq1a4evv/7apEQ1LCwMPj4+Zn8WIiIic23btg3Dhw/HwoUL8corr9isHcb0lJpK1zDgPXv24IsvvsDx48dRUVEBkUiEFi1aYNGiRQgICNBZX01ivZeXFxrU4hBvW+PreiKyK7169QKgDAC2IhaLLT4P1cHBAcHBwdWOS6VSvPTSS7hy5QqKiorw0UcfISwsDA4ODgaD186dO5GdnY3Zs2dDLBajpKTE6H3zsrOzzfocRERENTVgwAAAwKFDh2zajuDg4BqtkKxNeHi41vg9cOBAxMbGorS0FGvWrEGHDh2QlZWldWhyVTWJ9fn5+TVaeLKuYWJLRHZl5MiRAGyb2ALK1Qy9vLygUChqvMm6RCJBVFSU3o3cVfecO3cuEhIS8N133xm87z///AN3d3ekp6fj8ccfR5cuXfDwww9j3rx5KC8v13ttWVkZ5KrFO4iIiGqRs7Mz3NzccOnSJZu2QxWfCwsLLZIAhoeHGxz6KxaLMW7cOJw6dQpXr141+GxQk1gP4IHay56JLRHZlcjISEilUpw6dcqm7aioqEDnzp3x6quv1mhFYkdHR8TExMDJycmk6+RyucEe2+TkZMjlcrz88svo1q0bFi5ciJEjR2LdunX44IMPDN7DWpvLExERGdKgQQOkpqbauhkYP348nnrqKeTn55tdh0gkQkREBLy9vU26zpjElLHeeGbsnkxEZF0BAQEGF1KwJoVCgfbt2yMtLQ0zZ85E8+bNkZqaavJbT39/fwQGBpq1SJMx83tLSkpQWlqKsWPHYs6cOQCARx99FJWVlVi/fj1eeOEFREZG1ugeRERE1tCuXTtcu3YNBQUFNlup/6233sKmTZvQsWNH9OzZExkZGcjKyjKpDjc3N4SFhcHR0dHk+zPWWxZ7bInI7jRt2hS5ubk1HgJsriFDhuDKlSuYNGkS5s6dC0dHR0RFRSEmJgZeXl4Q6dmaQCKRwN/fH02aNEFwcLBZSa2xPcSqxbUGDx6scfyxxx4DAFy4cEHv9bb6/hIREfXp0wcA8Ndff9nk/kuXLsX8+fPRoEEDnDhxAmKxGMHBwWjSpAkCAgL0DhEWiUTw8vJCTEwMoqKizEpqAePiMGO98dhjS0R2p1u3bjh48CDOnDmDTp061eq9n3/+eezevRuPPPIIVq1apT4uEong6uoKV1dXCIKA8vJylJaWqgOGVCqFi4sLHBwc9Ca+xjD2+oCAANy6dQt+fn4ax1ULURQUFOi9ntv9EBGRrYwYMQIzZszAvn37MG7cuFq9965du/DCCy/Ay8sLly9f1thH3tHREUFBQQgMDERlZSVKS0vV82/FYjFcXFzg5ORU41ivqs8QxnrjPTiflIjqjKFDhwIAtm/fXqv3XbBgAZYuXYrGjRsjNjZWZzmRSARnZ2f4+PjAz88Pfn5+8PLygqOjo0UCHQCj3v62aNECAKrtdZuZmQkABrfzMfcNMxERUU0FBgbC0dERZ8+erdX7Xrx4EcOGDYOjoyPOnTuncxi0SCSCo6MjvLy81LHex8cHzs7OjPV2ioktEdmdLl26QCQS4fjx47V2zw0bNuCNN96An58fzp8/b/M3nMZsqD5w4EAAwKZNmzSOb9y4EVKp1GBvt4uLi/kNJCIiqqGgoCAkJibW2v3S0tLQtWtXKBQKxMbGIjo6utburY0xcZix3ngcikxEdkcsFsPLywvXrl2rlfudPHkSTz75JFxcXHDx4kWjkkprc3d3R15ent4yzZs3x8iRI7F582bI5XJ07NgRp06dwt69e/Hss88iMDBQ57XOzs4GtxggIiKyphYtWmDPnj2QyWQaw4GtoaSkBK1bt0ZJSQnWrl2Lrl27WvV+xnBzczNYpiax3th71BdMbInILjVs2NDgggiWkJycjF69eql7iENDQ61+T2N4enpCLBYbXPThgw8+QEhICLZs2YIDBw4gNDQUb731FiZOnKj3uvvn6hAREdW2nj17Ys+ePTh69Ch69+5ttfsoFAo89NBDyMrKwn//+1+MHTvWavcyhYODAzw9PQ3OkzU31nt5eVn9hYE9EQk12aCRiMhKZs6ciWXLliE5ORkRERFWuUdBQQEiIyORn5+Pbdu2qef22ov09HT1HBpLkkgkaNq0qc2HWxMR0YPt8uXLaN26Nd588018+eWXVrtP3759ERsbixkzZuCHH36w2n3MUVxcbLXh2DExMXYxCq228KmGiOxS//79AQDbtm2zSv0ymQxt2rRBXl4eFi9ebHdJLaBcCdEaiz6EhYUxqSUiIptr1aoVxGIxTpw4YbV7TJs2DbGxsejfv7/dJbWAcqiwoQWgzOHr6/tAJbUAE1sislOq/doOHjxolfp79OiB5ORkvPbaa3j++eetco+aEovFCA8Pt2id3t7eOleAJCIiqm2+vr64ceOGVer+z3/+gxUrVqB58+bYvXu3Ve5hCcHBwXBwcLBYfY6OjggODrZYfXUFE1siskuqPWMvXrxo8brHjh2LkydPYsSIEViwYIHF67ckV1dXREZGWqQuDw8PhIWFWaQuIiIiS2jcuDGys7MtXu/vv/+O999/H4GBgTh79qxdj1SSSCSIjo62yHxYBwcHREVF2fXntZYH7xMTUZ0RHh6OlJQUi9Y5Z84crF+/Hu3bt8fmzZstWre1eHh41Djg+fn5ISIiwmJ77xEREVlCly5dIJfLcf36dYvVefToUUyaNAlubm64dOkSnJ2dLVa3tTg6OqJhw4Y1Gj7s6uqKmJiYB2rv2qqY2BKR3WrTpg1KS0tRVFRkkfqWL1+OL774AuHh4Th58qRF6qwtbm5uaNy4scnzcBwdHREdHY2QkBAmtUREZHcGDRoEANi6datF6ouPj0e/fv0gFotx8uRJg9vh2BMHBwd1zDalx1UsFiMkJATR0dEWHdJc1zCxJSK71adPHwCwyLyYPXv2YObMmfD09MSlS5fq5PL3EokEYWFhaNq0KQIDA3W+gZZKpfDy8kJUVBQaN278QO1hR0REdUu/fv0AAIcPH65xXXl5eWjfvj0qKyuxc+dOtGzZssZ11jaRSAQ/Pz80a9YMYWFhcHNz05rkisViuLm5ISwsDM2aNYOfn98D/wKb2/0Qkd26e/cuwsLC8Nxzz2H58uVm13PlyhW0a9cOYrEYV69eRcOGDS3YSttSKBSoqKiAQqGASCSCg4NDnUzaiYjoweXp6Qk/P78abXsjk8kQFRWF1NRU/Pjjj3j22Wct2ELbEgQBlZWVkMlkAJQvsB0cHB74RPZ+fPohIrsVGhoKBwcHnD592uw6MjIy0KVLFygUCsTGxtarpBZQvrGtC3OHiIiIdImMjMTNmzdrVEeXLl2QmpqKOXPm1KukFlD24jo6Oj6wc2eNxaHIRGTXAgMDzX6DW1ZWhtatW6O4uBirV69Gjx49LNw6IiIiqqmHHnoI5eXlyMnJMev6ESNG4OzZs3jiiSfw2WefWbh1VFcwsSUiu9a8eXPk5+dDoVCYdJ1CocBDDz2EjIwMfPrppxg3bpyVWkhEREQ1oZpnu337dpOvfe2117B161Z06dIF69ats3TTqA5hYktEdq179+4QBAH79/+L27eBlBSgtNTwdQMHDsS1a9cwdepUvPfee9ZvKBEREZnl8ccfBwAc3rtXGehv3wby8w1et2jRIixcuBCRkZE4evSotZtJdo6LRxGRXZLJgG3bgKVLc7F/fxGABupzYjHQpAnQsycwdSrw8MNA1fUTnnvuOfz000/o06cP/v7779pvPBERERnn1Cngl19wddkyNBUESKqeCw1VBvknnwRGjACqzDHdtm0bRowYAS8vLyQnJ8PT07O2W052hoktEdkVQQB+/hl4/30gPR2QSATI5dpX/ZNKlQlwq1bA4sVAr17AF198gTlz5qBp06a4evWqSfvAERERUS05cQJ44QXg3Ln/D+jaSCSAXA74+QEffwzMmoWz58+jc+fOkEqluH79OiIjI2u37WSXmNgSkd24exeYPBnYv9+061Qxb+DAm9izpxUCArxw+/ZtrhZMRERkbyorgXffBRYsUA7BkstNury8Sxe0Pn8e8ZWV+Oeff9CpUycrNZTqGia2RGQXEhOVQ4vT03W/tDVMDrH4CG7ebIaYmGBLNo+IiIhqqrwcGDkS2L1bOUTLDJUAsgFc+O47DHzpJYs2j+o2JrZEZHO5ucBDDwGpqTVJapXEYgGPPSbCtm2a826JiIjIhgQBeOopYMMGwMSdDu6nEIshDgoCzp8HAgMt0z6q8zj5jIhs7uWXlYsgGpfU/geACEArrWcVChF27AB++smCDSQiIqKaWbMGWLfO6KRWX7QXKxRARgYwa5YlW0h1HHtsicim9uwBBg0ytnQKgKZQhrooAJd1lnR1BW7eVC6oSERERDaUlQU0bAgUFho1BNn4aA9g0ybl8GZ64LHHlohs6osvlIs/GecNAA8D6GiwZHk5sGxZDRpGRERElvHzz0BRkdHzao2O9mIx8PnnNWwc1RfssSUim7l+HWjWzNjShwH0BXAOwEsAsmDgHS78/ZUrLTs41KSVREREZDaFAoiMVM45MoLp0R7A2bPKxTrogcYeWyKymV27lC9bDZNDGd6eBdDa6PqzsoALF8xrGxEREVnAtWtGJ7VmRXuJRLnKMj3wpLZuABE9uM6cUSa2hteR+AFAMgDTNrgViZT36Gh45DIRERFZw5kzRhc1K9oLAnD6tImNovqIPbZEZDMXLxqzEnI2gA8BfAAgwKT6pVIgLs68thEREZEFxMUZNSfI7GivUCgfKOiBx8SWiGymtNSYUu8D8IVycJJpBAEoKTH5MiIiIrIU44J9DaI9GOwJAIciE5ENOToaKnETwHIA3wC4W+V4GYBKAEkAPKEMhdWJRMbcg4iIiKzGiEBcs2hv3D2o/mOPLRHZTJMmhhaPSgWgADAbQHSVPycB3Pjf/3+i82q5XLltHhEREdlITIzBeUc1ivYiEdC0qaVaS3UYe2yJyGY6dQK2bdNXohWAzVqOvw+gEMC3AHRnrgoFF44iIiKyqY4dDe5fW6NoL5EoHyjogcd9bInIZv75B+ja1Zwre8OYne1cXIDMTMDNzZx7EBERUY1VVACBgUB+vsmX9oaR+9geOAD07Wt626he4VBkIrKZLl2Ali2Vo4gsTSoFpk5lUktERGRTjo7Ac88pe1YtTSRSDnXu3dvydVOdw8SWiGxGJAJef93gCCUtDsLQ+1u5HHjhBTMbRkRERJYza5ZZb7EPwoje2ldfNbRgBz0g+FNARDY1eTLQo4eyh9VSRCLgnXeAFi0sVycRERGZKSYGmDvXskO0pFKgfXtg5kzL1Ul1GufYEpHNxccDbdsqt7pTKGpWl1SqXG357FnAycky7SMiIqIaqqwEHn4YuHBBOayqJsRi5RDns2eB5s0t0z6q89hjS0Q217AhsGuXMkbVZAqOVAqEhQH79jGpJSIisisODspgHxNTs2FaYrHy+m3bmNSSBia2RGQXevYEDh0CQkLMnyrTubNypeXQUMu2jYiIiCwgMBA4flwZ9M0hkSjrOHAA6N/fsm2jOo+JLRHZjc6dgbg4YMYM1TQc/UOVRCLlH1dX4LvvgCNHgODgWmkqERERmcPfX5mYLlsGuLtDgKFoD2VCKxIpF+a4dk25OAfRfTjHlojsUnx8BRo1+i8cHaehoiKs2nmJBGjTRrmDwNNPAx4eNmgkERERma+oCHOiojA6JwcdJBKIZLLqZRo0UAb66dOBqKhabyLVHRZch5SIyHK2b18C4EMsWhSEsWOn4+JFIC9POUw5KAho3RpwdrZ1K4mIiMhcORUV+CI7Gyf79MHfu3YBly8D9+4pF5fy9la+wfbxsXUzqY5gjy0R2aUWLVrgxo0bqKiogJj70xEREdU7b731FubPn4+dO3di8ODBtm4O1XFMbInI7pSVlcHV1RUdO3bEv//+a+vmEBERkRVEREQgMzMTpaWltm4K1QPsBiEiu7Nw4UIIgoDZs2fbuilERERkBRkZGbhz5w569epl66ZQPcEeWyKyO02aNEFSUhLKyso4DJmIiKgeevnll/Hdd98hNjYWvXv3tnVzqB5gYktEdqWoqAienp7o1q0bjh49auvmEBERkRWEhoaioKAARUVFtm4K1RPsCiEiu/Lll19CEAS8+uqrtm4KERERWUFKSgru3buHPn362LopVI+wx5aI7EpMTAxSU1NRWlrKYchERET10MyZM7Fs2TL8888/6NKli62bQ/UEE1sishs5OTnw8/NDnz598Pfff9u6OURERGQFQUFBKC0tRUFBga2bQvUIu0OIyG588cUXAIA333zTxi0hIiIia4iPj0dGRgYGDBhg66ZQPcMeWyKyG9zPjoiIqH6bMmUKVq1ahXPnzqFdu3a2bg7VI0xsicguZGRkICgoCAMGDMCePXts3RwiIiKyAj8/PygUCuTm5tq6KVTPcCgyEdmFTz/9FAAwZ84cG7eEiIiIrOHKlSvIycnBY489ZuumUD3EHlsisgvcz46IiKh+GzduHP78809cu3YNTZs2tXVzqJ5hjy0R2Rz3syMiIqr/du3aBT8/Pya1ZBVMbInI5lTDkN9//30bt4SIiIis4ezZs8jPz8ewYcNs3RSqpzgUmYhsLjAwEGVlZdzPjoiIqJ4aNWoUNm/ejISEBERHR9u6OVQPsceWiGwqPj4emZmZ3M+OiIioHtu3bx8CAwOZ1JLVMLElIpuaN28eAA5DJiIiqq9OnDiBoqIijB492tZNoXqMQ5GJyKa4nx0REVH9NnToUPz1119ITU1FaGiorZtD9RR7bInIZrifHRERUf0XGxuL0NBQJrVkVUxsichmVKshf/jhhzZuCREREVnDgQMHUFJSgrFjx9q6KVTPcSgyEdmMt7c3pFIpsrKybN0UIiIisoIBAwZg3759SE9PR2BgoK2bQ/UYe2yJyCZU+9k9/vjjtm4KERERWcmRI0cQERHBpJasjoktEdkEhyETERHVbzt27EBZWRnGjx9v66bQA4BDkYnIJjw8PODq6or09HRbN4WIiIisoHfv3jh06BByc3Ph7e1t6+ZQPcceWyKqdar97EaNGmXrphAREZEVKBQKnDhxAjExMUxqqVYwsSWiWvef//wHAPDee+/ZuCVERERkDZs2bUJFRQUmTZpk66bQA4JDkYmo1rm5ucHb2xupqam2bgoRERFZQbdu3fDPP/+goKAA7u7utm4OPQDYY0tEtYr72REREdVvCoUCp06dQpMmTZjUUq1hYktEteq///0vAGDOnDk2bgkRERFZw+rVqyGTyTBt2jRbN4UeIByKTES1ysXFBQEBAbh9+7atm0JERERW0KlTJ5w5cwYlJSVwdna2dXPoAcEeWyKqNar97CZMmGDrphAREZEVyGQynDt3Di1atGBSS7WKiS0R1ZqvvvoKAPD222/buCVERERkDT///DPkcjlmzJhh66bQA4ZDkYmoVigUCri4uCA8PBzx8fG2bg4RERFZQbt27XDp0iWUl5dDKpXaujn0AGGPLRHVCtV+dhMnTrR1U4iIiMgKKioqcOnSJbRp04ZJLdU6JrZEVCu+/vpriEQivPHGG7ZuChEREVnBkiVLoFAoMGvWLFs3hR5AHIpMRFanUCjg5OSEmJgYXL9+3dbNISIiIito2bIlrl+/joqKCojF7D+j2sWfOCKyOtV+dlOnTrV1U4iIiMgKysrKEBcXh/bt2zOpJZvgTx0RWd2iRYsgEonwyiuv2LopREREZAXffPMNBEHA7Nmzbd0UekBxKDIR1ZggCCgrK0NZWRnKy8shCAJEIhEcHR3h6OgIf39/NGrUCJcvX7Z1U4mIiMhMFRUVKC0tRVlZGRQKBQDAwcEBzs7O6N69O+Li4lBWVsYeW7IJLldGVEcJgqARYORyOQBAKpXCxcUFLi4ucHBwsGobKisrkZubi5ycHMhkMp3lDhw4gNzcXFRUVMDR0dGqbSIiIqpPZDIZSktLUVpaCplMBkEQIJFI4OzsDBcXFzg6OkIkElnt/gqFAvn5+cjOzkZZWZnOcitXrsTZs2dRVlYGV1dXq7WHSBf22BLVMQqFAnl5ecjOzkZ5ebnesu7u7vDz84O7u7tFg54gCMjNzcW9e/dg6q+Q4OBg+Pn5WTUIExER1WWCIKC4uBjZ2dkoLCzUW9bJyQl+fn7w9va2eE9pcXExUlJSUFlZaVR51YgtLy8vhISEcMsfqlVMbInqkJKSEqSkpKCiosKk69zc3BAWFmaR3lKFQoHbt2+jqKjI7DpcXV0RGRkJiURS4/YQERHVJ5WVlUhNTTU5zjo4OCA8PBxubm41boMgCMjMzERGRobZdUgkEkRFRcHFxaXG7SEyBhNbojoiKysLaWlpZl8vEokQEREBDw8Ps+tQKBRISkpCSUmJ2XWoqLb/YXJLRESkVFxcjOTkZPX8VXMEBgYiICCgRiOj0tPTkZmZafb1KiKRCDExMUxuqVZwZjdRHZCZmVmjpBZQvn1NTk42OKRJn7t376KkpAQlJSX4/vvvMXPmTHTv3h2tW7fGli1btF6TkJCAmTNnonPnzujevTvmzJmDnJwclJeXIyUlxeShzERERPVRcXExkpKSapTUAkBGRkaNelrz8/ORmZlpkVgvCAKSkpLU64AQWRMTWyI7V1hYiPT0dJMCjEplZSWGDx+O1q1bY+XKlQCA27dvmzyUWdWOvLw8AEBubi5++OEHJCQkoGnTpjqvSUtLw5QpU3D79m28/PLLmDJlCg4fPozp06ejsrIShYWFyM/PN7ktRERE9YlMJkNycjKKi4stEuszMzPNiq8ymQypqakALBfr5XI57t27Z3JbiEzFGd1Edkwul1cLMCEhIWjatClOnTpl8Po1a9ZUCyaCICA1NRVRUVFGD1MSBEGjnoCAAMTGxsLf3x9XrlzBU089pfW6n376CaWlpVi7di1CQkIAAK1atcL06dOxZcsWPPHEE7h37x48PT25NQARET2QVHFZoVBYLNYDylFWbm5uJi3glJGRoe4xtmSsz8vLg5+fH4ckk1XxSZLIjmVlZam30VEFmL179+L11183eG12djaWLVuGadOmVTtXXFxs0qIUxcXFGr28qr1pDdm3bx8eeeQRdaADgK5duyIqKgp79uwBoEzeazI8moiIqC4rKSlRx0FLxnq5XG7SPFm5XI7c3Fz115aM9aq2ElkTE1siO6VQKJCTk6P+2tgAo/LNN98gKioKQ4cO1XrelABTNdAZKz09HTk5OWjZsmW1c61atcK1a9fUX1f9nERERA+SqvHY0rE+NzfX6Dm7BQUFJq97YUqsz8/Pr/H8YSJ9OBSZyE4VFRWZvdjCpUuXsG3bNqxatUrncOOioiJUVlbCwcHBYH3FxcUmtyErKwuA8u3z/QICApCfn4+Kigo4OjqipKREvfcdERHRg0Iul6OgoMCsa42J9QqFAgUFBfD29jZYnzk7HpgS6wVBQFlZGVxdXU2+D5Ex2GNLZKfM3VJHEAR8/vnnGDhwINq1a6e3bGlpqcH65HK5eji0KcrKygBAa+Ks2k9XVUYQBLMWtCIiIqrLjInD2pgS6419njCnLabEenPvQWQs9tgS2Slzf/lv2bIFN2/exNdff23UPTw9PQEoA09BQQHy8/NRWFiIoqIiFBUVoaKiAo0aNTK5Hc7OzgCUqzXeT5XEqsoAypUYnZycTL4PERFRXVU16TOFqbFepaKiAgUFBSgsLFT/UcX7mJgYo0ZxVWVOrCeyFia2RHZKW5AwpKioCN9++y2mTJmC4OBgg/V///33mDdvnt5yjRo1wubNm01ui2qOkLaFKzIzM+Hl5aV+mwuA+9kSEdEDx5xEz5RYDwCJiYlGvaA+fPgwfHx8TGoLYz3ZEya2RPXIypUrUVlZiUGDBqm3CUpPTwegXBQiNTUVgYGBcHBwgEgkQmRkJEaNGgVnZ2e4uLio/7i5ucHV1RVubm5GzcvRJigoCL6+vrhy5Uq1c5cvX0azZs00jkkkErPuQ0REVFeZk+iZEusBwMXFBSNGjICzs7M63ru5ucHFxUUd611dXc2a+8pYT/aEiS2RnTLnl/+9e/dQUFCAESNGVDv3448/4scff8T69evRrFkzSKVSDBkyBM8884zeOgVBQFxcnFkrGT766KPYtm0b0tLS1G+V//nnHyQlJWHixIkaZTkMmYiIHjTWjvUAEBgYaNTIq9u3b5u1kJUpsb7qsGQiS2NiS2SnXFxcTJ5nO2HCBPTt21fjWE5ODj755BMMHz4cffr0QVhYmPqcMQFGJBLBxcWl2srIa9asQWFhoXr40aFDh9RvjMePHw8PDw8899xz2Lt3L6ZNm4YJEyagtLQUK1asQOPGjTUCspOTE8RirmVHREQPFnMSPVNjvYuLi1H1urq6VktsLRnrTWkLkTmY2BLZKW2//A0FmBYtWqBFixYa16iGKTVq1Aj9+vUzeA9tvLy8qiW2q1atwt27d9Vf79+/H/v37wcADB06FB4eHggODsaKFSswf/58fPvtt5BKpXjkkUfwxhtvaMy5MXe4MxERUV1mT7He09MTaWlpGscsGetdXV0hlTL1IOvhTxeRnfL09MTdu3c15t8YE2CM5eTkpBFw9PH29kZaWprGcOQ9e/YYdW2jRo2wbNkyvWVMXayCiIioPnBwcICrq6vGljyWjPUA1LsfGOLo6Ah3d3cUFRWpj1ky1vv5+RlVF5G5RAKXJyOyWykpKcjLy7NK3aGhofD19TW6fGZmpvqNsSX5+fkhJCTE4vUSERHVBfn5+bhz545V6vb09ERERITR5UtKSpCQkGDxdjg5OaFRo0YQiUQWr5tIhZPaiOxYQECAVYKAo6OjycN//f39Lb7og4ODA4KCgixaJxERUV3i6elptQUUAwMDTSrv6uqq3sLHkho0aMCklqyOiS2RHXNycrJK4hceHm7yYk0ikQgNGjSw2FL9IpEIERERXDSKiIgeaCKRCOHh4RavNzAw0KwX0oGBgRZd5CkkJISrIVOt4BMlkZ3z8/Mzen6MMYKDg83aqw5QJtrR0dE1Tm7FYjGio6O5OiIRERGUCzyFhoZarD53d3cEBASYda1YLEZUVJTZzwpVBQcHc24t1RrOsSWqAxQKBVJSUszaX66qoKAgswNdVZWVlUhNTdVYYMJYrq6uCA8PN3rhKiIiogdFdnY27t27V6M63N3dLTIiSqFQIDMzU706symkUinCwsJMXuiKqCaY2BLVEYIgICcnB2lpaTD1n601AowgCMjPz0dWVhbKysogk8n0LuPv5OQEPz8/+Pj4cJ4NERGRDkVFRUhJSYFMJjP52qCgIPj7+1s0zpaWliIjIwMFBQUQBAEikUijftUxQNnb6+fnB39/f4tNXSIyFhNbojqmvLwcmZmZyM/PN5jgSiQS+Pr6Wj3AtG/fHgMHDsTMmTNRXl6OgoICZGRkwN/fH1FRUXBzc4OrqysTWiIiIiPI5XJkZ2cjOzsbcrncYHkvLy8EBARYdS7ro48+iuDgYHz++ecoKyuDXC5HcnIyZDIZ2rdvD1dXV3h4eHDtDLIZ7mNLVMc4OTkhPDwcISEhKCgoQGlpKUpLS9WBz8HBAS4uLnB1dYW7u7vVA8zhw4dx7tw59OvXD5GRkQCArVu3YsSIEViyZAk6d+5s1fsTERHVNxKJBIGBgQgICEBhYSFKS0tRUlICmUwGQRAgkUjg4uICFxcXeHh46B0xZSmHDx9Gw4YN0aBBA/Wxli1bomfPnjh48KDV709kCBNbojpKIpHAx8cHPj4+Nm3HokWLAAAvv/yy+lh0dDQA5T68REREZB6RSARPT0+LLiJpjj179qCyshKjRo3SOO7o6IicnBwbtYpIE8cKEFGNHDx4ED4+PhpbFcTExABAjRfAICIiIttbunQpAM2X2ADg7Oxc44UtiSyFiS0RmS0jIwNZWVno1auXxnF3d3f1eSIiIqrbDh8+jICAAAQGBmocd3NzM2uHBCJrYGJLRGb79ttvAQDPP/98tXNSqRTZ2dm13SQiIiKyoJSUFOTm5qJ3797Vznl4eKC0tLT2G0WkBRNbIjLbpk2b4ODggP79+1c75+joiLy8vNpvFBEREVnMwoULAQCzZ8+uds7HxwcVFRW13SQirZjYEpFZFAoFbty4gdatW2s97+Liwnk3REREddy2bdvg5OSEHj16VDvn5+dn1n67RNbAxJaIzLJ27VooFAqMHz9e63l3d3cUFxfXcquIiIjIUmQyGeLj49GuXTut54OCggCA82zJLjCxJSKz/PzzzwCAGTNmaD3v6emJsrKy2mwSERERWdBvv/0GQRDw9NNPaz0fEhICAEhISKjNZhFpxcSWiMzyzz//ICwsTL0C8v18fX1RWVlZy60iIiIiS1mxYgVEIhGeffZZredVW/0lJibWZrOItGJiS0Qmu3LlCoqLizFo0CCdZfz9/aFQKKBQKGqxZURERGQpp0+fRkREBJydnbWej4iIAADcvn27NptFpBUTWyIy2TfffAMAeOWVV3SWUc274V62REREdc/p06dRWlqKIUOG6CwTExMDQLklEJGtMbElIpPt2rULbm5uaNWqlc4yoaGhAID4+PjaahYRERFZyHfffQcAeO2113SWiY6OBgCkpaXVSpuI9GFiS0QmKSoqQmpqKrp06aK3XIMGDQAASUlJtdAqIiIisqR9+/bB09MTDRs21FnG0dERIpGIo7PILjCxJSKTLFu2DAB0LiShEhUVBQC4c+eOtZtEREREFpSXl4e0tDR069bNYFmpVIrs7OxaaBWRfkxsicgkf/zxB8RiMZ588km95VTzbu7evVsbzSIiIiIL+f777wEA06dPN1jW0dEReXl5Vm4RkWFMbInIJBcvXkSTJk0gFuv/9aGaY8t5N0RERHXL2rVrIZFIMHz4cINlXV1dUVhYWAutItKPiS0RGW3fvn2orKzEyJEjDZYVi8UQi8XIysqqhZYRERGRJSgUCsTFxaF58+YGX2IDgIeHB0pKSmqhZUT6MbElIqMtWbIEADB79myjyjs4OCAnJ8eaTSIiIiIL2rFjB2QyGZ544gmjynt5eaGsrMzKrSIyjIktERnt8OHD8PPzQ3BwsFHlnZyckJ+fb+VWERERkaWoFol88cUXjSrv6+uLyspKazaJyChSWzeAiOyPTCZDWVkZ5HI5AOWKh3l5ecjJycGYMWOMrsfNzQ1FRUXWaiYRERGZSaFQoKysTJ2UisViODs749ixYwgKCoKvr69R9QQEBEAQBCgUCqOGLhNZCxNbIgIAVFRUICcnB3l5eZDJZNXOC4KAbdu2ISgoCDKZDFKp4V8fHh4eSE1NtUZziYiIyERyuVz9orq8vFxrma1btyIhIQHl5eVwcnIyWKdqFFdKSgoiIiIs2l4iUzCxJXrAyeVy3Lt3z+BS/SKRCJGRkRCLxbh+/ToCAgIQEBAAkUik85rAwECUlZWhvLwcEonEqGSYiIiILEsQBOTk5CAtLQ2CIOgt6+fnB19fX9y8eROenp4IDQ3VG7/DwsIQEhKCpKQkhISEQCqV6n02ILIWkWDop5uI6q2SkhLcvn1baw+tMZydnREREQFHR0cAysBZUlKC3NxclJSUoLy8XCO4SSQSuLq6wsvLC56enhyyREREZGUymQy3b982e+ViiUSCBg0awN3dXX1MNcqrqKgIJSUlGvFcJBLBxcUFHh4e8PHx4UttqjVMbIkeUMXFxUhKSjL45tYQqVSKmJgYVFRU4N69ezqHNt1PIpEgMDAQvr6+fLNLRERkBTKZDAkJCaioqKhxXREREXB2dsbdu3dNWj/Dx8cHwcHBkEgkNW4DkT5MbIkeQOXl5bj1f+3de2zVd/3H8df33M/p5fRyWmhPCxTcYIK6zIVNnXOAC5QxwxadhGRuGsOyzGREjRrn0ASdiZnGy5wsGokxkiwZi7BhUCGEXRxKsiAVhDFagdIr7WlP23NOT885398fpP1x1tLb+Z6enp7nI1myc87n+znvk5C8+/5+vp/35/33My5qR9lsNqVSqVld6/P5VFdXN7bqCwAAMmeapi5evDgvjuJxOByqq6tLW/UFrEZhCxQY0zTV3NysaDSqSCSivXv3qqmpSU1NTQqHw9q9e7e2bt06Nj6VSungwYM6evSo/vvf/yocDisYDGrTpk16/PHHp9VYYioOh0MNDQ2WzAUAAKSuri51dXXNm1wvSfX19fL7/ZbMBXwQG9yAAtPX16doNCpJCoVC2rNnj5qbm7Vy5coJx8diMT377LPq7e3VI488om9961tas2aNXnzxRT355JOWrPomEgm1tLTMeq8vAAD4f/F4XF1dXZLmT66XpCtXrnAMILKG3dxAATFNU9euXRt7XVVVpWPHjikQCOjMmTPatm3buGucTqf++Mc/6vbbbx977/Of/7xqa2v14osv6vjx4zpz5sykd4IlqampSQcOHNDp06d14cIFJRIJNTU1jX2eSCTU1tbGUQEAAGSot7d37P+tyPUnTpzQxz72sSlXfqWp831ra6tuueUW9tzCcqzYAgUkGo2mNXdyuVwKBAKTXuN0OtMS3agNGzZIks6ePTvlnWBJevPNN7V//34ZhqG6uroJx4TDYYXD4Wn8EgAAMJHRo31GWZHrm5ubp7XyK02d7xOJhDo7O6f5a4Dpo7AFCsjQ0JBlc42u/NbV1enYsWP629/+pm984xs3Hf/II4/onXfe0csvv6y77777puO6u7stixEAgEITi8Vm3dDxg0ZzfXl5+djKrxX5PhQKsf0IlqOwBQrI6N5aK+zdu1fFxcW67777prwTLEmBQEAej2fKcdFodF50cAQAIB9lI9ffc88901r5laaX703TVF9fn0VRAtdR2AIFxIpz7CTpt7/9rU6cOKGdO3eqtLTUkjlvRGMJAABmZ2RkxJJ5sp3rBwYGLJ8ThY3CFiggVnQ1PHz4sH71q1/p4Ycf1he/+EULohovEolkZV4AABY60zRlGEZGc8xFro9Go5Z1WwYkClugoGSa6P7xj3/ou9/9ru699149++yzFkU13o0NrgAAwPQZhpFRwThXuT6VSimZTGZtfhQeCluggExnj+vNnD59Wjt37tTq1av1/PPPy+HI3mlhVjW9AACg0ORLrpfI97AWhS1QQLxe76yua25u1lNPPaVgMKgXXngho6Q5HZmuLAMAUKhmm6PnOtdL5HtYK7u3YQDMKyUlJWpvb097b9++fRoYGBg7Zuf48eNj58tt375dNptNTzzxhMLhsB5//HG98cYbadfX19dPePZdJtxut6XzAQBQKFwul1wuV1rDyPmY6w3DyPqKMAoL/5qAAuJyuVRcXJzWdfgPf/iD2traxl4fOXJER44ckSRt2bJFktTR0SFJ+vnPfz5uzs997nOWJ7vZriwDAFDoDMNQRUXFWO6W5m+uZ8UWVqKwBQpMVVVVWmH717/+dcprmpqaJv18qjvBJSUlamtr02uvvSZJOnv2rCTppZdekiTV1tbqwQcfHJuvqKhoBr8IAADcqLy8XN3d3WPNmazI9ZK1+Z5cD6sZJn22gYJz9epVhUIhy+bbuHFj2p3gGx0+fFjBYFAnT57UV77ylQnH3Hnnndq7d6+k648hf+hDH+IuLgAAGejv79eVK1csndPKfL9y5Uo5nU5L40Nho7AFClAymdTFixfT9t/MF7W1taqoqMh1GAAA5L3W1lb19fXlOoxxSktLtWTJklyHgQWGrshAAbLb7WpoaJh3d0p9Pp/Ky8tzHQYAAAtCMBhUaWlprsNIY7PZVFNTk+swsABR2AIFyul0asWKFSopKZn1HHa73bJ4DMNQMBjkEWQAACxiGIbq6+tVVVU16zmsvgleW1s7726sY2HgUWSgwJmmqf7+fnV2dmpkZGRa13g8HtXU1Mjtdqu5uTnjR5oNw9CyZctoJAEAQJZEo1G1t7crEolMa7zD4VB1dbXKysp09epV9ff3ZxzDokWLMiqygclQ2AKQdL3AHRwcVH9/vyKRSFqxmkql5PP5xh4VvvE4nkQioStXrmhoaGhW3+t0OlVfXy+fz5fxbwAAAJOLxWIKhUKKRCKKxWIaLQVM05TL5ZLP55Pf71dJScnYU1Smaaqzs1PXrl2b1XcahqGamhp6aCCrKGwBTCiVSqmtrU0f+chH9KUvfUm/+MUvbjrWNE2FQiG1tbXJNE2ZpimbbeqdDhUVFVq8ePG0xgIAAGuZpqlkMqnly5ertLRU//nPfyYdH4lE1Nraqng8rkQiIYdj6pNDfT6fgsGg3G63VWEDE+KvSQATstlsqq2tVV9fn3p6eiYdO3oY/HPPPaddu3ZNOtblcqm6ulorV65UbW0tRS0AADliGIYcDocikci0uif7fD61tLRox44dunz58k1zuN1uV1lZmVasWKHly5dT1GJOsGILYFKGYWjz5s06dOjQpONSqZSKiopUXl4+tnIbi8WUSCQkXU9ybrfb0oZTAAAgc/X19YpEIlPeyJaun0X77rvvqre3V36/XyMjI4rH4zJNU4ZhyO120xwKOTH18wMACprdblc4HJ5y3O9+9zvFYjE99dRTkq4XxDfuxQUAAPNTUVGRQqHQlOP6+vr07rvv6o477lBZWZmk609iuVyuLEcITI1nAAFMyuFwTKuw/clPfiKHw6Fvf/vbcxAVAACwSnFx8bRORnjmmWdkmqZ27949B1EBM0NhC2BSLpdLg4ODk45paWnRxYsXtW7dumk1kgAAAPNHaWnp2NahyfzpT3+S3+9XY2PjHEQFzAyFLYBJeTweRaPRScd885vflCQ9//zzcxESAACwkN/vVyqVmnTM66+/rv7+fj366KNzFBUwMxS2ACbl9XonLWxTqZQOHTqkYDCoj370o3MYGQAAsEJ5ebmk68f53MyuXbtkGIZ+9KMfzVVYwIxQ2AKYVFFRkeLx+E0/37Nnj4aHh/W1r31tDqMCAABWCQQCkqT29vYJP+/t7dWpU6f08Y9/XKWlpXMZGjBtFLYAJjVVQ4mf/vSncjgcY48jAwCA/DJa2F69enXCz0ebRj333HNzGRYwIxS2ACbl9/tv2lDi4sWLam5u1mc/+1maRgEAkKcWLVokSero6Jjw83379qm8vFz333//XIYFzAiFLYBJ+f1+maY54Wc0jQIAIP9VV1dLkjo7O8d9duDAAYXDYT322GNzHRYwIxS2ACZVUVEhSePOsk2lUvrLX/6i+vp6rV69OhehAQAACwSDQUlSV1fXuM++//3vyzAMzq7FvEdhC2BSlZWVksbvu/n1r3+teDyup59+OhdhAQAAi9TW1kqSenp60t7v7e3V6dOntXbtWhUXF+ciNGDaDPNmzxgCKFipVEr9/f2KRqNqaWlRPB5XRUWFvF7v2H+NjY3697//rVgsJpuNe2QAAOQT0zQ1ODiooaEhRSIRNTc3q6SkRGVlZXK73fJ6vXrhhRf0wx/+UEePHtX69etzHTIwKQpbAGMSiYS6u7vV29t70321o1KplM6fP68tW7bI6/XOUYQAACATpmmqp6dHPT09k556MOrixYv6zGc+I7/fL8Mw5iBCYHYobAFIkvr7+9XW1qZkMjnjawOBgKqrq1m5BQBgHovFYmptbVUsFpv2NaZpyjAMFRcXKxgMyul0ZjFCYPYobIECZ5qmurq61N3dndE8Pp9PS5culd1utygyAABglcHBQV26dGnKJ7ImY7fb1dDQII/HY2FkgDVYXgEK3LVr1zIuaiUpEono0qVLSqVSFkQFAACsMjQ0lHFRK0nJZFItLS0aHh62KDLAOqzYAgVsaGhILS0tikQi2rt3r5qamtTU1KRwOKzdu3dr69ataeNfeeUVvf7662ppadHAwICqq6t155136sknnxw7KqCqqmrsoHcAAJBbyWRSFy5cUCKRsCzfe71eLV++nD23mFccuQ4AQG6kUim1trZKkkKhkPbs2aOamhqtXLlSJ0+enPCac+fOKRgMat26dSotLVVra6v279+vN954Q6+88oqqq6vV3d2t0tJSGkoBADAPtLe3K5FISLI23/f09CgQCMzlTwEmRWELFKj+/v6xbohVVVU6duyYAoGAzpw5o23btk14zfe+971x761fv17btm3TwYMH9dWvflWS1N3drSVLlmQveAAAMKV4PK6+vr6x11bm+66uLlVUVNA4EvMG/xKBAnXjIewul2vWd11HH0EeGBgYey8cDk/rCAEAAJA9oVAo7bWV+T6VSikcDmcWIGAhVmyBAhSPx2fU6v+D+vr6lEwm1dHRoT179kiS7rrrrrQx4XBYlZWVGcUJAABm78bV2tleP1m+7+/vV1lZWUbfAViFwhYoQNFoNKPrN2zYoHg8LkkqKyvTd77zHX3yk5+09DsAAMDsJZPJjJ+emirfRyKRjOYHrERhCxSgTFZrJek3v/mNhoeH1dzcrEOHDk1YxFLYAgCQO5nmemnqfJ9MJpVIJORwUFIg9/hXCBSgTM+aXbt2rSTp05/+tNavX6+HHnpIPp9P27dvt+w7AADA7FmRh8n3yCc0jwKQkfr6eq1atUqHDh3KdSgAACBLyPeY71ixBQqQ0+m0dL7h4eGxPTjZ+g4AADB92Xg8eKJ8z2PImC9YsQUKkMfjmfE1iURC/f39495vamrShQsXtHr16rT3vV7vrOMDAACZ8Xg8MgxjxtfNJN+7XC7OscW8wS0WoABNVHTu27dPAwMD6u7uliQdP35cnZ2dkqTt27fLNE3df//92rRpk1asWCGv16sLFy7owIEDKi4u1hNPPJE2n8/ny/4PAQAAEzIMQx6PZ1zDJyvzfVFR0dz9IGAKhmmaZq6DADD3rly5knZHduPGjWpra5tw7OHDh1VdXa2f/exn+te//qW2tjbFYjFVV1fr7rvv1o4dO8YObpckm82mVatWcRcXAIAcCoVCunr1atp7Vub75cuXcyMb8waFLVCgIpGImpubszJ3IBDQ4sWLszI3AACYnlQqpXPnzmWlc7HH49GKFStm9bgzkA0spwAFyufzye/3Wz6vw+FQVVWV5fMCAICZsdlsqqmpycrctbW1FLWYVyhsgQJWU1Mju91u6ZzBYNDyOQEAwOyUlZWpuLjY0jkrKyt5BBnzDoUtUMAcDoeWLl1q2R3XxYsXq6SkxJK5AABA5gzDUH19vdxutyXzFRcXs90I8xJ7bAEoGo3qf//7n5LJ5KznqKmpUWVlpYVRAQAAqyQSCV26dGlcl+SZ8Pv9CgaDNIfEvERhC0DS9YTX3t4+4dl1k3G73aqrq+PcWgAA5jnTNHXt2rWx432my2azqba2Vn6/n321mLcobAGkiUQi6u3tVV9fn6TrHRUnujPr8/lUWVmp0tJSkhwAAHkkHo8rFAqpt7dXyWRSpmnKMAwZhqEbSwOn06nKykqVlZXJ4XDkMGJgahS2ACZ08uRJ7dixQ08//bQ2bdok6fodW6/XK6/XS4IDACDPmaapNWvW6L777tOuXbvGCly32y2v1yuXy8XNa+QN/jIFMKFXX31Vp06d0po1a2gSAQDAAtTe3q6zZ8/qrrvu0qJFi3IdDpARdn4DmNBbb70lm82mO+64I9ehAACALNi/f78kafPmzTmOBMgchS2ACZ07d06BQIDOhwAALFBHjx6VJG3ZsiXHkQCZ4y9WAOOkUin19PRo1apVuQ4FAABkyalTp1RcXCyPx5PrUICMUdgCGOef//ynTNPUvffem+tQAABAlrS3t6uhoSHXYQCWoLAFMM6f//xnSdJDDz2U20AAAEBWtLa2Kh6Pa+3atbkOBbAEhS2AcWgcBQDAwjbaOOqBBx7IcSSANShsAYxz/vx5BQKBXIcBAACy5MiRI5KkxsbGHEcCWIPCFkCaVCql3t5e3XbbbbkOBQAAZElTUxONo7CgUNgCSPPOO+/QOAoAgAWura1Ny5cvz3UYgGUobAGkGW0c9fDDD+c2EAAAkBWXL1/WyMgIjaOwoFDYAkjz9ttvy2az6fbbb891KAAAIAteffVVSdKWLVtyHAlgHQpbAGnOnz+vqqqqXIcBAACyhMZRWIgobIECl0qlFI/HFY/HNTIyolAopA9/+MO5DgsAAFjENE2NjIwoHo8rkUioqalJJSUlcrlcuQ4NsIxhmqaZ6yAAzB3TNBWNRhUKhRSJRDQ8PJz2eVdXl+LxuO6++26VlpbKZuP+FwAA+SYejysUCmlwcFCxWEw3/sk/ODioS5cuacOGDSorK5PD4chhpIA1KGyBAjI0NKT29nbFYrFJx5mmKcMwZLfbVV1drYqKChmGMUdRAgCA2RoZGVF7e7vC4fCk40ZzvSSVl5dr8eLFstvtcxEikBUUtkABSKVS6uzsVE9Pz6yu9/l8qqur45ElAADmsb6+PrW1tSmVSs34WofDobq6OhUXF2chMiD7KGyBBS6VSuny5csaHBzMaB6Hw6GGhga53W6LIgMAAFbp7u5WZ2dnxvPU19fL7/dbEBEwt9g8ByxgpmmqtbU146JWkhKJhFpaWpRIJCyIDAAAWKW3t9eSolaSrly5YsnfDcBcY8UWWMBCoZCuXr2qSCSivXv3qqmpSU1NTQqHw9q9e7e2bt2aNv6ZZ57RwYMHx82zbNkyvfbaa5KkkpISLVmyhD23AADMA8PDw3r//fdlmqZl+d7hcOiWW25hzy3yCi3QgAUqkUiovb1d0vUCd8+ePaqpqdHKlSt18uTJm17ncrn0gx/8IO29kpKSsf8fGBhQOBzmMSUAAOaBq1evjnU8tirfJxIJdXR0KBgMZi1uwGoUtsACFQqFxppHVFVV6dixYwoEAjpz5oy2bdt20+vsdrsefPDBSee+du0ahS0AADkWjUYViUTGXluZ70OhkBYtWsRRQMgb7LEFFiDTNNM6ILtcLgUCgWlfn0wmJ91fE41GFY1GM4oRAABk5oOnHVid70Oh0KxjA+Yat2CABWh4eHjWTZ5isZg+8YlPKBqNqrS0VI2Njfr6178un8+XNm5wcFBer9eKcAEAwCwMDAzM+trp5PuBgQFVVVVZESqQdRS2wAI029XUqqoqffnLX9Ztt90m0zT11ltv6eWXX9Z7772n3//+92mPI7FiCwBA7oyMjCiZTM7q2unm+2g0KtM0aRiJvEBhCyxAw8PDs7pu586daa8bGxu1bNky/fKXv9Tf//53NTY2jn0Wi8UyCREAAGRgtrlemn6+N01TiURCTqczk1CBOcEeW2ABsvIUr0cffVQ2m00nTpxIe3+0MRUAAJh7Vp/YSb5HvqOwBRYgKx8Z8ng8KisrU39/f9a+AwAAzIzVeZh8j3xHYQssQC6Xy7K5hoaGFAqFVF5enva+2+227DsAAMDMWJnrpYnzvWEYPIaMvEFhCyxAs+lWPDw8rKGhoXHvv/TSSzJNU/fcc0/G3wEAAKzhdDpls838T/mZ5Hu3282KLfIGzaOABcjtdstms6Xti9m3b58GBgbU3d0tSTp+/Lg6OzslSdu3b1c4HNYXvvAFbd68WQ0NDZKkt99+W2+++aY+9alPad26dWnfUVRUNEe/BgAAfJBhGCoqKhp35I+V+b64uHiOfg2QOcO0euc5gHmho6ND165dG3u9ceNGtbW1TTj28OHDKikp0Y9//GOdPn1a3d3dSiaTWrJkiR544AE99thjaY8iOZ1O3XrrrdzFBQAghwYGBnTp0qW096zM97feeqvljzwD2UJhCyxQ8Xhc7733XlbmrqmpUWVlZVbmBgAA02Oapi5cuKB4PG753CUlJVq6dKnl8wLZwh5bYIFyuVyqrq62fF6Px6OKigrL5wUAADNjGIbq6uqyMm9NTY3l8wLZRGELLGBVVVXyeDyWzTeaQHkEGQCA+cHn8ykQCFg6Z21tLY8gI+9Q2AILmGEYWrZsmSXJyTAMLV261NJCGQAAZG7RokXy+/2WzFVdXT3uiD8gH7DHFigAiURCV65cmbC9/3Q4HA7V19fTCRkAgHnKNE11dnamNY6cCcMwtHjxYnpoIG9R2AIFwjRNhUIhdXR0pB0DNJXy8nItXrxYdrs9i9EBAAArRCIRtba2zqihlNfrVV1dndxudxYjA7KLwhYoMKlUSn19fQqFQopGoxOOcTqdKisrU3l5OXtsAADIM6ZpanBwUL29vRoaGprwhrbdbldxcbEqKyvl9Xrpn4G8R2ELFLBUKqXh4WElEgmZpim73S6Px8PqLAAAC4RpmorH44rH4zJNU4ZhyOPxyOFwUMxiQaGwBQAAAADkNboiAwAAAADyGoUtAAAAACCvUdgCAAAAAPIahS0AAAAAIK9R2AIAAAAA8hqFLQAAAAAgr1HYAgAAAADyGoUtAAAAACCvUdgCAAAAAPIahS0AAAAAIK9R2AIAAAAA8hqFLQAAAAAgr1HYAgAAAADyGoUtAAAAACCvUdgCAAAAAPIahS0AAAAAIK9R2AIAAAAA8hqFLQAAAAAgr1HYAgAAAADyGoUtAAAAACCvUdgCAAAAAPIahS0AAAAAIK9R2AIAAAAA8hqFLQAAAAAgr1HYAgAAAADyGoUtAAAAACCvUdgCAAAAAPIahS0AAAAAIK9R2AIAAAAA8tr/ARMBEQJbldE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48863" y="1482514"/>
            <a:ext cx="8031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Проводимость исходного кластера</a:t>
            </a:r>
            <a:r>
              <a:rPr lang="en-US" sz="2400" b="1" dirty="0" smtClean="0"/>
              <a:t>: </a:t>
            </a:r>
            <a:r>
              <a:rPr lang="ru-RU" sz="2400" b="1" dirty="0" smtClean="0"/>
              <a:t>0.</a:t>
            </a:r>
            <a:r>
              <a:rPr lang="en-US" sz="2400" b="1" dirty="0" smtClean="0"/>
              <a:t>961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Проводимость улучшенного кластера</a:t>
            </a:r>
            <a:r>
              <a:rPr lang="en-US" sz="2400" b="1" dirty="0" smtClean="0"/>
              <a:t>: </a:t>
            </a:r>
            <a:r>
              <a:rPr lang="ru-RU" sz="2400" b="1" dirty="0" smtClean="0"/>
              <a:t>0.</a:t>
            </a:r>
            <a:r>
              <a:rPr lang="en-US" sz="2400" b="1" dirty="0" smtClean="0"/>
              <a:t>955</a:t>
            </a:r>
            <a:endParaRPr lang="ru-RU" sz="2400" b="1" dirty="0" smtClean="0"/>
          </a:p>
          <a:p>
            <a:r>
              <a:rPr lang="ru-RU" sz="2400" b="1" dirty="0" smtClean="0"/>
              <a:t>Модулярность исходного кластера</a:t>
            </a:r>
            <a:r>
              <a:rPr lang="en-US" sz="2400" b="1" dirty="0" smtClean="0"/>
              <a:t>: 0.0007</a:t>
            </a:r>
            <a:endParaRPr lang="ru-RU" sz="2400" b="1" dirty="0" smtClean="0"/>
          </a:p>
          <a:p>
            <a:r>
              <a:rPr lang="ru-RU" sz="2400" b="1" dirty="0" smtClean="0"/>
              <a:t>Модулярность улучшенного кластера</a:t>
            </a:r>
            <a:r>
              <a:rPr lang="en-US" sz="2400" b="1" smtClean="0"/>
              <a:t>: 0.0004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4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BA1EAB-EE0A-B791-8CC3-0564704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51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 </a:t>
            </a:r>
            <a:r>
              <a:rPr lang="en-US" dirty="0"/>
              <a:t>Edmonds-Karp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DE584F4-D17E-934A-B50D-1C7672B4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9"/>
          <a:stretch/>
        </p:blipFill>
        <p:spPr>
          <a:xfrm>
            <a:off x="1695117" y="1428750"/>
            <a:ext cx="8954166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0666E72-57E2-F414-72AF-E922F0C21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5"/>
          <a:stretch/>
        </p:blipFill>
        <p:spPr>
          <a:xfrm>
            <a:off x="1727180" y="1428750"/>
            <a:ext cx="8737639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C941FEE-7284-E703-9121-FDB691A4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Тестирование </a:t>
            </a:r>
            <a:r>
              <a:rPr lang="en-US" dirty="0"/>
              <a:t>Edmonds-Karp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0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2A856A8-FD0E-D6AB-FEB9-47D68A16E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0"/>
          <a:stretch/>
        </p:blipFill>
        <p:spPr>
          <a:xfrm>
            <a:off x="1691795" y="1428750"/>
            <a:ext cx="8808410" cy="47117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A8410249-FF5D-3831-90BA-763D2F00DC0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67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Тестирование </a:t>
            </a:r>
            <a:r>
              <a:rPr lang="en-US" dirty="0"/>
              <a:t>Edmonds-Karp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2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DC63F2-36F1-07D2-744C-E5F8D6F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Тестирование </a:t>
            </a:r>
            <a:r>
              <a:rPr lang="en-US" sz="2800" dirty="0"/>
              <a:t>Push Relabel, Highest Label + Global Relabeling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A794A4-210A-E55D-BFE9-FC5BED9FB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0" b="4140"/>
          <a:stretch/>
        </p:blipFill>
        <p:spPr>
          <a:xfrm>
            <a:off x="1961340" y="1619821"/>
            <a:ext cx="8269319" cy="4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DC63F2-36F1-07D2-744C-E5F8D6F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Тестирование </a:t>
            </a:r>
            <a:r>
              <a:rPr lang="en-US" sz="2800" dirty="0"/>
              <a:t>Push Relabel, Highest Label + Global Relabeling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36559CE-A3C3-9D50-BD7E-529F72E32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7"/>
          <a:stretch/>
        </p:blipFill>
        <p:spPr>
          <a:xfrm>
            <a:off x="1928790" y="1428750"/>
            <a:ext cx="8482868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8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DC63F2-36F1-07D2-744C-E5F8D6F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Тестирование </a:t>
            </a:r>
            <a:r>
              <a:rPr lang="en-US" sz="2800" dirty="0"/>
              <a:t>Push Relabel, Highest Label + Global Relabeling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9F358A2-960E-2167-1530-37465A4EE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7"/>
          <a:stretch/>
        </p:blipFill>
        <p:spPr>
          <a:xfrm>
            <a:off x="1845016" y="1430414"/>
            <a:ext cx="8501967" cy="45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4DA9AD-3753-F095-3A20-FAE4F65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8712" cy="1485900"/>
          </a:xfrm>
        </p:spPr>
        <p:txBody>
          <a:bodyPr/>
          <a:lstStyle/>
          <a:p>
            <a:r>
              <a:rPr lang="ru-RU" dirty="0"/>
              <a:t>Сравнения </a:t>
            </a:r>
            <a:r>
              <a:rPr lang="en-US" dirty="0"/>
              <a:t>Edmonds-Karp </a:t>
            </a:r>
            <a:r>
              <a:rPr lang="ru-RU" dirty="0"/>
              <a:t>и </a:t>
            </a:r>
            <a:r>
              <a:rPr lang="en-US" dirty="0"/>
              <a:t>Push-Relabel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1720EC6-F03C-1B7F-41DA-DDF556E0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97" y="1466193"/>
            <a:ext cx="854511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927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476</TotalTime>
  <Words>360</Words>
  <Application>Microsoft Office PowerPoint</Application>
  <PresentationFormat>Широкоэкранный</PresentationFormat>
  <Paragraphs>73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Franklin Gothic Book</vt:lpstr>
      <vt:lpstr>Уголки</vt:lpstr>
      <vt:lpstr>Анализ алгоритмов Edmonds-karp,  Push relabel, MQI </vt:lpstr>
      <vt:lpstr>Условия тестирования для алгоритмов нахождения максимального потока</vt:lpstr>
      <vt:lpstr>Тестирование Edmonds-Karp</vt:lpstr>
      <vt:lpstr>Тестирование Edmonds-Karp</vt:lpstr>
      <vt:lpstr>Презентация PowerPoint</vt:lpstr>
      <vt:lpstr>Тестирование Push Relabel, Highest Label + Global Relabeling</vt:lpstr>
      <vt:lpstr>Тестирование Push Relabel, Highest Label + Global Relabeling</vt:lpstr>
      <vt:lpstr>Тестирование Push Relabel, Highest Label + Global Relabeling</vt:lpstr>
      <vt:lpstr>Сравнения Edmonds-Karp и Push-Relabel</vt:lpstr>
      <vt:lpstr>Сравнения Edmonds-Karp и Push-Relabel</vt:lpstr>
      <vt:lpstr>Сравнения Edmonds-Karp и Push-Relabel</vt:lpstr>
      <vt:lpstr>Алгоритм MQI на собственном небольшом датасете</vt:lpstr>
      <vt:lpstr>Алгоритм MQI на собственном небольшом датасете</vt:lpstr>
      <vt:lpstr>Алгоритм MQI на собственном небольшом датасете</vt:lpstr>
      <vt:lpstr>Алгоритм MQI на датасете smb</vt:lpstr>
      <vt:lpstr>Алгоритм MQI на датасете smb</vt:lpstr>
      <vt:lpstr>Алгоритм MQI на датасете smb</vt:lpstr>
      <vt:lpstr>Алгоритм MQI на датасете smb</vt:lpstr>
      <vt:lpstr>Алгоритм MQI на датасете karate</vt:lpstr>
      <vt:lpstr>Алгоритм MQI на датасете karate</vt:lpstr>
      <vt:lpstr>Алгоритм MQI на датасете karate</vt:lpstr>
      <vt:lpstr>Алгоритм MQI на датасете email_Eu_core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алгоритмов Edmonds-karp,  Push relabel, Flow improve</dc:title>
  <dc:creator>До Минь Ньан</dc:creator>
  <cp:lastModifiedBy>Алексей</cp:lastModifiedBy>
  <cp:revision>19</cp:revision>
  <dcterms:created xsi:type="dcterms:W3CDTF">2024-05-22T14:09:19Z</dcterms:created>
  <dcterms:modified xsi:type="dcterms:W3CDTF">2024-05-24T18:56:05Z</dcterms:modified>
</cp:coreProperties>
</file>