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cbecd35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cbecd35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cbecd35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cbecd35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cbecd350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cbecd350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cbecd350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cbecd350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cbecd350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cbecd350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fddf6518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fddf6518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fddf6518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fddf6518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fddf6518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fddf6518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katshalonskaya/Project-for-AoSN" TargetMode="External"/><Relationship Id="rId4" Type="http://schemas.openxmlformats.org/officeDocument/2006/relationships/hyperlink" Target="https://drive.google.com/drive/u/0/folders/1u3kTOzkNZ13J6DPuac8thXk4Rbxx_aua" TargetMode="External"/><Relationship Id="rId5" Type="http://schemas.openxmlformats.org/officeDocument/2006/relationships/hyperlink" Target="mailto:arsavischenko@edu.hse.ru" TargetMode="External"/><Relationship Id="rId6" Type="http://schemas.openxmlformats.org/officeDocument/2006/relationships/hyperlink" Target="mailto:evshalonskaya@edu.hse.ru" TargetMode="External"/><Relationship Id="rId7" Type="http://schemas.openxmlformats.org/officeDocument/2006/relationships/hyperlink" Target="mailto:borisenko.angelika98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12649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Analysis of student behavior patterns when using large-scale public online learning</a:t>
            </a:r>
            <a:endParaRPr sz="4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488475" y="4011525"/>
            <a:ext cx="55260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00"/>
              <a:t>Borisenko Anzhelika, Savishchenko Alona, Shalonskaya Ekaterina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latin typeface="Lato"/>
                <a:ea typeface="Lato"/>
                <a:cs typeface="Lato"/>
                <a:sym typeface="Lato"/>
              </a:rPr>
              <a:t>Project repository &amp; Project communication channel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https://github.com/katshalonskaya/Project-for-AoSN</a:t>
            </a:r>
            <a:r>
              <a:rPr lang="ru"/>
              <a:t> </a:t>
            </a:r>
            <a:r>
              <a:rPr lang="ru">
                <a:solidFill>
                  <a:srgbClr val="000000"/>
                </a:solidFill>
              </a:rPr>
              <a:t>- Project repository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https://drive.google.com/drive/u/0/folders/1u3kTOzkNZ13J6DPuac8thXk4Rbxx_aua</a:t>
            </a:r>
            <a:r>
              <a:rPr lang="ru"/>
              <a:t> - </a:t>
            </a:r>
            <a:r>
              <a:rPr lang="ru">
                <a:solidFill>
                  <a:srgbClr val="000000"/>
                </a:solidFill>
              </a:rPr>
              <a:t>Google Drive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arsavischenko@edu.hse.ru</a:t>
            </a:r>
            <a:r>
              <a:rPr lang="ru">
                <a:solidFill>
                  <a:srgbClr val="000000"/>
                </a:solidFill>
              </a:rPr>
              <a:t>, </a:t>
            </a:r>
            <a:r>
              <a:rPr lang="ru" u="sng">
                <a:solidFill>
                  <a:schemeClr val="hlink"/>
                </a:solidFill>
                <a:hlinkClick r:id="rId6"/>
              </a:rPr>
              <a:t>evshalonskaya@edu.hse.ru</a:t>
            </a:r>
            <a:r>
              <a:rPr lang="ru">
                <a:solidFill>
                  <a:srgbClr val="000000"/>
                </a:solidFill>
              </a:rPr>
              <a:t>,  </a:t>
            </a:r>
            <a:r>
              <a:rPr lang="ru" u="sng">
                <a:solidFill>
                  <a:schemeClr val="hlink"/>
                </a:solidFill>
                <a:hlinkClick r:id="rId7"/>
              </a:rPr>
              <a:t>borisenko.angelika98@gmail.com</a:t>
            </a:r>
            <a:r>
              <a:rPr lang="ru">
                <a:solidFill>
                  <a:srgbClr val="000000"/>
                </a:solidFill>
              </a:rPr>
              <a:t> - Project communication channel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564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Project members &amp; role</a:t>
            </a:r>
            <a:endParaRPr sz="275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211300" y="2986850"/>
            <a:ext cx="23655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Borisenko Anzhelika</a:t>
            </a:r>
            <a:br>
              <a:rPr lang="ru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1" lang="ru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copywriter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450125" y="1456375"/>
            <a:ext cx="1413000" cy="127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506625" y="1369625"/>
            <a:ext cx="1413000" cy="127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576800" y="3055100"/>
            <a:ext cx="1413000" cy="127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5885650" y="2832025"/>
            <a:ext cx="25848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Shalonskaya Ekaterina</a:t>
            </a:r>
            <a:br>
              <a:rPr lang="ru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1" lang="ru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programmer, data collection</a:t>
            </a:r>
            <a:endParaRPr i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906800" y="4331600"/>
            <a:ext cx="23655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Savishchenko Alona</a:t>
            </a:r>
            <a:br>
              <a:rPr lang="ru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1" lang="ru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researcher</a:t>
            </a:r>
            <a:endParaRPr i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912" y="2986851"/>
            <a:ext cx="1572775" cy="15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749" y="1221499"/>
            <a:ext cx="1572775" cy="15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0125" y="1308237"/>
            <a:ext cx="1572775" cy="15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latin typeface="Lato"/>
                <a:ea typeface="Lato"/>
                <a:cs typeface="Lato"/>
                <a:sym typeface="Lato"/>
              </a:rPr>
              <a:t>Key idea and description of the project 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785425" y="1853850"/>
            <a:ext cx="8046900" cy="30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Lato"/>
                <a:ea typeface="Lato"/>
                <a:cs typeface="Lato"/>
                <a:sym typeface="Lato"/>
              </a:rPr>
              <a:t>Due to COVID-19 online learning became widespread and actual, but how that influenced the </a:t>
            </a:r>
            <a:r>
              <a:rPr i="1" lang="ru" sz="1600">
                <a:latin typeface="Lato"/>
                <a:ea typeface="Lato"/>
                <a:cs typeface="Lato"/>
                <a:sym typeface="Lato"/>
              </a:rPr>
              <a:t>behaviour of the students</a:t>
            </a:r>
            <a:r>
              <a:rPr lang="ru" sz="1600">
                <a:latin typeface="Lato"/>
                <a:ea typeface="Lato"/>
                <a:cs typeface="Lato"/>
                <a:sym typeface="Lato"/>
              </a:rPr>
              <a:t> within the educational process is not yet clear. In the process of learning they may acquire different patterns of studying that is as well defined by their socio-cultural characteristics. Moreover, during the online learning, some students may change their role to ‘teacher’ and vice-versa.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latin typeface="Lato"/>
                <a:ea typeface="Lato"/>
                <a:cs typeface="Lato"/>
                <a:sym typeface="Lato"/>
              </a:rPr>
              <a:t>Research Gap: </a:t>
            </a:r>
            <a:r>
              <a:rPr lang="ru" sz="1600">
                <a:latin typeface="Lato"/>
                <a:ea typeface="Lato"/>
                <a:cs typeface="Lato"/>
                <a:sym typeface="Lato"/>
              </a:rPr>
              <a:t>many papers introduced SNA to patterns of e-learning, but they often either focus on emergent roles only with additional variables or use SNA as a complementary method.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latin typeface="Lato"/>
                <a:ea typeface="Lato"/>
                <a:cs typeface="Lato"/>
                <a:sym typeface="Lato"/>
              </a:rPr>
              <a:t>Our project, instead, will use SNA as the core method in defining the general behavioural structures of student network and in addressing adapted roles of students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latin typeface="Lato"/>
                <a:ea typeface="Lato"/>
                <a:cs typeface="Lato"/>
                <a:sym typeface="Lato"/>
              </a:rPr>
              <a:t>The goal of the project and research steps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078875"/>
            <a:ext cx="7688700" cy="26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Lato"/>
                <a:ea typeface="Lato"/>
                <a:cs typeface="Lato"/>
                <a:sym typeface="Lato"/>
              </a:rPr>
              <a:t>Research Goal: </a:t>
            </a:r>
            <a:r>
              <a:rPr lang="ru" sz="1600">
                <a:latin typeface="Lato"/>
                <a:ea typeface="Lato"/>
                <a:cs typeface="Lato"/>
                <a:sym typeface="Lato"/>
              </a:rPr>
              <a:t>to </a:t>
            </a:r>
            <a:r>
              <a:rPr lang="ru" sz="1600">
                <a:latin typeface="Lato"/>
                <a:ea typeface="Lato"/>
                <a:cs typeface="Lato"/>
                <a:sym typeface="Lato"/>
              </a:rPr>
              <a:t>identify patterns of student behavior (when solving mathematical problems using large-scale public online learning Junyi Academy)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latin typeface="Lato"/>
                <a:ea typeface="Lato"/>
                <a:cs typeface="Lato"/>
                <a:sym typeface="Lato"/>
              </a:rPr>
              <a:t>typologize students based on their socio-cultural characteristics and behavior patterns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latin typeface="Lato"/>
                <a:ea typeface="Lato"/>
                <a:cs typeface="Lato"/>
                <a:sym typeface="Lato"/>
              </a:rPr>
              <a:t>analyze, in accordance with the identified types of students, their models of interaction within the framework of the "teacher-student" model</a:t>
            </a:r>
            <a:br>
              <a:rPr lang="ru" sz="1600">
                <a:latin typeface="Lato"/>
                <a:ea typeface="Lato"/>
                <a:cs typeface="Lato"/>
                <a:sym typeface="Lato"/>
              </a:rPr>
            </a:br>
            <a:br>
              <a:rPr lang="ru" sz="1600">
                <a:latin typeface="Lato"/>
                <a:ea typeface="Lato"/>
                <a:cs typeface="Lato"/>
                <a:sym typeface="Lato"/>
              </a:rPr>
            </a:br>
            <a:r>
              <a:rPr b="1" lang="ru" sz="1600">
                <a:latin typeface="Lato"/>
                <a:ea typeface="Lato"/>
                <a:cs typeface="Lato"/>
                <a:sym typeface="Lato"/>
              </a:rPr>
              <a:t>Research Steps: </a:t>
            </a:r>
            <a:r>
              <a:rPr lang="ru" sz="1600">
                <a:latin typeface="Lato"/>
                <a:ea typeface="Lato"/>
                <a:cs typeface="Lato"/>
                <a:sym typeface="Lato"/>
              </a:rPr>
              <a:t>literature analysis → </a:t>
            </a:r>
            <a:r>
              <a:rPr lang="ru" sz="1600">
                <a:latin typeface="Lato"/>
                <a:ea typeface="Lato"/>
                <a:cs typeface="Lato"/>
                <a:sym typeface="Lato"/>
              </a:rPr>
              <a:t>data collection &amp; </a:t>
            </a:r>
            <a:r>
              <a:rPr lang="ru" sz="1600">
                <a:latin typeface="Lato"/>
                <a:ea typeface="Lato"/>
                <a:cs typeface="Lato"/>
                <a:sym typeface="Lato"/>
              </a:rPr>
              <a:t>preparation with descriptive statistics networking → exploratory analysis → interpretation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7650" y="572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latin typeface="Lato"/>
                <a:ea typeface="Lato"/>
                <a:cs typeface="Lato"/>
                <a:sym typeface="Lato"/>
              </a:rPr>
              <a:t>Description of the research dataset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25" y="1366775"/>
            <a:ext cx="4536650" cy="121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25" y="2542925"/>
            <a:ext cx="4536651" cy="226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13" y="1768825"/>
            <a:ext cx="4044017" cy="26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137" y="1768825"/>
            <a:ext cx="4154750" cy="26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type="title"/>
          </p:nvPr>
        </p:nvSpPr>
        <p:spPr>
          <a:xfrm>
            <a:off x="727650" y="572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latin typeface="Lato"/>
                <a:ea typeface="Lato"/>
                <a:cs typeface="Lato"/>
                <a:sym typeface="Lato"/>
              </a:rPr>
              <a:t>Description of the research dataset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427750" y="1438800"/>
            <a:ext cx="8156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16,217,311 - observations</a:t>
            </a:r>
            <a:endParaRPr b="1" sz="4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493800" y="2322100"/>
            <a:ext cx="8156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75728</a:t>
            </a:r>
            <a:r>
              <a:rPr b="1" lang="ru" sz="40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- students (nodes)</a:t>
            </a:r>
            <a:endParaRPr b="1" sz="4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3342050"/>
            <a:ext cx="85206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600">
                <a:latin typeface="Lato"/>
                <a:ea typeface="Lato"/>
                <a:cs typeface="Lato"/>
                <a:sym typeface="Lato"/>
              </a:rPr>
              <a:t>Random sampling of 3638 students (0,05 of all students) and their behavioral patterns (1.284.650)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3960000"/>
            <a:ext cx="85206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600">
                <a:latin typeface="Lato"/>
                <a:ea typeface="Lato"/>
                <a:cs typeface="Lato"/>
                <a:sym typeface="Lato"/>
              </a:rPr>
              <a:t>The data have been cleared and…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727650" y="572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latin typeface="Lato"/>
                <a:ea typeface="Lato"/>
                <a:cs typeface="Lato"/>
                <a:sym typeface="Lato"/>
              </a:rPr>
              <a:t>Description of the research dataset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0" r="0" t="6006"/>
          <a:stretch/>
        </p:blipFill>
        <p:spPr>
          <a:xfrm>
            <a:off x="1639907" y="1181425"/>
            <a:ext cx="3366094" cy="194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675" y="3131350"/>
            <a:ext cx="3051124" cy="19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4425" y="1156263"/>
            <a:ext cx="3140581" cy="19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6699" y="3166275"/>
            <a:ext cx="3016015" cy="188011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>
            <p:ph type="title"/>
          </p:nvPr>
        </p:nvSpPr>
        <p:spPr>
          <a:xfrm>
            <a:off x="727650" y="572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latin typeface="Lato"/>
                <a:ea typeface="Lato"/>
                <a:cs typeface="Lato"/>
                <a:sym typeface="Lato"/>
              </a:rPr>
              <a:t>Description of the research dataset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