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8" r:id="rId5"/>
    <p:sldId id="259" r:id="rId6"/>
    <p:sldId id="266" r:id="rId7"/>
    <p:sldId id="260" r:id="rId8"/>
    <p:sldId id="261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F4F4D-FAE3-447F-BC8D-C9AB6B65036F}" v="363" dt="2023-11-28T22:56:02.193"/>
    <p1510:client id="{D8FB46B5-77D0-1A65-9445-179F0E6C6C68}" v="658" dt="2023-11-29T17:09:01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913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3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ne.uw.edu.pl/application/files/6416/6601/0304/WNE_WP401.pdf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pers.ssrn.com/sol3/papers.cfm?abstract_id=4628576" TargetMode="External"/><Relationship Id="rId4" Type="http://schemas.openxmlformats.org/officeDocument/2006/relationships/hyperlink" Target="https://papers.ssrn.com/sol3/papers.cfm?abstract_id=462880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 fontScale="90000"/>
          </a:bodyPr>
          <a:lstStyle/>
          <a:p>
            <a:r>
              <a:rPr lang="pl-PL" dirty="0" err="1"/>
              <a:t>Predictive</a:t>
            </a:r>
            <a:r>
              <a:rPr lang="pl-PL" dirty="0"/>
              <a:t> sp500 LSTM model </a:t>
            </a:r>
            <a:r>
              <a:rPr lang="pl-PL" dirty="0" err="1"/>
              <a:t>using</a:t>
            </a:r>
            <a:r>
              <a:rPr lang="pl-PL" dirty="0"/>
              <a:t> walk-</a:t>
            </a:r>
            <a:r>
              <a:rPr lang="pl-PL" dirty="0" err="1"/>
              <a:t>forward</a:t>
            </a:r>
            <a:r>
              <a:rPr lang="pl-PL" dirty="0"/>
              <a:t> </a:t>
            </a:r>
            <a:r>
              <a:rPr lang="pl-PL" dirty="0" err="1"/>
              <a:t>approach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>
                    <a:alpha val="70000"/>
                  </a:srgbClr>
                </a:solidFill>
              </a:rPr>
              <a:t>Rafał </a:t>
            </a:r>
            <a:r>
              <a:rPr lang="pl-PL" dirty="0" err="1">
                <a:solidFill>
                  <a:srgbClr val="FFFFFF">
                    <a:alpha val="70000"/>
                  </a:srgbClr>
                </a:solidFill>
              </a:rPr>
              <a:t>Kraszek</a:t>
            </a:r>
            <a:endParaRPr lang="pl-PL" dirty="0" err="1"/>
          </a:p>
        </p:txBody>
      </p:sp>
      <p:pic>
        <p:nvPicPr>
          <p:cNvPr id="4" name="Picture 3" descr="Olejek z ropy naftowej">
            <a:extLst>
              <a:ext uri="{FF2B5EF4-FFF2-40B4-BE49-F238E27FC236}">
                <a16:creationId xmlns:a16="http://schemas.microsoft.com/office/drawing/2014/main" id="{869964E9-C347-2CF9-493B-E3266F239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57" r="-2" b="16836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A54E-2BC4-D1A7-8C27-3446CC29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E82E-6271-73EC-0A76-14D6FEA8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The model cannot outperform the benchmark in its current form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Some improvements can be done:</a:t>
            </a:r>
          </a:p>
          <a:p>
            <a:pPr marL="1079500" lvl="2" indent="-359410">
              <a:buClr>
                <a:srgbClr val="B694DB"/>
              </a:buClr>
              <a:buFont typeface="Courier New" panose="05000000000000000000" pitchFamily="2" charset="2"/>
              <a:buChar char="o"/>
            </a:pPr>
            <a:r>
              <a:rPr lang="en-US" i="1" dirty="0">
                <a:solidFill>
                  <a:srgbClr val="FFFFFF">
                    <a:alpha val="70000"/>
                  </a:srgbClr>
                </a:solidFill>
              </a:rPr>
              <a:t>Add more features to the model</a:t>
            </a:r>
          </a:p>
          <a:p>
            <a:pPr marL="1079500" lvl="2" indent="-359410">
              <a:buClr>
                <a:srgbClr val="B694DB"/>
              </a:buClr>
              <a:buFont typeface="Courier New" panose="05000000000000000000" pitchFamily="2" charset="2"/>
              <a:buChar char="o"/>
            </a:pPr>
            <a:r>
              <a:rPr lang="en-US" i="1" dirty="0">
                <a:solidFill>
                  <a:srgbClr val="FFFFFF">
                    <a:alpha val="70000"/>
                  </a:srgbClr>
                </a:solidFill>
              </a:rPr>
              <a:t>Hyperparameter </a:t>
            </a:r>
            <a:r>
              <a:rPr lang="en-US" i="1" err="1">
                <a:solidFill>
                  <a:srgbClr val="FFFFFF">
                    <a:alpha val="70000"/>
                  </a:srgbClr>
                </a:solidFill>
              </a:rPr>
              <a:t>tuining</a:t>
            </a:r>
            <a:endParaRPr lang="en-US" i="1" dirty="0">
              <a:solidFill>
                <a:srgbClr val="FFFFFF">
                  <a:alpha val="70000"/>
                </a:srgbClr>
              </a:solidFill>
            </a:endParaRPr>
          </a:p>
          <a:p>
            <a:pPr marL="1079500" lvl="2" indent="-359410">
              <a:buClr>
                <a:srgbClr val="B694DB"/>
              </a:buClr>
              <a:buFont typeface="Courier New" panose="05000000000000000000" pitchFamily="2" charset="2"/>
              <a:buChar char="o"/>
            </a:pPr>
            <a:r>
              <a:rPr lang="en-US" i="1" dirty="0">
                <a:solidFill>
                  <a:srgbClr val="FFFFFF">
                    <a:alpha val="70000"/>
                  </a:srgbClr>
                </a:solidFill>
              </a:rPr>
              <a:t>Different approach: Combine LSTM with a conventional highly performant strategy, train toward a different objective (classification, strategy evaluation)</a:t>
            </a:r>
          </a:p>
          <a:p>
            <a:pPr marL="359410" indent="-359410">
              <a:buClr>
                <a:srgbClr val="B694DB"/>
              </a:buClr>
              <a:buFont typeface="Courier New" panose="05000000000000000000" pitchFamily="2" charset="2"/>
              <a:buChar char="o"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1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CBE77-B1BF-B8F8-0190-E79A8EC9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Sources</a:t>
            </a:r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57D99298-05B3-BF94-F4FF-15B88690B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7" r="32320" b="8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1C93-8A13-486B-9D59-E6F206D3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400" dirty="0" err="1">
                <a:latin typeface="Arial"/>
                <a:cs typeface="Arial"/>
              </a:rPr>
              <a:t>Kryńska</a:t>
            </a:r>
            <a:r>
              <a:rPr lang="en-US" sz="1400" dirty="0">
                <a:latin typeface="Arial"/>
                <a:cs typeface="Arial"/>
              </a:rPr>
              <a:t> K., </a:t>
            </a:r>
            <a:r>
              <a:rPr lang="en-US" sz="1400" dirty="0" err="1">
                <a:latin typeface="Arial"/>
                <a:cs typeface="Arial"/>
              </a:rPr>
              <a:t>Ślepaczuk</a:t>
            </a:r>
            <a:r>
              <a:rPr lang="en-US" sz="1400" dirty="0">
                <a:latin typeface="Arial"/>
                <a:cs typeface="Arial"/>
              </a:rPr>
              <a:t> R., 2022, Daily and intraday application of various architectures of the LSTM model in algorithmic investment strategies on Bitcoin and the S&amp;P 500 Index, Working Papers of Faculty of Economic Sciences, University of Warsaw, WP 25/2022 (401),</a:t>
            </a:r>
            <a:r>
              <a:rPr lang="en-US" sz="1400" dirty="0">
                <a:latin typeface="Arial"/>
                <a:cs typeface="Arial"/>
                <a:hlinkClick r:id="rId3"/>
              </a:rPr>
              <a:t> </a:t>
            </a:r>
            <a:r>
              <a:rPr lang="en-US" sz="1400" dirty="0">
                <a:latin typeface="Arial"/>
                <a:cs typeface="Arial"/>
                <a:hlinkClick r:id="rId4"/>
              </a:rPr>
              <a:t>https://papers.ssrn.com/sol3/papers.cfm?abstract_id=4628806</a:t>
            </a:r>
            <a:r>
              <a:rPr lang="en-US" sz="1400" dirty="0">
                <a:latin typeface="Arial"/>
                <a:cs typeface="Arial"/>
              </a:rPr>
              <a:t> </a:t>
            </a:r>
            <a:endParaRPr lang="en-US" sz="14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 err="1">
                <a:latin typeface="Arial"/>
                <a:cs typeface="Arial"/>
              </a:rPr>
              <a:t>Baranochnikov</a:t>
            </a:r>
            <a:r>
              <a:rPr lang="en-US" sz="1400" dirty="0">
                <a:latin typeface="Arial"/>
                <a:cs typeface="Arial"/>
              </a:rPr>
              <a:t> I. </a:t>
            </a:r>
            <a:r>
              <a:rPr lang="en-US" sz="1400" dirty="0" err="1">
                <a:latin typeface="Arial"/>
                <a:cs typeface="Arial"/>
              </a:rPr>
              <a:t>Ślepaczuk</a:t>
            </a:r>
            <a:r>
              <a:rPr lang="en-US" sz="1400" dirty="0">
                <a:latin typeface="Arial"/>
                <a:cs typeface="Arial"/>
              </a:rPr>
              <a:t> R., 2022, A comparison of LSTM and GRU architectures with novel walk-forward approach to algorithmic investment strategy, Working Papers of Faculty of Economic Sciences, University of Warsaw, WP 21/2022 (397), </a:t>
            </a:r>
            <a:r>
              <a:rPr lang="en-US" sz="1400" dirty="0">
                <a:latin typeface="Arial"/>
                <a:cs typeface="Arial"/>
                <a:hlinkClick r:id="rId5"/>
              </a:rPr>
              <a:t>https://papers.ssrn.com/sol3/papers.cfm?abstract_id=4628576</a:t>
            </a:r>
            <a:r>
              <a:rPr lang="en-US" sz="1400" u="sng" dirty="0">
                <a:latin typeface="Arial"/>
                <a:cs typeface="Arial"/>
              </a:rPr>
              <a:t> 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426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252E-5E1D-82F8-EC5A-156CF14D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CCAB-1B02-72E2-420B-7548CE6A2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4294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LSTM regression model on S&amp;P 500 (SPX) returns:</a:t>
            </a:r>
            <a:endParaRPr lang="en-US" dirty="0"/>
          </a:p>
          <a:p>
            <a:pPr marL="359410" indent="-359410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Ranging from 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Avenir Next LT Pro Light"/>
                <a:ea typeface="Tahoma"/>
                <a:cs typeface="Tahoma"/>
              </a:rPr>
              <a:t>1988-01-01 to 2023-10-30, split into:</a:t>
            </a:r>
          </a:p>
          <a:p>
            <a:pPr marL="702310" lvl="1" indent="-342900">
              <a:buClr>
                <a:srgbClr val="B694DB"/>
              </a:buClr>
              <a:buFont typeface="Courier New"/>
              <a:buChar char="o"/>
            </a:pPr>
            <a:r>
              <a:rPr lang="en-US" i="0" dirty="0">
                <a:solidFill>
                  <a:srgbClr val="FFFFFF">
                    <a:alpha val="70000"/>
                  </a:srgbClr>
                </a:solidFill>
                <a:latin typeface="Avenir Next LT Pro Light"/>
                <a:ea typeface="Tahoma"/>
                <a:cs typeface="Tahoma"/>
              </a:rPr>
              <a:t>2 year training subsets</a:t>
            </a:r>
          </a:p>
          <a:p>
            <a:pPr marL="702310" lvl="1" indent="-342900">
              <a:buClr>
                <a:srgbClr val="B694DB"/>
              </a:buClr>
              <a:buFont typeface="Courier New"/>
              <a:buChar char="o"/>
            </a:pPr>
            <a:r>
              <a:rPr lang="en-US" i="0" dirty="0">
                <a:solidFill>
                  <a:srgbClr val="FFFFFF">
                    <a:alpha val="70000"/>
                  </a:srgbClr>
                </a:solidFill>
                <a:latin typeface="Avenir Next LT Pro Light"/>
                <a:ea typeface="Tahoma"/>
                <a:cs typeface="Tahoma"/>
              </a:rPr>
              <a:t>1 year validation set</a:t>
            </a:r>
          </a:p>
          <a:p>
            <a:pPr marL="702310" lvl="1" indent="-342900">
              <a:buClr>
                <a:srgbClr val="B694DB"/>
              </a:buClr>
              <a:buFont typeface="Courier New"/>
              <a:buChar char="o"/>
            </a:pPr>
            <a:r>
              <a:rPr lang="en-US" i="0" dirty="0">
                <a:solidFill>
                  <a:srgbClr val="FFFFFF">
                    <a:alpha val="70000"/>
                  </a:srgbClr>
                </a:solidFill>
                <a:latin typeface="Avenir Next LT Pro Light"/>
                <a:ea typeface="Tahoma"/>
                <a:cs typeface="Tahoma"/>
              </a:rPr>
              <a:t>1 year out-of-sample test set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Avenir Next LT Pro Light"/>
                <a:ea typeface="Tahoma"/>
                <a:cs typeface="Tahoma"/>
              </a:rPr>
              <a:t>Frequency: daily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Avenir Next LT Pro Light"/>
                <a:ea typeface="Tahoma"/>
                <a:cs typeface="Tahoma"/>
              </a:rPr>
              <a:t>Used adjusted close prices to calculate daily returns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Avenir Next LT Pro Light"/>
                <a:ea typeface="Tahoma"/>
                <a:cs typeface="Tahoma"/>
              </a:rPr>
              <a:t>Data was min-max scaled</a:t>
            </a:r>
          </a:p>
        </p:txBody>
      </p:sp>
    </p:spTree>
    <p:extLst>
      <p:ext uri="{BB962C8B-B14F-4D97-AF65-F5344CB8AC3E}">
        <p14:creationId xmlns:p14="http://schemas.microsoft.com/office/powerpoint/2010/main" val="288640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0F8F0-E0B8-BBBC-BD4A-D52B89E1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Walk-forward approach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4FA1C2-E17C-CA3E-8E2B-892C6A62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769301"/>
            <a:ext cx="6113812" cy="331674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2431F1-85C8-6038-01DA-DEA8D67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093" y="5225550"/>
            <a:ext cx="3884962" cy="312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FFFFFF">
                    <a:alpha val="70000"/>
                  </a:srgbClr>
                </a:solidFill>
              </a:rPr>
              <a:t>Source: </a:t>
            </a:r>
            <a:r>
              <a:rPr lang="en-US" sz="1050" dirty="0" err="1">
                <a:solidFill>
                  <a:srgbClr val="FFFFFF">
                    <a:alpha val="70000"/>
                  </a:srgbClr>
                </a:solidFill>
                <a:latin typeface="Avenir Next LT Pro Light"/>
                <a:cs typeface="Arial"/>
              </a:rPr>
              <a:t>Baranochnikov</a:t>
            </a:r>
            <a:r>
              <a:rPr lang="en-US" sz="1050" dirty="0">
                <a:solidFill>
                  <a:srgbClr val="FFFFFF">
                    <a:alpha val="70000"/>
                  </a:srgbClr>
                </a:solidFill>
                <a:latin typeface="Avenir Next LT Pro Light"/>
                <a:cs typeface="Arial"/>
              </a:rPr>
              <a:t> I. and </a:t>
            </a:r>
            <a:r>
              <a:rPr lang="en-US" sz="1050" dirty="0" err="1">
                <a:solidFill>
                  <a:srgbClr val="FFFFFF">
                    <a:alpha val="70000"/>
                  </a:srgbClr>
                </a:solidFill>
                <a:latin typeface="Avenir Next LT Pro Light"/>
                <a:cs typeface="Arial"/>
              </a:rPr>
              <a:t>Ślepaczuk</a:t>
            </a:r>
            <a:r>
              <a:rPr lang="en-US" sz="1050" dirty="0">
                <a:solidFill>
                  <a:srgbClr val="FFFFFF">
                    <a:alpha val="70000"/>
                  </a:srgbClr>
                </a:solidFill>
                <a:latin typeface="Avenir Next LT Pro Light"/>
                <a:cs typeface="Arial"/>
              </a:rPr>
              <a:t> R.,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2435C-8F77-74FB-BC53-8EF91302FFCC}"/>
              </a:ext>
            </a:extLst>
          </p:cNvPr>
          <p:cNvSpPr txBox="1"/>
          <p:nvPr/>
        </p:nvSpPr>
        <p:spPr>
          <a:xfrm>
            <a:off x="1102895" y="2604335"/>
            <a:ext cx="2743200" cy="391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9410" indent="-359410">
              <a:lnSpc>
                <a:spcPct val="125000"/>
              </a:lnSpc>
              <a:spcBef>
                <a:spcPts val="1000"/>
              </a:spcBef>
              <a:buFont typeface="Arial"/>
              <a:buChar char="•"/>
            </a:pPr>
            <a:endParaRPr lang="en-US" sz="1700" dirty="0">
              <a:latin typeface="Avenir Next LT Pro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04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2D9C9-4EFE-5134-07E0-BA7B5D6E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Model specification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2FE9-C1E3-0445-7B7B-9BB9F62F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561346"/>
          </a:xfrm>
        </p:spPr>
        <p:txBody>
          <a:bodyPr>
            <a:normAutofit fontScale="85000" lnSpcReduction="10000"/>
          </a:bodyPr>
          <a:lstStyle/>
          <a:p>
            <a:pPr marL="359410" indent="-359410"/>
            <a:r>
              <a:rPr lang="en-US" dirty="0"/>
              <a:t>Input: 20 previous daily returns (parametrized)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/>
              <a:t>Output: today's forecasted return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Loss: MSE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Optimizer: ADAM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Learning rate: 0.001</a:t>
            </a:r>
          </a:p>
          <a:p>
            <a:pPr marL="359410" indent="-359410">
              <a:lnSpc>
                <a:spcPct val="105000"/>
              </a:lnSpc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Dropout: 0.2</a:t>
            </a:r>
          </a:p>
          <a:p>
            <a:pPr marL="359410" indent="-359410">
              <a:lnSpc>
                <a:spcPct val="105000"/>
              </a:lnSpc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Avenir Next LT Pro Light"/>
                <a:cs typeface="Arial"/>
              </a:rPr>
              <a:t>Batch size: 32</a:t>
            </a:r>
            <a:endParaRPr lang="en-US" dirty="0"/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Next LT Pro Light"/>
                <a:cs typeface="Arial"/>
              </a:rPr>
              <a:t>10 epochs per timeframe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359410" indent="-359410">
              <a:buClr>
                <a:srgbClr val="B694DB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B694DB"/>
              </a:buClr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58702-A94A-607C-54C9-2F67DD03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68" y="540033"/>
            <a:ext cx="3883875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F636E-B1A0-1F20-3397-B8B2628C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Training results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9CE9B01-1EDB-A9BD-37B2-121F7CA1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48B5413-F620-5D27-66BC-B8E8F169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119709"/>
            <a:ext cx="6113812" cy="46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4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DA8FA-DCEF-DB3D-663F-CB2F1C5A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Training results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4F961D-CF64-CD9A-DDA7-40CDD762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16CE30-47CB-7EAD-80E1-2FB97F6E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494179"/>
            <a:ext cx="6113812" cy="38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6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3333-79FC-5CA0-2550-5EB2679E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CB11-226D-527E-A87A-FAC44DCC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Simulated the trading strategy based on the buy and sell signals with the following assumptions:</a:t>
            </a:r>
            <a:endParaRPr lang="en-US" dirty="0"/>
          </a:p>
          <a:p>
            <a:pPr marL="359410" indent="-359410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Buy &amp; Sell at close prices</a:t>
            </a:r>
            <a:endParaRPr lang="en-US" dirty="0"/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Transaction fees = 0.05%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Starting capital = 100k USD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Benchmark: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Buy&amp;Hold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S&amp;P500</a:t>
            </a:r>
          </a:p>
          <a:p>
            <a:pPr marL="359410" indent="-359410">
              <a:buClr>
                <a:srgbClr val="B694DB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Strategy signal: If the forecasted return is positive, go long, short otherwise. Hold position until the signal reverses</a:t>
            </a:r>
          </a:p>
        </p:txBody>
      </p:sp>
    </p:spTree>
    <p:extLst>
      <p:ext uri="{BB962C8B-B14F-4D97-AF65-F5344CB8AC3E}">
        <p14:creationId xmlns:p14="http://schemas.microsoft.com/office/powerpoint/2010/main" val="42806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C1FD1-BEF5-8AA2-638D-19318EEE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036" y="-414444"/>
            <a:ext cx="7201271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Simulation results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BD7CC4-F40D-EF8D-9F67-6676E7B8A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842FD-A2F5-F072-A868-1EB230308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1" r="403"/>
          <a:stretch/>
        </p:blipFill>
        <p:spPr>
          <a:xfrm>
            <a:off x="1277310" y="1141047"/>
            <a:ext cx="9636706" cy="52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7CCE-FA75-A007-6AA5-9F41C1E8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8D20C-30BA-8639-C87E-34125F991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392673"/>
              </p:ext>
            </p:extLst>
          </p:nvPr>
        </p:nvGraphicFramePr>
        <p:xfrm>
          <a:off x="1079500" y="2362200"/>
          <a:ext cx="1002664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216">
                  <a:extLst>
                    <a:ext uri="{9D8B030D-6E8A-4147-A177-3AD203B41FA5}">
                      <a16:colId xmlns:a16="http://schemas.microsoft.com/office/drawing/2014/main" val="2873485697"/>
                    </a:ext>
                  </a:extLst>
                </a:gridCol>
                <a:gridCol w="3342216">
                  <a:extLst>
                    <a:ext uri="{9D8B030D-6E8A-4147-A177-3AD203B41FA5}">
                      <a16:colId xmlns:a16="http://schemas.microsoft.com/office/drawing/2014/main" val="2925482562"/>
                    </a:ext>
                  </a:extLst>
                </a:gridCol>
                <a:gridCol w="3342216">
                  <a:extLst>
                    <a:ext uri="{9D8B030D-6E8A-4147-A177-3AD203B41FA5}">
                      <a16:colId xmlns:a16="http://schemas.microsoft.com/office/drawing/2014/main" val="1275929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1" i="0" u="none" strike="noStrike" baseline="0" noProof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Avenir Next LT Pro Light"/>
                        </a:rPr>
                        <a:t>LSTM Strategy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venir Next LT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Avenir Next LT Pro Light"/>
                        </a:rPr>
                        <a:t>Buy and Hold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Annualized Return Compounded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-0.077187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0.080342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7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Annualized Standard Dev.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0.180380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0.180306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06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-0.678495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0.194900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14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Information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Avenir Next LT Pro Light"/>
                        </a:rPr>
                        <a:t>-0.033729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23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24266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2F3F0"/>
      </a:lt2>
      <a:accent1>
        <a:srgbClr val="864DC3"/>
      </a:accent1>
      <a:accent2>
        <a:srgbClr val="483FB3"/>
      </a:accent2>
      <a:accent3>
        <a:srgbClr val="4D76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LeafVTI</vt:lpstr>
      <vt:lpstr>Predictive sp500 LSTM model using walk-forward approach</vt:lpstr>
      <vt:lpstr>Introduction</vt:lpstr>
      <vt:lpstr>Walk-forward approach</vt:lpstr>
      <vt:lpstr>Model specification</vt:lpstr>
      <vt:lpstr>Training results</vt:lpstr>
      <vt:lpstr>Training results</vt:lpstr>
      <vt:lpstr>Simulation</vt:lpstr>
      <vt:lpstr>Simulation results</vt:lpstr>
      <vt:lpstr>Simulation results</vt:lpstr>
      <vt:lpstr>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217</cp:revision>
  <dcterms:created xsi:type="dcterms:W3CDTF">2023-11-28T22:39:34Z</dcterms:created>
  <dcterms:modified xsi:type="dcterms:W3CDTF">2023-11-29T17:14:29Z</dcterms:modified>
</cp:coreProperties>
</file>