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26"/>
  </p:notesMasterIdLst>
  <p:handoutMasterIdLst>
    <p:handoutMasterId r:id="rId27"/>
  </p:handoutMasterIdLst>
  <p:sldIdLst>
    <p:sldId id="256" r:id="rId2"/>
    <p:sldId id="257" r:id="rId3"/>
    <p:sldId id="258" r:id="rId4"/>
    <p:sldId id="259" r:id="rId5"/>
    <p:sldId id="266" r:id="rId6"/>
    <p:sldId id="269" r:id="rId7"/>
    <p:sldId id="274" r:id="rId8"/>
    <p:sldId id="272" r:id="rId9"/>
    <p:sldId id="260" r:id="rId10"/>
    <p:sldId id="261" r:id="rId11"/>
    <p:sldId id="276" r:id="rId12"/>
    <p:sldId id="279" r:id="rId13"/>
    <p:sldId id="262" r:id="rId14"/>
    <p:sldId id="263" r:id="rId15"/>
    <p:sldId id="275" r:id="rId16"/>
    <p:sldId id="273" r:id="rId17"/>
    <p:sldId id="264" r:id="rId18"/>
    <p:sldId id="265" r:id="rId19"/>
    <p:sldId id="267" r:id="rId20"/>
    <p:sldId id="271" r:id="rId21"/>
    <p:sldId id="277" r:id="rId22"/>
    <p:sldId id="278" r:id="rId23"/>
    <p:sldId id="280" r:id="rId24"/>
    <p:sldId id="268" r:id="rId25"/>
  </p:sldIdLst>
  <p:sldSz cx="9144000" cy="5715000" type="screen16x1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6666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87618" autoAdjust="0"/>
  </p:normalViewPr>
  <p:slideViewPr>
    <p:cSldViewPr>
      <p:cViewPr varScale="1">
        <p:scale>
          <a:sx n="193" d="100"/>
          <a:sy n="193" d="100"/>
        </p:scale>
        <p:origin x="870" y="150"/>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FD8DC-3666-4C40-826C-DA5302EC03D0}" type="doc">
      <dgm:prSet loTypeId="urn:microsoft.com/office/officeart/2005/8/layout/gear1" loCatId="process" qsTypeId="urn:microsoft.com/office/officeart/2005/8/quickstyle/3d3" qsCatId="3D" csTypeId="urn:microsoft.com/office/officeart/2005/8/colors/colorful5" csCatId="colorful" phldr="1"/>
      <dgm:spPr/>
      <dgm:t>
        <a:bodyPr/>
        <a:lstStyle/>
        <a:p>
          <a:endParaRPr lang="en-US"/>
        </a:p>
      </dgm:t>
    </dgm:pt>
    <dgm:pt modelId="{DBEA809A-E618-4B63-AC0D-6F791AA26079}">
      <dgm:prSet custT="1"/>
      <dgm:spPr>
        <a:effectLst>
          <a:glow rad="63500">
            <a:schemeClr val="tx1">
              <a:lumMod val="50000"/>
              <a:lumOff val="50000"/>
              <a:alpha val="40000"/>
            </a:schemeClr>
          </a:glow>
        </a:effectLst>
      </dgm:spPr>
      <dgm:t>
        <a:bodyPr/>
        <a:lstStyle/>
        <a:p>
          <a:pPr rtl="0"/>
          <a:r>
            <a:rPr lang="en-US" sz="1100" b="1" dirty="0">
              <a:effectLst>
                <a:glow rad="63500">
                  <a:schemeClr val="tx1">
                    <a:lumMod val="50000"/>
                    <a:lumOff val="50000"/>
                    <a:alpha val="40000"/>
                  </a:schemeClr>
                </a:glow>
              </a:effectLst>
            </a:rPr>
            <a:t>Compliments SDE by serving </a:t>
          </a:r>
          <a:r>
            <a:rPr lang="en-US" sz="1100" b="1" dirty="0" err="1">
              <a:effectLst>
                <a:glow rad="63500">
                  <a:schemeClr val="tx1">
                    <a:lumMod val="50000"/>
                    <a:lumOff val="50000"/>
                    <a:alpha val="40000"/>
                  </a:schemeClr>
                </a:glow>
              </a:effectLst>
            </a:rPr>
            <a:t>GeoData</a:t>
          </a:r>
          <a:r>
            <a:rPr lang="en-US" sz="1100" b="1" dirty="0">
              <a:effectLst>
                <a:glow rad="63500">
                  <a:schemeClr val="tx1">
                    <a:lumMod val="50000"/>
                    <a:lumOff val="50000"/>
                    <a:alpha val="40000"/>
                  </a:schemeClr>
                </a:glow>
              </a:effectLst>
            </a:rPr>
            <a:t> services</a:t>
          </a:r>
        </a:p>
      </dgm:t>
    </dgm:pt>
    <dgm:pt modelId="{6BED6489-8A0F-4378-B559-207380E756B6}" type="parTrans" cxnId="{87BABC32-4DBB-453E-AE78-93A9EE4C8D44}">
      <dgm:prSet/>
      <dgm:spPr/>
      <dgm:t>
        <a:bodyPr/>
        <a:lstStyle/>
        <a:p>
          <a:endParaRPr lang="en-US"/>
        </a:p>
      </dgm:t>
    </dgm:pt>
    <dgm:pt modelId="{E85295E5-E9F6-4400-8815-977980352279}" type="sibTrans" cxnId="{87BABC32-4DBB-453E-AE78-93A9EE4C8D44}">
      <dgm:prSet/>
      <dgm:spPr/>
      <dgm:t>
        <a:bodyPr/>
        <a:lstStyle/>
        <a:p>
          <a:endParaRPr lang="en-US"/>
        </a:p>
      </dgm:t>
    </dgm:pt>
    <dgm:pt modelId="{5100A476-81C8-46BB-99E6-004EDFCD2B62}">
      <dgm:prSet custT="1"/>
      <dgm:spPr/>
      <dgm:t>
        <a:bodyPr/>
        <a:lstStyle/>
        <a:p>
          <a:pPr rtl="0"/>
          <a:r>
            <a:rPr lang="en-US" sz="1000" b="1" dirty="0">
              <a:effectLst>
                <a:glow rad="63500">
                  <a:schemeClr val="tx1">
                    <a:lumMod val="50000"/>
                    <a:lumOff val="50000"/>
                    <a:alpha val="40000"/>
                  </a:schemeClr>
                </a:glow>
              </a:effectLst>
            </a:rPr>
            <a:t>Includes Web Services as the next generation web map server</a:t>
          </a:r>
        </a:p>
      </dgm:t>
    </dgm:pt>
    <dgm:pt modelId="{AAD3DB64-C05E-404D-AD9D-A3DCAB1621E0}" type="parTrans" cxnId="{A9499AE2-0EF1-48AF-B263-65354554C76A}">
      <dgm:prSet/>
      <dgm:spPr/>
      <dgm:t>
        <a:bodyPr/>
        <a:lstStyle/>
        <a:p>
          <a:endParaRPr lang="en-US"/>
        </a:p>
      </dgm:t>
    </dgm:pt>
    <dgm:pt modelId="{F6C81F4B-D8FE-46B1-8F55-6A06EC960A59}" type="sibTrans" cxnId="{A9499AE2-0EF1-48AF-B263-65354554C76A}">
      <dgm:prSet/>
      <dgm:spPr/>
      <dgm:t>
        <a:bodyPr/>
        <a:lstStyle/>
        <a:p>
          <a:endParaRPr lang="en-US"/>
        </a:p>
      </dgm:t>
    </dgm:pt>
    <dgm:pt modelId="{DB96CC25-1F06-4E9B-90B3-B4E85C30335B}">
      <dgm:prSet custT="1"/>
      <dgm:spPr/>
      <dgm:t>
        <a:bodyPr/>
        <a:lstStyle/>
        <a:p>
          <a:pPr rtl="0"/>
          <a:r>
            <a:rPr lang="en-US" sz="1000" b="1" dirty="0">
              <a:effectLst>
                <a:glow rad="63500">
                  <a:schemeClr val="tx1">
                    <a:lumMod val="50000"/>
                    <a:lumOff val="50000"/>
                    <a:alpha val="40000"/>
                  </a:schemeClr>
                </a:glow>
              </a:effectLst>
            </a:rPr>
            <a:t>Provides Geo-Processing capabilities even through the Web!</a:t>
          </a:r>
        </a:p>
      </dgm:t>
    </dgm:pt>
    <dgm:pt modelId="{0BE3E6F9-80A2-4D0C-BAC6-C00F70F2C398}" type="parTrans" cxnId="{888F89A8-9FF2-4A45-930D-43ACB9F43D0D}">
      <dgm:prSet/>
      <dgm:spPr/>
      <dgm:t>
        <a:bodyPr/>
        <a:lstStyle/>
        <a:p>
          <a:endParaRPr lang="en-US"/>
        </a:p>
      </dgm:t>
    </dgm:pt>
    <dgm:pt modelId="{62024BDA-BDB3-41B9-A428-9849CFB48371}" type="sibTrans" cxnId="{888F89A8-9FF2-4A45-930D-43ACB9F43D0D}">
      <dgm:prSet/>
      <dgm:spPr/>
      <dgm:t>
        <a:bodyPr/>
        <a:lstStyle/>
        <a:p>
          <a:endParaRPr lang="en-US"/>
        </a:p>
      </dgm:t>
    </dgm:pt>
    <dgm:pt modelId="{E77EBF7D-2AD1-4C52-A3B1-99F44C8B4D4B}" type="pres">
      <dgm:prSet presAssocID="{CD2FD8DC-3666-4C40-826C-DA5302EC03D0}" presName="composite" presStyleCnt="0">
        <dgm:presLayoutVars>
          <dgm:chMax val="3"/>
          <dgm:animLvl val="lvl"/>
          <dgm:resizeHandles val="exact"/>
        </dgm:presLayoutVars>
      </dgm:prSet>
      <dgm:spPr/>
    </dgm:pt>
    <dgm:pt modelId="{45DA8E63-FCAC-476C-8C2F-5A91B3B8F409}" type="pres">
      <dgm:prSet presAssocID="{DBEA809A-E618-4B63-AC0D-6F791AA26079}" presName="gear1" presStyleLbl="node1" presStyleIdx="0" presStyleCnt="3">
        <dgm:presLayoutVars>
          <dgm:chMax val="1"/>
          <dgm:bulletEnabled val="1"/>
        </dgm:presLayoutVars>
      </dgm:prSet>
      <dgm:spPr/>
    </dgm:pt>
    <dgm:pt modelId="{EB76ACAB-D2F0-40F5-B58A-A7798DF483D6}" type="pres">
      <dgm:prSet presAssocID="{DBEA809A-E618-4B63-AC0D-6F791AA26079}" presName="gear1srcNode" presStyleLbl="node1" presStyleIdx="0" presStyleCnt="3"/>
      <dgm:spPr/>
    </dgm:pt>
    <dgm:pt modelId="{9B43BB5B-D04C-468B-8137-9A1D54DE0B17}" type="pres">
      <dgm:prSet presAssocID="{DBEA809A-E618-4B63-AC0D-6F791AA26079}" presName="gear1dstNode" presStyleLbl="node1" presStyleIdx="0" presStyleCnt="3"/>
      <dgm:spPr/>
    </dgm:pt>
    <dgm:pt modelId="{054B041F-00DF-4A51-BE67-CE9DBB748BE7}" type="pres">
      <dgm:prSet presAssocID="{5100A476-81C8-46BB-99E6-004EDFCD2B62}" presName="gear2" presStyleLbl="node1" presStyleIdx="1" presStyleCnt="3">
        <dgm:presLayoutVars>
          <dgm:chMax val="1"/>
          <dgm:bulletEnabled val="1"/>
        </dgm:presLayoutVars>
      </dgm:prSet>
      <dgm:spPr/>
    </dgm:pt>
    <dgm:pt modelId="{096EC956-A802-4608-BDE3-B60B2C777AAF}" type="pres">
      <dgm:prSet presAssocID="{5100A476-81C8-46BB-99E6-004EDFCD2B62}" presName="gear2srcNode" presStyleLbl="node1" presStyleIdx="1" presStyleCnt="3"/>
      <dgm:spPr/>
    </dgm:pt>
    <dgm:pt modelId="{EACDC695-166A-4F52-B806-7D5811955E45}" type="pres">
      <dgm:prSet presAssocID="{5100A476-81C8-46BB-99E6-004EDFCD2B62}" presName="gear2dstNode" presStyleLbl="node1" presStyleIdx="1" presStyleCnt="3"/>
      <dgm:spPr/>
    </dgm:pt>
    <dgm:pt modelId="{AA6BFE4B-21B8-4693-B72A-30EB5A6ACD67}" type="pres">
      <dgm:prSet presAssocID="{DB96CC25-1F06-4E9B-90B3-B4E85C30335B}" presName="gear3" presStyleLbl="node1" presStyleIdx="2" presStyleCnt="3"/>
      <dgm:spPr/>
    </dgm:pt>
    <dgm:pt modelId="{7EAA8EF0-FF30-4F7D-AAA0-BAD08280913B}" type="pres">
      <dgm:prSet presAssocID="{DB96CC25-1F06-4E9B-90B3-B4E85C30335B}" presName="gear3tx" presStyleLbl="node1" presStyleIdx="2" presStyleCnt="3">
        <dgm:presLayoutVars>
          <dgm:chMax val="1"/>
          <dgm:bulletEnabled val="1"/>
        </dgm:presLayoutVars>
      </dgm:prSet>
      <dgm:spPr/>
    </dgm:pt>
    <dgm:pt modelId="{82064810-BDFD-4B8A-AE37-9E5CC25D6C62}" type="pres">
      <dgm:prSet presAssocID="{DB96CC25-1F06-4E9B-90B3-B4E85C30335B}" presName="gear3srcNode" presStyleLbl="node1" presStyleIdx="2" presStyleCnt="3"/>
      <dgm:spPr/>
    </dgm:pt>
    <dgm:pt modelId="{64D96289-E865-48DE-9165-6A43A71CBB38}" type="pres">
      <dgm:prSet presAssocID="{DB96CC25-1F06-4E9B-90B3-B4E85C30335B}" presName="gear3dstNode" presStyleLbl="node1" presStyleIdx="2" presStyleCnt="3"/>
      <dgm:spPr/>
    </dgm:pt>
    <dgm:pt modelId="{7C74F246-7627-4AF8-AC1A-CE2FADBD095F}" type="pres">
      <dgm:prSet presAssocID="{E85295E5-E9F6-4400-8815-977980352279}" presName="connector1" presStyleLbl="sibTrans2D1" presStyleIdx="0" presStyleCnt="3"/>
      <dgm:spPr/>
    </dgm:pt>
    <dgm:pt modelId="{4C64197B-34DC-4BF2-AC02-E004BA0B0502}" type="pres">
      <dgm:prSet presAssocID="{F6C81F4B-D8FE-46B1-8F55-6A06EC960A59}" presName="connector2" presStyleLbl="sibTrans2D1" presStyleIdx="1" presStyleCnt="3"/>
      <dgm:spPr/>
    </dgm:pt>
    <dgm:pt modelId="{9C2C87AF-0C97-4206-8859-8EA452A5680A}" type="pres">
      <dgm:prSet presAssocID="{62024BDA-BDB3-41B9-A428-9849CFB48371}" presName="connector3" presStyleLbl="sibTrans2D1" presStyleIdx="2" presStyleCnt="3"/>
      <dgm:spPr/>
    </dgm:pt>
  </dgm:ptLst>
  <dgm:cxnLst>
    <dgm:cxn modelId="{894B860F-E90B-48A9-A0EB-EAEAF0F78251}" type="presOf" srcId="{DB96CC25-1F06-4E9B-90B3-B4E85C30335B}" destId="{AA6BFE4B-21B8-4693-B72A-30EB5A6ACD67}" srcOrd="0" destOrd="0" presId="urn:microsoft.com/office/officeart/2005/8/layout/gear1"/>
    <dgm:cxn modelId="{87BABC32-4DBB-453E-AE78-93A9EE4C8D44}" srcId="{CD2FD8DC-3666-4C40-826C-DA5302EC03D0}" destId="{DBEA809A-E618-4B63-AC0D-6F791AA26079}" srcOrd="0" destOrd="0" parTransId="{6BED6489-8A0F-4378-B559-207380E756B6}" sibTransId="{E85295E5-E9F6-4400-8815-977980352279}"/>
    <dgm:cxn modelId="{53525833-F506-4472-BCB7-BFB0AFA39150}" type="presOf" srcId="{F6C81F4B-D8FE-46B1-8F55-6A06EC960A59}" destId="{4C64197B-34DC-4BF2-AC02-E004BA0B0502}" srcOrd="0" destOrd="0" presId="urn:microsoft.com/office/officeart/2005/8/layout/gear1"/>
    <dgm:cxn modelId="{9502925B-A8BB-40B2-A5AD-8A8971966DA2}" type="presOf" srcId="{DB96CC25-1F06-4E9B-90B3-B4E85C30335B}" destId="{64D96289-E865-48DE-9165-6A43A71CBB38}" srcOrd="3" destOrd="0" presId="urn:microsoft.com/office/officeart/2005/8/layout/gear1"/>
    <dgm:cxn modelId="{C6A58341-36A1-4B4E-8A66-562F76F161D6}" type="presOf" srcId="{5100A476-81C8-46BB-99E6-004EDFCD2B62}" destId="{054B041F-00DF-4A51-BE67-CE9DBB748BE7}" srcOrd="0" destOrd="0" presId="urn:microsoft.com/office/officeart/2005/8/layout/gear1"/>
    <dgm:cxn modelId="{5E58E864-34EB-469D-B6DE-BA45F4986A0F}" type="presOf" srcId="{62024BDA-BDB3-41B9-A428-9849CFB48371}" destId="{9C2C87AF-0C97-4206-8859-8EA452A5680A}" srcOrd="0" destOrd="0" presId="urn:microsoft.com/office/officeart/2005/8/layout/gear1"/>
    <dgm:cxn modelId="{EB587968-DEA8-4C32-8760-6DCE74FC5531}" type="presOf" srcId="{E85295E5-E9F6-4400-8815-977980352279}" destId="{7C74F246-7627-4AF8-AC1A-CE2FADBD095F}" srcOrd="0" destOrd="0" presId="urn:microsoft.com/office/officeart/2005/8/layout/gear1"/>
    <dgm:cxn modelId="{3453A86B-0B4B-493D-B150-D247F32B7F8B}" type="presOf" srcId="{CD2FD8DC-3666-4C40-826C-DA5302EC03D0}" destId="{E77EBF7D-2AD1-4C52-A3B1-99F44C8B4D4B}" srcOrd="0" destOrd="0" presId="urn:microsoft.com/office/officeart/2005/8/layout/gear1"/>
    <dgm:cxn modelId="{FBE0AA4D-708A-4BA2-964B-D338D8265015}" type="presOf" srcId="{DB96CC25-1F06-4E9B-90B3-B4E85C30335B}" destId="{82064810-BDFD-4B8A-AE37-9E5CC25D6C62}" srcOrd="2" destOrd="0" presId="urn:microsoft.com/office/officeart/2005/8/layout/gear1"/>
    <dgm:cxn modelId="{F5E0035A-CF17-4C3E-BBDC-DA2762472668}" type="presOf" srcId="{DB96CC25-1F06-4E9B-90B3-B4E85C30335B}" destId="{7EAA8EF0-FF30-4F7D-AAA0-BAD08280913B}" srcOrd="1" destOrd="0" presId="urn:microsoft.com/office/officeart/2005/8/layout/gear1"/>
    <dgm:cxn modelId="{A0ADFEA4-C7B2-4775-8889-A9EBD7611E3B}" type="presOf" srcId="{5100A476-81C8-46BB-99E6-004EDFCD2B62}" destId="{EACDC695-166A-4F52-B806-7D5811955E45}" srcOrd="2" destOrd="0" presId="urn:microsoft.com/office/officeart/2005/8/layout/gear1"/>
    <dgm:cxn modelId="{888F89A8-9FF2-4A45-930D-43ACB9F43D0D}" srcId="{CD2FD8DC-3666-4C40-826C-DA5302EC03D0}" destId="{DB96CC25-1F06-4E9B-90B3-B4E85C30335B}" srcOrd="2" destOrd="0" parTransId="{0BE3E6F9-80A2-4D0C-BAC6-C00F70F2C398}" sibTransId="{62024BDA-BDB3-41B9-A428-9849CFB48371}"/>
    <dgm:cxn modelId="{CC1123BD-C6AB-4A19-B633-67579179E28B}" type="presOf" srcId="{DBEA809A-E618-4B63-AC0D-6F791AA26079}" destId="{EB76ACAB-D2F0-40F5-B58A-A7798DF483D6}" srcOrd="1" destOrd="0" presId="urn:microsoft.com/office/officeart/2005/8/layout/gear1"/>
    <dgm:cxn modelId="{9DCD42C3-4EE2-4878-A037-F4740A2F671F}" type="presOf" srcId="{DBEA809A-E618-4B63-AC0D-6F791AA26079}" destId="{45DA8E63-FCAC-476C-8C2F-5A91B3B8F409}" srcOrd="0" destOrd="0" presId="urn:microsoft.com/office/officeart/2005/8/layout/gear1"/>
    <dgm:cxn modelId="{F5A465DD-BC0E-4AB7-A820-7FE71C2243D9}" type="presOf" srcId="{5100A476-81C8-46BB-99E6-004EDFCD2B62}" destId="{096EC956-A802-4608-BDE3-B60B2C777AAF}" srcOrd="1" destOrd="0" presId="urn:microsoft.com/office/officeart/2005/8/layout/gear1"/>
    <dgm:cxn modelId="{A9499AE2-0EF1-48AF-B263-65354554C76A}" srcId="{CD2FD8DC-3666-4C40-826C-DA5302EC03D0}" destId="{5100A476-81C8-46BB-99E6-004EDFCD2B62}" srcOrd="1" destOrd="0" parTransId="{AAD3DB64-C05E-404D-AD9D-A3DCAB1621E0}" sibTransId="{F6C81F4B-D8FE-46B1-8F55-6A06EC960A59}"/>
    <dgm:cxn modelId="{BCE8B9FA-661D-43B8-90F7-AC47ACDB9F39}" type="presOf" srcId="{DBEA809A-E618-4B63-AC0D-6F791AA26079}" destId="{9B43BB5B-D04C-468B-8137-9A1D54DE0B17}" srcOrd="2" destOrd="0" presId="urn:microsoft.com/office/officeart/2005/8/layout/gear1"/>
    <dgm:cxn modelId="{ABD79859-3769-4AD2-B2A4-5026C123784A}" type="presParOf" srcId="{E77EBF7D-2AD1-4C52-A3B1-99F44C8B4D4B}" destId="{45DA8E63-FCAC-476C-8C2F-5A91B3B8F409}" srcOrd="0" destOrd="0" presId="urn:microsoft.com/office/officeart/2005/8/layout/gear1"/>
    <dgm:cxn modelId="{730DA43F-7EA4-4571-ADA2-3DEA1406BAAC}" type="presParOf" srcId="{E77EBF7D-2AD1-4C52-A3B1-99F44C8B4D4B}" destId="{EB76ACAB-D2F0-40F5-B58A-A7798DF483D6}" srcOrd="1" destOrd="0" presId="urn:microsoft.com/office/officeart/2005/8/layout/gear1"/>
    <dgm:cxn modelId="{E126447F-D79B-4C6C-8681-DDDB48590371}" type="presParOf" srcId="{E77EBF7D-2AD1-4C52-A3B1-99F44C8B4D4B}" destId="{9B43BB5B-D04C-468B-8137-9A1D54DE0B17}" srcOrd="2" destOrd="0" presId="urn:microsoft.com/office/officeart/2005/8/layout/gear1"/>
    <dgm:cxn modelId="{9EBF8642-DD86-47D7-909E-283D358951F3}" type="presParOf" srcId="{E77EBF7D-2AD1-4C52-A3B1-99F44C8B4D4B}" destId="{054B041F-00DF-4A51-BE67-CE9DBB748BE7}" srcOrd="3" destOrd="0" presId="urn:microsoft.com/office/officeart/2005/8/layout/gear1"/>
    <dgm:cxn modelId="{9BD407A2-94DE-46A5-9422-FE2E3C3A2C07}" type="presParOf" srcId="{E77EBF7D-2AD1-4C52-A3B1-99F44C8B4D4B}" destId="{096EC956-A802-4608-BDE3-B60B2C777AAF}" srcOrd="4" destOrd="0" presId="urn:microsoft.com/office/officeart/2005/8/layout/gear1"/>
    <dgm:cxn modelId="{9DCE1974-8C48-4169-AB8D-97A9261C5ACC}" type="presParOf" srcId="{E77EBF7D-2AD1-4C52-A3B1-99F44C8B4D4B}" destId="{EACDC695-166A-4F52-B806-7D5811955E45}" srcOrd="5" destOrd="0" presId="urn:microsoft.com/office/officeart/2005/8/layout/gear1"/>
    <dgm:cxn modelId="{09F992DC-0AB5-49D7-9187-63562DC4CD3C}" type="presParOf" srcId="{E77EBF7D-2AD1-4C52-A3B1-99F44C8B4D4B}" destId="{AA6BFE4B-21B8-4693-B72A-30EB5A6ACD67}" srcOrd="6" destOrd="0" presId="urn:microsoft.com/office/officeart/2005/8/layout/gear1"/>
    <dgm:cxn modelId="{B5B75093-2ECD-46C6-B7F9-6A23A329C72D}" type="presParOf" srcId="{E77EBF7D-2AD1-4C52-A3B1-99F44C8B4D4B}" destId="{7EAA8EF0-FF30-4F7D-AAA0-BAD08280913B}" srcOrd="7" destOrd="0" presId="urn:microsoft.com/office/officeart/2005/8/layout/gear1"/>
    <dgm:cxn modelId="{793A5955-BF95-440C-8263-EBE4C3241C9D}" type="presParOf" srcId="{E77EBF7D-2AD1-4C52-A3B1-99F44C8B4D4B}" destId="{82064810-BDFD-4B8A-AE37-9E5CC25D6C62}" srcOrd="8" destOrd="0" presId="urn:microsoft.com/office/officeart/2005/8/layout/gear1"/>
    <dgm:cxn modelId="{568F7C1D-87DB-4AE3-A72E-960265AAC454}" type="presParOf" srcId="{E77EBF7D-2AD1-4C52-A3B1-99F44C8B4D4B}" destId="{64D96289-E865-48DE-9165-6A43A71CBB38}" srcOrd="9" destOrd="0" presId="urn:microsoft.com/office/officeart/2005/8/layout/gear1"/>
    <dgm:cxn modelId="{445896C1-37EB-47A7-99ED-2FAF9C7E37FB}" type="presParOf" srcId="{E77EBF7D-2AD1-4C52-A3B1-99F44C8B4D4B}" destId="{7C74F246-7627-4AF8-AC1A-CE2FADBD095F}" srcOrd="10" destOrd="0" presId="urn:microsoft.com/office/officeart/2005/8/layout/gear1"/>
    <dgm:cxn modelId="{AEDA90DC-F46C-4FCE-8941-1C0284FE0C10}" type="presParOf" srcId="{E77EBF7D-2AD1-4C52-A3B1-99F44C8B4D4B}" destId="{4C64197B-34DC-4BF2-AC02-E004BA0B0502}" srcOrd="11" destOrd="0" presId="urn:microsoft.com/office/officeart/2005/8/layout/gear1"/>
    <dgm:cxn modelId="{0DAAFE95-3140-4264-9176-ADBC4B70EC32}" type="presParOf" srcId="{E77EBF7D-2AD1-4C52-A3B1-99F44C8B4D4B}" destId="{9C2C87AF-0C97-4206-8859-8EA452A5680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A8E63-FCAC-476C-8C2F-5A91B3B8F409}">
      <dsp:nvSpPr>
        <dsp:cNvPr id="0" name=""/>
        <dsp:cNvSpPr/>
      </dsp:nvSpPr>
      <dsp:spPr>
        <a:xfrm>
          <a:off x="1733550" y="1543050"/>
          <a:ext cx="1885950" cy="1885950"/>
        </a:xfrm>
        <a:prstGeom prst="gear9">
          <a:avLst/>
        </a:prstGeom>
        <a:solidFill>
          <a:schemeClr val="accent5">
            <a:hueOff val="0"/>
            <a:satOff val="0"/>
            <a:lumOff val="0"/>
            <a:alphaOff val="0"/>
          </a:schemeClr>
        </a:solidFill>
        <a:ln>
          <a:noFill/>
        </a:ln>
        <a:effectLst>
          <a:glow rad="63500">
            <a:schemeClr val="tx1">
              <a:lumMod val="50000"/>
              <a:lumOff val="50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glow rad="63500">
                  <a:schemeClr val="tx1">
                    <a:lumMod val="50000"/>
                    <a:lumOff val="50000"/>
                    <a:alpha val="40000"/>
                  </a:schemeClr>
                </a:glow>
              </a:effectLst>
            </a:rPr>
            <a:t>Compliments SDE by serving </a:t>
          </a:r>
          <a:r>
            <a:rPr lang="en-US" sz="1100" b="1" kern="1200" dirty="0" err="1">
              <a:effectLst>
                <a:glow rad="63500">
                  <a:schemeClr val="tx1">
                    <a:lumMod val="50000"/>
                    <a:lumOff val="50000"/>
                    <a:alpha val="40000"/>
                  </a:schemeClr>
                </a:glow>
              </a:effectLst>
            </a:rPr>
            <a:t>GeoData</a:t>
          </a:r>
          <a:r>
            <a:rPr lang="en-US" sz="1100" b="1" kern="1200" dirty="0">
              <a:effectLst>
                <a:glow rad="63500">
                  <a:schemeClr val="tx1">
                    <a:lumMod val="50000"/>
                    <a:lumOff val="50000"/>
                    <a:alpha val="40000"/>
                  </a:schemeClr>
                </a:glow>
              </a:effectLst>
            </a:rPr>
            <a:t> services</a:t>
          </a:r>
        </a:p>
      </dsp:txBody>
      <dsp:txXfrm>
        <a:off x="2112710" y="1984825"/>
        <a:ext cx="1127630" cy="969417"/>
      </dsp:txXfrm>
    </dsp:sp>
    <dsp:sp modelId="{054B041F-00DF-4A51-BE67-CE9DBB748BE7}">
      <dsp:nvSpPr>
        <dsp:cNvPr id="0" name=""/>
        <dsp:cNvSpPr/>
      </dsp:nvSpPr>
      <dsp:spPr>
        <a:xfrm>
          <a:off x="636269" y="1097280"/>
          <a:ext cx="1371600" cy="1371600"/>
        </a:xfrm>
        <a:prstGeom prst="gear6">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glow rad="63500">
                  <a:schemeClr val="tx1">
                    <a:lumMod val="50000"/>
                    <a:lumOff val="50000"/>
                    <a:alpha val="40000"/>
                  </a:schemeClr>
                </a:glow>
              </a:effectLst>
            </a:rPr>
            <a:t>Includes Web Services as the next generation web map server</a:t>
          </a:r>
        </a:p>
      </dsp:txBody>
      <dsp:txXfrm>
        <a:off x="981573" y="1444671"/>
        <a:ext cx="680992" cy="676818"/>
      </dsp:txXfrm>
    </dsp:sp>
    <dsp:sp modelId="{AA6BFE4B-21B8-4693-B72A-30EB5A6ACD67}">
      <dsp:nvSpPr>
        <dsp:cNvPr id="0" name=""/>
        <dsp:cNvSpPr/>
      </dsp:nvSpPr>
      <dsp:spPr>
        <a:xfrm rot="20700000">
          <a:off x="1404505" y="151015"/>
          <a:ext cx="1343888" cy="1343888"/>
        </a:xfrm>
        <a:prstGeom prst="gear6">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glow rad="63500">
                  <a:schemeClr val="tx1">
                    <a:lumMod val="50000"/>
                    <a:lumOff val="50000"/>
                    <a:alpha val="40000"/>
                  </a:schemeClr>
                </a:glow>
              </a:effectLst>
            </a:rPr>
            <a:t>Provides Geo-Processing capabilities even through the Web!</a:t>
          </a:r>
        </a:p>
      </dsp:txBody>
      <dsp:txXfrm rot="-20700000">
        <a:off x="1699260" y="445770"/>
        <a:ext cx="754380" cy="754380"/>
      </dsp:txXfrm>
    </dsp:sp>
    <dsp:sp modelId="{7C74F246-7627-4AF8-AC1A-CE2FADBD095F}">
      <dsp:nvSpPr>
        <dsp:cNvPr id="0" name=""/>
        <dsp:cNvSpPr/>
      </dsp:nvSpPr>
      <dsp:spPr>
        <a:xfrm>
          <a:off x="1580312" y="1263108"/>
          <a:ext cx="2414016" cy="2414016"/>
        </a:xfrm>
        <a:prstGeom prst="circularArrow">
          <a:avLst>
            <a:gd name="adj1" fmla="val 4687"/>
            <a:gd name="adj2" fmla="val 299029"/>
            <a:gd name="adj3" fmla="val 2494759"/>
            <a:gd name="adj4" fmla="val 15908186"/>
            <a:gd name="adj5" fmla="val 546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C64197B-34DC-4BF2-AC02-E004BA0B0502}">
      <dsp:nvSpPr>
        <dsp:cNvPr id="0" name=""/>
        <dsp:cNvSpPr/>
      </dsp:nvSpPr>
      <dsp:spPr>
        <a:xfrm>
          <a:off x="393362" y="797081"/>
          <a:ext cx="1753933" cy="1753933"/>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C2C87AF-0C97-4206-8859-8EA452A5680A}">
      <dsp:nvSpPr>
        <dsp:cNvPr id="0" name=""/>
        <dsp:cNvSpPr/>
      </dsp:nvSpPr>
      <dsp:spPr>
        <a:xfrm>
          <a:off x="1093650" y="-140061"/>
          <a:ext cx="1891093" cy="1891093"/>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1"/>
            <a:ext cx="3170255" cy="480390"/>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defTabSz="966561">
              <a:defRPr sz="1300"/>
            </a:lvl1pPr>
          </a:lstStyle>
          <a:p>
            <a:endParaRPr lang="en-US"/>
          </a:p>
        </p:txBody>
      </p:sp>
      <p:sp>
        <p:nvSpPr>
          <p:cNvPr id="38915" name="Rectangle 3"/>
          <p:cNvSpPr>
            <a:spLocks noGrp="1" noChangeArrowheads="1"/>
          </p:cNvSpPr>
          <p:nvPr>
            <p:ph type="dt" sz="quarter" idx="1"/>
          </p:nvPr>
        </p:nvSpPr>
        <p:spPr bwMode="auto">
          <a:xfrm>
            <a:off x="4143272" y="1"/>
            <a:ext cx="3170255" cy="480390"/>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561">
              <a:defRPr sz="1300"/>
            </a:lvl1pPr>
          </a:lstStyle>
          <a:p>
            <a:endParaRPr lang="en-US"/>
          </a:p>
        </p:txBody>
      </p:sp>
      <p:sp>
        <p:nvSpPr>
          <p:cNvPr id="38916" name="Rectangle 4"/>
          <p:cNvSpPr>
            <a:spLocks noGrp="1" noChangeArrowheads="1"/>
          </p:cNvSpPr>
          <p:nvPr>
            <p:ph type="ftr" sz="quarter" idx="2"/>
          </p:nvPr>
        </p:nvSpPr>
        <p:spPr bwMode="auto">
          <a:xfrm>
            <a:off x="2" y="9119160"/>
            <a:ext cx="3170255" cy="480390"/>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defTabSz="966561">
              <a:defRPr sz="1300"/>
            </a:lvl1pPr>
          </a:lstStyle>
          <a:p>
            <a:endParaRPr lang="en-US"/>
          </a:p>
        </p:txBody>
      </p:sp>
      <p:sp>
        <p:nvSpPr>
          <p:cNvPr id="38917" name="Rectangle 5"/>
          <p:cNvSpPr>
            <a:spLocks noGrp="1" noChangeArrowheads="1"/>
          </p:cNvSpPr>
          <p:nvPr>
            <p:ph type="sldNum" sz="quarter" idx="3"/>
          </p:nvPr>
        </p:nvSpPr>
        <p:spPr bwMode="auto">
          <a:xfrm>
            <a:off x="4143272" y="9119160"/>
            <a:ext cx="3170255" cy="480390"/>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561">
              <a:defRPr sz="1300"/>
            </a:lvl1pPr>
          </a:lstStyle>
          <a:p>
            <a:fld id="{54D0744B-35FE-4B35-B170-36569F452D31}" type="slidenum">
              <a:rPr lang="en-US"/>
              <a:pPr/>
              <a:t>‹#›</a:t>
            </a:fld>
            <a:endParaRPr lang="en-US"/>
          </a:p>
        </p:txBody>
      </p:sp>
    </p:spTree>
    <p:extLst>
      <p:ext uri="{BB962C8B-B14F-4D97-AF65-F5344CB8AC3E}">
        <p14:creationId xmlns:p14="http://schemas.microsoft.com/office/powerpoint/2010/main" val="1700284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2" y="1"/>
            <a:ext cx="3170255" cy="480390"/>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defTabSz="966561">
              <a:defRPr sz="1300"/>
            </a:lvl1pPr>
          </a:lstStyle>
          <a:p>
            <a:endParaRPr lang="en-US"/>
          </a:p>
        </p:txBody>
      </p:sp>
      <p:sp>
        <p:nvSpPr>
          <p:cNvPr id="7171" name="Rectangle 3"/>
          <p:cNvSpPr>
            <a:spLocks noGrp="1" noChangeArrowheads="1"/>
          </p:cNvSpPr>
          <p:nvPr>
            <p:ph type="dt" idx="1"/>
          </p:nvPr>
        </p:nvSpPr>
        <p:spPr bwMode="auto">
          <a:xfrm>
            <a:off x="4143272" y="1"/>
            <a:ext cx="3170255" cy="480390"/>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561">
              <a:defRPr sz="1300"/>
            </a:lvl1pPr>
          </a:lstStyle>
          <a:p>
            <a:endParaRPr lang="en-US"/>
          </a:p>
        </p:txBody>
      </p:sp>
      <p:sp>
        <p:nvSpPr>
          <p:cNvPr id="7172" name="Rectangle 4"/>
          <p:cNvSpPr>
            <a:spLocks noGrp="1" noRot="1" noChangeAspect="1" noChangeArrowheads="1" noTextEdit="1"/>
          </p:cNvSpPr>
          <p:nvPr>
            <p:ph type="sldImg" idx="2"/>
          </p:nvPr>
        </p:nvSpPr>
        <p:spPr bwMode="auto">
          <a:xfrm>
            <a:off x="777875" y="719138"/>
            <a:ext cx="5759450" cy="36004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31856" y="4561232"/>
            <a:ext cx="5851490" cy="4320210"/>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2" y="9119160"/>
            <a:ext cx="3170255" cy="480390"/>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defTabSz="966561">
              <a:defRPr sz="1300"/>
            </a:lvl1pPr>
          </a:lstStyle>
          <a:p>
            <a:endParaRPr lang="en-US"/>
          </a:p>
        </p:txBody>
      </p:sp>
      <p:sp>
        <p:nvSpPr>
          <p:cNvPr id="7175" name="Rectangle 7"/>
          <p:cNvSpPr>
            <a:spLocks noGrp="1" noChangeArrowheads="1"/>
          </p:cNvSpPr>
          <p:nvPr>
            <p:ph type="sldNum" sz="quarter" idx="5"/>
          </p:nvPr>
        </p:nvSpPr>
        <p:spPr bwMode="auto">
          <a:xfrm>
            <a:off x="4143272" y="9119160"/>
            <a:ext cx="3170255" cy="480390"/>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561">
              <a:defRPr sz="1300"/>
            </a:lvl1pPr>
          </a:lstStyle>
          <a:p>
            <a:fld id="{3C35A7B8-6D78-4230-B5BA-A001AB651C90}" type="slidenum">
              <a:rPr lang="en-US"/>
              <a:pPr/>
              <a:t>‹#›</a:t>
            </a:fld>
            <a:endParaRPr lang="en-US"/>
          </a:p>
        </p:txBody>
      </p:sp>
    </p:spTree>
    <p:extLst>
      <p:ext uri="{BB962C8B-B14F-4D97-AF65-F5344CB8AC3E}">
        <p14:creationId xmlns:p14="http://schemas.microsoft.com/office/powerpoint/2010/main" val="843283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C79EC-91AA-4DB3-918A-DCE6A8F42A2C}" type="slidenum">
              <a:rPr lang="en-US"/>
              <a:pPr/>
              <a:t>1</a:t>
            </a:fld>
            <a:endParaRPr lang="en-US"/>
          </a:p>
        </p:txBody>
      </p:sp>
      <p:sp>
        <p:nvSpPr>
          <p:cNvPr id="15362" name="Rectangle 2"/>
          <p:cNvSpPr>
            <a:spLocks noGrp="1" noRot="1" noChangeAspect="1" noChangeArrowheads="1" noTextEdit="1"/>
          </p:cNvSpPr>
          <p:nvPr>
            <p:ph type="sldImg"/>
          </p:nvPr>
        </p:nvSpPr>
        <p:spPr>
          <a:xfrm>
            <a:off x="777875" y="719138"/>
            <a:ext cx="5759450" cy="3600450"/>
          </a:xfrm>
          <a:ln/>
        </p:spPr>
      </p:sp>
      <p:sp>
        <p:nvSpPr>
          <p:cNvPr id="15363" name="Rectangle 3"/>
          <p:cNvSpPr>
            <a:spLocks noGrp="1" noChangeArrowheads="1"/>
          </p:cNvSpPr>
          <p:nvPr>
            <p:ph type="body" idx="1"/>
          </p:nvPr>
        </p:nvSpPr>
        <p:spPr/>
        <p:txBody>
          <a:bodyPr/>
          <a:lstStyle/>
          <a:p>
            <a:r>
              <a:rPr lang="en-US"/>
              <a:t>First, we need to make sure everyone knows this terminology:</a:t>
            </a:r>
          </a:p>
          <a:p>
            <a:r>
              <a:rPr lang="en-US"/>
              <a:t>Client</a:t>
            </a:r>
          </a:p>
          <a:p>
            <a:r>
              <a:rPr lang="en-US"/>
              <a:t>Host</a:t>
            </a:r>
          </a:p>
        </p:txBody>
      </p:sp>
    </p:spTree>
    <p:extLst>
      <p:ext uri="{BB962C8B-B14F-4D97-AF65-F5344CB8AC3E}">
        <p14:creationId xmlns:p14="http://schemas.microsoft.com/office/powerpoint/2010/main" val="17862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19138"/>
            <a:ext cx="5759450" cy="3600450"/>
          </a:xfrm>
        </p:spPr>
      </p:sp>
      <p:sp>
        <p:nvSpPr>
          <p:cNvPr id="3" name="Notes Placeholder 2"/>
          <p:cNvSpPr>
            <a:spLocks noGrp="1"/>
          </p:cNvSpPr>
          <p:nvPr>
            <p:ph type="body" idx="1"/>
          </p:nvPr>
        </p:nvSpPr>
        <p:spPr/>
        <p:txBody>
          <a:bodyPr>
            <a:normAutofit/>
          </a:bodyPr>
          <a:lstStyle/>
          <a:p>
            <a:r>
              <a:rPr lang="en-US" dirty="0"/>
              <a:t>This</a:t>
            </a:r>
            <a:r>
              <a:rPr lang="en-US" baseline="0" dirty="0"/>
              <a:t> combines and performs several of the tasks in an integrated fashion.</a:t>
            </a:r>
            <a:endParaRPr lang="en-US" dirty="0"/>
          </a:p>
        </p:txBody>
      </p:sp>
      <p:sp>
        <p:nvSpPr>
          <p:cNvPr id="4" name="Slide Number Placeholder 3"/>
          <p:cNvSpPr>
            <a:spLocks noGrp="1"/>
          </p:cNvSpPr>
          <p:nvPr>
            <p:ph type="sldNum" sz="quarter" idx="10"/>
          </p:nvPr>
        </p:nvSpPr>
        <p:spPr/>
        <p:txBody>
          <a:bodyPr/>
          <a:lstStyle/>
          <a:p>
            <a:fld id="{3C35A7B8-6D78-4230-B5BA-A001AB651C90}" type="slidenum">
              <a:rPr lang="en-US" smtClean="0"/>
              <a:pPr/>
              <a:t>15</a:t>
            </a:fld>
            <a:endParaRPr lang="en-US"/>
          </a:p>
        </p:txBody>
      </p:sp>
    </p:spTree>
    <p:extLst>
      <p:ext uri="{BB962C8B-B14F-4D97-AF65-F5344CB8AC3E}">
        <p14:creationId xmlns:p14="http://schemas.microsoft.com/office/powerpoint/2010/main" val="355796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19138"/>
            <a:ext cx="5759450" cy="3600450"/>
          </a:xfrm>
        </p:spPr>
      </p:sp>
      <p:sp>
        <p:nvSpPr>
          <p:cNvPr id="3" name="Notes Placeholder 2"/>
          <p:cNvSpPr>
            <a:spLocks noGrp="1"/>
          </p:cNvSpPr>
          <p:nvPr>
            <p:ph type="body" idx="1"/>
          </p:nvPr>
        </p:nvSpPr>
        <p:spPr/>
        <p:txBody>
          <a:bodyPr>
            <a:normAutofit/>
          </a:bodyPr>
          <a:lstStyle/>
          <a:p>
            <a:r>
              <a:rPr lang="en-US" dirty="0"/>
              <a:t>Contain A/C</a:t>
            </a:r>
            <a:r>
              <a:rPr lang="en-US" baseline="0" dirty="0"/>
              <a:t> units as part of the blade, etc.</a:t>
            </a:r>
            <a:endParaRPr lang="en-US" dirty="0"/>
          </a:p>
        </p:txBody>
      </p:sp>
      <p:sp>
        <p:nvSpPr>
          <p:cNvPr id="4" name="Slide Number Placeholder 3"/>
          <p:cNvSpPr>
            <a:spLocks noGrp="1"/>
          </p:cNvSpPr>
          <p:nvPr>
            <p:ph type="sldNum" sz="quarter" idx="10"/>
          </p:nvPr>
        </p:nvSpPr>
        <p:spPr/>
        <p:txBody>
          <a:bodyPr/>
          <a:lstStyle/>
          <a:p>
            <a:fld id="{3C35A7B8-6D78-4230-B5BA-A001AB651C90}" type="slidenum">
              <a:rPr lang="en-US" smtClean="0"/>
              <a:pPr/>
              <a:t>16</a:t>
            </a:fld>
            <a:endParaRPr lang="en-US"/>
          </a:p>
        </p:txBody>
      </p:sp>
    </p:spTree>
    <p:extLst>
      <p:ext uri="{BB962C8B-B14F-4D97-AF65-F5344CB8AC3E}">
        <p14:creationId xmlns:p14="http://schemas.microsoft.com/office/powerpoint/2010/main" val="735118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2DDEA-B287-4A2E-9D2D-F59796579333}" type="slidenum">
              <a:rPr lang="en-US"/>
              <a:pPr/>
              <a:t>17</a:t>
            </a:fld>
            <a:endParaRPr lang="en-US"/>
          </a:p>
        </p:txBody>
      </p:sp>
      <p:sp>
        <p:nvSpPr>
          <p:cNvPr id="24578" name="Rectangle 2"/>
          <p:cNvSpPr>
            <a:spLocks noGrp="1" noRot="1" noChangeAspect="1" noChangeArrowheads="1" noTextEdit="1"/>
          </p:cNvSpPr>
          <p:nvPr>
            <p:ph type="sldImg"/>
          </p:nvPr>
        </p:nvSpPr>
        <p:spPr>
          <a:xfrm>
            <a:off x="777875" y="719138"/>
            <a:ext cx="5759450" cy="3600450"/>
          </a:xfrm>
          <a:ln/>
        </p:spPr>
      </p:sp>
      <p:sp>
        <p:nvSpPr>
          <p:cNvPr id="24579" name="Rectangle 3"/>
          <p:cNvSpPr>
            <a:spLocks noGrp="1" noChangeArrowheads="1"/>
          </p:cNvSpPr>
          <p:nvPr>
            <p:ph type="body" idx="1"/>
          </p:nvPr>
        </p:nvSpPr>
        <p:spPr/>
        <p:txBody>
          <a:bodyPr/>
          <a:lstStyle/>
          <a:p>
            <a:pPr>
              <a:lnSpc>
                <a:spcPct val="80000"/>
              </a:lnSpc>
            </a:pPr>
            <a:r>
              <a:rPr lang="en-US" sz="900" dirty="0"/>
              <a:t>Freedom vs. security</a:t>
            </a:r>
          </a:p>
          <a:p>
            <a:pPr>
              <a:lnSpc>
                <a:spcPct val="80000"/>
              </a:lnSpc>
            </a:pPr>
            <a:r>
              <a:rPr lang="en-US" sz="900" dirty="0"/>
              <a:t>Graphics file location…admin purposes</a:t>
            </a:r>
          </a:p>
          <a:p>
            <a:pPr>
              <a:lnSpc>
                <a:spcPct val="80000"/>
              </a:lnSpc>
            </a:pPr>
            <a:endParaRPr lang="en-US" sz="900" dirty="0"/>
          </a:p>
          <a:p>
            <a:pPr>
              <a:lnSpc>
                <a:spcPct val="80000"/>
              </a:lnSpc>
            </a:pPr>
            <a:r>
              <a:rPr lang="en-US" sz="900" b="1" dirty="0"/>
              <a:t>What is FTP?</a:t>
            </a:r>
          </a:p>
          <a:p>
            <a:pPr>
              <a:lnSpc>
                <a:spcPct val="80000"/>
              </a:lnSpc>
            </a:pPr>
            <a:r>
              <a:rPr lang="en-US" sz="900" dirty="0"/>
              <a:t>FTP refers to the File Transfer Protocol [1], one of the protocols within the TCP/IP protocol suite used on the Internet. The File Transfer Protocol makes it possible to transfer files from one computer (or host) on the Internet to another. There are many FTP implementations built on the specification of the FTP protocol. A user of an FTP program must log in to both hosts in order to transfer a file from one to the other. </a:t>
            </a:r>
          </a:p>
          <a:p>
            <a:pPr>
              <a:lnSpc>
                <a:spcPct val="80000"/>
              </a:lnSpc>
            </a:pPr>
            <a:r>
              <a:rPr lang="en-US" sz="900" dirty="0"/>
              <a:t>It is common for a user with files on more than one host to use the FTP program to transfer files from one host to another. In this case, the user has an account on both hosts involved, so he has passwords for both hosts. </a:t>
            </a:r>
          </a:p>
          <a:p>
            <a:pPr>
              <a:lnSpc>
                <a:spcPct val="80000"/>
              </a:lnSpc>
            </a:pPr>
            <a:r>
              <a:rPr lang="en-US" sz="900" dirty="0"/>
              <a:t>However, Internet users may also take advantage of a wealth of information available from archive sites by using a general purpose account called "anonymous FTP". </a:t>
            </a:r>
            <a:endParaRPr lang="en-US" sz="900" b="1" dirty="0"/>
          </a:p>
          <a:p>
            <a:pPr>
              <a:lnSpc>
                <a:spcPct val="80000"/>
              </a:lnSpc>
            </a:pPr>
            <a:r>
              <a:rPr lang="en-US" sz="900" b="1" dirty="0"/>
              <a:t>What is an Archive Site?</a:t>
            </a:r>
            <a:r>
              <a:rPr lang="en-US" sz="900" dirty="0"/>
              <a:t> </a:t>
            </a:r>
          </a:p>
          <a:p>
            <a:pPr>
              <a:lnSpc>
                <a:spcPct val="80000"/>
              </a:lnSpc>
            </a:pPr>
            <a:r>
              <a:rPr lang="en-US" sz="900" dirty="0"/>
              <a:t>An archive site is a host that acts as a repository of information, much like a conventional library. Information stored on these Internet hosts is made available for users to transfer to their local sites. Users run software to identify this information and transfer it to their own hosts. Such a transfer is done with a program that implements the File Transfer Protocol (FTP). </a:t>
            </a:r>
            <a:endParaRPr lang="en-US" sz="900" b="1" dirty="0"/>
          </a:p>
          <a:p>
            <a:pPr>
              <a:lnSpc>
                <a:spcPct val="80000"/>
              </a:lnSpc>
            </a:pPr>
            <a:r>
              <a:rPr lang="en-US" sz="900" b="1" dirty="0"/>
              <a:t>What is Anonymous FTP?</a:t>
            </a:r>
            <a:r>
              <a:rPr lang="en-US" sz="900" dirty="0"/>
              <a:t> </a:t>
            </a:r>
          </a:p>
          <a:p>
            <a:pPr>
              <a:lnSpc>
                <a:spcPct val="80000"/>
              </a:lnSpc>
            </a:pPr>
            <a:r>
              <a:rPr lang="en-US" sz="900" dirty="0"/>
              <a:t>Anonymous FTP is a means by which archive sites allow general access to their archives of information. These sites create a special account called "anonymous". User "anonymous" has limited access rights to the archive host, as well as some operating restrictions. In fact, the only operations allowed are logging in using FTP, listing the contents of a limited set of directories, and retrieving files. Some sites limit the contents of a directory listing an anonymous user can see as well. Note that "anonymous" users are not usually allowed to transfer files TO the archive site, but can only retrieve files from such a site. </a:t>
            </a:r>
          </a:p>
          <a:p>
            <a:pPr>
              <a:lnSpc>
                <a:spcPct val="80000"/>
              </a:lnSpc>
            </a:pPr>
            <a:r>
              <a:rPr lang="en-US" sz="900" dirty="0"/>
              <a:t>Traditionally, this special anonymous user account accepts any string as a password, although it is common to use either the password "guest" or one's electronic mail (e-mail) address. Some archive sites now explicitly ask for the user's e-mail address and will not allow login with the "guest" password. Providing an e-mail address is a courtesy that allows archive site operators to get some idea of who is using their services. </a:t>
            </a:r>
          </a:p>
          <a:p>
            <a:pPr>
              <a:lnSpc>
                <a:spcPct val="80000"/>
              </a:lnSpc>
            </a:pPr>
            <a:endParaRPr lang="en-US" sz="900" dirty="0"/>
          </a:p>
          <a:p>
            <a:pPr>
              <a:lnSpc>
                <a:spcPct val="80000"/>
              </a:lnSpc>
            </a:pPr>
            <a:endParaRPr lang="en-US" sz="900" dirty="0"/>
          </a:p>
          <a:p>
            <a:pPr>
              <a:lnSpc>
                <a:spcPct val="80000"/>
              </a:lnSpc>
            </a:pPr>
            <a:r>
              <a:rPr lang="en-US" sz="900" dirty="0"/>
              <a:t>Write access.   Deleting is a write operation.</a:t>
            </a:r>
          </a:p>
          <a:p>
            <a:pPr>
              <a:lnSpc>
                <a:spcPct val="80000"/>
              </a:lnSpc>
            </a:pPr>
            <a:endParaRPr lang="en-US" sz="900" dirty="0"/>
          </a:p>
          <a:p>
            <a:pPr>
              <a:lnSpc>
                <a:spcPct val="80000"/>
              </a:lnSpc>
            </a:pPr>
            <a:endParaRPr lang="en-US" sz="900" dirty="0"/>
          </a:p>
        </p:txBody>
      </p:sp>
    </p:spTree>
    <p:extLst>
      <p:ext uri="{BB962C8B-B14F-4D97-AF65-F5344CB8AC3E}">
        <p14:creationId xmlns:p14="http://schemas.microsoft.com/office/powerpoint/2010/main" val="3902218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171D2-9E7E-48DD-AC48-D9463E76FF2C}" type="slidenum">
              <a:rPr lang="en-US"/>
              <a:pPr/>
              <a:t>18</a:t>
            </a:fld>
            <a:endParaRPr lang="en-US"/>
          </a:p>
        </p:txBody>
      </p:sp>
      <p:sp>
        <p:nvSpPr>
          <p:cNvPr id="26626" name="Rectangle 2"/>
          <p:cNvSpPr>
            <a:spLocks noGrp="1" noRot="1" noChangeAspect="1" noChangeArrowheads="1" noTextEdit="1"/>
          </p:cNvSpPr>
          <p:nvPr>
            <p:ph type="sldImg"/>
          </p:nvPr>
        </p:nvSpPr>
        <p:spPr>
          <a:xfrm>
            <a:off x="777875" y="719138"/>
            <a:ext cx="5759450" cy="3600450"/>
          </a:xfrm>
          <a:ln/>
        </p:spPr>
      </p:sp>
      <p:sp>
        <p:nvSpPr>
          <p:cNvPr id="26627" name="Rectangle 3"/>
          <p:cNvSpPr>
            <a:spLocks noGrp="1" noChangeArrowheads="1"/>
          </p:cNvSpPr>
          <p:nvPr>
            <p:ph type="body" idx="1"/>
          </p:nvPr>
        </p:nvSpPr>
        <p:spPr/>
        <p:txBody>
          <a:bodyPr/>
          <a:lstStyle/>
          <a:p>
            <a:r>
              <a:rPr lang="en-US"/>
              <a:t>Include/exclude by IP address</a:t>
            </a:r>
          </a:p>
          <a:p>
            <a:r>
              <a:rPr lang="en-US"/>
              <a:t>Discuss</a:t>
            </a:r>
          </a:p>
        </p:txBody>
      </p:sp>
    </p:spTree>
    <p:extLst>
      <p:ext uri="{BB962C8B-B14F-4D97-AF65-F5344CB8AC3E}">
        <p14:creationId xmlns:p14="http://schemas.microsoft.com/office/powerpoint/2010/main" val="3037008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C2A6B-2F9E-4FFE-BD71-50B8F744AFDB}" type="slidenum">
              <a:rPr lang="en-US"/>
              <a:pPr/>
              <a:t>19</a:t>
            </a:fld>
            <a:endParaRPr lang="en-US"/>
          </a:p>
        </p:txBody>
      </p:sp>
      <p:sp>
        <p:nvSpPr>
          <p:cNvPr id="31746" name="Rectangle 2"/>
          <p:cNvSpPr>
            <a:spLocks noGrp="1" noRot="1" noChangeAspect="1" noChangeArrowheads="1" noTextEdit="1"/>
          </p:cNvSpPr>
          <p:nvPr>
            <p:ph type="sldImg"/>
          </p:nvPr>
        </p:nvSpPr>
        <p:spPr>
          <a:xfrm>
            <a:off x="777875" y="719138"/>
            <a:ext cx="5759450" cy="3600450"/>
          </a:xfrm>
          <a:ln/>
        </p:spPr>
      </p:sp>
      <p:sp>
        <p:nvSpPr>
          <p:cNvPr id="31747" name="Rectangle 3"/>
          <p:cNvSpPr>
            <a:spLocks noGrp="1" noChangeArrowheads="1"/>
          </p:cNvSpPr>
          <p:nvPr>
            <p:ph type="body" idx="1"/>
          </p:nvPr>
        </p:nvSpPr>
        <p:spPr/>
        <p:txBody>
          <a:bodyPr/>
          <a:lstStyle/>
          <a:p>
            <a:r>
              <a:rPr lang="en-US"/>
              <a:t>Differentiating criticality of data will be discussed later in class.  For now, I just want to throw that idea or concept out to you.</a:t>
            </a:r>
          </a:p>
          <a:p>
            <a:r>
              <a:rPr lang="en-US"/>
              <a:t>Back up is very important.  We will detail this later in class as well.</a:t>
            </a:r>
          </a:p>
        </p:txBody>
      </p:sp>
    </p:spTree>
    <p:extLst>
      <p:ext uri="{BB962C8B-B14F-4D97-AF65-F5344CB8AC3E}">
        <p14:creationId xmlns:p14="http://schemas.microsoft.com/office/powerpoint/2010/main" val="4033262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8DEAE-0C98-4582-94A8-793C0AA4B471}" type="slidenum">
              <a:rPr lang="en-US"/>
              <a:pPr/>
              <a:t>20</a:t>
            </a:fld>
            <a:endParaRPr lang="en-US"/>
          </a:p>
        </p:txBody>
      </p:sp>
      <p:sp>
        <p:nvSpPr>
          <p:cNvPr id="46082" name="Rectangle 2"/>
          <p:cNvSpPr>
            <a:spLocks noGrp="1" noRot="1" noChangeAspect="1" noChangeArrowheads="1" noTextEdit="1"/>
          </p:cNvSpPr>
          <p:nvPr>
            <p:ph type="sldImg"/>
          </p:nvPr>
        </p:nvSpPr>
        <p:spPr>
          <a:xfrm>
            <a:off x="777875" y="719138"/>
            <a:ext cx="5759450" cy="3600450"/>
          </a:xfrm>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062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E8401-E392-41C8-97BC-CF0D899BF557}" type="slidenum">
              <a:rPr lang="en-US"/>
              <a:pPr/>
              <a:t>24</a:t>
            </a:fld>
            <a:endParaRPr lang="en-US"/>
          </a:p>
        </p:txBody>
      </p:sp>
      <p:sp>
        <p:nvSpPr>
          <p:cNvPr id="53250" name="Rectangle 2"/>
          <p:cNvSpPr>
            <a:spLocks noGrp="1" noRot="1" noChangeAspect="1" noChangeArrowheads="1" noTextEdit="1"/>
          </p:cNvSpPr>
          <p:nvPr>
            <p:ph type="sldImg"/>
          </p:nvPr>
        </p:nvSpPr>
        <p:spPr>
          <a:xfrm>
            <a:off x="777875" y="719138"/>
            <a:ext cx="5759450" cy="3600450"/>
          </a:xfrm>
          <a:ln/>
        </p:spPr>
      </p:sp>
      <p:sp>
        <p:nvSpPr>
          <p:cNvPr id="53251" name="Rectangle 3"/>
          <p:cNvSpPr>
            <a:spLocks noGrp="1" noChangeArrowheads="1"/>
          </p:cNvSpPr>
          <p:nvPr>
            <p:ph type="body" idx="1"/>
          </p:nvPr>
        </p:nvSpPr>
        <p:spPr/>
        <p:txBody>
          <a:bodyPr/>
          <a:lstStyle/>
          <a:p>
            <a:r>
              <a:rPr lang="en-US"/>
              <a:t>Give tour</a:t>
            </a:r>
          </a:p>
        </p:txBody>
      </p:sp>
    </p:spTree>
    <p:extLst>
      <p:ext uri="{BB962C8B-B14F-4D97-AF65-F5344CB8AC3E}">
        <p14:creationId xmlns:p14="http://schemas.microsoft.com/office/powerpoint/2010/main" val="385091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7705C-B5B0-4C48-82DD-67236F6E091B}" type="slidenum">
              <a:rPr lang="en-US"/>
              <a:pPr/>
              <a:t>2</a:t>
            </a:fld>
            <a:endParaRPr lang="en-US"/>
          </a:p>
        </p:txBody>
      </p:sp>
      <p:sp>
        <p:nvSpPr>
          <p:cNvPr id="8194" name="Rectangle 2"/>
          <p:cNvSpPr>
            <a:spLocks noGrp="1" noRot="1" noChangeAspect="1" noChangeArrowheads="1" noTextEdit="1"/>
          </p:cNvSpPr>
          <p:nvPr>
            <p:ph type="sldImg"/>
          </p:nvPr>
        </p:nvSpPr>
        <p:spPr>
          <a:xfrm>
            <a:off x="777875" y="719138"/>
            <a:ext cx="5759450" cy="3600450"/>
          </a:xfrm>
          <a:ln/>
        </p:spPr>
      </p:sp>
      <p:sp>
        <p:nvSpPr>
          <p:cNvPr id="8195" name="Rectangle 3"/>
          <p:cNvSpPr>
            <a:spLocks noGrp="1" noChangeArrowheads="1"/>
          </p:cNvSpPr>
          <p:nvPr>
            <p:ph type="body" idx="1"/>
          </p:nvPr>
        </p:nvSpPr>
        <p:spPr/>
        <p:txBody>
          <a:bodyPr/>
          <a:lstStyle/>
          <a:p>
            <a:r>
              <a:rPr lang="en-US"/>
              <a:t>An initial difference is the software or rather the operating system installed on it.</a:t>
            </a:r>
          </a:p>
          <a:p>
            <a:r>
              <a:rPr lang="en-US"/>
              <a:t>The next difference is the functional role of the computer</a:t>
            </a:r>
          </a:p>
        </p:txBody>
      </p:sp>
    </p:spTree>
    <p:extLst>
      <p:ext uri="{BB962C8B-B14F-4D97-AF65-F5344CB8AC3E}">
        <p14:creationId xmlns:p14="http://schemas.microsoft.com/office/powerpoint/2010/main" val="146365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C08DD-4A47-433F-8066-4ED71234D145}" type="slidenum">
              <a:rPr lang="en-US"/>
              <a:pPr/>
              <a:t>3</a:t>
            </a:fld>
            <a:endParaRPr lang="en-US"/>
          </a:p>
        </p:txBody>
      </p:sp>
      <p:sp>
        <p:nvSpPr>
          <p:cNvPr id="10242" name="Rectangle 2"/>
          <p:cNvSpPr>
            <a:spLocks noGrp="1" noRot="1" noChangeAspect="1" noChangeArrowheads="1" noTextEdit="1"/>
          </p:cNvSpPr>
          <p:nvPr>
            <p:ph type="sldImg"/>
          </p:nvPr>
        </p:nvSpPr>
        <p:spPr>
          <a:xfrm>
            <a:off x="777875" y="719138"/>
            <a:ext cx="5759450" cy="3600450"/>
          </a:xfrm>
          <a:ln/>
        </p:spPr>
      </p:sp>
      <p:sp>
        <p:nvSpPr>
          <p:cNvPr id="10243" name="Rectangle 3"/>
          <p:cNvSpPr>
            <a:spLocks noGrp="1" noChangeArrowheads="1"/>
          </p:cNvSpPr>
          <p:nvPr>
            <p:ph type="body" idx="1"/>
          </p:nvPr>
        </p:nvSpPr>
        <p:spPr/>
        <p:txBody>
          <a:bodyPr/>
          <a:lstStyle/>
          <a:p>
            <a:r>
              <a:rPr lang="en-US"/>
              <a:t>In GIS and in this class, we will focus on the first three.  The last (e-mail) is not a role for a GIS server.</a:t>
            </a:r>
          </a:p>
          <a:p>
            <a:r>
              <a:rPr lang="en-US"/>
              <a:t>Data storage AKA File Server</a:t>
            </a:r>
          </a:p>
        </p:txBody>
      </p:sp>
    </p:spTree>
    <p:extLst>
      <p:ext uri="{BB962C8B-B14F-4D97-AF65-F5344CB8AC3E}">
        <p14:creationId xmlns:p14="http://schemas.microsoft.com/office/powerpoint/2010/main" val="341434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9F952-FCFE-47AA-B7CB-09C96893D225}" type="slidenum">
              <a:rPr lang="en-US"/>
              <a:pPr/>
              <a:t>4</a:t>
            </a:fld>
            <a:endParaRPr lang="en-US"/>
          </a:p>
        </p:txBody>
      </p:sp>
      <p:sp>
        <p:nvSpPr>
          <p:cNvPr id="12290" name="Rectangle 2"/>
          <p:cNvSpPr>
            <a:spLocks noGrp="1" noRot="1" noChangeAspect="1" noChangeArrowheads="1" noTextEdit="1"/>
          </p:cNvSpPr>
          <p:nvPr>
            <p:ph type="sldImg"/>
          </p:nvPr>
        </p:nvSpPr>
        <p:spPr>
          <a:xfrm>
            <a:off x="777875" y="719138"/>
            <a:ext cx="5759450" cy="3600450"/>
          </a:xfrm>
          <a:ln/>
        </p:spPr>
      </p:sp>
      <p:sp>
        <p:nvSpPr>
          <p:cNvPr id="12291" name="Rectangle 3"/>
          <p:cNvSpPr>
            <a:spLocks noGrp="1" noChangeArrowheads="1"/>
          </p:cNvSpPr>
          <p:nvPr>
            <p:ph type="body" idx="1"/>
          </p:nvPr>
        </p:nvSpPr>
        <p:spPr/>
        <p:txBody>
          <a:bodyPr/>
          <a:lstStyle/>
          <a:p>
            <a:r>
              <a:rPr lang="en-US"/>
              <a:t>Terminology:  Network attached storage and storage area network</a:t>
            </a:r>
          </a:p>
          <a:p>
            <a:r>
              <a:rPr lang="en-US"/>
              <a:t>NAS: </a:t>
            </a:r>
            <a:r>
              <a:rPr lang="en-US" b="1"/>
              <a:t>Network Attached Storage (NAS) generally refers to storage devices that can be attached to existing corporate networks. Sending storage data over the company network can seriously slow network speeds, which will affect applications such as e-mail and Internet access. </a:t>
            </a:r>
            <a:br>
              <a:rPr lang="en-US" b="1"/>
            </a:br>
            <a:br>
              <a:rPr lang="en-US" b="1"/>
            </a:br>
            <a:r>
              <a:rPr lang="en-US"/>
              <a:t>SAN: </a:t>
            </a:r>
            <a:r>
              <a:rPr lang="en-US" b="1"/>
              <a:t>Storage Area Network (SAN)</a:t>
            </a:r>
            <a:br>
              <a:rPr lang="en-US"/>
            </a:br>
            <a:r>
              <a:rPr lang="en-US"/>
              <a:t>A network built exclusively for storage devices, servers, backup systems and so forth. SANs can handle heavy bandwidth demands of storage data and segregate storage traffic to a network built specifically for storage needs.</a:t>
            </a:r>
          </a:p>
          <a:p>
            <a:endParaRPr lang="en-US"/>
          </a:p>
          <a:p>
            <a:r>
              <a:rPr lang="en-US" b="1"/>
              <a:t>A Storage Area Network (SAN) seeks to solve problems associated with sending storage data over regular networks by building a separate network just for storage devices, servers, backup systems and so forth. It can handle the heavy bandwidth demands of storage data and segregates storage traffic to a network built specifically for storage needs. However, SANs are both expensive and complicated to construct.</a:t>
            </a:r>
            <a:r>
              <a:rPr lang="en-US"/>
              <a:t> </a:t>
            </a:r>
          </a:p>
        </p:txBody>
      </p:sp>
    </p:spTree>
    <p:extLst>
      <p:ext uri="{BB962C8B-B14F-4D97-AF65-F5344CB8AC3E}">
        <p14:creationId xmlns:p14="http://schemas.microsoft.com/office/powerpoint/2010/main" val="196587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5B0B3A-FAF0-4944-BA02-54E7B4113B13}" type="slidenum">
              <a:rPr lang="en-US"/>
              <a:pPr/>
              <a:t>5</a:t>
            </a:fld>
            <a:endParaRPr lang="en-US"/>
          </a:p>
        </p:txBody>
      </p:sp>
      <p:sp>
        <p:nvSpPr>
          <p:cNvPr id="28674" name="Rectangle 2"/>
          <p:cNvSpPr>
            <a:spLocks noGrp="1" noRot="1" noChangeAspect="1" noChangeArrowheads="1" noTextEdit="1"/>
          </p:cNvSpPr>
          <p:nvPr>
            <p:ph type="sldImg"/>
          </p:nvPr>
        </p:nvSpPr>
        <p:spPr>
          <a:xfrm>
            <a:off x="777875" y="719138"/>
            <a:ext cx="5759450" cy="3600450"/>
          </a:xfrm>
          <a:ln/>
        </p:spPr>
      </p:sp>
      <p:sp>
        <p:nvSpPr>
          <p:cNvPr id="28675" name="Rectangle 3"/>
          <p:cNvSpPr>
            <a:spLocks noGrp="1" noChangeArrowheads="1"/>
          </p:cNvSpPr>
          <p:nvPr>
            <p:ph type="body" idx="1"/>
          </p:nvPr>
        </p:nvSpPr>
        <p:spPr/>
        <p:txBody>
          <a:bodyPr/>
          <a:lstStyle/>
          <a:p>
            <a:pPr>
              <a:lnSpc>
                <a:spcPct val="80000"/>
              </a:lnSpc>
            </a:pPr>
            <a:r>
              <a:rPr lang="en-US" sz="1000" dirty="0"/>
              <a:t>Goals: increased reliability and increased performance.</a:t>
            </a:r>
          </a:p>
          <a:p>
            <a:pPr>
              <a:lnSpc>
                <a:spcPct val="80000"/>
              </a:lnSpc>
            </a:pPr>
            <a:endParaRPr lang="en-US" sz="1000" dirty="0"/>
          </a:p>
          <a:p>
            <a:pPr>
              <a:lnSpc>
                <a:spcPct val="80000"/>
              </a:lnSpc>
            </a:pPr>
            <a:r>
              <a:rPr lang="en-US" sz="1000" dirty="0"/>
              <a:t>Hardware: greater performance gains, more expensive, increased reliability</a:t>
            </a:r>
          </a:p>
          <a:p>
            <a:pPr>
              <a:lnSpc>
                <a:spcPct val="80000"/>
              </a:lnSpc>
            </a:pPr>
            <a:r>
              <a:rPr lang="en-US" sz="1000" dirty="0"/>
              <a:t>Software: slower with little performance gain, less expensive, easier and more flexible.</a:t>
            </a:r>
          </a:p>
          <a:p>
            <a:pPr>
              <a:lnSpc>
                <a:spcPct val="80000"/>
              </a:lnSpc>
            </a:pPr>
            <a:endParaRPr lang="en-US" sz="1000" dirty="0"/>
          </a:p>
          <a:p>
            <a:pPr>
              <a:lnSpc>
                <a:spcPct val="80000"/>
              </a:lnSpc>
            </a:pPr>
            <a:r>
              <a:rPr lang="en-US" sz="1000" dirty="0"/>
              <a:t>RAID levels:</a:t>
            </a:r>
          </a:p>
          <a:p>
            <a:pPr>
              <a:lnSpc>
                <a:spcPct val="80000"/>
              </a:lnSpc>
            </a:pPr>
            <a:r>
              <a:rPr lang="en-US" sz="1000" dirty="0"/>
              <a:t>Parity: data redundancy</a:t>
            </a:r>
          </a:p>
          <a:p>
            <a:pPr>
              <a:lnSpc>
                <a:spcPct val="80000"/>
              </a:lnSpc>
            </a:pPr>
            <a:r>
              <a:rPr lang="en-US" sz="1000" dirty="0"/>
              <a:t>Striping: writing a data file across &gt;1 disk</a:t>
            </a:r>
          </a:p>
          <a:p>
            <a:pPr>
              <a:lnSpc>
                <a:spcPct val="80000"/>
              </a:lnSpc>
            </a:pPr>
            <a:r>
              <a:rPr lang="en-US" sz="1000" dirty="0"/>
              <a:t>Mirroring: copying data in &gt;1 location.  Not the same as parity, since parity is one operation.</a:t>
            </a:r>
          </a:p>
          <a:p>
            <a:pPr>
              <a:lnSpc>
                <a:spcPct val="80000"/>
              </a:lnSpc>
            </a:pPr>
            <a:r>
              <a:rPr lang="en-US" sz="1000" dirty="0"/>
              <a:t>0=striping</a:t>
            </a:r>
          </a:p>
          <a:p>
            <a:pPr>
              <a:lnSpc>
                <a:spcPct val="80000"/>
              </a:lnSpc>
            </a:pPr>
            <a:r>
              <a:rPr lang="en-US" sz="1000" dirty="0"/>
              <a:t>1=mirroring or </a:t>
            </a:r>
            <a:r>
              <a:rPr lang="en-US" sz="1000" dirty="0" err="1"/>
              <a:t>duplexing</a:t>
            </a:r>
            <a:r>
              <a:rPr lang="en-US" sz="1000" dirty="0"/>
              <a:t> </a:t>
            </a:r>
          </a:p>
          <a:p>
            <a:pPr>
              <a:lnSpc>
                <a:spcPct val="80000"/>
              </a:lnSpc>
            </a:pPr>
            <a:r>
              <a:rPr lang="en-US" sz="1000" dirty="0"/>
              <a:t>5=striping with parity</a:t>
            </a:r>
          </a:p>
          <a:p>
            <a:pPr>
              <a:lnSpc>
                <a:spcPct val="80000"/>
              </a:lnSpc>
            </a:pPr>
            <a:r>
              <a:rPr lang="en-US" sz="1000" dirty="0"/>
              <a:t>10=raid 0 (striping w/o parity) using raid 1 disk set up (mirroring to a shadow drive).</a:t>
            </a:r>
          </a:p>
          <a:p>
            <a:pPr>
              <a:lnSpc>
                <a:spcPct val="80000"/>
              </a:lnSpc>
            </a:pPr>
            <a:endParaRPr lang="en-US" sz="1000" dirty="0"/>
          </a:p>
          <a:p>
            <a:pPr>
              <a:lnSpc>
                <a:spcPct val="80000"/>
              </a:lnSpc>
            </a:pPr>
            <a:r>
              <a:rPr lang="en-US" sz="1000" dirty="0"/>
              <a:t>Number of disks:</a:t>
            </a:r>
          </a:p>
          <a:p>
            <a:pPr>
              <a:lnSpc>
                <a:spcPct val="80000"/>
              </a:lnSpc>
            </a:pPr>
            <a:r>
              <a:rPr lang="en-US" sz="1000" dirty="0"/>
              <a:t>RAID 5 requires 3 drives at a minimum, plus one system drive.</a:t>
            </a:r>
          </a:p>
          <a:p>
            <a:pPr>
              <a:lnSpc>
                <a:spcPct val="80000"/>
              </a:lnSpc>
            </a:pPr>
            <a:r>
              <a:rPr lang="en-US" sz="1000" dirty="0"/>
              <a:t>Others require two disks plus one system</a:t>
            </a:r>
          </a:p>
          <a:p>
            <a:pPr>
              <a:lnSpc>
                <a:spcPct val="80000"/>
              </a:lnSpc>
            </a:pPr>
            <a:endParaRPr lang="en-US" sz="1000" dirty="0"/>
          </a:p>
          <a:p>
            <a:pPr>
              <a:lnSpc>
                <a:spcPct val="80000"/>
              </a:lnSpc>
            </a:pPr>
            <a:r>
              <a:rPr lang="en-US" sz="1000" dirty="0"/>
              <a:t>Do not fall into the logical drive trap.  </a:t>
            </a:r>
            <a:r>
              <a:rPr lang="en-US" sz="1000" dirty="0" err="1"/>
              <a:t>Config</a:t>
            </a:r>
            <a:r>
              <a:rPr lang="en-US" sz="1000" dirty="0"/>
              <a:t> &gt;1 logical drive on one physical drive then apply software RAID 0 or 1.  There is no fault tolerance or performance gain here!</a:t>
            </a:r>
          </a:p>
          <a:p>
            <a:pPr>
              <a:lnSpc>
                <a:spcPct val="80000"/>
              </a:lnSpc>
            </a:pPr>
            <a:endParaRPr lang="en-US" sz="1000" dirty="0"/>
          </a:p>
          <a:p>
            <a:pPr>
              <a:lnSpc>
                <a:spcPct val="80000"/>
              </a:lnSpc>
            </a:pPr>
            <a:r>
              <a:rPr lang="en-US" sz="1000" dirty="0"/>
              <a:t>To truly take advantage of hardware RAID 5 –and maintain level of service (99.999%)-- you need hot-swappable drives.  These must be SCSI.</a:t>
            </a:r>
          </a:p>
          <a:p>
            <a:pPr>
              <a:lnSpc>
                <a:spcPct val="80000"/>
              </a:lnSpc>
            </a:pPr>
            <a:endParaRPr lang="en-US" sz="1000" dirty="0"/>
          </a:p>
        </p:txBody>
      </p:sp>
    </p:spTree>
    <p:extLst>
      <p:ext uri="{BB962C8B-B14F-4D97-AF65-F5344CB8AC3E}">
        <p14:creationId xmlns:p14="http://schemas.microsoft.com/office/powerpoint/2010/main" val="229642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DEE6A-0FA2-4366-A6C9-8A08A0D1FC45}" type="slidenum">
              <a:rPr lang="en-US"/>
              <a:pPr/>
              <a:t>6</a:t>
            </a:fld>
            <a:endParaRPr lang="en-US"/>
          </a:p>
        </p:txBody>
      </p:sp>
      <p:sp>
        <p:nvSpPr>
          <p:cNvPr id="43010" name="Rectangle 2"/>
          <p:cNvSpPr>
            <a:spLocks noGrp="1" noRot="1" noChangeAspect="1" noChangeArrowheads="1" noTextEdit="1"/>
          </p:cNvSpPr>
          <p:nvPr>
            <p:ph type="sldImg"/>
          </p:nvPr>
        </p:nvSpPr>
        <p:spPr>
          <a:xfrm>
            <a:off x="777875" y="719138"/>
            <a:ext cx="5759450" cy="3600450"/>
          </a:xfrm>
          <a:ln/>
        </p:spPr>
      </p:sp>
      <p:sp>
        <p:nvSpPr>
          <p:cNvPr id="43011" name="Rectangle 3"/>
          <p:cNvSpPr>
            <a:spLocks noGrp="1" noChangeArrowheads="1"/>
          </p:cNvSpPr>
          <p:nvPr>
            <p:ph type="body" idx="1"/>
          </p:nvPr>
        </p:nvSpPr>
        <p:spPr/>
        <p:txBody>
          <a:bodyPr/>
          <a:lstStyle/>
          <a:p>
            <a:r>
              <a:rPr lang="en-US"/>
              <a:t>RAID 5 fault tol and how the parity functions.</a:t>
            </a:r>
          </a:p>
        </p:txBody>
      </p:sp>
    </p:spTree>
    <p:extLst>
      <p:ext uri="{BB962C8B-B14F-4D97-AF65-F5344CB8AC3E}">
        <p14:creationId xmlns:p14="http://schemas.microsoft.com/office/powerpoint/2010/main" val="242920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2C192-E008-410D-852F-DA6BF05330E5}" type="slidenum">
              <a:rPr lang="en-US"/>
              <a:pPr/>
              <a:t>9</a:t>
            </a:fld>
            <a:endParaRPr lang="en-US"/>
          </a:p>
        </p:txBody>
      </p:sp>
      <p:sp>
        <p:nvSpPr>
          <p:cNvPr id="14338" name="Rectangle 2"/>
          <p:cNvSpPr>
            <a:spLocks noGrp="1" noRot="1" noChangeAspect="1" noChangeArrowheads="1" noTextEdit="1"/>
          </p:cNvSpPr>
          <p:nvPr>
            <p:ph type="sldImg"/>
          </p:nvPr>
        </p:nvSpPr>
        <p:spPr>
          <a:xfrm>
            <a:off x="777875" y="719138"/>
            <a:ext cx="5759450" cy="3600450"/>
          </a:xfrm>
          <a:ln/>
        </p:spPr>
      </p:sp>
      <p:sp>
        <p:nvSpPr>
          <p:cNvPr id="14339" name="Rectangle 3"/>
          <p:cNvSpPr>
            <a:spLocks noGrp="1" noChangeArrowheads="1"/>
          </p:cNvSpPr>
          <p:nvPr>
            <p:ph type="body" idx="1"/>
          </p:nvPr>
        </p:nvSpPr>
        <p:spPr/>
        <p:txBody>
          <a:bodyPr/>
          <a:lstStyle/>
          <a:p>
            <a:r>
              <a:rPr lang="en-US"/>
              <a:t>Software host server: </a:t>
            </a:r>
          </a:p>
          <a:p>
            <a:r>
              <a:rPr lang="en-US"/>
              <a:t>advantage- one installation, reduced maintenance and re-installations</a:t>
            </a:r>
          </a:p>
          <a:p>
            <a:r>
              <a:rPr lang="en-US"/>
              <a:t>Disadvantage- high server hit (cost), more network congestion, can run slower</a:t>
            </a:r>
          </a:p>
          <a:p>
            <a:endParaRPr lang="en-US"/>
          </a:p>
          <a:p>
            <a:r>
              <a:rPr lang="en-US"/>
              <a:t>License server:</a:t>
            </a:r>
          </a:p>
          <a:p>
            <a:r>
              <a:rPr lang="en-US"/>
              <a:t>Advantage: one initial installation.  Clients install from your install</a:t>
            </a:r>
          </a:p>
          <a:p>
            <a:r>
              <a:rPr lang="en-US"/>
              <a:t>Disadvantage: clients are responsible for actual software installation/maintenance</a:t>
            </a:r>
          </a:p>
          <a:p>
            <a:endParaRPr lang="en-US"/>
          </a:p>
        </p:txBody>
      </p:sp>
    </p:spTree>
    <p:extLst>
      <p:ext uri="{BB962C8B-B14F-4D97-AF65-F5344CB8AC3E}">
        <p14:creationId xmlns:p14="http://schemas.microsoft.com/office/powerpoint/2010/main" val="248873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19138"/>
            <a:ext cx="575945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35A7B8-6D78-4230-B5BA-A001AB651C90}" type="slidenum">
              <a:rPr lang="en-US" smtClean="0"/>
              <a:pPr/>
              <a:t>10</a:t>
            </a:fld>
            <a:endParaRPr lang="en-US"/>
          </a:p>
        </p:txBody>
      </p:sp>
    </p:spTree>
    <p:extLst>
      <p:ext uri="{BB962C8B-B14F-4D97-AF65-F5344CB8AC3E}">
        <p14:creationId xmlns:p14="http://schemas.microsoft.com/office/powerpoint/2010/main" val="37001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9A5D7-2761-4924-878C-B5AF12C628D3}" type="slidenum">
              <a:rPr lang="en-US"/>
              <a:pPr/>
              <a:t>14</a:t>
            </a:fld>
            <a:endParaRPr lang="en-US"/>
          </a:p>
        </p:txBody>
      </p:sp>
      <p:sp>
        <p:nvSpPr>
          <p:cNvPr id="22530" name="Rectangle 2"/>
          <p:cNvSpPr>
            <a:spLocks noGrp="1" noRot="1" noChangeAspect="1" noChangeArrowheads="1" noTextEdit="1"/>
          </p:cNvSpPr>
          <p:nvPr>
            <p:ph type="sldImg"/>
          </p:nvPr>
        </p:nvSpPr>
        <p:spPr>
          <a:xfrm>
            <a:off x="777875" y="719138"/>
            <a:ext cx="5759450" cy="3600450"/>
          </a:xfrm>
          <a:ln/>
        </p:spPr>
      </p:sp>
      <p:sp>
        <p:nvSpPr>
          <p:cNvPr id="22531" name="Rectangle 3"/>
          <p:cNvSpPr>
            <a:spLocks noGrp="1" noChangeArrowheads="1"/>
          </p:cNvSpPr>
          <p:nvPr>
            <p:ph type="body" idx="1"/>
          </p:nvPr>
        </p:nvSpPr>
        <p:spPr/>
        <p:txBody>
          <a:bodyPr/>
          <a:lstStyle/>
          <a:p>
            <a:r>
              <a:rPr lang="en-US"/>
              <a:t>Internet Information Server:</a:t>
            </a:r>
          </a:p>
          <a:p>
            <a:r>
              <a:rPr lang="en-US"/>
              <a:t>Drive:\data\website\homepage.htm    (default pages…index.htm)</a:t>
            </a:r>
          </a:p>
          <a:p>
            <a:r>
              <a:rPr lang="en-US"/>
              <a:t>Clients:  http://www.yourwebsite.com/homepage.htm</a:t>
            </a:r>
          </a:p>
          <a:p>
            <a:endParaRPr lang="en-US"/>
          </a:p>
          <a:p>
            <a:r>
              <a:rPr lang="en-US"/>
              <a:t>Internet Map Server:</a:t>
            </a:r>
          </a:p>
          <a:p>
            <a:r>
              <a:rPr lang="en-US"/>
              <a:t>Project files should reside outside the website folder…pseudo firewall.</a:t>
            </a:r>
          </a:p>
        </p:txBody>
      </p:sp>
    </p:spTree>
    <p:extLst>
      <p:ext uri="{BB962C8B-B14F-4D97-AF65-F5344CB8AC3E}">
        <p14:creationId xmlns:p14="http://schemas.microsoft.com/office/powerpoint/2010/main" val="427996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lvl1pPr>
              <a:defRPr b="1">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13784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375720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lvl1pPr>
              <a:defRPr>
                <a:latin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28866"/>
            <a:ext cx="6019800" cy="4876271"/>
          </a:xfrm>
        </p:spPr>
        <p:txBody>
          <a:bodyPr vert="eaVert"/>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243821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44500"/>
            <a:ext cx="7772400" cy="952500"/>
          </a:xfrm>
        </p:spPr>
        <p:txBody>
          <a:bodyPr/>
          <a:lstStyle/>
          <a:p>
            <a:r>
              <a:rPr lang="en-US"/>
              <a:t>Click to edit Master title style</a:t>
            </a:r>
          </a:p>
        </p:txBody>
      </p:sp>
      <p:sp>
        <p:nvSpPr>
          <p:cNvPr id="3" name="Text Placeholder 2"/>
          <p:cNvSpPr>
            <a:spLocks noGrp="1"/>
          </p:cNvSpPr>
          <p:nvPr>
            <p:ph type="body" sz="half" idx="1"/>
          </p:nvPr>
        </p:nvSpPr>
        <p:spPr>
          <a:xfrm>
            <a:off x="685800" y="1651000"/>
            <a:ext cx="381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1000"/>
            <a:ext cx="381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821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44500"/>
            <a:ext cx="7772400" cy="952500"/>
          </a:xfrm>
        </p:spPr>
        <p:txBody>
          <a:bodyPr/>
          <a:lstStyle/>
          <a:p>
            <a:r>
              <a:rPr lang="en-US"/>
              <a:t>Click to edit Master title style</a:t>
            </a:r>
          </a:p>
        </p:txBody>
      </p:sp>
      <p:sp>
        <p:nvSpPr>
          <p:cNvPr id="3" name="Text Placeholder 2"/>
          <p:cNvSpPr>
            <a:spLocks noGrp="1"/>
          </p:cNvSpPr>
          <p:nvPr>
            <p:ph type="body" sz="half" idx="1"/>
          </p:nvPr>
        </p:nvSpPr>
        <p:spPr>
          <a:xfrm>
            <a:off x="685800" y="1651000"/>
            <a:ext cx="3810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1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429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86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444500"/>
            <a:ext cx="7772400" cy="952500"/>
          </a:xfrm>
        </p:spPr>
        <p:txBody>
          <a:bodyPr/>
          <a:lstStyle/>
          <a:p>
            <a:r>
              <a:rPr lang="en-US"/>
              <a:t>Click to edit Master title style</a:t>
            </a:r>
          </a:p>
        </p:txBody>
      </p:sp>
      <p:sp>
        <p:nvSpPr>
          <p:cNvPr id="3" name="Content Placeholder 2"/>
          <p:cNvSpPr>
            <a:spLocks noGrp="1"/>
          </p:cNvSpPr>
          <p:nvPr>
            <p:ph sz="quarter" idx="1"/>
          </p:nvPr>
        </p:nvSpPr>
        <p:spPr>
          <a:xfrm>
            <a:off x="685800" y="1651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1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429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429000"/>
            <a:ext cx="3810000" cy="165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119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309536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000" b="1" cap="all">
                <a:latin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500">
                <a:solidFill>
                  <a:schemeClr val="tx1">
                    <a:tint val="75000"/>
                  </a:schemeClr>
                </a:solidFill>
                <a:latin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101525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333501"/>
            <a:ext cx="4038600" cy="3771636"/>
          </a:xfrm>
        </p:spPr>
        <p:txBody>
          <a:bodyPr/>
          <a:lstStyle>
            <a:lvl1pPr>
              <a:defRPr sz="2100">
                <a:latin typeface="Arial" panose="020B0604020202020204" pitchFamily="34" charset="0"/>
              </a:defRPr>
            </a:lvl1pPr>
            <a:lvl2pPr>
              <a:defRPr sz="1800">
                <a:latin typeface="Arial" panose="020B0604020202020204" pitchFamily="34" charset="0"/>
              </a:defRPr>
            </a:lvl2pPr>
            <a:lvl3pPr>
              <a:defRPr sz="1500">
                <a:latin typeface="Arial" panose="020B0604020202020204" pitchFamily="34" charset="0"/>
              </a:defRPr>
            </a:lvl3pPr>
            <a:lvl4pPr>
              <a:defRPr sz="1350">
                <a:latin typeface="Arial" panose="020B0604020202020204" pitchFamily="34" charset="0"/>
              </a:defRPr>
            </a:lvl4pPr>
            <a:lvl5pPr>
              <a:defRPr sz="1350">
                <a:latin typeface="Arial" panose="020B060402020202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33501"/>
            <a:ext cx="4038600" cy="3771636"/>
          </a:xfrm>
        </p:spPr>
        <p:txBody>
          <a:bodyPr/>
          <a:lstStyle>
            <a:lvl1pPr>
              <a:defRPr sz="2100">
                <a:latin typeface="Arial" panose="020B0604020202020204" pitchFamily="34" charset="0"/>
              </a:defRPr>
            </a:lvl1pPr>
            <a:lvl2pPr>
              <a:defRPr sz="1800">
                <a:latin typeface="Arial" panose="020B0604020202020204" pitchFamily="34" charset="0"/>
              </a:defRPr>
            </a:lvl2pPr>
            <a:lvl3pPr>
              <a:defRPr sz="1500">
                <a:latin typeface="Arial" panose="020B0604020202020204" pitchFamily="34" charset="0"/>
              </a:defRPr>
            </a:lvl3pPr>
            <a:lvl4pPr>
              <a:defRPr sz="1350">
                <a:latin typeface="Arial" panose="020B0604020202020204" pitchFamily="34" charset="0"/>
              </a:defRPr>
            </a:lvl4pPr>
            <a:lvl5pPr>
              <a:defRPr sz="1350">
                <a:latin typeface="Arial" panose="020B060402020202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6"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83973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1800" b="1">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1800">
                <a:latin typeface="Arial" panose="020B0604020202020204" pitchFamily="34" charset="0"/>
              </a:defRPr>
            </a:lvl1pPr>
            <a:lvl2pPr>
              <a:defRPr sz="1500">
                <a:latin typeface="Arial" panose="020B0604020202020204" pitchFamily="34" charset="0"/>
              </a:defRPr>
            </a:lvl2pPr>
            <a:lvl3pPr>
              <a:defRPr sz="1350">
                <a:latin typeface="Arial" panose="020B0604020202020204" pitchFamily="34" charset="0"/>
              </a:defRPr>
            </a:lvl3pPr>
            <a:lvl4pPr>
              <a:defRPr sz="1200">
                <a:latin typeface="Arial" panose="020B0604020202020204" pitchFamily="34" charset="0"/>
              </a:defRPr>
            </a:lvl4pPr>
            <a:lvl5pPr>
              <a:defRPr sz="1200">
                <a:latin typeface="Arial" panose="020B0604020202020204" pitchFamily="34"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1800" b="1">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1800">
                <a:latin typeface="Arial" panose="020B0604020202020204" pitchFamily="34" charset="0"/>
              </a:defRPr>
            </a:lvl1pPr>
            <a:lvl2pPr>
              <a:defRPr sz="1500">
                <a:latin typeface="Arial" panose="020B0604020202020204" pitchFamily="34" charset="0"/>
              </a:defRPr>
            </a:lvl2pPr>
            <a:lvl3pPr>
              <a:defRPr sz="1350">
                <a:latin typeface="Arial" panose="020B0604020202020204" pitchFamily="34" charset="0"/>
              </a:defRPr>
            </a:lvl3pPr>
            <a:lvl4pPr>
              <a:defRPr sz="1200">
                <a:latin typeface="Arial" panose="020B0604020202020204" pitchFamily="34" charset="0"/>
              </a:defRPr>
            </a:lvl4pPr>
            <a:lvl5pPr>
              <a:defRPr sz="1200">
                <a:latin typeface="Arial" panose="020B0604020202020204" pitchFamily="34"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8"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9"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191572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defRPr>
            </a:lvl1pPr>
          </a:lstStyle>
          <a:p>
            <a:r>
              <a:rPr lang="en-US" dirty="0"/>
              <a:t>Click to edit Master title style</a:t>
            </a:r>
          </a:p>
        </p:txBody>
      </p:sp>
      <p:sp>
        <p:nvSpPr>
          <p:cNvPr id="3"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4"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5"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315598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3"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4"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151032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1500" b="1">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2400">
                <a:latin typeface="Arial" panose="020B0604020202020204" pitchFamily="34" charset="0"/>
              </a:defRPr>
            </a:lvl1pPr>
            <a:lvl2pPr>
              <a:defRPr sz="2100">
                <a:latin typeface="Arial" panose="020B0604020202020204" pitchFamily="34" charset="0"/>
              </a:defRPr>
            </a:lvl2pPr>
            <a:lvl3pPr>
              <a:defRPr sz="1800">
                <a:latin typeface="Arial" panose="020B0604020202020204" pitchFamily="34" charset="0"/>
              </a:defRPr>
            </a:lvl3pPr>
            <a:lvl4pPr>
              <a:defRPr sz="1500">
                <a:latin typeface="Arial" panose="020B0604020202020204" pitchFamily="34" charset="0"/>
              </a:defRPr>
            </a:lvl4pPr>
            <a:lvl5pPr>
              <a:defRPr sz="1500">
                <a:latin typeface="Arial" panose="020B0604020202020204"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195918"/>
            <a:ext cx="3008313" cy="3909219"/>
          </a:xfrm>
        </p:spPr>
        <p:txBody>
          <a:bodyPr/>
          <a:lstStyle>
            <a:lvl1pPr marL="0" indent="0">
              <a:buNone/>
              <a:defRPr sz="1050">
                <a:latin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6"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89612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500" b="1">
                <a:latin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510646"/>
            <a:ext cx="5486400" cy="34290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050">
                <a:latin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3"/>
          <p:cNvSpPr>
            <a:spLocks noGrp="1"/>
          </p:cNvSpPr>
          <p:nvPr>
            <p:ph type="dt" sz="half" idx="10"/>
          </p:nvPr>
        </p:nvSpPr>
        <p:spPr>
          <a:xfrm>
            <a:off x="457200" y="5296960"/>
            <a:ext cx="2133600" cy="304271"/>
          </a:xfrm>
          <a:prstGeom prst="rect">
            <a:avLst/>
          </a:prstGeom>
        </p:spPr>
        <p:txBody>
          <a:bodyPr/>
          <a:lstStyle>
            <a:lvl1pPr>
              <a:defRPr/>
            </a:lvl1pPr>
          </a:lstStyle>
          <a:p>
            <a:fld id="{14792CA9-6BAA-4BA5-8895-90194CE4970A}" type="datetimeFigureOut">
              <a:rPr lang="en-US" smtClean="0"/>
              <a:t>11-May-23</a:t>
            </a:fld>
            <a:endParaRPr lang="en-US"/>
          </a:p>
        </p:txBody>
      </p:sp>
      <p:sp>
        <p:nvSpPr>
          <p:cNvPr id="6" name="Footer Placeholder 4"/>
          <p:cNvSpPr>
            <a:spLocks noGrp="1"/>
          </p:cNvSpPr>
          <p:nvPr>
            <p:ph type="ftr" sz="quarter" idx="11"/>
          </p:nvPr>
        </p:nvSpPr>
        <p:spPr>
          <a:xfrm>
            <a:off x="3124200" y="5296960"/>
            <a:ext cx="2895600" cy="304271"/>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a:xfrm>
            <a:off x="6553200" y="5296960"/>
            <a:ext cx="2133600" cy="304271"/>
          </a:xfrm>
          <a:prstGeom prst="rect">
            <a:avLst/>
          </a:prstGeom>
        </p:spPr>
        <p:txBody>
          <a:bodyPr/>
          <a:lstStyle>
            <a:lvl1pPr>
              <a:defRPr/>
            </a:lvl1pPr>
          </a:lstStyle>
          <a:p>
            <a:fld id="{707201CE-D355-4ADF-B2F2-AC56B2AD0A51}" type="slidenum">
              <a:rPr lang="en-US" smtClean="0"/>
              <a:t>‹#›</a:t>
            </a:fld>
            <a:endParaRPr lang="en-US"/>
          </a:p>
        </p:txBody>
      </p:sp>
    </p:spTree>
    <p:extLst>
      <p:ext uri="{BB962C8B-B14F-4D97-AF65-F5344CB8AC3E}">
        <p14:creationId xmlns:p14="http://schemas.microsoft.com/office/powerpoint/2010/main" val="85889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New-PowerPointBKGD-light.psd"/>
          <p:cNvPicPr>
            <a:picLocks noChangeAspect="1"/>
          </p:cNvPicPr>
          <p:nvPr/>
        </p:nvPicPr>
        <p:blipFill>
          <a:blip r:embed="rId16"/>
          <a:stretch>
            <a:fillRect/>
          </a:stretch>
        </p:blipFill>
        <p:spPr>
          <a:xfrm>
            <a:off x="0" y="0"/>
            <a:ext cx="9144000" cy="5715000"/>
          </a:xfrm>
          <a:prstGeom prst="rect">
            <a:avLst/>
          </a:prstGeom>
        </p:spPr>
      </p:pic>
      <p:sp>
        <p:nvSpPr>
          <p:cNvPr id="1027" name="Title Placeholder 1"/>
          <p:cNvSpPr>
            <a:spLocks noGrp="1"/>
          </p:cNvSpPr>
          <p:nvPr>
            <p:ph type="title"/>
          </p:nvPr>
        </p:nvSpPr>
        <p:spPr bwMode="auto">
          <a:xfrm>
            <a:off x="457200" y="228865"/>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auto">
          <a:xfrm>
            <a:off x="457200" y="1333501"/>
            <a:ext cx="8229600" cy="37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53070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342900" rtl="0" eaLnBrk="1" fontAlgn="base" hangingPunct="1">
        <a:spcBef>
          <a:spcPct val="0"/>
        </a:spcBef>
        <a:spcAft>
          <a:spcPct val="0"/>
        </a:spcAft>
        <a:defRPr sz="3300" kern="1200">
          <a:solidFill>
            <a:srgbClr val="F47920"/>
          </a:solidFill>
          <a:latin typeface="Arial" panose="020B0604020202020204" pitchFamily="34" charset="0"/>
          <a:ea typeface="ＭＳ Ｐゴシック" pitchFamily="-110" charset="-128"/>
          <a:cs typeface="Arial" panose="020B0604020202020204" pitchFamily="34" charset="0"/>
        </a:defRPr>
      </a:lvl1pPr>
      <a:lvl2pPr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2pPr>
      <a:lvl3pPr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3pPr>
      <a:lvl4pPr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4pPr>
      <a:lvl5pPr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5pPr>
      <a:lvl6pPr marL="342900"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6pPr>
      <a:lvl7pPr marL="685800"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7pPr>
      <a:lvl8pPr marL="1028700"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8pPr>
      <a:lvl9pPr marL="1371600" algn="ctr" defTabSz="342900" rtl="0" eaLnBrk="1" fontAlgn="base" hangingPunct="1">
        <a:spcBef>
          <a:spcPct val="0"/>
        </a:spcBef>
        <a:spcAft>
          <a:spcPct val="0"/>
        </a:spcAft>
        <a:defRPr sz="3300">
          <a:solidFill>
            <a:schemeClr val="tx1"/>
          </a:solidFill>
          <a:latin typeface="Calibri" pitchFamily="-110" charset="0"/>
          <a:ea typeface="ＭＳ Ｐゴシック" pitchFamily="-110" charset="-128"/>
          <a:cs typeface="ＭＳ Ｐゴシック" pitchFamily="-110" charset="-128"/>
        </a:defRPr>
      </a:lvl9pPr>
    </p:titleStyle>
    <p:bodyStyle>
      <a:lvl1pPr marL="257175" indent="-257175" algn="l" defTabSz="342900" rtl="0" eaLnBrk="1" fontAlgn="base" hangingPunct="1">
        <a:spcBef>
          <a:spcPct val="20000"/>
        </a:spcBef>
        <a:spcAft>
          <a:spcPct val="0"/>
        </a:spcAft>
        <a:buFont typeface="Arial" pitchFamily="-110" charset="0"/>
        <a:buChar char="•"/>
        <a:defRPr sz="2400" kern="1200">
          <a:solidFill>
            <a:schemeClr val="bg1">
              <a:lumMod val="50000"/>
            </a:schemeClr>
          </a:solidFill>
          <a:latin typeface="Arial" panose="020B0604020202020204" pitchFamily="34" charset="0"/>
          <a:ea typeface="ＭＳ Ｐゴシック" pitchFamily="-110" charset="-128"/>
          <a:cs typeface="Arial" panose="020B0604020202020204" pitchFamily="34" charset="0"/>
        </a:defRPr>
      </a:lvl1pPr>
      <a:lvl2pPr marL="557213" indent="-214313" algn="l" defTabSz="342900" rtl="0" eaLnBrk="1" fontAlgn="base" hangingPunct="1">
        <a:spcBef>
          <a:spcPct val="20000"/>
        </a:spcBef>
        <a:spcAft>
          <a:spcPct val="0"/>
        </a:spcAft>
        <a:buFont typeface="Arial" pitchFamily="-110" charset="0"/>
        <a:buChar char="–"/>
        <a:defRPr sz="2100" kern="1200">
          <a:solidFill>
            <a:schemeClr val="tx1">
              <a:lumMod val="50000"/>
              <a:lumOff val="50000"/>
            </a:schemeClr>
          </a:solidFill>
          <a:latin typeface="Arial" panose="020B0604020202020204" pitchFamily="34" charset="0"/>
          <a:ea typeface="ＭＳ Ｐゴシック" pitchFamily="-110" charset="-128"/>
          <a:cs typeface="+mn-cs"/>
        </a:defRPr>
      </a:lvl2pPr>
      <a:lvl3pPr marL="857250" indent="-171450" algn="l" defTabSz="342900" rtl="0" eaLnBrk="1" fontAlgn="base" hangingPunct="1">
        <a:spcBef>
          <a:spcPct val="20000"/>
        </a:spcBef>
        <a:spcAft>
          <a:spcPct val="0"/>
        </a:spcAft>
        <a:buFont typeface="Arial" pitchFamily="-110" charset="0"/>
        <a:buChar char="•"/>
        <a:defRPr sz="1800" kern="1200">
          <a:solidFill>
            <a:schemeClr val="tx1">
              <a:lumMod val="50000"/>
              <a:lumOff val="50000"/>
            </a:schemeClr>
          </a:solidFill>
          <a:latin typeface="Arial" panose="020B0604020202020204" pitchFamily="34" charset="0"/>
          <a:ea typeface="ＭＳ Ｐゴシック" pitchFamily="-110" charset="-128"/>
          <a:cs typeface="+mn-cs"/>
        </a:defRPr>
      </a:lvl3pPr>
      <a:lvl4pPr marL="1200150" indent="-171450" algn="l" defTabSz="342900" rtl="0" eaLnBrk="1" fontAlgn="base" hangingPunct="1">
        <a:spcBef>
          <a:spcPct val="20000"/>
        </a:spcBef>
        <a:spcAft>
          <a:spcPct val="0"/>
        </a:spcAft>
        <a:buFont typeface="Arial" pitchFamily="-110" charset="0"/>
        <a:buChar char="–"/>
        <a:defRPr sz="1500" kern="1200">
          <a:solidFill>
            <a:schemeClr val="tx1">
              <a:lumMod val="50000"/>
              <a:lumOff val="50000"/>
            </a:schemeClr>
          </a:solidFill>
          <a:latin typeface="Arial" panose="020B0604020202020204" pitchFamily="34" charset="0"/>
          <a:ea typeface="ＭＳ Ｐゴシック" pitchFamily="-110" charset="-128"/>
          <a:cs typeface="+mn-cs"/>
        </a:defRPr>
      </a:lvl4pPr>
      <a:lvl5pPr marL="1543050" indent="-171450" algn="l" defTabSz="342900" rtl="0" eaLnBrk="1" fontAlgn="base" hangingPunct="1">
        <a:spcBef>
          <a:spcPct val="20000"/>
        </a:spcBef>
        <a:spcAft>
          <a:spcPct val="0"/>
        </a:spcAft>
        <a:buFont typeface="Arial" pitchFamily="-110" charset="0"/>
        <a:buChar char="»"/>
        <a:defRPr sz="1500" kern="1200">
          <a:solidFill>
            <a:schemeClr val="tx1">
              <a:lumMod val="50000"/>
              <a:lumOff val="50000"/>
            </a:schemeClr>
          </a:solidFill>
          <a:latin typeface="Arial" panose="020B0604020202020204" pitchFamily="34" charset="0"/>
          <a:ea typeface="ＭＳ Ｐゴシック" pitchFamily="-110"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FDoUwvUQ_Q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800" b="1" dirty="0"/>
              <a:t>Understanding Servers</a:t>
            </a:r>
          </a:p>
        </p:txBody>
      </p:sp>
      <p:sp>
        <p:nvSpPr>
          <p:cNvPr id="5" name="Rectangle 4"/>
          <p:cNvSpPr>
            <a:spLocks noGrp="1" noChangeArrowheads="1"/>
          </p:cNvSpPr>
          <p:nvPr/>
        </p:nvSpPr>
        <p:spPr bwMode="auto">
          <a:xfrm>
            <a:off x="1371600" y="2857500"/>
            <a:ext cx="6400800" cy="1460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342900" rtl="0" eaLnBrk="1" fontAlgn="base" hangingPunct="1">
              <a:spcBef>
                <a:spcPct val="20000"/>
              </a:spcBef>
              <a:spcAft>
                <a:spcPct val="0"/>
              </a:spcAft>
              <a:buFont typeface="Arial" pitchFamily="-110" charset="0"/>
              <a:buNone/>
              <a:defRPr sz="2400" kern="1200">
                <a:solidFill>
                  <a:schemeClr val="tx1">
                    <a:tint val="75000"/>
                  </a:schemeClr>
                </a:solidFill>
                <a:latin typeface="+mn-lt"/>
                <a:ea typeface="ＭＳ Ｐゴシック" pitchFamily="-110" charset="-128"/>
                <a:cs typeface="ＭＳ Ｐゴシック" pitchFamily="-110" charset="-128"/>
              </a:defRPr>
            </a:lvl1pPr>
            <a:lvl2pPr marL="342900" indent="0" algn="ctr" defTabSz="342900" rtl="0" eaLnBrk="1" fontAlgn="base" hangingPunct="1">
              <a:spcBef>
                <a:spcPct val="20000"/>
              </a:spcBef>
              <a:spcAft>
                <a:spcPct val="0"/>
              </a:spcAft>
              <a:buFont typeface="Arial" pitchFamily="-110" charset="0"/>
              <a:buNone/>
              <a:defRPr sz="2100" kern="1200">
                <a:solidFill>
                  <a:schemeClr val="tx1">
                    <a:tint val="75000"/>
                  </a:schemeClr>
                </a:solidFill>
                <a:latin typeface="+mn-lt"/>
                <a:ea typeface="ＭＳ Ｐゴシック" pitchFamily="-110" charset="-128"/>
                <a:cs typeface="+mn-cs"/>
              </a:defRPr>
            </a:lvl2pPr>
            <a:lvl3pPr marL="685800" indent="0" algn="ctr" defTabSz="342900" rtl="0" eaLnBrk="1" fontAlgn="base" hangingPunct="1">
              <a:spcBef>
                <a:spcPct val="20000"/>
              </a:spcBef>
              <a:spcAft>
                <a:spcPct val="0"/>
              </a:spcAft>
              <a:buFont typeface="Arial" pitchFamily="-110" charset="0"/>
              <a:buNone/>
              <a:defRPr sz="1800" kern="1200">
                <a:solidFill>
                  <a:schemeClr val="tx1">
                    <a:tint val="75000"/>
                  </a:schemeClr>
                </a:solidFill>
                <a:latin typeface="+mn-lt"/>
                <a:ea typeface="ＭＳ Ｐゴシック" pitchFamily="-110" charset="-128"/>
                <a:cs typeface="+mn-cs"/>
              </a:defRPr>
            </a:lvl3pPr>
            <a:lvl4pPr marL="1028700" indent="0" algn="ctr" defTabSz="342900" rtl="0" eaLnBrk="1" fontAlgn="base" hangingPunct="1">
              <a:spcBef>
                <a:spcPct val="20000"/>
              </a:spcBef>
              <a:spcAft>
                <a:spcPct val="0"/>
              </a:spcAft>
              <a:buFont typeface="Arial" pitchFamily="-110" charset="0"/>
              <a:buNone/>
              <a:defRPr sz="1500" kern="1200">
                <a:solidFill>
                  <a:schemeClr val="tx1">
                    <a:tint val="75000"/>
                  </a:schemeClr>
                </a:solidFill>
                <a:latin typeface="+mn-lt"/>
                <a:ea typeface="ＭＳ Ｐゴシック" pitchFamily="-110" charset="-128"/>
                <a:cs typeface="+mn-cs"/>
              </a:defRPr>
            </a:lvl4pPr>
            <a:lvl5pPr marL="1371600" indent="0" algn="ctr" defTabSz="342900" rtl="0" eaLnBrk="1" fontAlgn="base" hangingPunct="1">
              <a:spcBef>
                <a:spcPct val="20000"/>
              </a:spcBef>
              <a:spcAft>
                <a:spcPct val="0"/>
              </a:spcAft>
              <a:buFont typeface="Arial" pitchFamily="-110" charset="0"/>
              <a:buNone/>
              <a:defRPr sz="1500" kern="1200">
                <a:solidFill>
                  <a:schemeClr val="tx1">
                    <a:tint val="75000"/>
                  </a:schemeClr>
                </a:solidFill>
                <a:latin typeface="+mn-lt"/>
                <a:ea typeface="ＭＳ Ｐゴシック" pitchFamily="-110" charset="-128"/>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dirty="0"/>
              <a:t>IT4GIS</a:t>
            </a:r>
          </a:p>
          <a:p>
            <a:r>
              <a:rPr lang="en-US" dirty="0"/>
              <a:t>Keith T. Weber, GISP</a:t>
            </a:r>
          </a:p>
          <a:p>
            <a:r>
              <a:rPr lang="en-US" dirty="0"/>
              <a:t>GIS Director</a:t>
            </a:r>
          </a:p>
          <a:p>
            <a:r>
              <a:rPr lang="en-US" dirty="0"/>
              <a:t>ISU-GIS Training and Research Center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dirty="0" err="1"/>
              <a:t>GeoProcessing</a:t>
            </a:r>
            <a:endParaRPr lang="en-US" sz="4000" dirty="0"/>
          </a:p>
        </p:txBody>
      </p:sp>
      <p:sp>
        <p:nvSpPr>
          <p:cNvPr id="19459" name="Rectangle 3"/>
          <p:cNvSpPr>
            <a:spLocks noGrp="1" noChangeArrowheads="1"/>
          </p:cNvSpPr>
          <p:nvPr>
            <p:ph idx="1"/>
          </p:nvPr>
        </p:nvSpPr>
        <p:spPr>
          <a:xfrm>
            <a:off x="533400" y="1333500"/>
            <a:ext cx="7772400" cy="3429000"/>
          </a:xfrm>
        </p:spPr>
        <p:txBody>
          <a:bodyPr/>
          <a:lstStyle/>
          <a:p>
            <a:r>
              <a:rPr lang="en-US" dirty="0"/>
              <a:t>ArcGIS for Server software resides on server with </a:t>
            </a:r>
            <a:r>
              <a:rPr lang="en-US" dirty="0" err="1"/>
              <a:t>GeoProcessing</a:t>
            </a:r>
            <a:r>
              <a:rPr lang="en-US" dirty="0"/>
              <a:t> Services running</a:t>
            </a:r>
          </a:p>
          <a:p>
            <a:r>
              <a:rPr lang="en-US" dirty="0"/>
              <a:t>Clients have the desktop or workstation application installed</a:t>
            </a:r>
          </a:p>
          <a:p>
            <a:r>
              <a:rPr lang="en-US" dirty="0"/>
              <a:t>Large tasks are processed by the server via web interface</a:t>
            </a:r>
          </a:p>
          <a:p>
            <a:pPr lvl="1"/>
            <a:r>
              <a:rPr lang="en-US" dirty="0"/>
              <a:t>Can more fully utilize available processors and 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Servers Faster?</a:t>
            </a:r>
          </a:p>
        </p:txBody>
      </p:sp>
      <p:sp>
        <p:nvSpPr>
          <p:cNvPr id="3" name="Content Placeholder 2"/>
          <p:cNvSpPr>
            <a:spLocks noGrp="1"/>
          </p:cNvSpPr>
          <p:nvPr>
            <p:ph idx="1"/>
          </p:nvPr>
        </p:nvSpPr>
        <p:spPr/>
        <p:txBody>
          <a:bodyPr/>
          <a:lstStyle/>
          <a:p>
            <a:r>
              <a:rPr lang="en-US" dirty="0"/>
              <a:t>More RAM and more CPU cores (yes)</a:t>
            </a:r>
          </a:p>
          <a:p>
            <a:r>
              <a:rPr lang="en-US" dirty="0"/>
              <a:t>But more importantly, a different architecture in RAM and CPU usage/allocation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3408" b="40667"/>
          <a:stretch/>
        </p:blipFill>
        <p:spPr>
          <a:xfrm>
            <a:off x="76200" y="2652091"/>
            <a:ext cx="4572000" cy="294325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96" r="25375" b="16667"/>
          <a:stretch/>
        </p:blipFill>
        <p:spPr>
          <a:xfrm>
            <a:off x="4953000" y="2628901"/>
            <a:ext cx="3886200" cy="2979058"/>
          </a:xfrm>
          <a:prstGeom prst="rect">
            <a:avLst/>
          </a:prstGeom>
        </p:spPr>
      </p:pic>
    </p:spTree>
    <p:extLst>
      <p:ext uri="{BB962C8B-B14F-4D97-AF65-F5344CB8AC3E}">
        <p14:creationId xmlns:p14="http://schemas.microsoft.com/office/powerpoint/2010/main" val="305604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GPU Processing</a:t>
            </a:r>
          </a:p>
        </p:txBody>
      </p:sp>
      <p:sp>
        <p:nvSpPr>
          <p:cNvPr id="3" name="Content Placeholder 2"/>
          <p:cNvSpPr>
            <a:spLocks noGrp="1"/>
          </p:cNvSpPr>
          <p:nvPr>
            <p:ph idx="1"/>
          </p:nvPr>
        </p:nvSpPr>
        <p:spPr>
          <a:xfrm>
            <a:off x="444019" y="1104900"/>
            <a:ext cx="8229600" cy="3771636"/>
          </a:xfrm>
        </p:spPr>
        <p:txBody>
          <a:bodyPr/>
          <a:lstStyle/>
          <a:p>
            <a:r>
              <a:rPr lang="en-US" dirty="0"/>
              <a:t>Graphical Processing Units</a:t>
            </a:r>
          </a:p>
          <a:p>
            <a:r>
              <a:rPr lang="en-US" dirty="0" err="1"/>
              <a:t>nVidia</a:t>
            </a:r>
            <a:r>
              <a:rPr lang="en-US" dirty="0"/>
              <a:t> leads, but it all started with the demand for smooth video rendering by the gaming industry</a:t>
            </a:r>
          </a:p>
          <a:p>
            <a:r>
              <a:rPr lang="en-US" dirty="0"/>
              <a:t>Graphics cards and processing</a:t>
            </a:r>
          </a:p>
          <a:p>
            <a:pPr lvl="1"/>
            <a:r>
              <a:rPr lang="en-US" dirty="0"/>
              <a:t>Processing graphics is an intensive </a:t>
            </a:r>
            <a:r>
              <a:rPr lang="en-US" dirty="0" err="1"/>
              <a:t>FLoating-point</a:t>
            </a:r>
            <a:r>
              <a:rPr lang="en-US" dirty="0"/>
              <a:t> </a:t>
            </a:r>
            <a:r>
              <a:rPr lang="en-US" dirty="0" err="1"/>
              <a:t>OPeration</a:t>
            </a:r>
            <a:r>
              <a:rPr lang="en-US" dirty="0"/>
              <a:t> (FLOP) </a:t>
            </a:r>
            <a:r>
              <a:rPr lang="en-US" b="1" dirty="0"/>
              <a:t>that must be done quickly</a:t>
            </a:r>
          </a:p>
          <a:p>
            <a:pPr lvl="1"/>
            <a:r>
              <a:rPr lang="en-US" dirty="0"/>
              <a:t>Geoprocessing can also be an intensive FLOP (but does not need to be done quite so fast)</a:t>
            </a:r>
          </a:p>
          <a:p>
            <a:r>
              <a:rPr lang="en-US" dirty="0"/>
              <a:t>In some cases, a server will not be faster if a good graphics card is not available</a:t>
            </a:r>
          </a:p>
        </p:txBody>
      </p:sp>
    </p:spTree>
    <p:extLst>
      <p:ext uri="{BB962C8B-B14F-4D97-AF65-F5344CB8AC3E}">
        <p14:creationId xmlns:p14="http://schemas.microsoft.com/office/powerpoint/2010/main" val="222730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dirty="0"/>
              <a:t>Spatial Data Management</a:t>
            </a:r>
          </a:p>
        </p:txBody>
      </p:sp>
      <p:sp>
        <p:nvSpPr>
          <p:cNvPr id="20483" name="Rectangle 3"/>
          <p:cNvSpPr>
            <a:spLocks noGrp="1" noChangeArrowheads="1"/>
          </p:cNvSpPr>
          <p:nvPr>
            <p:ph type="body" sz="half" idx="1"/>
          </p:nvPr>
        </p:nvSpPr>
        <p:spPr>
          <a:xfrm>
            <a:off x="685800" y="1651000"/>
            <a:ext cx="3505200" cy="3429000"/>
          </a:xfrm>
        </p:spPr>
        <p:txBody>
          <a:bodyPr/>
          <a:lstStyle/>
          <a:p>
            <a:r>
              <a:rPr lang="en-US" sz="2800"/>
              <a:t>SDE=Spatial Database Engine </a:t>
            </a:r>
          </a:p>
          <a:p>
            <a:r>
              <a:rPr lang="en-US" sz="2800"/>
              <a:t>Requires DBMS</a:t>
            </a:r>
          </a:p>
          <a:p>
            <a:r>
              <a:rPr lang="en-US" sz="2800"/>
              <a:t>ArcSDE</a:t>
            </a:r>
          </a:p>
          <a:p>
            <a:r>
              <a:rPr lang="en-US" sz="2800"/>
              <a:t>Spatial library organized with a RDBMS</a:t>
            </a:r>
          </a:p>
        </p:txBody>
      </p:sp>
      <p:pic>
        <p:nvPicPr>
          <p:cNvPr id="20484" name="Picture 4" descr="network-diagram-sml"/>
          <p:cNvPicPr>
            <a:picLocks noGrp="1" noChangeAspect="1" noChangeArrowheads="1"/>
          </p:cNvPicPr>
          <p:nvPr>
            <p:ph sz="half" idx="2"/>
          </p:nvPr>
        </p:nvPicPr>
        <p:blipFill>
          <a:blip r:embed="rId2" cstate="print"/>
          <a:srcRect/>
          <a:stretch>
            <a:fillRect/>
          </a:stretch>
        </p:blipFill>
        <p:spPr>
          <a:xfrm>
            <a:off x="4114800" y="1778000"/>
            <a:ext cx="4724400" cy="2958042"/>
          </a:xfr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48884" y="190500"/>
            <a:ext cx="7772400" cy="952500"/>
          </a:xfrm>
        </p:spPr>
        <p:txBody>
          <a:bodyPr/>
          <a:lstStyle/>
          <a:p>
            <a:r>
              <a:rPr lang="en-US" sz="4000" dirty="0"/>
              <a:t>Web Server</a:t>
            </a:r>
          </a:p>
        </p:txBody>
      </p:sp>
      <p:sp>
        <p:nvSpPr>
          <p:cNvPr id="21507" name="Rectangle 3"/>
          <p:cNvSpPr>
            <a:spLocks noGrp="1" noChangeArrowheads="1"/>
          </p:cNvSpPr>
          <p:nvPr>
            <p:ph type="body" sz="half" idx="1"/>
          </p:nvPr>
        </p:nvSpPr>
        <p:spPr>
          <a:xfrm>
            <a:off x="838200" y="1257300"/>
            <a:ext cx="4572000" cy="3429000"/>
          </a:xfrm>
        </p:spPr>
        <p:txBody>
          <a:bodyPr/>
          <a:lstStyle/>
          <a:p>
            <a:r>
              <a:rPr lang="en-US" sz="2800" dirty="0"/>
              <a:t>IIS</a:t>
            </a:r>
          </a:p>
          <a:p>
            <a:pPr lvl="1"/>
            <a:r>
              <a:rPr lang="en-US" sz="2400" dirty="0"/>
              <a:t>Overview of structure on host server</a:t>
            </a:r>
          </a:p>
          <a:p>
            <a:pPr lvl="1"/>
            <a:r>
              <a:rPr lang="en-US" sz="2400" dirty="0"/>
              <a:t>Client access (https://giscenter.isu.edu)</a:t>
            </a:r>
          </a:p>
          <a:p>
            <a:r>
              <a:rPr lang="en-US" sz="2800" dirty="0"/>
              <a:t>ArcGIS for Server</a:t>
            </a:r>
          </a:p>
          <a:p>
            <a:pPr lvl="1"/>
            <a:r>
              <a:rPr lang="en-US" sz="2400" dirty="0"/>
              <a:t>Serving maps</a:t>
            </a:r>
          </a:p>
        </p:txBody>
      </p:sp>
      <p:pic>
        <p:nvPicPr>
          <p:cNvPr id="21508" name="Picture 4" descr="Web server folders"/>
          <p:cNvPicPr>
            <a:picLocks noGrp="1" noChangeAspect="1" noChangeArrowheads="1"/>
          </p:cNvPicPr>
          <p:nvPr>
            <p:ph sz="half" idx="2"/>
          </p:nvPr>
        </p:nvPicPr>
        <p:blipFill>
          <a:blip r:embed="rId3" cstate="print"/>
          <a:srcRect/>
          <a:stretch>
            <a:fillRect/>
          </a:stretch>
        </p:blipFill>
        <p:spPr>
          <a:xfrm>
            <a:off x="5486400" y="1135597"/>
            <a:ext cx="2249281" cy="3550703"/>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ArcGIS for Server</a:t>
            </a:r>
          </a:p>
        </p:txBody>
      </p:sp>
      <p:graphicFrame>
        <p:nvGraphicFramePr>
          <p:cNvPr id="6" name="Diagram 5"/>
          <p:cNvGraphicFramePr/>
          <p:nvPr>
            <p:extLst>
              <p:ext uri="{D42A27DB-BD31-4B8C-83A1-F6EECF244321}">
                <p14:modId xmlns:p14="http://schemas.microsoft.com/office/powerpoint/2010/main" val="667705326"/>
              </p:ext>
            </p:extLst>
          </p:nvPr>
        </p:nvGraphicFramePr>
        <p:xfrm>
          <a:off x="378515" y="1390374"/>
          <a:ext cx="38100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4274" name="Picture 2"/>
          <p:cNvPicPr>
            <a:picLocks noChangeAspect="1" noChangeArrowheads="1"/>
          </p:cNvPicPr>
          <p:nvPr/>
        </p:nvPicPr>
        <p:blipFill>
          <a:blip r:embed="rId8" cstate="print"/>
          <a:srcRect/>
          <a:stretch>
            <a:fillRect/>
          </a:stretch>
        </p:blipFill>
        <p:spPr bwMode="auto">
          <a:xfrm>
            <a:off x="4572000" y="1397000"/>
            <a:ext cx="4210050" cy="346433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dirty="0"/>
              <a:t>Types of Server Hardware</a:t>
            </a:r>
          </a:p>
        </p:txBody>
      </p:sp>
      <p:sp>
        <p:nvSpPr>
          <p:cNvPr id="52227" name="Rectangle 3"/>
          <p:cNvSpPr>
            <a:spLocks noGrp="1" noChangeArrowheads="1"/>
          </p:cNvSpPr>
          <p:nvPr>
            <p:ph idx="1"/>
          </p:nvPr>
        </p:nvSpPr>
        <p:spPr/>
        <p:txBody>
          <a:bodyPr/>
          <a:lstStyle/>
          <a:p>
            <a:r>
              <a:rPr lang="en-US" dirty="0"/>
              <a:t>Glorified desktops</a:t>
            </a:r>
          </a:p>
          <a:p>
            <a:r>
              <a:rPr lang="en-US" dirty="0"/>
              <a:t>Standard Rack-based </a:t>
            </a:r>
          </a:p>
          <a:p>
            <a:r>
              <a:rPr lang="en-US" dirty="0"/>
              <a:t>Blade</a:t>
            </a:r>
          </a:p>
          <a:p>
            <a:pPr lvl="1"/>
            <a:r>
              <a:rPr lang="en-US" dirty="0"/>
              <a:t>Rack based, but not limited to 42 Units</a:t>
            </a:r>
          </a:p>
          <a:p>
            <a:pPr lvl="1"/>
            <a:r>
              <a:rPr lang="en-US" dirty="0"/>
              <a:t>Can contain more than CPUs</a:t>
            </a:r>
          </a:p>
          <a:p>
            <a:r>
              <a:rPr lang="en-US" dirty="0"/>
              <a:t>ISU’s Research Data Center (RDC)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dirty="0"/>
              <a:t>Professional Tips</a:t>
            </a:r>
          </a:p>
        </p:txBody>
      </p:sp>
      <p:sp>
        <p:nvSpPr>
          <p:cNvPr id="23555" name="Rectangle 3"/>
          <p:cNvSpPr>
            <a:spLocks noGrp="1" noChangeArrowheads="1"/>
          </p:cNvSpPr>
          <p:nvPr>
            <p:ph idx="1"/>
          </p:nvPr>
        </p:nvSpPr>
        <p:spPr>
          <a:xfrm>
            <a:off x="381000" y="1028700"/>
            <a:ext cx="8305800" cy="3873500"/>
          </a:xfrm>
        </p:spPr>
        <p:txBody>
          <a:bodyPr/>
          <a:lstStyle/>
          <a:p>
            <a:pPr>
              <a:lnSpc>
                <a:spcPct val="80000"/>
              </a:lnSpc>
            </a:pPr>
            <a:r>
              <a:rPr lang="en-US" sz="2800" dirty="0"/>
              <a:t>Data folder for clients</a:t>
            </a:r>
          </a:p>
          <a:p>
            <a:pPr>
              <a:lnSpc>
                <a:spcPct val="80000"/>
              </a:lnSpc>
            </a:pPr>
            <a:r>
              <a:rPr lang="en-US" sz="2800" dirty="0"/>
              <a:t>Data liability policy</a:t>
            </a:r>
          </a:p>
          <a:p>
            <a:pPr>
              <a:lnSpc>
                <a:spcPct val="80000"/>
              </a:lnSpc>
            </a:pPr>
            <a:r>
              <a:rPr lang="en-US" sz="2800" dirty="0"/>
              <a:t>Use of Temp folders</a:t>
            </a:r>
          </a:p>
          <a:p>
            <a:pPr>
              <a:lnSpc>
                <a:spcPct val="80000"/>
              </a:lnSpc>
            </a:pPr>
            <a:r>
              <a:rPr lang="en-US" sz="2800" dirty="0"/>
              <a:t>System Administration:</a:t>
            </a:r>
          </a:p>
          <a:p>
            <a:pPr lvl="1">
              <a:lnSpc>
                <a:spcPct val="80000"/>
              </a:lnSpc>
            </a:pPr>
            <a:r>
              <a:rPr lang="en-US" sz="2400" dirty="0"/>
              <a:t>Do not allow write access from remote clients anywhere on your system!</a:t>
            </a:r>
          </a:p>
          <a:p>
            <a:pPr>
              <a:lnSpc>
                <a:spcPct val="80000"/>
              </a:lnSpc>
            </a:pPr>
            <a:r>
              <a:rPr lang="en-US" sz="2800" dirty="0"/>
              <a:t>Security</a:t>
            </a:r>
          </a:p>
          <a:p>
            <a:pPr lvl="1">
              <a:lnSpc>
                <a:spcPct val="80000"/>
              </a:lnSpc>
            </a:pPr>
            <a:r>
              <a:rPr lang="en-US" sz="2400" dirty="0"/>
              <a:t>Web access is principal security threat</a:t>
            </a:r>
          </a:p>
          <a:p>
            <a:pPr lvl="1">
              <a:lnSpc>
                <a:spcPct val="80000"/>
              </a:lnSpc>
            </a:pPr>
            <a:r>
              <a:rPr lang="en-US" sz="2400" dirty="0"/>
              <a:t>FTP is a primary avenue for intrusion</a:t>
            </a:r>
          </a:p>
          <a:p>
            <a:pPr lvl="1">
              <a:lnSpc>
                <a:spcPct val="80000"/>
              </a:lnSpc>
            </a:pPr>
            <a:r>
              <a:rPr lang="en-US" sz="2400" dirty="0"/>
              <a:t>Dynamic IP addressing</a:t>
            </a:r>
          </a:p>
          <a:p>
            <a:pPr lvl="1">
              <a:lnSpc>
                <a:spcPct val="80000"/>
              </a:lnSpc>
              <a:buFontTx/>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444500"/>
            <a:ext cx="8077200" cy="952500"/>
          </a:xfrm>
        </p:spPr>
        <p:txBody>
          <a:bodyPr/>
          <a:lstStyle/>
          <a:p>
            <a:r>
              <a:rPr lang="en-US" sz="4000" dirty="0"/>
              <a:t>Applying Security to Your Server</a:t>
            </a:r>
          </a:p>
        </p:txBody>
      </p:sp>
      <p:sp>
        <p:nvSpPr>
          <p:cNvPr id="25603" name="Rectangle 3"/>
          <p:cNvSpPr>
            <a:spLocks noGrp="1" noChangeArrowheads="1"/>
          </p:cNvSpPr>
          <p:nvPr>
            <p:ph idx="1"/>
          </p:nvPr>
        </p:nvSpPr>
        <p:spPr/>
        <p:txBody>
          <a:bodyPr/>
          <a:lstStyle/>
          <a:p>
            <a:r>
              <a:rPr lang="en-US" dirty="0"/>
              <a:t>Reactive:</a:t>
            </a:r>
          </a:p>
          <a:p>
            <a:pPr lvl="1"/>
            <a:r>
              <a:rPr lang="en-US" dirty="0"/>
              <a:t>TCP/IP exclusion</a:t>
            </a:r>
          </a:p>
          <a:p>
            <a:r>
              <a:rPr lang="en-US" dirty="0"/>
              <a:t>Proactive</a:t>
            </a:r>
          </a:p>
          <a:p>
            <a:pPr lvl="1"/>
            <a:r>
              <a:rPr lang="en-US" dirty="0"/>
              <a:t>Service packs</a:t>
            </a:r>
          </a:p>
          <a:p>
            <a:pPr lvl="1"/>
            <a:r>
              <a:rPr lang="en-US" dirty="0"/>
              <a:t>Updating anti-virus dictionaries</a:t>
            </a:r>
          </a:p>
          <a:p>
            <a:pPr lvl="1"/>
            <a:r>
              <a:rPr lang="en-US" dirty="0"/>
              <a:t>Disabling and uninstalling FTP</a:t>
            </a:r>
          </a:p>
          <a:p>
            <a:pPr lvl="1"/>
            <a:r>
              <a:rPr lang="en-US" dirty="0"/>
              <a:t>Firewalls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dirty="0"/>
              <a:t>Security (cont’d)</a:t>
            </a:r>
          </a:p>
        </p:txBody>
      </p:sp>
      <p:sp>
        <p:nvSpPr>
          <p:cNvPr id="30723" name="Rectangle 3"/>
          <p:cNvSpPr>
            <a:spLocks noGrp="1" noChangeArrowheads="1"/>
          </p:cNvSpPr>
          <p:nvPr>
            <p:ph idx="1"/>
          </p:nvPr>
        </p:nvSpPr>
        <p:spPr>
          <a:xfrm>
            <a:off x="2209800" y="1333500"/>
            <a:ext cx="5410200" cy="3771636"/>
          </a:xfrm>
        </p:spPr>
        <p:txBody>
          <a:bodyPr/>
          <a:lstStyle/>
          <a:p>
            <a:r>
              <a:rPr lang="en-US" sz="2800" dirty="0"/>
              <a:t>Backup your data</a:t>
            </a:r>
          </a:p>
          <a:p>
            <a:pPr lvl="1"/>
            <a:r>
              <a:rPr lang="en-US" sz="2400" dirty="0"/>
              <a:t>Mission critical</a:t>
            </a:r>
          </a:p>
          <a:p>
            <a:pPr lvl="1"/>
            <a:r>
              <a:rPr lang="en-US" sz="2400" dirty="0"/>
              <a:t>Critical</a:t>
            </a:r>
          </a:p>
          <a:p>
            <a:pPr lvl="1"/>
            <a:r>
              <a:rPr lang="en-US" sz="2400" dirty="0"/>
              <a:t>Non-critical data</a:t>
            </a:r>
          </a:p>
          <a:p>
            <a:r>
              <a:rPr lang="en-US" sz="2700" dirty="0"/>
              <a:t>Difference between </a:t>
            </a:r>
            <a:r>
              <a:rPr lang="en-US" sz="2700" b="1" dirty="0"/>
              <a:t>Backup</a:t>
            </a:r>
            <a:r>
              <a:rPr lang="en-US" sz="2700" dirty="0"/>
              <a:t> and </a:t>
            </a:r>
            <a:r>
              <a:rPr lang="en-US" sz="2700" b="1" dirty="0"/>
              <a:t>Archive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dirty="0"/>
              <a:t>What is a server?</a:t>
            </a:r>
          </a:p>
        </p:txBody>
      </p:sp>
      <p:sp>
        <p:nvSpPr>
          <p:cNvPr id="6147" name="Rectangle 3"/>
          <p:cNvSpPr>
            <a:spLocks noGrp="1" noChangeArrowheads="1"/>
          </p:cNvSpPr>
          <p:nvPr>
            <p:ph type="body" sz="half" idx="1"/>
          </p:nvPr>
        </p:nvSpPr>
        <p:spPr>
          <a:xfrm>
            <a:off x="685800" y="1651000"/>
            <a:ext cx="5486400" cy="4064000"/>
          </a:xfrm>
        </p:spPr>
        <p:txBody>
          <a:bodyPr/>
          <a:lstStyle/>
          <a:p>
            <a:r>
              <a:rPr lang="en-US" sz="2800"/>
              <a:t>Desktop</a:t>
            </a:r>
          </a:p>
          <a:p>
            <a:r>
              <a:rPr lang="en-US" sz="2800"/>
              <a:t>Workstation</a:t>
            </a:r>
          </a:p>
          <a:p>
            <a:r>
              <a:rPr lang="en-US" sz="2800"/>
              <a:t>Server</a:t>
            </a:r>
          </a:p>
        </p:txBody>
      </p:sp>
      <p:pic>
        <p:nvPicPr>
          <p:cNvPr id="6148" name="Picture 4" descr="j0285750"/>
          <p:cNvPicPr>
            <a:picLocks noGrp="1" noChangeAspect="1" noChangeArrowheads="1"/>
          </p:cNvPicPr>
          <p:nvPr>
            <p:ph sz="half" idx="2"/>
          </p:nvPr>
        </p:nvPicPr>
        <p:blipFill>
          <a:blip r:embed="rId3" cstate="print"/>
          <a:srcRect/>
          <a:stretch>
            <a:fillRect/>
          </a:stretch>
        </p:blipFill>
        <p:spPr>
          <a:xfrm>
            <a:off x="5029200" y="2349500"/>
            <a:ext cx="2967038" cy="1518708"/>
          </a:xfrm>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000" dirty="0"/>
              <a:t>Key Concepts</a:t>
            </a:r>
          </a:p>
        </p:txBody>
      </p:sp>
      <p:sp>
        <p:nvSpPr>
          <p:cNvPr id="45059" name="Rectangle 3"/>
          <p:cNvSpPr>
            <a:spLocks noGrp="1" noChangeArrowheads="1"/>
          </p:cNvSpPr>
          <p:nvPr>
            <p:ph type="body" sz="half" idx="1"/>
          </p:nvPr>
        </p:nvSpPr>
        <p:spPr>
          <a:xfrm>
            <a:off x="1066800" y="1714500"/>
            <a:ext cx="8001000" cy="3429000"/>
          </a:xfrm>
        </p:spPr>
        <p:txBody>
          <a:bodyPr/>
          <a:lstStyle/>
          <a:p>
            <a:r>
              <a:rPr lang="en-US" sz="2800" dirty="0"/>
              <a:t>A server is best defined by its </a:t>
            </a:r>
            <a:r>
              <a:rPr lang="en-US" sz="2800" b="1" dirty="0"/>
              <a:t>Functional Role.</a:t>
            </a:r>
          </a:p>
          <a:p>
            <a:r>
              <a:rPr lang="en-US" sz="2800" dirty="0"/>
              <a:t>You should now know several roles for GIS servers.</a:t>
            </a:r>
          </a:p>
          <a:p>
            <a:r>
              <a:rPr lang="en-US" sz="2800" dirty="0"/>
              <a:t>Fault tolerance addresses </a:t>
            </a:r>
            <a:r>
              <a:rPr lang="en-US" sz="2800" b="1" dirty="0"/>
              <a:t>data integrity </a:t>
            </a:r>
            <a:r>
              <a:rPr lang="en-US" sz="2800" dirty="0"/>
              <a:t>(information assurance).</a:t>
            </a:r>
          </a:p>
          <a:p>
            <a:r>
              <a:rPr lang="en-US" sz="2800" dirty="0"/>
              <a:t>Proactive security measure address </a:t>
            </a:r>
            <a:r>
              <a:rPr lang="en-US" sz="2800" b="1" dirty="0"/>
              <a:t>data security</a:t>
            </a:r>
            <a:r>
              <a:rPr lang="en-US" sz="2800" dirty="0"/>
              <a:t>.</a:t>
            </a:r>
          </a:p>
        </p:txBody>
      </p:sp>
      <p:pic>
        <p:nvPicPr>
          <p:cNvPr id="45060" name="Picture 4" descr="mjic1xe2[1]"/>
          <p:cNvPicPr>
            <a:picLocks noChangeAspect="1" noChangeArrowheads="1"/>
          </p:cNvPicPr>
          <p:nvPr/>
        </p:nvPicPr>
        <p:blipFill>
          <a:blip r:embed="rId3" cstate="print"/>
          <a:srcRect/>
          <a:stretch>
            <a:fillRect/>
          </a:stretch>
        </p:blipFill>
        <p:spPr bwMode="auto">
          <a:xfrm>
            <a:off x="228600" y="190500"/>
            <a:ext cx="2438400" cy="144991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 Tour of the Server Room</a:t>
            </a:r>
            <a:br>
              <a:rPr lang="en-US" sz="4000" dirty="0"/>
            </a:br>
            <a:r>
              <a:rPr lang="en-US" sz="3200" dirty="0"/>
              <a:t>(in under 2 minutes)</a:t>
            </a:r>
            <a:endParaRPr lang="en-US" sz="4000" dirty="0"/>
          </a:p>
        </p:txBody>
      </p:sp>
      <p:pic>
        <p:nvPicPr>
          <p:cNvPr id="7" name="Content Placeholder 6" descr="Screen Clipping">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409700"/>
            <a:ext cx="6450233" cy="3771900"/>
          </a:xfrm>
        </p:spPr>
      </p:pic>
    </p:spTree>
    <p:extLst>
      <p:ext uri="{BB962C8B-B14F-4D97-AF65-F5344CB8AC3E}">
        <p14:creationId xmlns:p14="http://schemas.microsoft.com/office/powerpoint/2010/main" val="273615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the Servers Cool</a:t>
            </a:r>
          </a:p>
        </p:txBody>
      </p:sp>
      <p:sp>
        <p:nvSpPr>
          <p:cNvPr id="3" name="Content Placeholder 2"/>
          <p:cNvSpPr>
            <a:spLocks noGrp="1"/>
          </p:cNvSpPr>
          <p:nvPr>
            <p:ph idx="1"/>
          </p:nvPr>
        </p:nvSpPr>
        <p:spPr/>
        <p:txBody>
          <a:bodyPr/>
          <a:lstStyle/>
          <a:p>
            <a:r>
              <a:rPr lang="en-US" dirty="0"/>
              <a:t>Cool aisle and hot aisle approach</a:t>
            </a:r>
          </a:p>
          <a:p>
            <a:r>
              <a:rPr lang="en-US" dirty="0"/>
              <a:t>Liquid cooling (e.g., INL C3)</a:t>
            </a:r>
          </a:p>
          <a:p>
            <a:pPr lvl="1"/>
            <a:r>
              <a:rPr lang="en-US" dirty="0"/>
              <a:t>Better approach but much more expensive</a:t>
            </a:r>
          </a:p>
          <a:p>
            <a:pPr lvl="1"/>
            <a:r>
              <a:rPr lang="en-US" dirty="0"/>
              <a:t>ROI good on larger data centers (INL C3)</a:t>
            </a:r>
          </a:p>
          <a:p>
            <a:pPr lvl="1"/>
            <a:r>
              <a:rPr lang="en-US" dirty="0"/>
              <a:t>ROI poor on smaller data centers (ISU RDC)</a:t>
            </a:r>
          </a:p>
          <a:p>
            <a:pPr lvl="1"/>
            <a:endParaRPr lang="en-US" dirty="0"/>
          </a:p>
        </p:txBody>
      </p:sp>
    </p:spTree>
    <p:extLst>
      <p:ext uri="{BB962C8B-B14F-4D97-AF65-F5344CB8AC3E}">
        <p14:creationId xmlns:p14="http://schemas.microsoft.com/office/powerpoint/2010/main" val="336425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316B-84C9-47A7-80FF-8A59FEB8F26B}"/>
              </a:ext>
            </a:extLst>
          </p:cNvPr>
          <p:cNvSpPr>
            <a:spLocks noGrp="1"/>
          </p:cNvSpPr>
          <p:nvPr>
            <p:ph type="title"/>
          </p:nvPr>
        </p:nvSpPr>
        <p:spPr/>
        <p:txBody>
          <a:bodyPr/>
          <a:lstStyle/>
          <a:p>
            <a:r>
              <a:rPr lang="en-US" dirty="0"/>
              <a:t>Professional Hints and Tips</a:t>
            </a:r>
          </a:p>
        </p:txBody>
      </p:sp>
      <p:sp>
        <p:nvSpPr>
          <p:cNvPr id="3" name="Content Placeholder 2">
            <a:extLst>
              <a:ext uri="{FF2B5EF4-FFF2-40B4-BE49-F238E27FC236}">
                <a16:creationId xmlns:a16="http://schemas.microsoft.com/office/drawing/2014/main" id="{3427F455-C6FF-4FD1-894B-55E804CA93DE}"/>
              </a:ext>
            </a:extLst>
          </p:cNvPr>
          <p:cNvSpPr>
            <a:spLocks noGrp="1"/>
          </p:cNvSpPr>
          <p:nvPr>
            <p:ph idx="1"/>
          </p:nvPr>
        </p:nvSpPr>
        <p:spPr/>
        <p:txBody>
          <a:bodyPr/>
          <a:lstStyle/>
          <a:p>
            <a:r>
              <a:rPr lang="en-US" dirty="0"/>
              <a:t>Email is not a text SMS…</a:t>
            </a:r>
          </a:p>
        </p:txBody>
      </p:sp>
    </p:spTree>
    <p:extLst>
      <p:ext uri="{BB962C8B-B14F-4D97-AF65-F5344CB8AC3E}">
        <p14:creationId xmlns:p14="http://schemas.microsoft.com/office/powerpoint/2010/main" val="3922783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sz="quarter"/>
          </p:nvPr>
        </p:nvSpPr>
        <p:spPr/>
        <p:txBody>
          <a:bodyPr/>
          <a:lstStyle/>
          <a:p>
            <a:r>
              <a:rPr lang="en-US" sz="4000" dirty="0"/>
              <a:t>Questions…Assignment</a:t>
            </a:r>
          </a:p>
        </p:txBody>
      </p:sp>
      <p:pic>
        <p:nvPicPr>
          <p:cNvPr id="33802" name="Picture 10" descr="j0245047[1]"/>
          <p:cNvPicPr>
            <a:picLocks noGrp="1" noChangeAspect="1" noChangeArrowheads="1"/>
          </p:cNvPicPr>
          <p:nvPr>
            <p:ph sz="quarter" idx="1"/>
          </p:nvPr>
        </p:nvPicPr>
        <p:blipFill>
          <a:blip r:embed="rId3" cstate="print"/>
          <a:stretch>
            <a:fillRect/>
          </a:stretch>
        </p:blipFill>
        <p:spPr>
          <a:xfrm>
            <a:off x="3276600" y="1485900"/>
            <a:ext cx="2555984" cy="2819400"/>
          </a:xfrm>
          <a:noFill/>
          <a:ln/>
        </p:spPr>
      </p:pic>
      <p:sp>
        <p:nvSpPr>
          <p:cNvPr id="4" name="TextBox 3"/>
          <p:cNvSpPr txBox="1"/>
          <p:nvPr/>
        </p:nvSpPr>
        <p:spPr>
          <a:xfrm>
            <a:off x="2667000" y="4305300"/>
            <a:ext cx="4267200" cy="461665"/>
          </a:xfrm>
          <a:prstGeom prst="rect">
            <a:avLst/>
          </a:prstGeom>
          <a:noFill/>
        </p:spPr>
        <p:txBody>
          <a:bodyPr wrap="square" rtlCol="0">
            <a:spAutoFit/>
          </a:bodyPr>
          <a:lstStyle/>
          <a:p>
            <a:r>
              <a:rPr lang="en-US" dirty="0"/>
              <a:t>Get ready for the 2-minute write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dirty="0"/>
              <a:t>Functional Roles</a:t>
            </a:r>
          </a:p>
        </p:txBody>
      </p:sp>
      <p:sp>
        <p:nvSpPr>
          <p:cNvPr id="9219" name="Rectangle 3"/>
          <p:cNvSpPr>
            <a:spLocks noGrp="1" noChangeArrowheads="1"/>
          </p:cNvSpPr>
          <p:nvPr>
            <p:ph idx="1"/>
          </p:nvPr>
        </p:nvSpPr>
        <p:spPr/>
        <p:txBody>
          <a:bodyPr/>
          <a:lstStyle/>
          <a:p>
            <a:r>
              <a:rPr lang="en-US" dirty="0"/>
              <a:t>Data Storage</a:t>
            </a:r>
          </a:p>
          <a:p>
            <a:r>
              <a:rPr lang="en-US" dirty="0"/>
              <a:t>Application Host</a:t>
            </a:r>
          </a:p>
          <a:p>
            <a:r>
              <a:rPr lang="en-US" dirty="0" err="1"/>
              <a:t>GeoProcessing</a:t>
            </a:r>
            <a:r>
              <a:rPr lang="en-US" dirty="0"/>
              <a:t> </a:t>
            </a:r>
          </a:p>
          <a:p>
            <a:r>
              <a:rPr lang="en-US" dirty="0"/>
              <a:t>Spatial Data Management</a:t>
            </a:r>
          </a:p>
          <a:p>
            <a:r>
              <a:rPr lang="en-US" dirty="0"/>
              <a:t>Website Host</a:t>
            </a:r>
          </a:p>
          <a:p>
            <a:r>
              <a:rPr lang="en-US" dirty="0">
                <a:solidFill>
                  <a:schemeClr val="bg1">
                    <a:lumMod val="75000"/>
                  </a:schemeClr>
                </a:solidFill>
              </a:rPr>
              <a:t>E-mail </a:t>
            </a:r>
          </a:p>
          <a:p>
            <a:pPr>
              <a:buFontTx/>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dirty="0"/>
              <a:t>Data Storage</a:t>
            </a:r>
          </a:p>
        </p:txBody>
      </p:sp>
      <p:sp>
        <p:nvSpPr>
          <p:cNvPr id="11267" name="Rectangle 3"/>
          <p:cNvSpPr>
            <a:spLocks noGrp="1" noChangeArrowheads="1"/>
          </p:cNvSpPr>
          <p:nvPr>
            <p:ph sz="half" idx="1"/>
          </p:nvPr>
        </p:nvSpPr>
        <p:spPr>
          <a:xfrm>
            <a:off x="152400" y="1333501"/>
            <a:ext cx="4343400" cy="3771636"/>
          </a:xfrm>
        </p:spPr>
        <p:txBody>
          <a:bodyPr/>
          <a:lstStyle/>
          <a:p>
            <a:r>
              <a:rPr lang="en-US" sz="2400" dirty="0"/>
              <a:t>The role of hardware</a:t>
            </a:r>
          </a:p>
          <a:p>
            <a:pPr lvl="1"/>
            <a:r>
              <a:rPr lang="en-US" sz="2000" dirty="0"/>
              <a:t>NAS (network attached storage)</a:t>
            </a:r>
          </a:p>
          <a:p>
            <a:pPr lvl="1"/>
            <a:r>
              <a:rPr lang="en-US" sz="2000" dirty="0"/>
              <a:t>SAN (storage area network)</a:t>
            </a:r>
          </a:p>
          <a:p>
            <a:pPr lvl="1"/>
            <a:r>
              <a:rPr lang="en-US" sz="2000" dirty="0"/>
              <a:t>DAS (direct attached storage)</a:t>
            </a:r>
          </a:p>
          <a:p>
            <a:pPr lvl="1"/>
            <a:r>
              <a:rPr lang="en-US" sz="2000" dirty="0"/>
              <a:t>[other]</a:t>
            </a:r>
          </a:p>
        </p:txBody>
      </p:sp>
      <p:sp>
        <p:nvSpPr>
          <p:cNvPr id="2" name="Content Placeholder 1"/>
          <p:cNvSpPr>
            <a:spLocks noGrp="1"/>
          </p:cNvSpPr>
          <p:nvPr>
            <p:ph sz="half" idx="2"/>
          </p:nvPr>
        </p:nvSpPr>
        <p:spPr>
          <a:xfrm>
            <a:off x="4495800" y="1333501"/>
            <a:ext cx="4191000" cy="3771636"/>
          </a:xfrm>
        </p:spPr>
        <p:txBody>
          <a:bodyPr/>
          <a:lstStyle/>
          <a:p>
            <a:r>
              <a:rPr lang="en-US" sz="2400" dirty="0"/>
              <a:t>Your role</a:t>
            </a:r>
          </a:p>
          <a:p>
            <a:pPr lvl="1"/>
            <a:r>
              <a:rPr lang="en-US" sz="2000" dirty="0"/>
              <a:t>Delete </a:t>
            </a:r>
            <a:r>
              <a:rPr lang="en-US" sz="2000" u="sng" dirty="0"/>
              <a:t>unnecessary</a:t>
            </a:r>
            <a:r>
              <a:rPr lang="en-US" sz="2000" dirty="0"/>
              <a:t> data</a:t>
            </a:r>
          </a:p>
          <a:p>
            <a:pPr lvl="1"/>
            <a:r>
              <a:rPr lang="en-US" sz="2000" dirty="0"/>
              <a:t>Apply best data type to each attribute (tables) and raster file format/pixel depth)</a:t>
            </a:r>
          </a:p>
        </p:txBody>
      </p:sp>
      <p:sp>
        <p:nvSpPr>
          <p:cNvPr id="3" name="Rectangle 2"/>
          <p:cNvSpPr/>
          <p:nvPr/>
        </p:nvSpPr>
        <p:spPr>
          <a:xfrm>
            <a:off x="4741544" y="3314700"/>
            <a:ext cx="3946913" cy="707886"/>
          </a:xfrm>
          <a:prstGeom prst="rect">
            <a:avLst/>
          </a:prstGeom>
          <a:noFill/>
        </p:spPr>
        <p:txBody>
          <a:bodyPr wrap="non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Grid or </a:t>
            </a:r>
            <a:r>
              <a:rPr lang="en-US" sz="40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GeoTIFF</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444500"/>
            <a:ext cx="8077200" cy="952500"/>
          </a:xfrm>
        </p:spPr>
        <p:txBody>
          <a:bodyPr/>
          <a:lstStyle/>
          <a:p>
            <a:r>
              <a:rPr lang="en-US" sz="4000" dirty="0"/>
              <a:t>Data Storage: Fault Tolerance</a:t>
            </a:r>
          </a:p>
        </p:txBody>
      </p:sp>
      <p:sp>
        <p:nvSpPr>
          <p:cNvPr id="27651" name="Rectangle 3"/>
          <p:cNvSpPr>
            <a:spLocks noGrp="1" noChangeArrowheads="1"/>
          </p:cNvSpPr>
          <p:nvPr>
            <p:ph idx="1"/>
          </p:nvPr>
        </p:nvSpPr>
        <p:spPr/>
        <p:txBody>
          <a:bodyPr/>
          <a:lstStyle/>
          <a:p>
            <a:r>
              <a:rPr lang="en-US" sz="2800" dirty="0"/>
              <a:t>RAID=Redundant Array of Inexpensive Disks</a:t>
            </a:r>
          </a:p>
          <a:p>
            <a:r>
              <a:rPr lang="en-US" sz="2800" dirty="0"/>
              <a:t>Hardware or software implementation</a:t>
            </a:r>
          </a:p>
          <a:p>
            <a:r>
              <a:rPr lang="en-US" sz="2800" dirty="0"/>
              <a:t>Level 0,1,5,10</a:t>
            </a:r>
          </a:p>
          <a:p>
            <a:r>
              <a:rPr lang="en-US" sz="2800" dirty="0"/>
              <a:t>Minimum four disks on server</a:t>
            </a:r>
          </a:p>
          <a:p>
            <a:r>
              <a:rPr lang="en-US" sz="2800" dirty="0"/>
              <a:t>Hard disk types</a:t>
            </a:r>
          </a:p>
          <a:p>
            <a:pPr lvl="1"/>
            <a:r>
              <a:rPr lang="en-US" sz="2400" dirty="0"/>
              <a:t>SCSI, IDE, etc.</a:t>
            </a:r>
          </a:p>
          <a:p>
            <a:pPr lvl="1"/>
            <a:r>
              <a:rPr lang="en-US" sz="2400" dirty="0"/>
              <a:t>Hot-swappable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114300"/>
            <a:ext cx="8686800" cy="952500"/>
          </a:xfrm>
        </p:spPr>
        <p:txBody>
          <a:bodyPr/>
          <a:lstStyle/>
          <a:p>
            <a:r>
              <a:rPr lang="en-US" sz="4000" dirty="0"/>
              <a:t>Data Storage: The Way Fault Tolerance Works!</a:t>
            </a:r>
          </a:p>
        </p:txBody>
      </p:sp>
      <p:pic>
        <p:nvPicPr>
          <p:cNvPr id="41988" name="Picture 4"/>
          <p:cNvPicPr>
            <a:picLocks noGrp="1" noChangeAspect="1" noChangeArrowheads="1"/>
          </p:cNvPicPr>
          <p:nvPr>
            <p:ph idx="1"/>
          </p:nvPr>
        </p:nvPicPr>
        <p:blipFill rotWithShape="1">
          <a:blip r:embed="rId3" cstate="print"/>
          <a:srcRect t="-1" b="37917"/>
          <a:stretch/>
        </p:blipFill>
        <p:spPr>
          <a:xfrm>
            <a:off x="2556916" y="1333500"/>
            <a:ext cx="4334967" cy="3200400"/>
          </a:xfrm>
          <a:noFill/>
          <a:ln/>
        </p:spPr>
      </p:pic>
      <p:sp>
        <p:nvSpPr>
          <p:cNvPr id="41992" name="WordArt 8"/>
          <p:cNvSpPr>
            <a:spLocks noChangeArrowheads="1" noChangeShapeType="1" noTextEdit="1"/>
          </p:cNvSpPr>
          <p:nvPr/>
        </p:nvSpPr>
        <p:spPr bwMode="auto">
          <a:xfrm>
            <a:off x="4191000" y="508000"/>
            <a:ext cx="533400" cy="808303"/>
          </a:xfrm>
          <a:prstGeom prst="rect">
            <a:avLst/>
          </a:prstGeom>
        </p:spPr>
        <p:txBody>
          <a:bodyPr wrap="none" fromWordArt="1">
            <a:prstTxWarp prst="textCascadeUp">
              <a:avLst>
                <a:gd name="adj" fmla="val 98546"/>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0">
                  <a:gsLst>
                    <a:gs pos="0">
                      <a:srgbClr val="FFE701"/>
                    </a:gs>
                    <a:gs pos="100000">
                      <a:srgbClr val="FE3E02"/>
                    </a:gs>
                  </a:gsLst>
                  <a:lin ang="5400000" scaled="1"/>
                </a:gradFill>
                <a:latin typeface="Impact"/>
              </a:rPr>
              <a:t>6</a:t>
            </a:r>
          </a:p>
        </p:txBody>
      </p:sp>
      <p:sp>
        <p:nvSpPr>
          <p:cNvPr id="41993" name="Text Box 9"/>
          <p:cNvSpPr txBox="1">
            <a:spLocks noChangeArrowheads="1"/>
          </p:cNvSpPr>
          <p:nvPr/>
        </p:nvSpPr>
        <p:spPr bwMode="auto">
          <a:xfrm>
            <a:off x="2743200" y="3619500"/>
            <a:ext cx="228600" cy="307777"/>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6</a:t>
            </a:r>
          </a:p>
        </p:txBody>
      </p:sp>
      <p:pic>
        <p:nvPicPr>
          <p:cNvPr id="9" name="Picture 4"/>
          <p:cNvPicPr>
            <a:picLocks noChangeAspect="1" noChangeArrowheads="1"/>
          </p:cNvPicPr>
          <p:nvPr/>
        </p:nvPicPr>
        <p:blipFill rotWithShape="1">
          <a:blip r:embed="rId3" cstate="print">
            <a:clrChange>
              <a:clrFrom>
                <a:srgbClr val="FFFFFF"/>
              </a:clrFrom>
              <a:clrTo>
                <a:srgbClr val="FFFFFF">
                  <a:alpha val="0"/>
                </a:srgbClr>
              </a:clrTo>
            </a:clrChange>
          </a:blip>
          <a:srcRect t="92929"/>
          <a:stretch/>
        </p:blipFill>
        <p:spPr bwMode="auto">
          <a:xfrm>
            <a:off x="970952" y="2400300"/>
            <a:ext cx="3171927" cy="266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dissolve">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00417 0.06273 L -0.00417 0.39607 " pathEditMode="relative" rAng="0" ptsTypes="AA">
                                      <p:cBhvr>
                                        <p:cTn id="11" dur="2000" fill="hold"/>
                                        <p:tgtEl>
                                          <p:spTgt spid="41992"/>
                                        </p:tgtEl>
                                        <p:attrNameLst>
                                          <p:attrName>ppt_x</p:attrName>
                                          <p:attrName>ppt_y</p:attrName>
                                        </p:attrNameLst>
                                      </p:cBhvr>
                                      <p:rCtr x="0" y="167"/>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animBg="1"/>
      <p:bldP spid="41992" grpId="1" animBg="1"/>
      <p:bldP spid="419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Storage: RAID and RAIS</a:t>
            </a:r>
          </a:p>
        </p:txBody>
      </p:sp>
      <p:sp>
        <p:nvSpPr>
          <p:cNvPr id="3" name="Content Placeholder 2"/>
          <p:cNvSpPr>
            <a:spLocks noGrp="1"/>
          </p:cNvSpPr>
          <p:nvPr>
            <p:ph idx="1"/>
          </p:nvPr>
        </p:nvSpPr>
        <p:spPr/>
        <p:txBody>
          <a:bodyPr/>
          <a:lstStyle/>
          <a:p>
            <a:r>
              <a:rPr lang="en-US" dirty="0"/>
              <a:t>Redundant Array of Inexpensive </a:t>
            </a:r>
            <a:r>
              <a:rPr lang="en-US" u="sng" dirty="0"/>
              <a:t>D</a:t>
            </a:r>
            <a:r>
              <a:rPr lang="en-US" dirty="0"/>
              <a:t>isks</a:t>
            </a:r>
          </a:p>
          <a:p>
            <a:r>
              <a:rPr lang="en-US" dirty="0"/>
              <a:t>Redundant Array of Inexpensive </a:t>
            </a:r>
            <a:r>
              <a:rPr lang="en-US" u="sng" dirty="0"/>
              <a:t>S</a:t>
            </a:r>
            <a:r>
              <a:rPr lang="en-US" dirty="0"/>
              <a:t>ervers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dirty="0"/>
              <a:t>Hints and Tips: The 5-nines</a:t>
            </a:r>
          </a:p>
        </p:txBody>
      </p:sp>
      <p:sp>
        <p:nvSpPr>
          <p:cNvPr id="51203" name="Rectangle 3"/>
          <p:cNvSpPr>
            <a:spLocks noGrp="1" noChangeArrowheads="1"/>
          </p:cNvSpPr>
          <p:nvPr>
            <p:ph idx="1"/>
          </p:nvPr>
        </p:nvSpPr>
        <p:spPr/>
        <p:txBody>
          <a:bodyPr/>
          <a:lstStyle/>
          <a:p>
            <a:r>
              <a:rPr lang="en-US"/>
              <a:t>99.999% of the time…</a:t>
            </a:r>
          </a:p>
          <a:p>
            <a:r>
              <a:rPr lang="en-US"/>
              <a:t>Servers are operational and functioning</a:t>
            </a:r>
          </a:p>
          <a:p>
            <a:r>
              <a:rPr lang="en-US"/>
              <a:t>How much down-time does this allow?</a:t>
            </a:r>
          </a:p>
          <a:p>
            <a:pPr lvl="1"/>
            <a:r>
              <a:rPr lang="en-US"/>
              <a:t>5 minutes!</a:t>
            </a:r>
          </a:p>
          <a:p>
            <a:pPr lvl="1"/>
            <a:r>
              <a:rPr lang="en-US"/>
              <a:t>No longer even a goal!</a:t>
            </a:r>
          </a:p>
          <a:p>
            <a:pPr lvl="1"/>
            <a:r>
              <a:rPr lang="en-US"/>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animEffect transition="in" filter="fade">
                                      <p:cBhvr>
                                        <p:cTn id="7" dur="2000"/>
                                        <p:tgtEl>
                                          <p:spTgt spid="5120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3">
                                            <p:txEl>
                                              <p:pRg st="4" end="4"/>
                                            </p:txEl>
                                          </p:spTgt>
                                        </p:tgtEl>
                                        <p:attrNameLst>
                                          <p:attrName>style.visibility</p:attrName>
                                        </p:attrNameLst>
                                      </p:cBhvr>
                                      <p:to>
                                        <p:strVal val="visible"/>
                                      </p:to>
                                    </p:set>
                                    <p:animEffect transition="in" filter="fade">
                                      <p:cBhvr>
                                        <p:cTn id="10" dur="2000"/>
                                        <p:tgtEl>
                                          <p:spTgt spid="5120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3">
                                            <p:txEl>
                                              <p:pRg st="5" end="5"/>
                                            </p:txEl>
                                          </p:spTgt>
                                        </p:tgtEl>
                                        <p:attrNameLst>
                                          <p:attrName>style.visibility</p:attrName>
                                        </p:attrNameLst>
                                      </p:cBhvr>
                                      <p:to>
                                        <p:strVal val="visible"/>
                                      </p:to>
                                    </p:set>
                                    <p:animEffect transition="in" filter="fade">
                                      <p:cBhvr>
                                        <p:cTn id="13" dur="20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dirty="0"/>
              <a:t>Application Host</a:t>
            </a:r>
          </a:p>
        </p:txBody>
      </p:sp>
      <p:sp>
        <p:nvSpPr>
          <p:cNvPr id="13315" name="Rectangle 3"/>
          <p:cNvSpPr>
            <a:spLocks noGrp="1" noChangeArrowheads="1"/>
          </p:cNvSpPr>
          <p:nvPr>
            <p:ph type="body" sz="half" idx="1"/>
          </p:nvPr>
        </p:nvSpPr>
        <p:spPr>
          <a:xfrm>
            <a:off x="810898" y="1651000"/>
            <a:ext cx="3810000" cy="3429000"/>
          </a:xfrm>
        </p:spPr>
        <p:txBody>
          <a:bodyPr/>
          <a:lstStyle/>
          <a:p>
            <a:r>
              <a:rPr lang="en-US" sz="2800" dirty="0"/>
              <a:t>GIS software-host server (application server)</a:t>
            </a:r>
          </a:p>
          <a:p>
            <a:r>
              <a:rPr lang="en-US" sz="2800" dirty="0"/>
              <a:t>GIS software license server</a:t>
            </a:r>
          </a:p>
        </p:txBody>
      </p:sp>
      <p:pic>
        <p:nvPicPr>
          <p:cNvPr id="13323" name="Picture 11" descr="BD06931_[1]"/>
          <p:cNvPicPr>
            <a:picLocks noChangeAspect="1" noChangeArrowheads="1"/>
          </p:cNvPicPr>
          <p:nvPr/>
        </p:nvPicPr>
        <p:blipFill>
          <a:blip r:embed="rId3" cstate="print"/>
          <a:srcRect/>
          <a:stretch>
            <a:fillRect/>
          </a:stretch>
        </p:blipFill>
        <p:spPr bwMode="auto">
          <a:xfrm>
            <a:off x="4648200" y="1651000"/>
            <a:ext cx="4191000" cy="3456782"/>
          </a:xfrm>
          <a:prstGeom prst="rect">
            <a:avLst/>
          </a:prstGeom>
          <a:noFill/>
        </p:spPr>
      </p:pic>
    </p:spTree>
  </p:cSld>
  <p:clrMapOvr>
    <a:masterClrMapping/>
  </p:clrMapOvr>
</p:sld>
</file>

<file path=ppt/theme/theme1.xml><?xml version="1.0" encoding="utf-8"?>
<a:theme xmlns:a="http://schemas.openxmlformats.org/drawingml/2006/main" name="ISU_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SU_2018" id="{29AE4A1A-2AF1-4727-ABD8-3CB16DA7254C}" vid="{08F51C65-8849-441C-9C03-41DB57F8816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ISU_2018</Template>
  <TotalTime>1420</TotalTime>
  <Words>1765</Words>
  <Application>Microsoft Office PowerPoint</Application>
  <PresentationFormat>On-screen Show (16:10)</PresentationFormat>
  <Paragraphs>211</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Impact</vt:lpstr>
      <vt:lpstr>Times New Roman</vt:lpstr>
      <vt:lpstr>ISU_2018</vt:lpstr>
      <vt:lpstr>Understanding Servers</vt:lpstr>
      <vt:lpstr>What is a server?</vt:lpstr>
      <vt:lpstr>Functional Roles</vt:lpstr>
      <vt:lpstr>Data Storage</vt:lpstr>
      <vt:lpstr>Data Storage: Fault Tolerance</vt:lpstr>
      <vt:lpstr>Data Storage: The Way Fault Tolerance Works!</vt:lpstr>
      <vt:lpstr>Data Storage: RAID and RAIS</vt:lpstr>
      <vt:lpstr>Hints and Tips: The 5-nines</vt:lpstr>
      <vt:lpstr>Application Host</vt:lpstr>
      <vt:lpstr>GeoProcessing</vt:lpstr>
      <vt:lpstr>Why are Servers Faster?</vt:lpstr>
      <vt:lpstr>GPU Processing</vt:lpstr>
      <vt:lpstr>Spatial Data Management</vt:lpstr>
      <vt:lpstr>Web Server</vt:lpstr>
      <vt:lpstr>ArcGIS for Server</vt:lpstr>
      <vt:lpstr>Types of Server Hardware</vt:lpstr>
      <vt:lpstr>Professional Tips</vt:lpstr>
      <vt:lpstr>Applying Security to Your Server</vt:lpstr>
      <vt:lpstr>Security (cont’d)</vt:lpstr>
      <vt:lpstr>Key Concepts</vt:lpstr>
      <vt:lpstr>A Tour of the Server Room (in under 2 minutes)</vt:lpstr>
      <vt:lpstr>Keep the Servers Cool</vt:lpstr>
      <vt:lpstr>Professional Hints and Tips</vt:lpstr>
      <vt:lpstr>Questions…Assignment</vt:lpstr>
    </vt:vector>
  </TitlesOfParts>
  <Company>ISU-GIS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Servers</dc:title>
  <dc:creator>Keith T. Weber</dc:creator>
  <cp:lastModifiedBy>Keith Weber</cp:lastModifiedBy>
  <cp:revision>62</cp:revision>
  <cp:lastPrinted>2021-05-24T15:20:28Z</cp:lastPrinted>
  <dcterms:created xsi:type="dcterms:W3CDTF">2002-09-20T16:26:00Z</dcterms:created>
  <dcterms:modified xsi:type="dcterms:W3CDTF">2023-05-11T17:58:38Z</dcterms:modified>
</cp:coreProperties>
</file>