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0D14-EC8E-4F32-9C77-7BF2F2E032AB}" type="datetimeFigureOut">
              <a:rPr lang="en-IN" smtClean="0"/>
              <a:t>04-01-2022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DDAB-34DA-4E88-96CA-3314E1127A38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50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0D14-EC8E-4F32-9C77-7BF2F2E032AB}" type="datetimeFigureOut">
              <a:rPr lang="en-IN" smtClean="0"/>
              <a:t>04-01-2022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DDAB-34DA-4E88-96CA-3314E1127A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25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0D14-EC8E-4F32-9C77-7BF2F2E032AB}" type="datetimeFigureOut">
              <a:rPr lang="en-IN" smtClean="0"/>
              <a:t>04-01-2022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DDAB-34DA-4E88-96CA-3314E1127A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20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0D14-EC8E-4F32-9C77-7BF2F2E032AB}" type="datetimeFigureOut">
              <a:rPr lang="en-IN" smtClean="0"/>
              <a:t>04-01-2022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DDAB-34DA-4E88-96CA-3314E1127A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397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0D14-EC8E-4F32-9C77-7BF2F2E032AB}" type="datetimeFigureOut">
              <a:rPr lang="en-IN" smtClean="0"/>
              <a:t>04-01-2022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DDAB-34DA-4E88-96CA-3314E1127A38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42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0D14-EC8E-4F32-9C77-7BF2F2E032AB}" type="datetimeFigureOut">
              <a:rPr lang="en-IN" smtClean="0"/>
              <a:t>04-01-2022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DDAB-34DA-4E88-96CA-3314E1127A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319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0D14-EC8E-4F32-9C77-7BF2F2E032AB}" type="datetimeFigureOut">
              <a:rPr lang="en-IN" smtClean="0"/>
              <a:t>04-01-2022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DDAB-34DA-4E88-96CA-3314E1127A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425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0D14-EC8E-4F32-9C77-7BF2F2E032AB}" type="datetimeFigureOut">
              <a:rPr lang="en-IN" smtClean="0"/>
              <a:t>04-01-2022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DDAB-34DA-4E88-96CA-3314E1127A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84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0D14-EC8E-4F32-9C77-7BF2F2E032AB}" type="datetimeFigureOut">
              <a:rPr lang="en-IN" smtClean="0"/>
              <a:t>04-01-2022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DDAB-34DA-4E88-96CA-3314E1127A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72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2F0D14-EC8E-4F32-9C77-7BF2F2E032AB}" type="datetimeFigureOut">
              <a:rPr lang="en-IN" smtClean="0"/>
              <a:t>04-01-2022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3FDDAB-34DA-4E88-96CA-3314E1127A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641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0D14-EC8E-4F32-9C77-7BF2F2E032AB}" type="datetimeFigureOut">
              <a:rPr lang="en-IN" smtClean="0"/>
              <a:t>04-01-2022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DDAB-34DA-4E88-96CA-3314E1127A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691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2F0D14-EC8E-4F32-9C77-7BF2F2E032AB}" type="datetimeFigureOut">
              <a:rPr lang="en-IN" smtClean="0"/>
              <a:t>04-01-2022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3FDDAB-34DA-4E88-96CA-3314E1127A38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08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2F9B-F31A-4135-B1B2-D8A2709514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07858-9D60-4E94-8F73-33609DFBD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Author</a:t>
            </a:r>
          </a:p>
          <a:p>
            <a:r>
              <a:rPr lang="en-IN" dirty="0"/>
              <a:t>-Asawari bhosale</a:t>
            </a:r>
          </a:p>
        </p:txBody>
      </p:sp>
    </p:spTree>
    <p:extLst>
      <p:ext uri="{BB962C8B-B14F-4D97-AF65-F5344CB8AC3E}">
        <p14:creationId xmlns:p14="http://schemas.microsoft.com/office/powerpoint/2010/main" val="4061808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20FD-9388-432D-A15E-FAEA179F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Purpose and Loan Term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BDE4616-4F00-489E-BEDA-56D487E5F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7" t="34695" r="52504" b="18465"/>
          <a:stretch/>
        </p:blipFill>
        <p:spPr>
          <a:xfrm>
            <a:off x="1138085" y="1848813"/>
            <a:ext cx="2911473" cy="2455584"/>
          </a:xfrm>
        </p:spPr>
      </p:pic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87EC98D-F826-49D2-AFF3-2921B93638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8" t="35760" r="37082" b="8752"/>
          <a:stretch/>
        </p:blipFill>
        <p:spPr>
          <a:xfrm>
            <a:off x="4049558" y="1894379"/>
            <a:ext cx="3496552" cy="2454668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BE563066-EF55-4E87-B745-B1E06217A7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1" t="31284" r="37403" b="13228"/>
          <a:stretch/>
        </p:blipFill>
        <p:spPr>
          <a:xfrm>
            <a:off x="7638472" y="1894378"/>
            <a:ext cx="3496552" cy="24499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EDE169-2011-4BDC-9135-556A29BAB1BF}"/>
              </a:ext>
            </a:extLst>
          </p:cNvPr>
          <p:cNvSpPr txBox="1"/>
          <p:nvPr/>
        </p:nvSpPr>
        <p:spPr>
          <a:xfrm>
            <a:off x="1138085" y="4501361"/>
            <a:ext cx="10058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Purpose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Maximum fully paid loan was for debt consolidation.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Maximum charged ration was also for debt consolidation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Loan terms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Most of the loans were applied for 36 months tenure as compared to 60 months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Charged off loan for the tenure of 60 months with proportionate to 36 months is </a:t>
            </a:r>
            <a:r>
              <a:rPr lang="en-IN" sz="1600" dirty="0" err="1"/>
              <a:t>high.i.e</a:t>
            </a:r>
            <a:r>
              <a:rPr lang="en-IN" sz="1600" dirty="0"/>
              <a:t> probability of being default for loan applicant for 60 months is high </a:t>
            </a:r>
          </a:p>
          <a:p>
            <a:pPr lvl="1"/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6451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20FD-9388-432D-A15E-FAEA179F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Defaulters as per State</a:t>
            </a:r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61EE130-8BB6-4D1B-B32F-6C67D0E34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0" t="22534" r="45893" b="4538"/>
          <a:stretch/>
        </p:blipFill>
        <p:spPr>
          <a:xfrm>
            <a:off x="1097280" y="1875272"/>
            <a:ext cx="3973484" cy="44993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2BDBA4-7C80-4BF9-9EBD-B815E7C2AC36}"/>
              </a:ext>
            </a:extLst>
          </p:cNvPr>
          <p:cNvSpPr txBox="1"/>
          <p:nvPr/>
        </p:nvSpPr>
        <p:spPr>
          <a:xfrm>
            <a:off x="6751782" y="2706255"/>
            <a:ext cx="395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Most of the defaulters are from state CA</a:t>
            </a:r>
          </a:p>
        </p:txBody>
      </p:sp>
    </p:spTree>
    <p:extLst>
      <p:ext uri="{BB962C8B-B14F-4D97-AF65-F5344CB8AC3E}">
        <p14:creationId xmlns:p14="http://schemas.microsoft.com/office/powerpoint/2010/main" val="1615864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20FD-9388-432D-A15E-FAEA179F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Analysis</a:t>
            </a:r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5515CC91-CE4E-44FA-8D04-BB028EFCE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4" t="45946" r="53909" b="17990"/>
          <a:stretch/>
        </p:blipFill>
        <p:spPr>
          <a:xfrm>
            <a:off x="4003965" y="1892590"/>
            <a:ext cx="3870036" cy="281420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7F98B5-A4FC-4CBC-BC27-0D5B68911BEC}"/>
              </a:ext>
            </a:extLst>
          </p:cNvPr>
          <p:cNvSpPr txBox="1"/>
          <p:nvPr/>
        </p:nvSpPr>
        <p:spPr>
          <a:xfrm>
            <a:off x="3140364" y="4862022"/>
            <a:ext cx="6092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The number of loan applicant is increasing exponentially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3335076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3AA532D-A462-4F9E-AA64-590720359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0" t="23146" r="21654" b="6367"/>
          <a:stretch/>
        </p:blipFill>
        <p:spPr>
          <a:xfrm>
            <a:off x="2031643" y="220663"/>
            <a:ext cx="7878976" cy="51358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C873B3-6128-40B7-B8AC-742130803D34}"/>
              </a:ext>
            </a:extLst>
          </p:cNvPr>
          <p:cNvSpPr txBox="1"/>
          <p:nvPr/>
        </p:nvSpPr>
        <p:spPr>
          <a:xfrm>
            <a:off x="997527" y="5461286"/>
            <a:ext cx="11046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. Funded amount, Loan amount, Investor amount are closely related </a:t>
            </a:r>
          </a:p>
          <a:p>
            <a:r>
              <a:rPr lang="en-US" sz="1600" dirty="0"/>
              <a:t>. Positive correlation between annual income and employment </a:t>
            </a:r>
            <a:r>
              <a:rPr lang="en-US" sz="1600" dirty="0" err="1"/>
              <a:t>years.That</a:t>
            </a:r>
            <a:r>
              <a:rPr lang="en-US" sz="1600" dirty="0"/>
              <a:t> means income increases with work experience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80834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8450F-9071-4537-A62F-D4DCC52D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BA0A7-2B91-4154-B250-19771804F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Number of Loan Applicant is increasing exponentially over years.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Extra scrutiny must be taken when approving loan for the state CA.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Loan taken for 60 months of Term is proportionately high.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 low grade the chances of Defaulting is high.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Need to be careful When approving loan for 10+ year work experience as defaulting rate is highest.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282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4DCD-5557-45BC-B353-472FFF6E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EAF66-C54E-4E06-AA0A-3C6C1B591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You work for a </a:t>
            </a:r>
            <a:r>
              <a:rPr lang="en-US" b="1" i="0" dirty="0">
                <a:solidFill>
                  <a:srgbClr val="091E42"/>
                </a:solidFill>
                <a:effectLst/>
                <a:latin typeface="freight-text-pro"/>
              </a:rPr>
              <a:t>consumer finance company 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which specializes in lending various types of loans to urban customers. When the company receives a loan application, the company has to make a decision for loan approval based on the applicant’s profile. Two </a:t>
            </a:r>
            <a:r>
              <a:rPr lang="en-US" b="1" i="0" dirty="0">
                <a:solidFill>
                  <a:srgbClr val="091E42"/>
                </a:solidFill>
                <a:effectLst/>
                <a:latin typeface="freight-text-pro"/>
              </a:rPr>
              <a:t>types of risks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 are associated with the bank’s decision: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If the applicant is</a:t>
            </a:r>
            <a:r>
              <a:rPr lang="en-US" b="1" i="0" dirty="0">
                <a:solidFill>
                  <a:srgbClr val="091E42"/>
                </a:solidFill>
                <a:effectLst/>
                <a:latin typeface="freight-text-pro"/>
              </a:rPr>
              <a:t> likely to repay the loan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, then not approving the loan results in a </a:t>
            </a:r>
            <a:r>
              <a:rPr lang="en-US" b="1" i="0" dirty="0">
                <a:solidFill>
                  <a:srgbClr val="091E42"/>
                </a:solidFill>
                <a:effectLst/>
                <a:latin typeface="freight-text-pro"/>
              </a:rPr>
              <a:t>loss of business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 to the company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If the applicant is </a:t>
            </a:r>
            <a:r>
              <a:rPr lang="en-US" b="1" i="0" dirty="0">
                <a:solidFill>
                  <a:srgbClr val="091E42"/>
                </a:solidFill>
                <a:effectLst/>
                <a:latin typeface="freight-text-pro"/>
              </a:rPr>
              <a:t>not likely to repay the loan,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 i.e. he/she is likely to default, then approving the loan may lead to a </a:t>
            </a:r>
            <a:r>
              <a:rPr lang="en-US" b="1" i="0" dirty="0">
                <a:solidFill>
                  <a:srgbClr val="091E42"/>
                </a:solidFill>
                <a:effectLst/>
                <a:latin typeface="freight-text-pro"/>
              </a:rPr>
              <a:t>financial loss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 for the company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4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879A-0D63-48F2-812E-A2EA0CBB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89A883-9DA4-44D5-837A-F52E72ED14EC}"/>
              </a:ext>
            </a:extLst>
          </p:cNvPr>
          <p:cNvSpPr/>
          <p:nvPr/>
        </p:nvSpPr>
        <p:spPr>
          <a:xfrm>
            <a:off x="2974109" y="2327564"/>
            <a:ext cx="2142836" cy="2761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Identifying the loan applicant trait that are default for paying loans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EA4CEB-E400-4D5D-BF2A-48254701C5C6}"/>
              </a:ext>
            </a:extLst>
          </p:cNvPr>
          <p:cNvSpPr/>
          <p:nvPr/>
        </p:nvSpPr>
        <p:spPr>
          <a:xfrm>
            <a:off x="7075057" y="2327564"/>
            <a:ext cx="2142836" cy="2761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Identifying the driver behind the default loan data</a:t>
            </a:r>
          </a:p>
        </p:txBody>
      </p:sp>
    </p:spTree>
    <p:extLst>
      <p:ext uri="{BB962C8B-B14F-4D97-AF65-F5344CB8AC3E}">
        <p14:creationId xmlns:p14="http://schemas.microsoft.com/office/powerpoint/2010/main" val="185293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20FD-9388-432D-A15E-FAEA179F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Solving process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8B94CFC8-0866-4854-915E-E2F6B74A6749}"/>
              </a:ext>
            </a:extLst>
          </p:cNvPr>
          <p:cNvSpPr/>
          <p:nvPr/>
        </p:nvSpPr>
        <p:spPr>
          <a:xfrm>
            <a:off x="5243771" y="3100108"/>
            <a:ext cx="1743538" cy="1640023"/>
          </a:xfrm>
          <a:prstGeom prst="pen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EDA</a:t>
            </a:r>
          </a:p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182D71-BC23-44CD-A742-0A7070477BFE}"/>
              </a:ext>
            </a:extLst>
          </p:cNvPr>
          <p:cNvSpPr/>
          <p:nvPr/>
        </p:nvSpPr>
        <p:spPr>
          <a:xfrm>
            <a:off x="5546434" y="1948873"/>
            <a:ext cx="1099128" cy="11545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Data</a:t>
            </a:r>
          </a:p>
          <a:p>
            <a:pPr algn="ctr"/>
            <a:r>
              <a:rPr lang="en-IN" sz="1200" dirty="0"/>
              <a:t>Sourcing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049D5C1-AF10-4327-B068-5D9B1C2A75FE}"/>
              </a:ext>
            </a:extLst>
          </p:cNvPr>
          <p:cNvSpPr/>
          <p:nvPr/>
        </p:nvSpPr>
        <p:spPr>
          <a:xfrm>
            <a:off x="6987309" y="3100108"/>
            <a:ext cx="1099128" cy="11545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Data Cleaning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AED66A-A206-461C-BB5F-C6A143ECF243}"/>
              </a:ext>
            </a:extLst>
          </p:cNvPr>
          <p:cNvSpPr/>
          <p:nvPr/>
        </p:nvSpPr>
        <p:spPr>
          <a:xfrm>
            <a:off x="4105559" y="3100109"/>
            <a:ext cx="1099128" cy="11545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Bivariate Analysis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F961893-5006-483A-B25D-BC4CE0D781B4}"/>
              </a:ext>
            </a:extLst>
          </p:cNvPr>
          <p:cNvSpPr/>
          <p:nvPr/>
        </p:nvSpPr>
        <p:spPr>
          <a:xfrm>
            <a:off x="6539344" y="4492953"/>
            <a:ext cx="1099128" cy="11545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Univariate Analysis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BB0195-CF20-4CA2-9E00-0AB62133B28A}"/>
              </a:ext>
            </a:extLst>
          </p:cNvPr>
          <p:cNvSpPr/>
          <p:nvPr/>
        </p:nvSpPr>
        <p:spPr>
          <a:xfrm>
            <a:off x="4604321" y="4492953"/>
            <a:ext cx="1099128" cy="11545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Derived /Segmented Analysis</a:t>
            </a:r>
          </a:p>
        </p:txBody>
      </p:sp>
    </p:spTree>
    <p:extLst>
      <p:ext uri="{BB962C8B-B14F-4D97-AF65-F5344CB8AC3E}">
        <p14:creationId xmlns:p14="http://schemas.microsoft.com/office/powerpoint/2010/main" val="24565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20FD-9388-432D-A15E-FAEA179F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3D9A1-0F24-4E30-A3C6-CB0FC9E78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b="0" i="0" dirty="0">
                <a:solidFill>
                  <a:srgbClr val="000000"/>
                </a:solidFill>
                <a:effectLst/>
              </a:rPr>
              <a:t>. Removing Null columns and rows</a:t>
            </a:r>
            <a:br>
              <a:rPr lang="en-IN" sz="1600" dirty="0"/>
            </a:br>
            <a:r>
              <a:rPr lang="en-IN" sz="1600" b="0" i="0" dirty="0">
                <a:solidFill>
                  <a:srgbClr val="000000"/>
                </a:solidFill>
                <a:effectLst/>
              </a:rPr>
              <a:t>. Deleting columns with single unique value</a:t>
            </a:r>
            <a:br>
              <a:rPr lang="en-IN" sz="1600" dirty="0"/>
            </a:br>
            <a:r>
              <a:rPr lang="en-IN" sz="1600" b="0" i="0" dirty="0">
                <a:solidFill>
                  <a:srgbClr val="000000"/>
                </a:solidFill>
                <a:effectLst/>
              </a:rPr>
              <a:t>. Deleting columns that don't add any value for Analysis</a:t>
            </a:r>
            <a:br>
              <a:rPr lang="en-IN" sz="1600" dirty="0"/>
            </a:br>
            <a:r>
              <a:rPr lang="en-IN" sz="1600" b="0" i="0" dirty="0">
                <a:solidFill>
                  <a:srgbClr val="000000"/>
                </a:solidFill>
                <a:effectLst/>
              </a:rPr>
              <a:t>. Modifying Null values</a:t>
            </a:r>
            <a:br>
              <a:rPr lang="en-IN" sz="1600" dirty="0"/>
            </a:br>
            <a:r>
              <a:rPr lang="en-IN" sz="1600" b="0" i="0" dirty="0">
                <a:solidFill>
                  <a:srgbClr val="000000"/>
                </a:solidFill>
                <a:effectLst/>
              </a:rPr>
              <a:t>. Modifying Data type for required analysis</a:t>
            </a:r>
            <a:br>
              <a:rPr lang="en-IN" sz="1600" dirty="0"/>
            </a:br>
            <a:r>
              <a:rPr lang="en-IN" sz="1600" b="0" i="0" dirty="0">
                <a:solidFill>
                  <a:srgbClr val="000000"/>
                </a:solidFill>
                <a:effectLst/>
              </a:rPr>
              <a:t>. Removing symbols/string to derive relevant data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1845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20FD-9388-432D-A15E-FAEA179F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3D9A1-0F24-4E30-A3C6-CB0FC9E78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Main goal of this case study is to analyse the parameters to understand the defaulting criteria.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581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20FD-9388-432D-A15E-FAEA179F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Status Analysis</a:t>
            </a:r>
          </a:p>
        </p:txBody>
      </p:sp>
      <p:pic>
        <p:nvPicPr>
          <p:cNvPr id="19" name="Content Placeholder 18" descr="Graphical user interface&#10;&#10;Description automatically generated">
            <a:extLst>
              <a:ext uri="{FF2B5EF4-FFF2-40B4-BE49-F238E27FC236}">
                <a16:creationId xmlns:a16="http://schemas.microsoft.com/office/drawing/2014/main" id="{5DF8A0DE-B6BC-45DC-AD3B-E79AF59F0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6" t="47347" r="53125" b="18603"/>
          <a:stretch/>
        </p:blipFill>
        <p:spPr>
          <a:xfrm>
            <a:off x="1097280" y="2117529"/>
            <a:ext cx="3668684" cy="2445889"/>
          </a:xfrm>
        </p:spPr>
      </p:pic>
      <p:pic>
        <p:nvPicPr>
          <p:cNvPr id="21" name="Picture 20" descr="Chart, box and whisker chart&#10;&#10;Description automatically generated">
            <a:extLst>
              <a:ext uri="{FF2B5EF4-FFF2-40B4-BE49-F238E27FC236}">
                <a16:creationId xmlns:a16="http://schemas.microsoft.com/office/drawing/2014/main" id="{109DDB32-63D2-45B9-AA44-E12C88C451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3" t="43251" r="53082" b="23187"/>
          <a:stretch/>
        </p:blipFill>
        <p:spPr>
          <a:xfrm>
            <a:off x="6508057" y="2117528"/>
            <a:ext cx="3748059" cy="244588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2244521-9BD9-4AB6-90ED-71E05B810E1B}"/>
              </a:ext>
            </a:extLst>
          </p:cNvPr>
          <p:cNvSpPr txBox="1"/>
          <p:nvPr/>
        </p:nvSpPr>
        <p:spPr>
          <a:xfrm>
            <a:off x="1097281" y="5181600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From the total loan taken around 33,000 have Fully paid the loan and around 5000 have been defaulted.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For loan amount between 5000 to 15000 the mean of fully paid and charged off is same.</a:t>
            </a:r>
          </a:p>
        </p:txBody>
      </p:sp>
    </p:spTree>
    <p:extLst>
      <p:ext uri="{BB962C8B-B14F-4D97-AF65-F5344CB8AC3E}">
        <p14:creationId xmlns:p14="http://schemas.microsoft.com/office/powerpoint/2010/main" val="197726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20FD-9388-432D-A15E-FAEA179F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Amount</a:t>
            </a:r>
          </a:p>
        </p:txBody>
      </p:sp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8ABF9A71-63DF-4764-9A8D-9F4B5ABDA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7" t="38187" r="57212" b="29338"/>
          <a:stretch/>
        </p:blipFill>
        <p:spPr>
          <a:xfrm>
            <a:off x="1097280" y="1815929"/>
            <a:ext cx="2791229" cy="2065079"/>
          </a:xfr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C5EB30-2873-41AB-8265-3621C7AD06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2" t="46806" r="16249" b="19444"/>
          <a:stretch/>
        </p:blipFill>
        <p:spPr>
          <a:xfrm>
            <a:off x="1097280" y="3959577"/>
            <a:ext cx="10058400" cy="28993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22E54C-2B89-4022-93D9-2DE46F8CD170}"/>
              </a:ext>
            </a:extLst>
          </p:cNvPr>
          <p:cNvSpPr txBox="1"/>
          <p:nvPr/>
        </p:nvSpPr>
        <p:spPr>
          <a:xfrm>
            <a:off x="4498109" y="2032000"/>
            <a:ext cx="69488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We have observed 2 outliers, after removing the outliers the mean loan amount is 10000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 distribution plot as well we observe that for loan amount, Funded amount the plot is </a:t>
            </a:r>
          </a:p>
          <a:p>
            <a:r>
              <a:rPr lang="en-IN" sz="1400" dirty="0"/>
              <a:t>       leaned/reduced towards the right</a:t>
            </a:r>
          </a:p>
        </p:txBody>
      </p:sp>
    </p:spTree>
    <p:extLst>
      <p:ext uri="{BB962C8B-B14F-4D97-AF65-F5344CB8AC3E}">
        <p14:creationId xmlns:p14="http://schemas.microsoft.com/office/powerpoint/2010/main" val="2531254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20FD-9388-432D-A15E-FAEA179F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Grade and employee work experience	</a:t>
            </a:r>
          </a:p>
        </p:txBody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D079FE9C-26B3-4B82-A58B-BBE6CBF45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0" t="41910" r="53392" b="23976"/>
          <a:stretch/>
        </p:blipFill>
        <p:spPr>
          <a:xfrm>
            <a:off x="4413147" y="1942513"/>
            <a:ext cx="3554474" cy="2336799"/>
          </a:xfr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83D020D-C651-4EC5-8DBC-231B626C27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8" t="39429" r="53579" b="26497"/>
          <a:stretch/>
        </p:blipFill>
        <p:spPr>
          <a:xfrm>
            <a:off x="947490" y="1942513"/>
            <a:ext cx="3454400" cy="2336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A83C79-A73D-4581-8C28-0547842CE9B5}"/>
              </a:ext>
            </a:extLst>
          </p:cNvPr>
          <p:cNvSpPr txBox="1"/>
          <p:nvPr/>
        </p:nvSpPr>
        <p:spPr>
          <a:xfrm>
            <a:off x="1533236" y="5200073"/>
            <a:ext cx="95070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Majority of loan is applied by  employees with 10+ year of work experience. Also employees with 10+ years experience have</a:t>
            </a:r>
          </a:p>
          <a:p>
            <a:r>
              <a:rPr lang="en-IN" sz="1400" dirty="0"/>
              <a:t>       maximum defaulted.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Most of the loans have grade A and B. thus stating most of the loan are high grade loan.</a:t>
            </a:r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9D096A2-227A-4B68-90DA-50BDE689E6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0" t="42361" r="53906" b="24175"/>
          <a:stretch/>
        </p:blipFill>
        <p:spPr>
          <a:xfrm>
            <a:off x="7990135" y="1942513"/>
            <a:ext cx="3454400" cy="229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348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173</TotalTime>
  <Words>558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freight-text-pro</vt:lpstr>
      <vt:lpstr>Retrospect</vt:lpstr>
      <vt:lpstr>Lending Club Case Study</vt:lpstr>
      <vt:lpstr>Problem Statement</vt:lpstr>
      <vt:lpstr>Objective:</vt:lpstr>
      <vt:lpstr>Data Solving process</vt:lpstr>
      <vt:lpstr>Data Cleaning</vt:lpstr>
      <vt:lpstr>Analysis</vt:lpstr>
      <vt:lpstr>Loan Status Analysis</vt:lpstr>
      <vt:lpstr>Loan Amount</vt:lpstr>
      <vt:lpstr>Grade and employee work experience </vt:lpstr>
      <vt:lpstr>Purpose and Loan Term</vt:lpstr>
      <vt:lpstr>Loan Defaulters as per State</vt:lpstr>
      <vt:lpstr>General Analysis</vt:lpstr>
      <vt:lpstr>PowerPoint Presentation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aditya.bhosale.btech2018</dc:creator>
  <cp:lastModifiedBy>aditya.bhosale.btech2018</cp:lastModifiedBy>
  <cp:revision>1</cp:revision>
  <dcterms:created xsi:type="dcterms:W3CDTF">2022-01-04T07:55:46Z</dcterms:created>
  <dcterms:modified xsi:type="dcterms:W3CDTF">2022-01-04T10:48:47Z</dcterms:modified>
</cp:coreProperties>
</file>