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59"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knoon" initials="M" lastIdx="1" clrIdx="0">
    <p:extLst>
      <p:ext uri="{19B8F6BF-5375-455C-9EA6-DF929625EA0E}">
        <p15:presenceInfo xmlns:p15="http://schemas.microsoft.com/office/powerpoint/2012/main" userId="Makno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B87D"/>
    <a:srgbClr val="F0C6E4"/>
    <a:srgbClr val="ABE1E7"/>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65" d="100"/>
          <a:sy n="65" d="100"/>
        </p:scale>
        <p:origin x="8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253B9-63EA-4520-B90E-B191C95CD2A5}"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AEDDB-DE93-434F-AF56-74C49812637B}" type="slidenum">
              <a:rPr lang="en-US" smtClean="0"/>
              <a:t>‹#›</a:t>
            </a:fld>
            <a:endParaRPr lang="en-US"/>
          </a:p>
        </p:txBody>
      </p:sp>
    </p:spTree>
    <p:extLst>
      <p:ext uri="{BB962C8B-B14F-4D97-AF65-F5344CB8AC3E}">
        <p14:creationId xmlns:p14="http://schemas.microsoft.com/office/powerpoint/2010/main" val="1974753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3AEDDB-DE93-434F-AF56-74C49812637B}" type="slidenum">
              <a:rPr lang="en-US" smtClean="0"/>
              <a:t>3</a:t>
            </a:fld>
            <a:endParaRPr lang="en-US"/>
          </a:p>
        </p:txBody>
      </p:sp>
    </p:spTree>
    <p:extLst>
      <p:ext uri="{BB962C8B-B14F-4D97-AF65-F5344CB8AC3E}">
        <p14:creationId xmlns:p14="http://schemas.microsoft.com/office/powerpoint/2010/main" val="249945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CC05-EC98-A8FB-84A0-82A654101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A27269-23EA-1275-B0B8-E7A7F8925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626CD6-C103-1A74-B80A-6370C943AD4A}"/>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5" name="Footer Placeholder 4">
            <a:extLst>
              <a:ext uri="{FF2B5EF4-FFF2-40B4-BE49-F238E27FC236}">
                <a16:creationId xmlns:a16="http://schemas.microsoft.com/office/drawing/2014/main" id="{E4453F42-88A0-A9BF-C0F7-4D27E92C0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2A258-53E9-E7ED-9510-B65D31EDCF1E}"/>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26926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9707-5E9D-C971-4867-78BA9A788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E29880-6CE2-819B-C5CB-ADB376959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EBD90-EFBD-049B-26C7-C9D7CDFE0B2F}"/>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5" name="Footer Placeholder 4">
            <a:extLst>
              <a:ext uri="{FF2B5EF4-FFF2-40B4-BE49-F238E27FC236}">
                <a16:creationId xmlns:a16="http://schemas.microsoft.com/office/drawing/2014/main" id="{B7D1B6D7-3459-022D-E04A-0876FE863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18FC4-B0F2-7C82-F61F-C70A0663CF57}"/>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338572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2DCC0-F299-817E-CAB3-B5D212948F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E90A88-97DB-AA1D-7658-1897F49F9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C8CB3-9A0F-36CC-90B3-4C6E61369D73}"/>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5" name="Footer Placeholder 4">
            <a:extLst>
              <a:ext uri="{FF2B5EF4-FFF2-40B4-BE49-F238E27FC236}">
                <a16:creationId xmlns:a16="http://schemas.microsoft.com/office/drawing/2014/main" id="{378FD4B0-FF4D-CEB0-385E-B4F3F497F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E38CE-D7A9-3326-36A3-44B818C9962C}"/>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49834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EE0B-B457-EE79-38C6-51C9E302F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098B3-6C6C-A352-07F2-C6A1C6A1BB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C3654-A89F-FF7A-2376-363D16DFDFE8}"/>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5" name="Footer Placeholder 4">
            <a:extLst>
              <a:ext uri="{FF2B5EF4-FFF2-40B4-BE49-F238E27FC236}">
                <a16:creationId xmlns:a16="http://schemas.microsoft.com/office/drawing/2014/main" id="{84D349EC-4CB3-022D-D5DE-84D0C1254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AC971-A161-EB27-7F74-A1D99D955259}"/>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202191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C3FF-E907-E8AF-4C52-327294493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B1FEB-CA9F-3D8F-C2F1-D215954F53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139BCA-9A4A-55F1-364D-30DC94CDD5F9}"/>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5" name="Footer Placeholder 4">
            <a:extLst>
              <a:ext uri="{FF2B5EF4-FFF2-40B4-BE49-F238E27FC236}">
                <a16:creationId xmlns:a16="http://schemas.microsoft.com/office/drawing/2014/main" id="{159C6DC1-A991-9DD2-7EE6-A9154144B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57F73-1277-332E-5044-2C8972078D0F}"/>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4074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68E1-5235-7A3C-4971-0ABFB4707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6C948-2528-D279-8EFB-2D394633A4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E6B0B0-3503-B37B-A395-A7EFFDEBE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6B2DC8-1A47-B954-33A8-7F8F3F36EC90}"/>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6" name="Footer Placeholder 5">
            <a:extLst>
              <a:ext uri="{FF2B5EF4-FFF2-40B4-BE49-F238E27FC236}">
                <a16:creationId xmlns:a16="http://schemas.microsoft.com/office/drawing/2014/main" id="{ADFE3919-004E-18BB-373A-A8397DA33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D6FB2-7FD0-A0B2-9B74-3D58FE796C6F}"/>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1578532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6742-5D68-493D-4F6D-D88896E14C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872C1F-7C5C-6E09-1C8D-314C85573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397EBC-5699-4E3C-EFEC-027CA2ED5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D5E7B5-2654-2102-A356-CA0A25CCC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B90962-CFA6-5DBC-E191-C564BA587C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AA72C8-0E19-E6AA-3EA1-1F2692D93FC4}"/>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8" name="Footer Placeholder 7">
            <a:extLst>
              <a:ext uri="{FF2B5EF4-FFF2-40B4-BE49-F238E27FC236}">
                <a16:creationId xmlns:a16="http://schemas.microsoft.com/office/drawing/2014/main" id="{D7968104-2334-D8AE-3314-19BE00BE67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6D898-7597-9A89-33A3-F2F1105F936D}"/>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3368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130E-7F87-A021-DF35-C5445709D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F2B2A8-732A-2ED1-00B8-C1B8D6E51492}"/>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4" name="Footer Placeholder 3">
            <a:extLst>
              <a:ext uri="{FF2B5EF4-FFF2-40B4-BE49-F238E27FC236}">
                <a16:creationId xmlns:a16="http://schemas.microsoft.com/office/drawing/2014/main" id="{59E521C3-81ED-795D-7C5F-1A3FA21C2C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2268AD-0541-B363-6F05-6E2DCE1DCF2B}"/>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2822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8CB12-7850-40DD-19BB-C9B5B39966F1}"/>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3" name="Footer Placeholder 2">
            <a:extLst>
              <a:ext uri="{FF2B5EF4-FFF2-40B4-BE49-F238E27FC236}">
                <a16:creationId xmlns:a16="http://schemas.microsoft.com/office/drawing/2014/main" id="{1F6E1433-C9F2-EB1F-B286-EA3377119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B6528D-19FD-A4A1-8A1D-0C6D2B90DD55}"/>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304958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4EC4-DC8E-DBFC-E32D-0CB894453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5E69A4-2087-9C1C-A1B3-8C08A6CD2C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7D5FF1-0B85-DF6F-B836-01737E544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57F97-CEF8-BA4A-20B8-CB8EB4A3DF5A}"/>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6" name="Footer Placeholder 5">
            <a:extLst>
              <a:ext uri="{FF2B5EF4-FFF2-40B4-BE49-F238E27FC236}">
                <a16:creationId xmlns:a16="http://schemas.microsoft.com/office/drawing/2014/main" id="{B7EC97D3-D7E3-E733-7EA2-1BCECF613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859BB-0163-3B2C-55E7-5296CE8EC9EA}"/>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186829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2AB4-47A4-72DA-B6BC-ACBF1A7DA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A5BCEA-9FD2-EF55-8C40-7F52FA924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6585F9-30A8-3E94-3720-6A70FB593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96CD8-D275-8BF2-C5A0-B68DAF17419E}"/>
              </a:ext>
            </a:extLst>
          </p:cNvPr>
          <p:cNvSpPr>
            <a:spLocks noGrp="1"/>
          </p:cNvSpPr>
          <p:nvPr>
            <p:ph type="dt" sz="half" idx="10"/>
          </p:nvPr>
        </p:nvSpPr>
        <p:spPr/>
        <p:txBody>
          <a:bodyPr/>
          <a:lstStyle/>
          <a:p>
            <a:fld id="{DC5B4790-2905-415F-8D12-CC8C4A9E7B43}" type="datetimeFigureOut">
              <a:rPr lang="en-US" smtClean="0"/>
              <a:t>6/10/2024</a:t>
            </a:fld>
            <a:endParaRPr lang="en-US"/>
          </a:p>
        </p:txBody>
      </p:sp>
      <p:sp>
        <p:nvSpPr>
          <p:cNvPr id="6" name="Footer Placeholder 5">
            <a:extLst>
              <a:ext uri="{FF2B5EF4-FFF2-40B4-BE49-F238E27FC236}">
                <a16:creationId xmlns:a16="http://schemas.microsoft.com/office/drawing/2014/main" id="{5DAFB78C-E179-799E-D241-AC19B3F36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0D593-53D1-E76F-F411-800F5AEF751A}"/>
              </a:ext>
            </a:extLst>
          </p:cNvPr>
          <p:cNvSpPr>
            <a:spLocks noGrp="1"/>
          </p:cNvSpPr>
          <p:nvPr>
            <p:ph type="sldNum" sz="quarter" idx="12"/>
          </p:nvPr>
        </p:nvSpPr>
        <p:spPr/>
        <p:txBody>
          <a:bodyPr/>
          <a:lstStyle/>
          <a:p>
            <a:fld id="{A66559D9-D9C2-4DD8-843D-BB342CF49E7C}" type="slidenum">
              <a:rPr lang="en-US" smtClean="0"/>
              <a:t>‹#›</a:t>
            </a:fld>
            <a:endParaRPr lang="en-US"/>
          </a:p>
        </p:txBody>
      </p:sp>
    </p:spTree>
    <p:extLst>
      <p:ext uri="{BB962C8B-B14F-4D97-AF65-F5344CB8AC3E}">
        <p14:creationId xmlns:p14="http://schemas.microsoft.com/office/powerpoint/2010/main" val="307109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E759D-1E6F-AD9A-A66E-6DEA06004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C6CC49-FC11-1A30-E8B5-90084C822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D76A9-7401-898A-D4BF-C63084AE1B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B4790-2905-415F-8D12-CC8C4A9E7B43}" type="datetimeFigureOut">
              <a:rPr lang="en-US" smtClean="0"/>
              <a:t>6/10/2024</a:t>
            </a:fld>
            <a:endParaRPr lang="en-US"/>
          </a:p>
        </p:txBody>
      </p:sp>
      <p:sp>
        <p:nvSpPr>
          <p:cNvPr id="5" name="Footer Placeholder 4">
            <a:extLst>
              <a:ext uri="{FF2B5EF4-FFF2-40B4-BE49-F238E27FC236}">
                <a16:creationId xmlns:a16="http://schemas.microsoft.com/office/drawing/2014/main" id="{05A4A86B-122E-80E6-EB79-C142A1A9DE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F8F563-C1AF-7285-C21D-755B4E2A3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559D9-D9C2-4DD8-843D-BB342CF49E7C}" type="slidenum">
              <a:rPr lang="en-US" smtClean="0"/>
              <a:t>‹#›</a:t>
            </a:fld>
            <a:endParaRPr lang="en-US"/>
          </a:p>
        </p:txBody>
      </p:sp>
    </p:spTree>
    <p:extLst>
      <p:ext uri="{BB962C8B-B14F-4D97-AF65-F5344CB8AC3E}">
        <p14:creationId xmlns:p14="http://schemas.microsoft.com/office/powerpoint/2010/main" val="136693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asawer.maknoon/viz/ROCKBUSTERSTEALTHLLCDataAnalysisProject/Story1?publish=yes" TargetMode="External"/><Relationship Id="rId2" Type="http://schemas.openxmlformats.org/officeDocument/2006/relationships/hyperlink" Target="mailto:sawreemak@gmail.com"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30ED-ADA2-C871-EF11-4D908AAE0910}"/>
              </a:ext>
            </a:extLst>
          </p:cNvPr>
          <p:cNvSpPr>
            <a:spLocks noGrp="1"/>
          </p:cNvSpPr>
          <p:nvPr>
            <p:ph type="ctrTitle"/>
          </p:nvPr>
        </p:nvSpPr>
        <p:spPr>
          <a:xfrm>
            <a:off x="2743202" y="886389"/>
            <a:ext cx="9144000" cy="3438320"/>
          </a:xfrm>
        </p:spPr>
        <p:txBody>
          <a:bodyPr>
            <a:normAutofit fontScale="90000"/>
          </a:bodyPr>
          <a:lstStyle/>
          <a:p>
            <a:br>
              <a:rPr lang="en-US" dirty="0"/>
            </a:br>
            <a:br>
              <a:rPr lang="en-US" dirty="0"/>
            </a:br>
            <a:br>
              <a:rPr lang="en-US" dirty="0"/>
            </a:br>
            <a:br>
              <a:rPr lang="en-US" dirty="0"/>
            </a:br>
            <a:r>
              <a:rPr lang="en-US" b="1" dirty="0"/>
              <a:t>ROCKBUSTER STEALTH LLC </a:t>
            </a:r>
            <a:br>
              <a:rPr lang="en-US" b="1" dirty="0"/>
            </a:br>
            <a:r>
              <a:rPr lang="en-US" b="1" dirty="0"/>
              <a:t>Data Analysis</a:t>
            </a:r>
            <a:br>
              <a:rPr lang="en-US" b="1" dirty="0"/>
            </a:br>
            <a:r>
              <a:rPr lang="en-US" b="1" dirty="0"/>
              <a:t>Project </a:t>
            </a:r>
            <a:br>
              <a:rPr lang="en-US" b="1" dirty="0"/>
            </a:br>
            <a:endParaRPr lang="en-US" b="1" dirty="0"/>
          </a:p>
        </p:txBody>
      </p:sp>
      <p:sp>
        <p:nvSpPr>
          <p:cNvPr id="3" name="Subtitle 2">
            <a:extLst>
              <a:ext uri="{FF2B5EF4-FFF2-40B4-BE49-F238E27FC236}">
                <a16:creationId xmlns:a16="http://schemas.microsoft.com/office/drawing/2014/main" id="{069B5E24-1A92-AEBC-ABB1-2B7D3FB571D2}"/>
              </a:ext>
            </a:extLst>
          </p:cNvPr>
          <p:cNvSpPr>
            <a:spLocks noGrp="1"/>
          </p:cNvSpPr>
          <p:nvPr>
            <p:ph type="subTitle" idx="1"/>
          </p:nvPr>
        </p:nvSpPr>
        <p:spPr>
          <a:xfrm>
            <a:off x="2861189" y="4324709"/>
            <a:ext cx="9144000" cy="1655762"/>
          </a:xfrm>
        </p:spPr>
        <p:txBody>
          <a:bodyPr/>
          <a:lstStyle/>
          <a:p>
            <a:r>
              <a:rPr lang="en-US" dirty="0"/>
              <a:t>By:</a:t>
            </a:r>
          </a:p>
          <a:p>
            <a:r>
              <a:rPr lang="en-US" dirty="0"/>
              <a:t>Asawer  Maknoon</a:t>
            </a:r>
          </a:p>
          <a:p>
            <a:r>
              <a:rPr lang="en-US" dirty="0"/>
              <a:t>June-2024</a:t>
            </a:r>
          </a:p>
        </p:txBody>
      </p:sp>
      <p:pic>
        <p:nvPicPr>
          <p:cNvPr id="13" name="Picture 12">
            <a:extLst>
              <a:ext uri="{FF2B5EF4-FFF2-40B4-BE49-F238E27FC236}">
                <a16:creationId xmlns:a16="http://schemas.microsoft.com/office/drawing/2014/main" id="{A6CF54B6-25AA-91A6-2C3C-F6B366343685}"/>
              </a:ext>
            </a:extLst>
          </p:cNvPr>
          <p:cNvPicPr>
            <a:picLocks noChangeAspect="1"/>
          </p:cNvPicPr>
          <p:nvPr/>
        </p:nvPicPr>
        <p:blipFill>
          <a:blip r:embed="rId2"/>
          <a:stretch>
            <a:fillRect/>
          </a:stretch>
        </p:blipFill>
        <p:spPr>
          <a:xfrm>
            <a:off x="-117987" y="1886309"/>
            <a:ext cx="4876800" cy="4876800"/>
          </a:xfrm>
          <a:prstGeom prst="rect">
            <a:avLst/>
          </a:prstGeom>
        </p:spPr>
      </p:pic>
    </p:spTree>
    <p:extLst>
      <p:ext uri="{BB962C8B-B14F-4D97-AF65-F5344CB8AC3E}">
        <p14:creationId xmlns:p14="http://schemas.microsoft.com/office/powerpoint/2010/main" val="57542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4DCD-FEC5-98B3-C6A6-BE5E616B0ECF}"/>
              </a:ext>
            </a:extLst>
          </p:cNvPr>
          <p:cNvSpPr>
            <a:spLocks noGrp="1"/>
          </p:cNvSpPr>
          <p:nvPr>
            <p:ph type="title"/>
          </p:nvPr>
        </p:nvSpPr>
        <p:spPr/>
        <p:txBody>
          <a:bodyPr>
            <a:normAutofit/>
          </a:bodyPr>
          <a:lstStyle/>
          <a:p>
            <a:r>
              <a:rPr lang="en-US" sz="3600" b="1" dirty="0"/>
              <a:t>MOST POPULAR GENRES</a:t>
            </a:r>
          </a:p>
        </p:txBody>
      </p:sp>
      <p:pic>
        <p:nvPicPr>
          <p:cNvPr id="5" name="Picture 4">
            <a:extLst>
              <a:ext uri="{FF2B5EF4-FFF2-40B4-BE49-F238E27FC236}">
                <a16:creationId xmlns:a16="http://schemas.microsoft.com/office/drawing/2014/main" id="{CD89F997-DCD8-2DCB-B911-935B0A509E72}"/>
              </a:ext>
            </a:extLst>
          </p:cNvPr>
          <p:cNvPicPr>
            <a:picLocks noChangeAspect="1"/>
          </p:cNvPicPr>
          <p:nvPr/>
        </p:nvPicPr>
        <p:blipFill>
          <a:blip r:embed="rId2"/>
          <a:stretch>
            <a:fillRect/>
          </a:stretch>
        </p:blipFill>
        <p:spPr>
          <a:xfrm>
            <a:off x="838200" y="1265908"/>
            <a:ext cx="7789606" cy="5226968"/>
          </a:xfrm>
          <a:prstGeom prst="rect">
            <a:avLst/>
          </a:prstGeom>
        </p:spPr>
      </p:pic>
      <p:pic>
        <p:nvPicPr>
          <p:cNvPr id="13" name="Picture 12">
            <a:extLst>
              <a:ext uri="{FF2B5EF4-FFF2-40B4-BE49-F238E27FC236}">
                <a16:creationId xmlns:a16="http://schemas.microsoft.com/office/drawing/2014/main" id="{556F0E25-326C-0DF8-BDD4-8CFE735C5806}"/>
              </a:ext>
            </a:extLst>
          </p:cNvPr>
          <p:cNvPicPr>
            <a:picLocks noChangeAspect="1"/>
          </p:cNvPicPr>
          <p:nvPr/>
        </p:nvPicPr>
        <p:blipFill>
          <a:blip r:embed="rId3"/>
          <a:stretch>
            <a:fillRect/>
          </a:stretch>
        </p:blipFill>
        <p:spPr>
          <a:xfrm>
            <a:off x="9393034" y="4351543"/>
            <a:ext cx="2506457" cy="2506457"/>
          </a:xfrm>
          <a:prstGeom prst="rect">
            <a:avLst/>
          </a:prstGeom>
        </p:spPr>
      </p:pic>
    </p:spTree>
    <p:extLst>
      <p:ext uri="{BB962C8B-B14F-4D97-AF65-F5344CB8AC3E}">
        <p14:creationId xmlns:p14="http://schemas.microsoft.com/office/powerpoint/2010/main" val="4862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9DF9-823E-A8DE-BE7E-210142CAB05D}"/>
              </a:ext>
            </a:extLst>
          </p:cNvPr>
          <p:cNvSpPr>
            <a:spLocks noGrp="1"/>
          </p:cNvSpPr>
          <p:nvPr>
            <p:ph type="title"/>
          </p:nvPr>
        </p:nvSpPr>
        <p:spPr/>
        <p:txBody>
          <a:bodyPr/>
          <a:lstStyle/>
          <a:p>
            <a:r>
              <a:rPr lang="en-US" b="1" dirty="0"/>
              <a:t>CONCLUSION</a:t>
            </a:r>
          </a:p>
        </p:txBody>
      </p:sp>
      <p:sp>
        <p:nvSpPr>
          <p:cNvPr id="5" name="TextBox 4">
            <a:extLst>
              <a:ext uri="{FF2B5EF4-FFF2-40B4-BE49-F238E27FC236}">
                <a16:creationId xmlns:a16="http://schemas.microsoft.com/office/drawing/2014/main" id="{60EF93A8-8C3D-39C4-BE32-614AB4483C8E}"/>
              </a:ext>
            </a:extLst>
          </p:cNvPr>
          <p:cNvSpPr txBox="1"/>
          <p:nvPr/>
        </p:nvSpPr>
        <p:spPr>
          <a:xfrm>
            <a:off x="838200" y="1498959"/>
            <a:ext cx="7569610" cy="46612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t>The top 5 genres contributing to revenue gain are sports, sci-fi, animation, drama and comedy.</a:t>
            </a:r>
          </a:p>
          <a:p>
            <a:pPr marL="285750" indent="-285750" algn="just">
              <a:lnSpc>
                <a:spcPct val="150000"/>
              </a:lnSpc>
              <a:buFont typeface="Arial" panose="020B0604020202020204" pitchFamily="34" charset="0"/>
              <a:buChar char="•"/>
            </a:pPr>
            <a:r>
              <a:rPr lang="en-US" sz="2000" dirty="0"/>
              <a:t>Top 5 movies contributing to revenue gain are Telegraph Voyage, Zorro Ark, Wife Turn, Innocent Usual, and Hustler Party.</a:t>
            </a:r>
          </a:p>
          <a:p>
            <a:pPr marL="285750" indent="-285750" algn="just">
              <a:lnSpc>
                <a:spcPct val="150000"/>
              </a:lnSpc>
              <a:buFont typeface="Arial" panose="020B0604020202020204" pitchFamily="34" charset="0"/>
              <a:buChar char="•"/>
            </a:pPr>
            <a:r>
              <a:rPr lang="en-US" sz="2000" dirty="0"/>
              <a:t>Top 10 countries based on number of customers are India, China, United States, Japan, and Mexico.</a:t>
            </a:r>
          </a:p>
          <a:p>
            <a:pPr marL="285750" indent="-285750" algn="just">
              <a:lnSpc>
                <a:spcPct val="150000"/>
              </a:lnSpc>
              <a:buFont typeface="Arial" panose="020B0604020202020204" pitchFamily="34" charset="0"/>
              <a:buChar char="•"/>
            </a:pPr>
            <a:r>
              <a:rPr lang="en-US" sz="2000" dirty="0"/>
              <a:t>Our top 5 cities with highest sales are </a:t>
            </a:r>
            <a:r>
              <a:rPr lang="en-US" sz="2000" b="0" u="none" strike="noStrike" dirty="0">
                <a:solidFill>
                  <a:srgbClr val="000000"/>
                </a:solidFill>
                <a:effectLst/>
              </a:rPr>
              <a:t>Saint-Denis, </a:t>
            </a:r>
            <a:r>
              <a:rPr lang="en-US" sz="2000" b="0" u="none" strike="noStrike" dirty="0" err="1">
                <a:solidFill>
                  <a:srgbClr val="000000"/>
                </a:solidFill>
                <a:effectLst/>
              </a:rPr>
              <a:t>Molodetno</a:t>
            </a:r>
            <a:r>
              <a:rPr lang="en-US" sz="2000" b="0" u="none" strike="noStrike" dirty="0">
                <a:solidFill>
                  <a:srgbClr val="000000"/>
                </a:solidFill>
                <a:effectLst/>
              </a:rPr>
              <a:t>, </a:t>
            </a:r>
            <a:r>
              <a:rPr lang="en-US" sz="2000" b="0" u="none" strike="noStrike" dirty="0" err="1">
                <a:solidFill>
                  <a:srgbClr val="000000"/>
                </a:solidFill>
                <a:effectLst/>
              </a:rPr>
              <a:t>Tokat</a:t>
            </a:r>
            <a:r>
              <a:rPr lang="en-US" sz="2000" b="0" u="none" strike="noStrike" dirty="0">
                <a:solidFill>
                  <a:srgbClr val="000000"/>
                </a:solidFill>
                <a:effectLst/>
              </a:rPr>
              <a:t>, </a:t>
            </a:r>
            <a:r>
              <a:rPr lang="en-US" sz="2000" b="0" u="none" strike="noStrike" dirty="0" err="1">
                <a:solidFill>
                  <a:srgbClr val="000000"/>
                </a:solidFill>
                <a:effectLst/>
              </a:rPr>
              <a:t>Atlixco</a:t>
            </a:r>
            <a:r>
              <a:rPr lang="en-US" sz="2000" b="0" u="none" strike="noStrike" dirty="0">
                <a:solidFill>
                  <a:srgbClr val="000000"/>
                </a:solidFill>
                <a:effectLst/>
              </a:rPr>
              <a:t> and Pontianak.</a:t>
            </a:r>
            <a:endParaRPr lang="en-US" sz="2000" dirty="0"/>
          </a:p>
          <a:p>
            <a:pPr marL="285750" indent="-285750" algn="just">
              <a:lnSpc>
                <a:spcPct val="150000"/>
              </a:lnSpc>
              <a:buFont typeface="Arial" panose="020B0604020202020204" pitchFamily="34" charset="0"/>
              <a:buChar char="•"/>
            </a:pPr>
            <a:r>
              <a:rPr lang="en-US" sz="2000" dirty="0"/>
              <a:t>The majority of the high lifetime value customers are from the highest performing countries</a:t>
            </a:r>
            <a:r>
              <a:rPr lang="en-US" sz="1800" dirty="0"/>
              <a:t>. </a:t>
            </a:r>
          </a:p>
        </p:txBody>
      </p:sp>
      <p:pic>
        <p:nvPicPr>
          <p:cNvPr id="9" name="Picture 8">
            <a:extLst>
              <a:ext uri="{FF2B5EF4-FFF2-40B4-BE49-F238E27FC236}">
                <a16:creationId xmlns:a16="http://schemas.microsoft.com/office/drawing/2014/main" id="{1B925CD6-FD02-9BD2-87D6-55A2BF1A64CB}"/>
              </a:ext>
            </a:extLst>
          </p:cNvPr>
          <p:cNvPicPr>
            <a:picLocks noChangeAspect="1"/>
          </p:cNvPicPr>
          <p:nvPr/>
        </p:nvPicPr>
        <p:blipFill>
          <a:blip r:embed="rId2"/>
          <a:stretch>
            <a:fillRect/>
          </a:stretch>
        </p:blipFill>
        <p:spPr>
          <a:xfrm>
            <a:off x="8835514" y="1138084"/>
            <a:ext cx="2889454" cy="4820264"/>
          </a:xfrm>
          <a:prstGeom prst="rect">
            <a:avLst/>
          </a:prstGeom>
        </p:spPr>
      </p:pic>
    </p:spTree>
    <p:extLst>
      <p:ext uri="{BB962C8B-B14F-4D97-AF65-F5344CB8AC3E}">
        <p14:creationId xmlns:p14="http://schemas.microsoft.com/office/powerpoint/2010/main" val="18828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E84C-A3E2-91BD-8285-C4A53F009FA1}"/>
              </a:ext>
            </a:extLst>
          </p:cNvPr>
          <p:cNvSpPr>
            <a:spLocks noGrp="1"/>
          </p:cNvSpPr>
          <p:nvPr>
            <p:ph type="title"/>
          </p:nvPr>
        </p:nvSpPr>
        <p:spPr/>
        <p:txBody>
          <a:bodyPr/>
          <a:lstStyle/>
          <a:p>
            <a:pPr algn="ctr"/>
            <a:r>
              <a:rPr lang="en-US" sz="4400" b="1" dirty="0">
                <a:solidFill>
                  <a:schemeClr val="tx2"/>
                </a:solidFill>
              </a:rPr>
              <a:t>        RECOMMENDATION</a:t>
            </a:r>
            <a:endParaRPr lang="en-US" b="1" dirty="0"/>
          </a:p>
        </p:txBody>
      </p:sp>
      <p:pic>
        <p:nvPicPr>
          <p:cNvPr id="9" name="Picture 8">
            <a:extLst>
              <a:ext uri="{FF2B5EF4-FFF2-40B4-BE49-F238E27FC236}">
                <a16:creationId xmlns:a16="http://schemas.microsoft.com/office/drawing/2014/main" id="{27F4F65B-A761-8DFA-2B19-6EA5CBEF529E}"/>
              </a:ext>
            </a:extLst>
          </p:cNvPr>
          <p:cNvPicPr>
            <a:picLocks noChangeAspect="1"/>
          </p:cNvPicPr>
          <p:nvPr/>
        </p:nvPicPr>
        <p:blipFill>
          <a:blip r:embed="rId2"/>
          <a:stretch>
            <a:fillRect/>
          </a:stretch>
        </p:blipFill>
        <p:spPr>
          <a:xfrm>
            <a:off x="158545" y="245346"/>
            <a:ext cx="2890684" cy="2890684"/>
          </a:xfrm>
          <a:prstGeom prst="rect">
            <a:avLst/>
          </a:prstGeom>
        </p:spPr>
      </p:pic>
      <p:sp>
        <p:nvSpPr>
          <p:cNvPr id="11" name="TextBox 10">
            <a:extLst>
              <a:ext uri="{FF2B5EF4-FFF2-40B4-BE49-F238E27FC236}">
                <a16:creationId xmlns:a16="http://schemas.microsoft.com/office/drawing/2014/main" id="{33D92729-E353-D79C-D292-41E15E497F65}"/>
              </a:ext>
            </a:extLst>
          </p:cNvPr>
          <p:cNvSpPr txBox="1"/>
          <p:nvPr/>
        </p:nvSpPr>
        <p:spPr>
          <a:xfrm>
            <a:off x="3049229" y="1720839"/>
            <a:ext cx="8646242" cy="4708981"/>
          </a:xfrm>
          <a:prstGeom prst="rect">
            <a:avLst/>
          </a:prstGeom>
          <a:noFill/>
        </p:spPr>
        <p:txBody>
          <a:bodyPr wrap="square">
            <a:spAutoFit/>
          </a:bodyPr>
          <a:lstStyle/>
          <a:p>
            <a:pPr marL="342900" indent="-342900" algn="just">
              <a:buFont typeface="Wingdings" panose="05000000000000000000" pitchFamily="2" charset="2"/>
              <a:buChar char="ü"/>
            </a:pPr>
            <a:r>
              <a:rPr lang="en-US" sz="2000" b="1" i="0" dirty="0">
                <a:solidFill>
                  <a:srgbClr val="111111"/>
                </a:solidFill>
                <a:effectLst/>
                <a:highlight>
                  <a:srgbClr val="FFFFFF"/>
                </a:highlight>
                <a:latin typeface="-apple-system"/>
              </a:rPr>
              <a:t>Beta Launch in Strategic Countries:</a:t>
            </a:r>
          </a:p>
          <a:p>
            <a:pPr algn="just"/>
            <a:endParaRPr lang="en-US" sz="2000" b="0" i="0" dirty="0">
              <a:solidFill>
                <a:srgbClr val="111111"/>
              </a:solidFill>
              <a:effectLst/>
              <a:highlight>
                <a:srgbClr val="FFFFFF"/>
              </a:highlight>
              <a:latin typeface="-apple-system"/>
            </a:endParaRPr>
          </a:p>
          <a:p>
            <a:pPr marL="800100" lvl="1" indent="-342900" algn="just">
              <a:buFont typeface="Arial" panose="020B0604020202020204" pitchFamily="34" charset="0"/>
              <a:buChar char="•"/>
            </a:pPr>
            <a:r>
              <a:rPr lang="en-US" sz="2000" b="0" i="0" dirty="0">
                <a:solidFill>
                  <a:srgbClr val="111111"/>
                </a:solidFill>
                <a:effectLst/>
                <a:highlight>
                  <a:srgbClr val="FFFFFF"/>
                </a:highlight>
                <a:latin typeface="-apple-system"/>
              </a:rPr>
              <a:t>Prioritize a beta launch in countries with high customer engagement, such as India, China, the United States, Mexico, and Russia.</a:t>
            </a:r>
          </a:p>
          <a:p>
            <a:pPr lvl="1" algn="just"/>
            <a:endParaRPr lang="en-US" sz="2000" b="0" i="0" dirty="0">
              <a:solidFill>
                <a:srgbClr val="111111"/>
              </a:solidFill>
              <a:effectLst/>
              <a:highlight>
                <a:srgbClr val="FFFFFF"/>
              </a:highlight>
              <a:latin typeface="-apple-system"/>
            </a:endParaRPr>
          </a:p>
          <a:p>
            <a:pPr marL="800100" lvl="1" indent="-342900" algn="just">
              <a:buFont typeface="Arial" panose="020B0604020202020204" pitchFamily="34" charset="0"/>
              <a:buChar char="•"/>
            </a:pPr>
            <a:r>
              <a:rPr lang="en-US" sz="2000" b="0" i="0" dirty="0">
                <a:solidFill>
                  <a:srgbClr val="111111"/>
                </a:solidFill>
                <a:effectLst/>
                <a:highlight>
                  <a:srgbClr val="FFFFFF"/>
                </a:highlight>
                <a:latin typeface="-apple-system"/>
              </a:rPr>
              <a:t>This approach allows loyal customers to provide valuable feedback and suggestions, improving the service before a full-scale launch.</a:t>
            </a:r>
          </a:p>
          <a:p>
            <a:pPr lvl="1" algn="just"/>
            <a:endParaRPr lang="en-US" sz="2000" dirty="0">
              <a:solidFill>
                <a:srgbClr val="111111"/>
              </a:solidFill>
              <a:highlight>
                <a:srgbClr val="FFFFFF"/>
              </a:highlight>
              <a:latin typeface="-apple-system"/>
            </a:endParaRPr>
          </a:p>
          <a:p>
            <a:pPr lvl="1" algn="just"/>
            <a:endParaRPr lang="en-US" sz="2000" b="0" i="0" dirty="0">
              <a:solidFill>
                <a:srgbClr val="111111"/>
              </a:solidFill>
              <a:effectLst/>
              <a:highlight>
                <a:srgbClr val="FFFFFF"/>
              </a:highlight>
              <a:latin typeface="-apple-system"/>
            </a:endParaRPr>
          </a:p>
          <a:p>
            <a:pPr marL="342900" indent="-342900" algn="just">
              <a:buFont typeface="Wingdings" panose="05000000000000000000" pitchFamily="2" charset="2"/>
              <a:buChar char="ü"/>
            </a:pPr>
            <a:r>
              <a:rPr lang="en-US" sz="2000" b="1" i="0" dirty="0">
                <a:solidFill>
                  <a:srgbClr val="111111"/>
                </a:solidFill>
                <a:effectLst/>
                <a:highlight>
                  <a:srgbClr val="FFFFFF"/>
                </a:highlight>
                <a:latin typeface="-apple-system"/>
              </a:rPr>
              <a:t>Genre-Specific Catalog:</a:t>
            </a:r>
            <a:endParaRPr lang="en-US" sz="2000" b="0" i="0" dirty="0">
              <a:solidFill>
                <a:srgbClr val="111111"/>
              </a:solidFill>
              <a:effectLst/>
              <a:highlight>
                <a:srgbClr val="FFFFFF"/>
              </a:highlight>
              <a:latin typeface="-apple-system"/>
            </a:endParaRPr>
          </a:p>
          <a:p>
            <a:pPr marL="800100" lvl="1" indent="-342900" algn="just">
              <a:buFont typeface="Arial" panose="020B0604020202020204" pitchFamily="34" charset="0"/>
              <a:buChar char="•"/>
            </a:pPr>
            <a:r>
              <a:rPr lang="en-US" sz="2000" b="0" i="0" dirty="0">
                <a:solidFill>
                  <a:srgbClr val="111111"/>
                </a:solidFill>
                <a:effectLst/>
                <a:highlight>
                  <a:srgbClr val="FFFFFF"/>
                </a:highlight>
                <a:latin typeface="-apple-system"/>
              </a:rPr>
              <a:t>Leverage the popularity of specific film genres (e.g., Sports, Sci-fi, Animation, Drama).</a:t>
            </a:r>
          </a:p>
          <a:p>
            <a:pPr lvl="1" algn="just"/>
            <a:endParaRPr lang="en-US" sz="2000" b="0" i="0" dirty="0">
              <a:solidFill>
                <a:srgbClr val="111111"/>
              </a:solidFill>
              <a:effectLst/>
              <a:highlight>
                <a:srgbClr val="FFFFFF"/>
              </a:highlight>
              <a:latin typeface="-apple-system"/>
            </a:endParaRPr>
          </a:p>
          <a:p>
            <a:pPr marL="800100" lvl="1" indent="-342900" algn="just">
              <a:buFont typeface="Arial" panose="020B0604020202020204" pitchFamily="34" charset="0"/>
              <a:buChar char="•"/>
            </a:pPr>
            <a:r>
              <a:rPr lang="en-US" sz="2000" b="0" i="0" dirty="0">
                <a:solidFill>
                  <a:srgbClr val="111111"/>
                </a:solidFill>
                <a:effectLst/>
                <a:highlight>
                  <a:srgbClr val="FFFFFF"/>
                </a:highlight>
                <a:latin typeface="-apple-system"/>
              </a:rPr>
              <a:t>Ensure that the majority of the new online video service’s catalog includes titles from these genres.</a:t>
            </a:r>
          </a:p>
        </p:txBody>
      </p:sp>
    </p:spTree>
    <p:extLst>
      <p:ext uri="{BB962C8B-B14F-4D97-AF65-F5344CB8AC3E}">
        <p14:creationId xmlns:p14="http://schemas.microsoft.com/office/powerpoint/2010/main" val="13496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B8323B-5589-6190-EF30-2B5A2107070C}"/>
              </a:ext>
            </a:extLst>
          </p:cNvPr>
          <p:cNvSpPr txBox="1"/>
          <p:nvPr/>
        </p:nvSpPr>
        <p:spPr>
          <a:xfrm>
            <a:off x="1460090" y="3826413"/>
            <a:ext cx="3967316" cy="2308324"/>
          </a:xfrm>
          <a:prstGeom prst="rect">
            <a:avLst/>
          </a:prstGeom>
          <a:noFill/>
        </p:spPr>
        <p:txBody>
          <a:bodyPr wrap="square" rtlCol="0">
            <a:spAutoFit/>
          </a:bodyPr>
          <a:lstStyle/>
          <a:p>
            <a:r>
              <a:rPr lang="en-US" sz="2400" b="1" dirty="0"/>
              <a:t>Any Questions?</a:t>
            </a:r>
          </a:p>
          <a:p>
            <a:r>
              <a:rPr lang="en-US" sz="2400" b="1" dirty="0"/>
              <a:t>Contact</a:t>
            </a:r>
            <a:r>
              <a:rPr lang="en-US" b="1" dirty="0"/>
              <a:t>:</a:t>
            </a:r>
            <a:r>
              <a:rPr lang="en-US" dirty="0"/>
              <a:t> </a:t>
            </a:r>
            <a:r>
              <a:rPr lang="en-US" dirty="0">
                <a:hlinkClick r:id="rId2"/>
              </a:rPr>
              <a:t>sawreemak@gmail.com</a:t>
            </a:r>
            <a:endParaRPr lang="en-US" dirty="0"/>
          </a:p>
          <a:p>
            <a:r>
              <a:rPr lang="en-US" sz="2400" b="1" dirty="0"/>
              <a:t>          Tableau link: </a:t>
            </a:r>
          </a:p>
          <a:p>
            <a:pPr algn="ctr"/>
            <a:r>
              <a:rPr lang="en-US" sz="2400" dirty="0">
                <a:hlinkClick r:id="rId3"/>
              </a:rPr>
              <a:t>ROCKBUSTER STEALTH LLC ?Data </a:t>
            </a:r>
            <a:r>
              <a:rPr lang="en-US" sz="2400" dirty="0" err="1">
                <a:hlinkClick r:id="rId3"/>
              </a:rPr>
              <a:t>Analysis?Project</a:t>
            </a:r>
            <a:r>
              <a:rPr lang="en-US" sz="2400" dirty="0">
                <a:hlinkClick r:id="rId3"/>
              </a:rPr>
              <a:t> | Tableau Public</a:t>
            </a:r>
            <a:endParaRPr lang="en-US" sz="2400" b="1" dirty="0"/>
          </a:p>
        </p:txBody>
      </p:sp>
      <p:pic>
        <p:nvPicPr>
          <p:cNvPr id="12" name="Picture 11">
            <a:extLst>
              <a:ext uri="{FF2B5EF4-FFF2-40B4-BE49-F238E27FC236}">
                <a16:creationId xmlns:a16="http://schemas.microsoft.com/office/drawing/2014/main" id="{4CBC3D9B-B750-D126-65B8-585220A88CA2}"/>
              </a:ext>
            </a:extLst>
          </p:cNvPr>
          <p:cNvPicPr>
            <a:picLocks noChangeAspect="1"/>
          </p:cNvPicPr>
          <p:nvPr/>
        </p:nvPicPr>
        <p:blipFill>
          <a:blip r:embed="rId4"/>
          <a:stretch>
            <a:fillRect/>
          </a:stretch>
        </p:blipFill>
        <p:spPr>
          <a:xfrm>
            <a:off x="6764596" y="503903"/>
            <a:ext cx="4876800" cy="4876800"/>
          </a:xfrm>
          <a:prstGeom prst="rect">
            <a:avLst/>
          </a:prstGeom>
        </p:spPr>
      </p:pic>
    </p:spTree>
    <p:extLst>
      <p:ext uri="{BB962C8B-B14F-4D97-AF65-F5344CB8AC3E}">
        <p14:creationId xmlns:p14="http://schemas.microsoft.com/office/powerpoint/2010/main" val="299196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DEB8-B374-8E96-C7BE-D27A57628A35}"/>
              </a:ext>
            </a:extLst>
          </p:cNvPr>
          <p:cNvSpPr>
            <a:spLocks noGrp="1"/>
          </p:cNvSpPr>
          <p:nvPr>
            <p:ph type="title"/>
          </p:nvPr>
        </p:nvSpPr>
        <p:spPr/>
        <p:txBody>
          <a:bodyPr/>
          <a:lstStyle/>
          <a:p>
            <a:pPr algn="ctr"/>
            <a:r>
              <a:rPr lang="en-US" sz="5400" b="1" dirty="0"/>
              <a:t>                             PROJECT</a:t>
            </a:r>
            <a:r>
              <a:rPr lang="en-US" b="1" dirty="0"/>
              <a:t> OVERVIEW</a:t>
            </a:r>
          </a:p>
        </p:txBody>
      </p:sp>
      <p:sp>
        <p:nvSpPr>
          <p:cNvPr id="3" name="Content Placeholder 2">
            <a:extLst>
              <a:ext uri="{FF2B5EF4-FFF2-40B4-BE49-F238E27FC236}">
                <a16:creationId xmlns:a16="http://schemas.microsoft.com/office/drawing/2014/main" id="{E0B3C5DE-6966-D99B-DADC-D75D076967BD}"/>
              </a:ext>
            </a:extLst>
          </p:cNvPr>
          <p:cNvSpPr>
            <a:spLocks noGrp="1"/>
          </p:cNvSpPr>
          <p:nvPr>
            <p:ph idx="1"/>
          </p:nvPr>
        </p:nvSpPr>
        <p:spPr>
          <a:xfrm>
            <a:off x="5309418" y="1690688"/>
            <a:ext cx="6563034" cy="4486275"/>
          </a:xfrm>
        </p:spPr>
        <p:txBody>
          <a:bodyPr>
            <a:normAutofit fontScale="92500" lnSpcReduction="10000"/>
          </a:bodyPr>
          <a:lstStyle/>
          <a:p>
            <a:pPr marL="0" indent="0" algn="just">
              <a:buNone/>
            </a:pPr>
            <a:r>
              <a:rPr lang="en-US" b="1" dirty="0">
                <a:solidFill>
                  <a:srgbClr val="111111"/>
                </a:solidFill>
                <a:highlight>
                  <a:srgbClr val="FFFFFF"/>
                </a:highlight>
                <a:latin typeface="-apple-system"/>
              </a:rPr>
              <a:t>What is </a:t>
            </a:r>
            <a:r>
              <a:rPr lang="en-US" b="1" i="0" dirty="0" err="1">
                <a:solidFill>
                  <a:srgbClr val="111111"/>
                </a:solidFill>
                <a:effectLst/>
                <a:highlight>
                  <a:srgbClr val="FFFFFF"/>
                </a:highlight>
                <a:latin typeface="-apple-system"/>
              </a:rPr>
              <a:t>Rockbuster</a:t>
            </a:r>
            <a:r>
              <a:rPr lang="en-US" b="1" i="0" dirty="0">
                <a:solidFill>
                  <a:srgbClr val="111111"/>
                </a:solidFill>
                <a:effectLst/>
                <a:highlight>
                  <a:srgbClr val="FFFFFF"/>
                </a:highlight>
                <a:latin typeface="-apple-system"/>
              </a:rPr>
              <a:t> Stealth LLC </a:t>
            </a:r>
            <a:r>
              <a:rPr lang="en-US" b="0" i="0" dirty="0">
                <a:solidFill>
                  <a:srgbClr val="111111"/>
                </a:solidFill>
                <a:effectLst/>
                <a:highlight>
                  <a:srgbClr val="FFFFFF"/>
                </a:highlight>
                <a:latin typeface="-apple-system"/>
              </a:rPr>
              <a:t>is a fictional global movie rental company facing competition from streaming giants like Netflix and Amazon Prime. To stay competitive, they plan to launch an online video rental service using their extensive movie license portfolio.</a:t>
            </a:r>
          </a:p>
          <a:p>
            <a:pPr marL="0" indent="0" algn="just">
              <a:buNone/>
            </a:pPr>
            <a:endParaRPr lang="en-US" dirty="0">
              <a:solidFill>
                <a:srgbClr val="111111"/>
              </a:solidFill>
              <a:highlight>
                <a:srgbClr val="FFFFFF"/>
              </a:highlight>
              <a:latin typeface="-apple-system"/>
            </a:endParaRPr>
          </a:p>
          <a:p>
            <a:pPr marL="0" indent="0" algn="just">
              <a:buNone/>
            </a:pPr>
            <a:r>
              <a:rPr lang="en-US" b="1" i="0" dirty="0">
                <a:solidFill>
                  <a:srgbClr val="111111"/>
                </a:solidFill>
                <a:effectLst/>
                <a:highlight>
                  <a:srgbClr val="FFFFFF"/>
                </a:highlight>
                <a:latin typeface="-apple-system"/>
              </a:rPr>
              <a:t>Objective:</a:t>
            </a:r>
            <a:r>
              <a:rPr lang="en-US" b="0" i="0" dirty="0">
                <a:solidFill>
                  <a:srgbClr val="111111"/>
                </a:solidFill>
                <a:effectLst/>
                <a:highlight>
                  <a:srgbClr val="FFFFFF"/>
                </a:highlight>
                <a:latin typeface="-apple-system"/>
              </a:rPr>
              <a:t> this project will use data analytics to address key business questions, informing </a:t>
            </a:r>
            <a:r>
              <a:rPr lang="en-US" b="0" i="0" dirty="0" err="1">
                <a:solidFill>
                  <a:srgbClr val="111111"/>
                </a:solidFill>
                <a:effectLst/>
                <a:highlight>
                  <a:srgbClr val="FFFFFF"/>
                </a:highlight>
                <a:latin typeface="-apple-system"/>
              </a:rPr>
              <a:t>Rockbuster’s</a:t>
            </a:r>
            <a:r>
              <a:rPr lang="en-US" b="0" i="0" dirty="0">
                <a:solidFill>
                  <a:srgbClr val="111111"/>
                </a:solidFill>
                <a:effectLst/>
                <a:highlight>
                  <a:srgbClr val="FFFFFF"/>
                </a:highlight>
                <a:latin typeface="-apple-system"/>
              </a:rPr>
              <a:t> 2020 strategy as they shift to an online service model. These insights will guide decision-making and strategic planning.</a:t>
            </a:r>
            <a:endParaRPr lang="en-US" dirty="0"/>
          </a:p>
        </p:txBody>
      </p:sp>
      <p:pic>
        <p:nvPicPr>
          <p:cNvPr id="21" name="Picture 20">
            <a:extLst>
              <a:ext uri="{FF2B5EF4-FFF2-40B4-BE49-F238E27FC236}">
                <a16:creationId xmlns:a16="http://schemas.microsoft.com/office/drawing/2014/main" id="{63B88CF2-50E4-E2B0-25DF-5056A9DE86D8}"/>
              </a:ext>
            </a:extLst>
          </p:cNvPr>
          <p:cNvPicPr>
            <a:picLocks noChangeAspect="1"/>
          </p:cNvPicPr>
          <p:nvPr/>
        </p:nvPicPr>
        <p:blipFill>
          <a:blip r:embed="rId2"/>
          <a:stretch>
            <a:fillRect/>
          </a:stretch>
        </p:blipFill>
        <p:spPr>
          <a:xfrm rot="18734424">
            <a:off x="8831" y="1126869"/>
            <a:ext cx="5241859" cy="4604263"/>
          </a:xfrm>
          <a:prstGeom prst="rect">
            <a:avLst/>
          </a:prstGeom>
        </p:spPr>
      </p:pic>
    </p:spTree>
    <p:extLst>
      <p:ext uri="{BB962C8B-B14F-4D97-AF65-F5344CB8AC3E}">
        <p14:creationId xmlns:p14="http://schemas.microsoft.com/office/powerpoint/2010/main" val="358248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9E83-38DA-9236-9FCF-F0131666C9EE}"/>
              </a:ext>
            </a:extLst>
          </p:cNvPr>
          <p:cNvSpPr>
            <a:spLocks noGrp="1"/>
          </p:cNvSpPr>
          <p:nvPr>
            <p:ph type="title"/>
          </p:nvPr>
        </p:nvSpPr>
        <p:spPr/>
        <p:txBody>
          <a:bodyPr>
            <a:normAutofit/>
          </a:bodyPr>
          <a:lstStyle/>
          <a:p>
            <a:pPr algn="ctr"/>
            <a:r>
              <a:rPr lang="en-US" sz="5400" b="1" dirty="0"/>
              <a:t>KEY QUESTIONS </a:t>
            </a:r>
          </a:p>
        </p:txBody>
      </p:sp>
      <p:sp>
        <p:nvSpPr>
          <p:cNvPr id="5" name="Rectangle: Rounded Corners 4">
            <a:extLst>
              <a:ext uri="{FF2B5EF4-FFF2-40B4-BE49-F238E27FC236}">
                <a16:creationId xmlns:a16="http://schemas.microsoft.com/office/drawing/2014/main" id="{9107BED3-AA4A-378C-C165-CB34369A8491}"/>
              </a:ext>
            </a:extLst>
          </p:cNvPr>
          <p:cNvSpPr/>
          <p:nvPr/>
        </p:nvSpPr>
        <p:spPr>
          <a:xfrm>
            <a:off x="1307690" y="1690688"/>
            <a:ext cx="3308555" cy="91440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tx1"/>
                </a:solidFill>
              </a:rPr>
              <a:t>Which movies contributed the most/least to revenue gain? </a:t>
            </a:r>
          </a:p>
        </p:txBody>
      </p:sp>
      <p:sp>
        <p:nvSpPr>
          <p:cNvPr id="6" name="Rectangle: Rounded Corners 5">
            <a:extLst>
              <a:ext uri="{FF2B5EF4-FFF2-40B4-BE49-F238E27FC236}">
                <a16:creationId xmlns:a16="http://schemas.microsoft.com/office/drawing/2014/main" id="{D6D6CBAF-97A9-8FEE-2C84-17CE474D4FBA}"/>
              </a:ext>
            </a:extLst>
          </p:cNvPr>
          <p:cNvSpPr/>
          <p:nvPr/>
        </p:nvSpPr>
        <p:spPr>
          <a:xfrm>
            <a:off x="1307689" y="3281263"/>
            <a:ext cx="3308556" cy="914400"/>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was the average rental duration for all videos?</a:t>
            </a:r>
          </a:p>
        </p:txBody>
      </p:sp>
      <p:sp>
        <p:nvSpPr>
          <p:cNvPr id="7" name="Rectangle: Rounded Corners 6">
            <a:extLst>
              <a:ext uri="{FF2B5EF4-FFF2-40B4-BE49-F238E27FC236}">
                <a16:creationId xmlns:a16="http://schemas.microsoft.com/office/drawing/2014/main" id="{B10CCDE8-902B-1C65-168B-75B34B7E4189}"/>
              </a:ext>
            </a:extLst>
          </p:cNvPr>
          <p:cNvSpPr/>
          <p:nvPr/>
        </p:nvSpPr>
        <p:spPr>
          <a:xfrm>
            <a:off x="1307689" y="5034167"/>
            <a:ext cx="3308557" cy="91440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Which countries are </a:t>
            </a:r>
            <a:r>
              <a:rPr lang="en-US" dirty="0" err="1">
                <a:solidFill>
                  <a:schemeClr val="tx1"/>
                </a:solidFill>
              </a:rPr>
              <a:t>Rockbuster</a:t>
            </a:r>
            <a:r>
              <a:rPr lang="en-US" dirty="0">
                <a:solidFill>
                  <a:schemeClr val="tx1"/>
                </a:solidFill>
              </a:rPr>
              <a:t> customers based in?</a:t>
            </a:r>
          </a:p>
        </p:txBody>
      </p:sp>
      <p:sp>
        <p:nvSpPr>
          <p:cNvPr id="8" name="Rectangle: Rounded Corners 7">
            <a:extLst>
              <a:ext uri="{FF2B5EF4-FFF2-40B4-BE49-F238E27FC236}">
                <a16:creationId xmlns:a16="http://schemas.microsoft.com/office/drawing/2014/main" id="{A0A1F6B8-39DF-83C3-E967-6CB7C437D9A6}"/>
              </a:ext>
            </a:extLst>
          </p:cNvPr>
          <p:cNvSpPr/>
          <p:nvPr/>
        </p:nvSpPr>
        <p:spPr>
          <a:xfrm>
            <a:off x="7270954" y="2147888"/>
            <a:ext cx="2979175" cy="91440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Where are customers with a high lifetime value based?         </a:t>
            </a:r>
          </a:p>
        </p:txBody>
      </p:sp>
      <p:sp>
        <p:nvSpPr>
          <p:cNvPr id="9" name="Rectangle: Rounded Corners 8">
            <a:extLst>
              <a:ext uri="{FF2B5EF4-FFF2-40B4-BE49-F238E27FC236}">
                <a16:creationId xmlns:a16="http://schemas.microsoft.com/office/drawing/2014/main" id="{0C5E55F7-33FF-9A39-B323-596AA5990741}"/>
              </a:ext>
            </a:extLst>
          </p:cNvPr>
          <p:cNvSpPr/>
          <p:nvPr/>
        </p:nvSpPr>
        <p:spPr>
          <a:xfrm>
            <a:off x="7270954" y="4302739"/>
            <a:ext cx="2979175" cy="91440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 sales figure vary between geographic regions? </a:t>
            </a:r>
          </a:p>
        </p:txBody>
      </p:sp>
      <p:pic>
        <p:nvPicPr>
          <p:cNvPr id="4" name="Picture 3">
            <a:extLst>
              <a:ext uri="{FF2B5EF4-FFF2-40B4-BE49-F238E27FC236}">
                <a16:creationId xmlns:a16="http://schemas.microsoft.com/office/drawing/2014/main" id="{47103441-5565-5517-297A-33FA87E8008C}"/>
              </a:ext>
            </a:extLst>
          </p:cNvPr>
          <p:cNvPicPr>
            <a:picLocks noChangeAspect="1"/>
          </p:cNvPicPr>
          <p:nvPr/>
        </p:nvPicPr>
        <p:blipFill>
          <a:blip r:embed="rId3"/>
          <a:stretch>
            <a:fillRect/>
          </a:stretch>
        </p:blipFill>
        <p:spPr>
          <a:xfrm>
            <a:off x="4274573" y="1914374"/>
            <a:ext cx="916858" cy="916858"/>
          </a:xfrm>
          <a:prstGeom prst="rect">
            <a:avLst/>
          </a:prstGeom>
        </p:spPr>
      </p:pic>
      <p:pic>
        <p:nvPicPr>
          <p:cNvPr id="11" name="Picture 10">
            <a:extLst>
              <a:ext uri="{FF2B5EF4-FFF2-40B4-BE49-F238E27FC236}">
                <a16:creationId xmlns:a16="http://schemas.microsoft.com/office/drawing/2014/main" id="{F0C128C9-26D7-47D5-5849-598BA4298169}"/>
              </a:ext>
            </a:extLst>
          </p:cNvPr>
          <p:cNvPicPr>
            <a:picLocks noChangeAspect="1"/>
          </p:cNvPicPr>
          <p:nvPr/>
        </p:nvPicPr>
        <p:blipFill>
          <a:blip r:embed="rId4"/>
          <a:stretch>
            <a:fillRect/>
          </a:stretch>
        </p:blipFill>
        <p:spPr>
          <a:xfrm>
            <a:off x="4253063" y="3443592"/>
            <a:ext cx="1166353" cy="1166353"/>
          </a:xfrm>
          <a:prstGeom prst="rect">
            <a:avLst/>
          </a:prstGeom>
        </p:spPr>
      </p:pic>
      <p:pic>
        <p:nvPicPr>
          <p:cNvPr id="13" name="Picture 12">
            <a:extLst>
              <a:ext uri="{FF2B5EF4-FFF2-40B4-BE49-F238E27FC236}">
                <a16:creationId xmlns:a16="http://schemas.microsoft.com/office/drawing/2014/main" id="{36D278F7-7990-54BE-1D67-9BBD57CB47EB}"/>
              </a:ext>
            </a:extLst>
          </p:cNvPr>
          <p:cNvPicPr>
            <a:picLocks noChangeAspect="1"/>
          </p:cNvPicPr>
          <p:nvPr/>
        </p:nvPicPr>
        <p:blipFill>
          <a:blip r:embed="rId5"/>
          <a:stretch>
            <a:fillRect/>
          </a:stretch>
        </p:blipFill>
        <p:spPr>
          <a:xfrm flipV="1">
            <a:off x="4274573" y="5417011"/>
            <a:ext cx="1063112" cy="1063112"/>
          </a:xfrm>
          <a:prstGeom prst="rect">
            <a:avLst/>
          </a:prstGeom>
        </p:spPr>
      </p:pic>
      <p:pic>
        <p:nvPicPr>
          <p:cNvPr id="15" name="Picture 14">
            <a:extLst>
              <a:ext uri="{FF2B5EF4-FFF2-40B4-BE49-F238E27FC236}">
                <a16:creationId xmlns:a16="http://schemas.microsoft.com/office/drawing/2014/main" id="{17D793CD-02D6-F9C8-A376-DE4A753A86A4}"/>
              </a:ext>
            </a:extLst>
          </p:cNvPr>
          <p:cNvPicPr>
            <a:picLocks noChangeAspect="1"/>
          </p:cNvPicPr>
          <p:nvPr/>
        </p:nvPicPr>
        <p:blipFill>
          <a:blip r:embed="rId6"/>
          <a:stretch>
            <a:fillRect/>
          </a:stretch>
        </p:blipFill>
        <p:spPr>
          <a:xfrm>
            <a:off x="9984763" y="2555261"/>
            <a:ext cx="990496" cy="990496"/>
          </a:xfrm>
          <a:prstGeom prst="rect">
            <a:avLst/>
          </a:prstGeom>
        </p:spPr>
      </p:pic>
      <p:pic>
        <p:nvPicPr>
          <p:cNvPr id="17" name="Picture 16">
            <a:extLst>
              <a:ext uri="{FF2B5EF4-FFF2-40B4-BE49-F238E27FC236}">
                <a16:creationId xmlns:a16="http://schemas.microsoft.com/office/drawing/2014/main" id="{1BE60B75-C10C-2983-5461-1DB329929428}"/>
              </a:ext>
            </a:extLst>
          </p:cNvPr>
          <p:cNvPicPr>
            <a:picLocks noChangeAspect="1"/>
          </p:cNvPicPr>
          <p:nvPr/>
        </p:nvPicPr>
        <p:blipFill>
          <a:blip r:embed="rId7"/>
          <a:stretch>
            <a:fillRect/>
          </a:stretch>
        </p:blipFill>
        <p:spPr>
          <a:xfrm>
            <a:off x="9959364" y="4759940"/>
            <a:ext cx="1063112" cy="1063112"/>
          </a:xfrm>
          <a:prstGeom prst="rect">
            <a:avLst/>
          </a:prstGeom>
        </p:spPr>
      </p:pic>
      <p:pic>
        <p:nvPicPr>
          <p:cNvPr id="19" name="Picture 18">
            <a:extLst>
              <a:ext uri="{FF2B5EF4-FFF2-40B4-BE49-F238E27FC236}">
                <a16:creationId xmlns:a16="http://schemas.microsoft.com/office/drawing/2014/main" id="{9653D78E-63B8-9B46-416F-8AE6EB4EBDBF}"/>
              </a:ext>
            </a:extLst>
          </p:cNvPr>
          <p:cNvPicPr>
            <a:picLocks noChangeAspect="1"/>
          </p:cNvPicPr>
          <p:nvPr/>
        </p:nvPicPr>
        <p:blipFill>
          <a:blip r:embed="rId8"/>
          <a:stretch>
            <a:fillRect/>
          </a:stretch>
        </p:blipFill>
        <p:spPr>
          <a:xfrm>
            <a:off x="318063" y="1681880"/>
            <a:ext cx="952500" cy="952500"/>
          </a:xfrm>
          <a:prstGeom prst="rect">
            <a:avLst/>
          </a:prstGeom>
        </p:spPr>
      </p:pic>
      <p:pic>
        <p:nvPicPr>
          <p:cNvPr id="21" name="Picture 20">
            <a:extLst>
              <a:ext uri="{FF2B5EF4-FFF2-40B4-BE49-F238E27FC236}">
                <a16:creationId xmlns:a16="http://schemas.microsoft.com/office/drawing/2014/main" id="{A15E11AE-D59E-9629-A394-382D14AE2B96}"/>
              </a:ext>
            </a:extLst>
          </p:cNvPr>
          <p:cNvPicPr>
            <a:picLocks noChangeAspect="1"/>
          </p:cNvPicPr>
          <p:nvPr/>
        </p:nvPicPr>
        <p:blipFill>
          <a:blip r:embed="rId9"/>
          <a:stretch>
            <a:fillRect/>
          </a:stretch>
        </p:blipFill>
        <p:spPr>
          <a:xfrm>
            <a:off x="355189" y="3281263"/>
            <a:ext cx="952500" cy="952500"/>
          </a:xfrm>
          <a:prstGeom prst="rect">
            <a:avLst/>
          </a:prstGeom>
        </p:spPr>
      </p:pic>
      <p:pic>
        <p:nvPicPr>
          <p:cNvPr id="23" name="Picture 22">
            <a:extLst>
              <a:ext uri="{FF2B5EF4-FFF2-40B4-BE49-F238E27FC236}">
                <a16:creationId xmlns:a16="http://schemas.microsoft.com/office/drawing/2014/main" id="{D9B27157-BF41-7A88-8AFE-CE518D646D44}"/>
              </a:ext>
            </a:extLst>
          </p:cNvPr>
          <p:cNvPicPr>
            <a:picLocks noChangeAspect="1"/>
          </p:cNvPicPr>
          <p:nvPr/>
        </p:nvPicPr>
        <p:blipFill>
          <a:blip r:embed="rId10"/>
          <a:stretch>
            <a:fillRect/>
          </a:stretch>
        </p:blipFill>
        <p:spPr>
          <a:xfrm>
            <a:off x="318063" y="5034167"/>
            <a:ext cx="952500" cy="952500"/>
          </a:xfrm>
          <a:prstGeom prst="rect">
            <a:avLst/>
          </a:prstGeom>
        </p:spPr>
      </p:pic>
      <p:pic>
        <p:nvPicPr>
          <p:cNvPr id="25" name="Picture 24">
            <a:extLst>
              <a:ext uri="{FF2B5EF4-FFF2-40B4-BE49-F238E27FC236}">
                <a16:creationId xmlns:a16="http://schemas.microsoft.com/office/drawing/2014/main" id="{E180943F-965F-6A8C-ED68-2345866462D9}"/>
              </a:ext>
            </a:extLst>
          </p:cNvPr>
          <p:cNvPicPr>
            <a:picLocks noChangeAspect="1"/>
          </p:cNvPicPr>
          <p:nvPr/>
        </p:nvPicPr>
        <p:blipFill>
          <a:blip r:embed="rId11"/>
          <a:stretch>
            <a:fillRect/>
          </a:stretch>
        </p:blipFill>
        <p:spPr>
          <a:xfrm>
            <a:off x="6219518" y="2158130"/>
            <a:ext cx="952500" cy="952500"/>
          </a:xfrm>
          <a:prstGeom prst="rect">
            <a:avLst/>
          </a:prstGeom>
        </p:spPr>
      </p:pic>
      <p:pic>
        <p:nvPicPr>
          <p:cNvPr id="27" name="Picture 26">
            <a:extLst>
              <a:ext uri="{FF2B5EF4-FFF2-40B4-BE49-F238E27FC236}">
                <a16:creationId xmlns:a16="http://schemas.microsoft.com/office/drawing/2014/main" id="{8B44527F-B1C6-3C90-C076-906CE75ED365}"/>
              </a:ext>
            </a:extLst>
          </p:cNvPr>
          <p:cNvPicPr>
            <a:picLocks noChangeAspect="1"/>
          </p:cNvPicPr>
          <p:nvPr/>
        </p:nvPicPr>
        <p:blipFill>
          <a:blip r:embed="rId12"/>
          <a:stretch>
            <a:fillRect/>
          </a:stretch>
        </p:blipFill>
        <p:spPr>
          <a:xfrm>
            <a:off x="6254289" y="4334595"/>
            <a:ext cx="952500" cy="952500"/>
          </a:xfrm>
          <a:prstGeom prst="rect">
            <a:avLst/>
          </a:prstGeom>
        </p:spPr>
      </p:pic>
    </p:spTree>
    <p:extLst>
      <p:ext uri="{BB962C8B-B14F-4D97-AF65-F5344CB8AC3E}">
        <p14:creationId xmlns:p14="http://schemas.microsoft.com/office/powerpoint/2010/main" val="238900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531E-CD71-5B65-B399-C670DE7DA7BA}"/>
              </a:ext>
            </a:extLst>
          </p:cNvPr>
          <p:cNvSpPr>
            <a:spLocks noGrp="1"/>
          </p:cNvSpPr>
          <p:nvPr>
            <p:ph type="title"/>
          </p:nvPr>
        </p:nvSpPr>
        <p:spPr/>
        <p:txBody>
          <a:bodyPr>
            <a:normAutofit/>
          </a:bodyPr>
          <a:lstStyle/>
          <a:p>
            <a:r>
              <a:rPr lang="en-US" sz="5400" b="1" dirty="0"/>
              <a:t>           DATA OVERVIEW</a:t>
            </a:r>
          </a:p>
        </p:txBody>
      </p:sp>
      <p:pic>
        <p:nvPicPr>
          <p:cNvPr id="5" name="Picture 4">
            <a:extLst>
              <a:ext uri="{FF2B5EF4-FFF2-40B4-BE49-F238E27FC236}">
                <a16:creationId xmlns:a16="http://schemas.microsoft.com/office/drawing/2014/main" id="{3897D2D9-5B7F-2A5D-66AF-10E4C798372F}"/>
              </a:ext>
            </a:extLst>
          </p:cNvPr>
          <p:cNvPicPr>
            <a:picLocks noChangeAspect="1"/>
          </p:cNvPicPr>
          <p:nvPr/>
        </p:nvPicPr>
        <p:blipFill>
          <a:blip r:embed="rId2"/>
          <a:stretch>
            <a:fillRect/>
          </a:stretch>
        </p:blipFill>
        <p:spPr>
          <a:xfrm>
            <a:off x="7050345" y="258403"/>
            <a:ext cx="4815042" cy="4815042"/>
          </a:xfrm>
          <a:prstGeom prst="rect">
            <a:avLst/>
          </a:prstGeom>
        </p:spPr>
      </p:pic>
      <p:sp>
        <p:nvSpPr>
          <p:cNvPr id="6" name="Oval 5">
            <a:extLst>
              <a:ext uri="{FF2B5EF4-FFF2-40B4-BE49-F238E27FC236}">
                <a16:creationId xmlns:a16="http://schemas.microsoft.com/office/drawing/2014/main" id="{C95DCAE0-A462-2249-E133-9A244CCF69B9}"/>
              </a:ext>
            </a:extLst>
          </p:cNvPr>
          <p:cNvSpPr/>
          <p:nvPr/>
        </p:nvSpPr>
        <p:spPr>
          <a:xfrm>
            <a:off x="566046" y="1690688"/>
            <a:ext cx="2109019" cy="1427443"/>
          </a:xfrm>
          <a:prstGeom prst="ellipse">
            <a:avLst/>
          </a:prstGeom>
          <a:solidFill>
            <a:srgbClr val="FF9999"/>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Films: 1000</a:t>
            </a:r>
          </a:p>
        </p:txBody>
      </p:sp>
      <p:sp>
        <p:nvSpPr>
          <p:cNvPr id="7" name="Oval 6">
            <a:extLst>
              <a:ext uri="{FF2B5EF4-FFF2-40B4-BE49-F238E27FC236}">
                <a16:creationId xmlns:a16="http://schemas.microsoft.com/office/drawing/2014/main" id="{D7270B2E-A2C4-2B3B-3047-8C4A9339857C}"/>
              </a:ext>
            </a:extLst>
          </p:cNvPr>
          <p:cNvSpPr/>
          <p:nvPr/>
        </p:nvSpPr>
        <p:spPr>
          <a:xfrm>
            <a:off x="2783029" y="2189494"/>
            <a:ext cx="2228677" cy="1332223"/>
          </a:xfrm>
          <a:prstGeom prst="ellipse">
            <a:avLst/>
          </a:prstGeom>
          <a:solidFill>
            <a:srgbClr val="ABE1E7"/>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Film Genres: 17</a:t>
            </a:r>
          </a:p>
        </p:txBody>
      </p:sp>
      <p:sp>
        <p:nvSpPr>
          <p:cNvPr id="8" name="Oval 7">
            <a:extLst>
              <a:ext uri="{FF2B5EF4-FFF2-40B4-BE49-F238E27FC236}">
                <a16:creationId xmlns:a16="http://schemas.microsoft.com/office/drawing/2014/main" id="{BEE0DFCD-11E5-A3A0-5F14-D91C8408CF8B}"/>
              </a:ext>
            </a:extLst>
          </p:cNvPr>
          <p:cNvSpPr/>
          <p:nvPr/>
        </p:nvSpPr>
        <p:spPr>
          <a:xfrm>
            <a:off x="5141656" y="2613897"/>
            <a:ext cx="2676734" cy="1579331"/>
          </a:xfrm>
          <a:prstGeom prst="ellipse">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Film Runtime: Average 115 min</a:t>
            </a:r>
          </a:p>
        </p:txBody>
      </p:sp>
      <p:sp>
        <p:nvSpPr>
          <p:cNvPr id="9" name="Oval 8">
            <a:extLst>
              <a:ext uri="{FF2B5EF4-FFF2-40B4-BE49-F238E27FC236}">
                <a16:creationId xmlns:a16="http://schemas.microsoft.com/office/drawing/2014/main" id="{8C00AE97-96EF-3B1A-B4E8-3DAC5746686E}"/>
              </a:ext>
            </a:extLst>
          </p:cNvPr>
          <p:cNvSpPr/>
          <p:nvPr/>
        </p:nvSpPr>
        <p:spPr>
          <a:xfrm>
            <a:off x="544059" y="3302237"/>
            <a:ext cx="2131006" cy="1710933"/>
          </a:xfrm>
          <a:prstGeom prst="ellipse">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Average Rating: PG-13</a:t>
            </a:r>
          </a:p>
        </p:txBody>
      </p:sp>
      <p:sp>
        <p:nvSpPr>
          <p:cNvPr id="10" name="Oval 9">
            <a:extLst>
              <a:ext uri="{FF2B5EF4-FFF2-40B4-BE49-F238E27FC236}">
                <a16:creationId xmlns:a16="http://schemas.microsoft.com/office/drawing/2014/main" id="{B5AEA2FD-3E5C-C715-5803-909A16C457AB}"/>
              </a:ext>
            </a:extLst>
          </p:cNvPr>
          <p:cNvSpPr/>
          <p:nvPr/>
        </p:nvSpPr>
        <p:spPr>
          <a:xfrm>
            <a:off x="2904300" y="3835761"/>
            <a:ext cx="2383632" cy="1237684"/>
          </a:xfrm>
          <a:prstGeom prst="ellipse">
            <a:avLst/>
          </a:prstGeom>
          <a:solidFill>
            <a:srgbClr val="F0C6E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Replacement Cost Average: $20</a:t>
            </a:r>
          </a:p>
        </p:txBody>
      </p:sp>
      <p:sp>
        <p:nvSpPr>
          <p:cNvPr id="11" name="Oval 10">
            <a:extLst>
              <a:ext uri="{FF2B5EF4-FFF2-40B4-BE49-F238E27FC236}">
                <a16:creationId xmlns:a16="http://schemas.microsoft.com/office/drawing/2014/main" id="{3CE5BA23-4850-5BDD-5CDD-C4B4FAB95866}"/>
              </a:ext>
            </a:extLst>
          </p:cNvPr>
          <p:cNvSpPr/>
          <p:nvPr/>
        </p:nvSpPr>
        <p:spPr>
          <a:xfrm>
            <a:off x="5260162" y="4453429"/>
            <a:ext cx="2676735" cy="1692552"/>
          </a:xfrm>
          <a:prstGeom prst="ellipse">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Average Rental Duration: 5 Days</a:t>
            </a:r>
          </a:p>
        </p:txBody>
      </p:sp>
      <p:sp>
        <p:nvSpPr>
          <p:cNvPr id="12" name="Oval 11">
            <a:extLst>
              <a:ext uri="{FF2B5EF4-FFF2-40B4-BE49-F238E27FC236}">
                <a16:creationId xmlns:a16="http://schemas.microsoft.com/office/drawing/2014/main" id="{3B46B975-F986-E9B1-8C32-A11CE606F1B3}"/>
              </a:ext>
            </a:extLst>
          </p:cNvPr>
          <p:cNvSpPr/>
          <p:nvPr/>
        </p:nvSpPr>
        <p:spPr>
          <a:xfrm>
            <a:off x="681401" y="5082102"/>
            <a:ext cx="2101628" cy="1692552"/>
          </a:xfrm>
          <a:prstGeom prst="ellipse">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Average Rental Rate: $2.98</a:t>
            </a:r>
          </a:p>
        </p:txBody>
      </p:sp>
      <p:sp>
        <p:nvSpPr>
          <p:cNvPr id="13" name="Oval 12">
            <a:extLst>
              <a:ext uri="{FF2B5EF4-FFF2-40B4-BE49-F238E27FC236}">
                <a16:creationId xmlns:a16="http://schemas.microsoft.com/office/drawing/2014/main" id="{64D0ACFA-16ED-91CA-02BD-408159F632DB}"/>
              </a:ext>
            </a:extLst>
          </p:cNvPr>
          <p:cNvSpPr/>
          <p:nvPr/>
        </p:nvSpPr>
        <p:spPr>
          <a:xfrm>
            <a:off x="3031485" y="5405416"/>
            <a:ext cx="2228677" cy="1237684"/>
          </a:xfrm>
          <a:prstGeom prst="ellipse">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Customers: 599</a:t>
            </a:r>
          </a:p>
        </p:txBody>
      </p:sp>
    </p:spTree>
    <p:extLst>
      <p:ext uri="{BB962C8B-B14F-4D97-AF65-F5344CB8AC3E}">
        <p14:creationId xmlns:p14="http://schemas.microsoft.com/office/powerpoint/2010/main" val="196472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4B4F-ADA5-64F3-9FAC-F484C8A4B7A5}"/>
              </a:ext>
            </a:extLst>
          </p:cNvPr>
          <p:cNvSpPr>
            <a:spLocks noGrp="1"/>
          </p:cNvSpPr>
          <p:nvPr>
            <p:ph type="title"/>
          </p:nvPr>
        </p:nvSpPr>
        <p:spPr>
          <a:xfrm>
            <a:off x="1470767" y="159432"/>
            <a:ext cx="10515600" cy="1325563"/>
          </a:xfrm>
        </p:spPr>
        <p:txBody>
          <a:bodyPr>
            <a:normAutofit/>
          </a:bodyPr>
          <a:lstStyle/>
          <a:p>
            <a:r>
              <a:rPr lang="en-US" sz="3600" b="1" dirty="0"/>
              <a:t>WHICH MOVIES CONTRIBUTED THE MOST/LEAST </a:t>
            </a:r>
            <a:br>
              <a:rPr lang="en-US" sz="3600" b="1" dirty="0"/>
            </a:br>
            <a:r>
              <a:rPr lang="en-US" sz="3600" b="1" dirty="0"/>
              <a:t>TO REVENUE GAIN ?</a:t>
            </a:r>
          </a:p>
        </p:txBody>
      </p:sp>
      <p:pic>
        <p:nvPicPr>
          <p:cNvPr id="4" name="Picture 3">
            <a:extLst>
              <a:ext uri="{FF2B5EF4-FFF2-40B4-BE49-F238E27FC236}">
                <a16:creationId xmlns:a16="http://schemas.microsoft.com/office/drawing/2014/main" id="{141B0D09-7AED-990E-7B81-7839DCBC7284}"/>
              </a:ext>
            </a:extLst>
          </p:cNvPr>
          <p:cNvPicPr>
            <a:picLocks noChangeAspect="1"/>
          </p:cNvPicPr>
          <p:nvPr/>
        </p:nvPicPr>
        <p:blipFill>
          <a:blip r:embed="rId2"/>
          <a:stretch>
            <a:fillRect/>
          </a:stretch>
        </p:blipFill>
        <p:spPr>
          <a:xfrm>
            <a:off x="263012" y="178592"/>
            <a:ext cx="1207755" cy="1207755"/>
          </a:xfrm>
          <a:prstGeom prst="rect">
            <a:avLst/>
          </a:prstGeom>
        </p:spPr>
      </p:pic>
      <p:graphicFrame>
        <p:nvGraphicFramePr>
          <p:cNvPr id="5" name="Table 4">
            <a:extLst>
              <a:ext uri="{FF2B5EF4-FFF2-40B4-BE49-F238E27FC236}">
                <a16:creationId xmlns:a16="http://schemas.microsoft.com/office/drawing/2014/main" id="{E151229D-82D1-130B-AB76-9262DF61C93C}"/>
              </a:ext>
            </a:extLst>
          </p:cNvPr>
          <p:cNvGraphicFramePr>
            <a:graphicFrameLocks noGrp="1"/>
          </p:cNvGraphicFramePr>
          <p:nvPr>
            <p:extLst>
              <p:ext uri="{D42A27DB-BD31-4B8C-83A1-F6EECF244321}">
                <p14:modId xmlns:p14="http://schemas.microsoft.com/office/powerpoint/2010/main" val="3996371453"/>
              </p:ext>
            </p:extLst>
          </p:nvPr>
        </p:nvGraphicFramePr>
        <p:xfrm>
          <a:off x="616154" y="1707808"/>
          <a:ext cx="5297949" cy="4619246"/>
        </p:xfrm>
        <a:graphic>
          <a:graphicData uri="http://schemas.openxmlformats.org/drawingml/2006/table">
            <a:tbl>
              <a:tblPr firstRow="1" bandRow="1">
                <a:tableStyleId>{21E4AEA4-8DFA-4A89-87EB-49C32662AFE0}</a:tableStyleId>
              </a:tblPr>
              <a:tblGrid>
                <a:gridCol w="2035042">
                  <a:extLst>
                    <a:ext uri="{9D8B030D-6E8A-4147-A177-3AD203B41FA5}">
                      <a16:colId xmlns:a16="http://schemas.microsoft.com/office/drawing/2014/main" val="983601251"/>
                    </a:ext>
                  </a:extLst>
                </a:gridCol>
                <a:gridCol w="1351658">
                  <a:extLst>
                    <a:ext uri="{9D8B030D-6E8A-4147-A177-3AD203B41FA5}">
                      <a16:colId xmlns:a16="http://schemas.microsoft.com/office/drawing/2014/main" val="176336797"/>
                    </a:ext>
                  </a:extLst>
                </a:gridCol>
                <a:gridCol w="1911249">
                  <a:extLst>
                    <a:ext uri="{9D8B030D-6E8A-4147-A177-3AD203B41FA5}">
                      <a16:colId xmlns:a16="http://schemas.microsoft.com/office/drawing/2014/main" val="326340356"/>
                    </a:ext>
                  </a:extLst>
                </a:gridCol>
              </a:tblGrid>
              <a:tr h="492686">
                <a:tc>
                  <a:txBody>
                    <a:bodyPr/>
                    <a:lstStyle/>
                    <a:p>
                      <a:pPr algn="ctr" fontAlgn="b"/>
                      <a:r>
                        <a:rPr lang="en-US" sz="2400" b="1" u="none" strike="noStrike" dirty="0">
                          <a:solidFill>
                            <a:srgbClr val="000000"/>
                          </a:solidFill>
                          <a:effectLst/>
                        </a:rPr>
                        <a:t>Title</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solidFill>
                            <a:srgbClr val="000000"/>
                          </a:solidFill>
                          <a:effectLst/>
                        </a:rPr>
                        <a:t>Name</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solidFill>
                            <a:srgbClr val="000000"/>
                          </a:solidFill>
                          <a:effectLst/>
                        </a:rPr>
                        <a:t>Total Revenue</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9665429"/>
                  </a:ext>
                </a:extLst>
              </a:tr>
              <a:tr h="412656">
                <a:tc>
                  <a:txBody>
                    <a:bodyPr/>
                    <a:lstStyle/>
                    <a:p>
                      <a:pPr algn="ctr" fontAlgn="b"/>
                      <a:r>
                        <a:rPr lang="en-US" sz="1800" b="0" u="none" strike="noStrike">
                          <a:solidFill>
                            <a:srgbClr val="000000"/>
                          </a:solidFill>
                          <a:effectLst/>
                        </a:rPr>
                        <a:t>Telegraph Voyage</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Music</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215.75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9140908"/>
                  </a:ext>
                </a:extLst>
              </a:tr>
              <a:tr h="412656">
                <a:tc>
                  <a:txBody>
                    <a:bodyPr/>
                    <a:lstStyle/>
                    <a:p>
                      <a:pPr algn="ctr" fontAlgn="b"/>
                      <a:r>
                        <a:rPr lang="en-US" sz="1800" b="0" u="none" strike="noStrike" dirty="0">
                          <a:solidFill>
                            <a:srgbClr val="000000"/>
                          </a:solidFill>
                          <a:effectLst/>
                        </a:rPr>
                        <a:t>Zorro Ark</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Comedy</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199.72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0221632"/>
                  </a:ext>
                </a:extLst>
              </a:tr>
              <a:tr h="412656">
                <a:tc>
                  <a:txBody>
                    <a:bodyPr/>
                    <a:lstStyle/>
                    <a:p>
                      <a:pPr algn="ctr" fontAlgn="b"/>
                      <a:r>
                        <a:rPr lang="en-US" sz="1800" b="0" u="none" strike="noStrike">
                          <a:solidFill>
                            <a:srgbClr val="000000"/>
                          </a:solidFill>
                          <a:effectLst/>
                        </a:rPr>
                        <a:t>Wife Turn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Documentary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198.73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2071088"/>
                  </a:ext>
                </a:extLst>
              </a:tr>
              <a:tr h="412656">
                <a:tc>
                  <a:txBody>
                    <a:bodyPr/>
                    <a:lstStyle/>
                    <a:p>
                      <a:pPr algn="ctr" fontAlgn="b"/>
                      <a:r>
                        <a:rPr lang="en-US" sz="1800" b="0" u="none" strike="noStrike">
                          <a:solidFill>
                            <a:srgbClr val="000000"/>
                          </a:solidFill>
                          <a:effectLst/>
                        </a:rPr>
                        <a:t>Innocent Usual</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Foreign</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191.74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0414858"/>
                  </a:ext>
                </a:extLst>
              </a:tr>
              <a:tr h="412656">
                <a:tc>
                  <a:txBody>
                    <a:bodyPr/>
                    <a:lstStyle/>
                    <a:p>
                      <a:pPr algn="ctr" fontAlgn="b"/>
                      <a:r>
                        <a:rPr lang="en-US" sz="1800" b="0" u="none" strike="noStrike">
                          <a:solidFill>
                            <a:srgbClr val="000000"/>
                          </a:solidFill>
                          <a:effectLst/>
                        </a:rPr>
                        <a:t>Hustler Party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Comedy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190.78</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537526"/>
                  </a:ext>
                </a:extLst>
              </a:tr>
              <a:tr h="412656">
                <a:tc>
                  <a:txBody>
                    <a:bodyPr/>
                    <a:lstStyle/>
                    <a:p>
                      <a:pPr algn="ctr" fontAlgn="b"/>
                      <a:r>
                        <a:rPr lang="en-US" sz="1800" b="0" u="none" strike="noStrike">
                          <a:solidFill>
                            <a:srgbClr val="000000"/>
                          </a:solidFill>
                          <a:effectLst/>
                        </a:rPr>
                        <a:t>Saturday Lambs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Sports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190.74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2031456"/>
                  </a:ext>
                </a:extLst>
              </a:tr>
              <a:tr h="412656">
                <a:tc>
                  <a:txBody>
                    <a:bodyPr/>
                    <a:lstStyle/>
                    <a:p>
                      <a:pPr algn="ctr" fontAlgn="b"/>
                      <a:r>
                        <a:rPr lang="en-US" sz="1800" b="0" u="none" strike="noStrike">
                          <a:solidFill>
                            <a:srgbClr val="000000"/>
                          </a:solidFill>
                          <a:effectLst/>
                        </a:rPr>
                        <a:t>Titans Jerk</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Sci-Fi</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186.73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8027222"/>
                  </a:ext>
                </a:extLst>
              </a:tr>
              <a:tr h="412656">
                <a:tc>
                  <a:txBody>
                    <a:bodyPr/>
                    <a:lstStyle/>
                    <a:p>
                      <a:pPr algn="ctr" fontAlgn="b"/>
                      <a:r>
                        <a:rPr lang="en-US" sz="1800" b="0" u="none" strike="noStrike">
                          <a:solidFill>
                            <a:srgbClr val="000000"/>
                          </a:solidFill>
                          <a:effectLst/>
                        </a:rPr>
                        <a:t>Harry Idaho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Drama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177.73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8252742"/>
                  </a:ext>
                </a:extLst>
              </a:tr>
              <a:tr h="412656">
                <a:tc>
                  <a:txBody>
                    <a:bodyPr/>
                    <a:lstStyle/>
                    <a:p>
                      <a:pPr algn="ctr" fontAlgn="b"/>
                      <a:r>
                        <a:rPr lang="en-US" sz="1800" b="0" u="none" strike="noStrike">
                          <a:solidFill>
                            <a:srgbClr val="000000"/>
                          </a:solidFill>
                          <a:effectLst/>
                        </a:rPr>
                        <a:t>Torque Bound</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Drama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169.76</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3249245"/>
                  </a:ext>
                </a:extLst>
              </a:tr>
              <a:tr h="412656">
                <a:tc>
                  <a:txBody>
                    <a:bodyPr/>
                    <a:lstStyle/>
                    <a:p>
                      <a:pPr algn="ctr" fontAlgn="b"/>
                      <a:r>
                        <a:rPr lang="en-US" sz="1800" b="0" u="none" strike="noStrike">
                          <a:solidFill>
                            <a:srgbClr val="000000"/>
                          </a:solidFill>
                          <a:effectLst/>
                        </a:rPr>
                        <a:t>Dogma Family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Animation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168.72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76417"/>
                  </a:ext>
                </a:extLst>
              </a:tr>
            </a:tbl>
          </a:graphicData>
        </a:graphic>
      </p:graphicFrame>
      <p:pic>
        <p:nvPicPr>
          <p:cNvPr id="7" name="Picture 6">
            <a:extLst>
              <a:ext uri="{FF2B5EF4-FFF2-40B4-BE49-F238E27FC236}">
                <a16:creationId xmlns:a16="http://schemas.microsoft.com/office/drawing/2014/main" id="{924C0C55-E8B2-2D61-0921-04029FFA80C5}"/>
              </a:ext>
            </a:extLst>
          </p:cNvPr>
          <p:cNvPicPr>
            <a:picLocks noChangeAspect="1"/>
          </p:cNvPicPr>
          <p:nvPr/>
        </p:nvPicPr>
        <p:blipFill>
          <a:blip r:embed="rId3"/>
          <a:stretch>
            <a:fillRect/>
          </a:stretch>
        </p:blipFill>
        <p:spPr>
          <a:xfrm>
            <a:off x="6007263" y="1386347"/>
            <a:ext cx="6066215" cy="1984969"/>
          </a:xfrm>
          <a:prstGeom prst="rect">
            <a:avLst/>
          </a:prstGeom>
        </p:spPr>
      </p:pic>
      <p:pic>
        <p:nvPicPr>
          <p:cNvPr id="11" name="Picture 10">
            <a:extLst>
              <a:ext uri="{FF2B5EF4-FFF2-40B4-BE49-F238E27FC236}">
                <a16:creationId xmlns:a16="http://schemas.microsoft.com/office/drawing/2014/main" id="{AE07E5A9-E81B-91D5-C610-96438DD3E63B}"/>
              </a:ext>
            </a:extLst>
          </p:cNvPr>
          <p:cNvPicPr>
            <a:picLocks noChangeAspect="1"/>
          </p:cNvPicPr>
          <p:nvPr/>
        </p:nvPicPr>
        <p:blipFill>
          <a:blip r:embed="rId4"/>
          <a:stretch>
            <a:fillRect/>
          </a:stretch>
        </p:blipFill>
        <p:spPr>
          <a:xfrm>
            <a:off x="10716668" y="5587021"/>
            <a:ext cx="1268073" cy="1268073"/>
          </a:xfrm>
          <a:prstGeom prst="rect">
            <a:avLst/>
          </a:prstGeom>
        </p:spPr>
      </p:pic>
      <p:pic>
        <p:nvPicPr>
          <p:cNvPr id="13" name="Picture 12">
            <a:extLst>
              <a:ext uri="{FF2B5EF4-FFF2-40B4-BE49-F238E27FC236}">
                <a16:creationId xmlns:a16="http://schemas.microsoft.com/office/drawing/2014/main" id="{B728023C-EE84-3221-EF63-39F62C929959}"/>
              </a:ext>
            </a:extLst>
          </p:cNvPr>
          <p:cNvPicPr>
            <a:picLocks noChangeAspect="1"/>
          </p:cNvPicPr>
          <p:nvPr/>
        </p:nvPicPr>
        <p:blipFill>
          <a:blip r:embed="rId5"/>
          <a:stretch>
            <a:fillRect/>
          </a:stretch>
        </p:blipFill>
        <p:spPr>
          <a:xfrm>
            <a:off x="6095999" y="3486684"/>
            <a:ext cx="6231000" cy="2100337"/>
          </a:xfrm>
          <a:prstGeom prst="rect">
            <a:avLst/>
          </a:prstGeom>
        </p:spPr>
      </p:pic>
    </p:spTree>
    <p:extLst>
      <p:ext uri="{BB962C8B-B14F-4D97-AF65-F5344CB8AC3E}">
        <p14:creationId xmlns:p14="http://schemas.microsoft.com/office/powerpoint/2010/main" val="273551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AF93-68EE-4D67-2CEE-B19E3F17DA4C}"/>
              </a:ext>
            </a:extLst>
          </p:cNvPr>
          <p:cNvSpPr>
            <a:spLocks noGrp="1"/>
          </p:cNvSpPr>
          <p:nvPr>
            <p:ph type="title"/>
          </p:nvPr>
        </p:nvSpPr>
        <p:spPr>
          <a:xfrm>
            <a:off x="1445342" y="261887"/>
            <a:ext cx="10338619" cy="952500"/>
          </a:xfrm>
        </p:spPr>
        <p:txBody>
          <a:bodyPr>
            <a:normAutofit fontScale="90000"/>
          </a:bodyPr>
          <a:lstStyle/>
          <a:p>
            <a:br>
              <a:rPr lang="en-US" dirty="0"/>
            </a:br>
            <a:r>
              <a:rPr lang="en-US" sz="4000" b="1" dirty="0">
                <a:solidFill>
                  <a:schemeClr val="tx1"/>
                </a:solidFill>
              </a:rPr>
              <a:t>WHAT WAS THE AVERAGE </a:t>
            </a:r>
            <a:r>
              <a:rPr lang="en-US" sz="4000" b="1" dirty="0"/>
              <a:t>RENTAL DURATION</a:t>
            </a:r>
            <a:br>
              <a:rPr lang="en-US" sz="4000" b="1" dirty="0">
                <a:solidFill>
                  <a:schemeClr val="tx1"/>
                </a:solidFill>
              </a:rPr>
            </a:br>
            <a:r>
              <a:rPr lang="en-US" sz="4000" b="1" dirty="0">
                <a:solidFill>
                  <a:schemeClr val="tx1"/>
                </a:solidFill>
              </a:rPr>
              <a:t> FOR ALL VIDEOS?</a:t>
            </a:r>
            <a:br>
              <a:rPr lang="en-US" sz="4000" b="1" dirty="0">
                <a:solidFill>
                  <a:schemeClr val="tx1"/>
                </a:solidFill>
              </a:rPr>
            </a:br>
            <a:endParaRPr lang="en-US" b="1" dirty="0"/>
          </a:p>
        </p:txBody>
      </p:sp>
      <p:pic>
        <p:nvPicPr>
          <p:cNvPr id="4" name="Picture 3">
            <a:extLst>
              <a:ext uri="{FF2B5EF4-FFF2-40B4-BE49-F238E27FC236}">
                <a16:creationId xmlns:a16="http://schemas.microsoft.com/office/drawing/2014/main" id="{A0B27863-1DAF-8459-C8FF-5B9B58EFACF5}"/>
              </a:ext>
            </a:extLst>
          </p:cNvPr>
          <p:cNvPicPr>
            <a:picLocks noChangeAspect="1"/>
          </p:cNvPicPr>
          <p:nvPr/>
        </p:nvPicPr>
        <p:blipFill>
          <a:blip r:embed="rId2"/>
          <a:stretch>
            <a:fillRect/>
          </a:stretch>
        </p:blipFill>
        <p:spPr>
          <a:xfrm>
            <a:off x="206477" y="64886"/>
            <a:ext cx="1238865" cy="1238865"/>
          </a:xfrm>
          <a:prstGeom prst="rect">
            <a:avLst/>
          </a:prstGeom>
        </p:spPr>
      </p:pic>
      <p:pic>
        <p:nvPicPr>
          <p:cNvPr id="5" name="Picture 4">
            <a:extLst>
              <a:ext uri="{FF2B5EF4-FFF2-40B4-BE49-F238E27FC236}">
                <a16:creationId xmlns:a16="http://schemas.microsoft.com/office/drawing/2014/main" id="{6819A04E-8310-6BC1-FF88-C14194F7F85C}"/>
              </a:ext>
            </a:extLst>
          </p:cNvPr>
          <p:cNvPicPr>
            <a:picLocks noChangeAspect="1"/>
          </p:cNvPicPr>
          <p:nvPr/>
        </p:nvPicPr>
        <p:blipFill>
          <a:blip r:embed="rId3"/>
          <a:stretch>
            <a:fillRect/>
          </a:stretch>
        </p:blipFill>
        <p:spPr>
          <a:xfrm>
            <a:off x="1268361" y="2139793"/>
            <a:ext cx="10366699" cy="2845162"/>
          </a:xfrm>
          <a:prstGeom prst="rect">
            <a:avLst/>
          </a:prstGeom>
        </p:spPr>
      </p:pic>
      <p:sp>
        <p:nvSpPr>
          <p:cNvPr id="3" name="TextBox 2">
            <a:extLst>
              <a:ext uri="{FF2B5EF4-FFF2-40B4-BE49-F238E27FC236}">
                <a16:creationId xmlns:a16="http://schemas.microsoft.com/office/drawing/2014/main" id="{CFD83C48-A841-57BC-2767-8B7FC933F6B8}"/>
              </a:ext>
            </a:extLst>
          </p:cNvPr>
          <p:cNvSpPr txBox="1"/>
          <p:nvPr/>
        </p:nvSpPr>
        <p:spPr>
          <a:xfrm>
            <a:off x="1268361" y="5176685"/>
            <a:ext cx="7792774" cy="1200329"/>
          </a:xfrm>
          <a:prstGeom prst="rect">
            <a:avLst/>
          </a:prstGeom>
          <a:noFill/>
        </p:spPr>
        <p:txBody>
          <a:bodyPr wrap="none" rtlCol="0">
            <a:spAutoFit/>
          </a:bodyPr>
          <a:lstStyle/>
          <a:p>
            <a:pPr marL="285750" indent="-285750">
              <a:buFont typeface="Wingdings" panose="05000000000000000000" pitchFamily="2" charset="2"/>
              <a:buChar char="q"/>
            </a:pPr>
            <a:r>
              <a:rPr lang="en-US" sz="2400" dirty="0"/>
              <a:t>The rental durations of the movies are between 3 – 7 days.</a:t>
            </a:r>
          </a:p>
          <a:p>
            <a:pPr marL="285750" indent="-285750">
              <a:buFont typeface="Wingdings" panose="05000000000000000000" pitchFamily="2" charset="2"/>
              <a:buChar char="q"/>
            </a:pPr>
            <a:r>
              <a:rPr lang="en-US" sz="2400" dirty="0"/>
              <a:t>The average duration of rental is 5 days.</a:t>
            </a:r>
          </a:p>
          <a:p>
            <a:pPr marL="285750" indent="-285750">
              <a:buFont typeface="Wingdings" panose="05000000000000000000" pitchFamily="2" charset="2"/>
              <a:buChar char="q"/>
            </a:pPr>
            <a:r>
              <a:rPr lang="en-US" sz="2400" dirty="0"/>
              <a:t>The most frequent duration of rental was 6 days.</a:t>
            </a:r>
          </a:p>
        </p:txBody>
      </p:sp>
    </p:spTree>
    <p:extLst>
      <p:ext uri="{BB962C8B-B14F-4D97-AF65-F5344CB8AC3E}">
        <p14:creationId xmlns:p14="http://schemas.microsoft.com/office/powerpoint/2010/main" val="321170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D7-E35B-826E-E019-78F977DE24FB}"/>
              </a:ext>
            </a:extLst>
          </p:cNvPr>
          <p:cNvSpPr>
            <a:spLocks noGrp="1"/>
          </p:cNvSpPr>
          <p:nvPr>
            <p:ph type="title"/>
          </p:nvPr>
        </p:nvSpPr>
        <p:spPr>
          <a:xfrm>
            <a:off x="1442884" y="335629"/>
            <a:ext cx="10488561" cy="1035972"/>
          </a:xfrm>
        </p:spPr>
        <p:txBody>
          <a:bodyPr>
            <a:noAutofit/>
          </a:bodyPr>
          <a:lstStyle/>
          <a:p>
            <a:br>
              <a:rPr lang="en-US" sz="3600" dirty="0">
                <a:solidFill>
                  <a:schemeClr val="tx1"/>
                </a:solidFill>
              </a:rPr>
            </a:br>
            <a:r>
              <a:rPr lang="en-US" sz="3600" b="1" dirty="0">
                <a:solidFill>
                  <a:schemeClr val="tx1"/>
                </a:solidFill>
              </a:rPr>
              <a:t>WHICH COUNTRIES ARE ROCKBUSTER CUSTOMERS BASED IN?</a:t>
            </a:r>
            <a:br>
              <a:rPr lang="en-US" sz="3600" dirty="0">
                <a:solidFill>
                  <a:schemeClr val="tx1"/>
                </a:solidFill>
              </a:rPr>
            </a:br>
            <a:endParaRPr lang="en-US" sz="3600" dirty="0"/>
          </a:p>
        </p:txBody>
      </p:sp>
      <p:pic>
        <p:nvPicPr>
          <p:cNvPr id="4" name="Picture 3">
            <a:extLst>
              <a:ext uri="{FF2B5EF4-FFF2-40B4-BE49-F238E27FC236}">
                <a16:creationId xmlns:a16="http://schemas.microsoft.com/office/drawing/2014/main" id="{696D3871-5252-87F4-A74A-5489E92846A1}"/>
              </a:ext>
            </a:extLst>
          </p:cNvPr>
          <p:cNvPicPr>
            <a:picLocks noChangeAspect="1"/>
          </p:cNvPicPr>
          <p:nvPr/>
        </p:nvPicPr>
        <p:blipFill>
          <a:blip r:embed="rId2"/>
          <a:stretch>
            <a:fillRect/>
          </a:stretch>
        </p:blipFill>
        <p:spPr>
          <a:xfrm>
            <a:off x="128076" y="185942"/>
            <a:ext cx="1314808" cy="1314808"/>
          </a:xfrm>
          <a:prstGeom prst="rect">
            <a:avLst/>
          </a:prstGeom>
        </p:spPr>
      </p:pic>
      <p:pic>
        <p:nvPicPr>
          <p:cNvPr id="16" name="Picture 15">
            <a:extLst>
              <a:ext uri="{FF2B5EF4-FFF2-40B4-BE49-F238E27FC236}">
                <a16:creationId xmlns:a16="http://schemas.microsoft.com/office/drawing/2014/main" id="{C86BF6CE-D702-D4C6-93C5-AF9F3296E8D9}"/>
              </a:ext>
            </a:extLst>
          </p:cNvPr>
          <p:cNvPicPr>
            <a:picLocks noChangeAspect="1"/>
          </p:cNvPicPr>
          <p:nvPr/>
        </p:nvPicPr>
        <p:blipFill>
          <a:blip r:embed="rId3"/>
          <a:stretch>
            <a:fillRect/>
          </a:stretch>
        </p:blipFill>
        <p:spPr>
          <a:xfrm>
            <a:off x="785480" y="1371601"/>
            <a:ext cx="7543525" cy="4486758"/>
          </a:xfrm>
          <a:prstGeom prst="rect">
            <a:avLst/>
          </a:prstGeom>
        </p:spPr>
      </p:pic>
      <p:pic>
        <p:nvPicPr>
          <p:cNvPr id="17" name="Picture 16">
            <a:extLst>
              <a:ext uri="{FF2B5EF4-FFF2-40B4-BE49-F238E27FC236}">
                <a16:creationId xmlns:a16="http://schemas.microsoft.com/office/drawing/2014/main" id="{56B37832-CAFA-A338-A836-DE3CE9E97C6A}"/>
              </a:ext>
            </a:extLst>
          </p:cNvPr>
          <p:cNvPicPr>
            <a:picLocks noChangeAspect="1"/>
          </p:cNvPicPr>
          <p:nvPr/>
        </p:nvPicPr>
        <p:blipFill>
          <a:blip r:embed="rId4"/>
          <a:stretch>
            <a:fillRect/>
          </a:stretch>
        </p:blipFill>
        <p:spPr>
          <a:xfrm>
            <a:off x="6828019" y="5042463"/>
            <a:ext cx="5103425" cy="1749592"/>
          </a:xfrm>
          <a:prstGeom prst="rect">
            <a:avLst/>
          </a:prstGeom>
        </p:spPr>
      </p:pic>
      <p:graphicFrame>
        <p:nvGraphicFramePr>
          <p:cNvPr id="6" name="Table 5">
            <a:extLst>
              <a:ext uri="{FF2B5EF4-FFF2-40B4-BE49-F238E27FC236}">
                <a16:creationId xmlns:a16="http://schemas.microsoft.com/office/drawing/2014/main" id="{D248BC94-FAB2-C106-22CD-A4A4E8DAD99C}"/>
              </a:ext>
            </a:extLst>
          </p:cNvPr>
          <p:cNvGraphicFramePr>
            <a:graphicFrameLocks noGrp="1"/>
          </p:cNvGraphicFramePr>
          <p:nvPr>
            <p:extLst>
              <p:ext uri="{D42A27DB-BD31-4B8C-83A1-F6EECF244321}">
                <p14:modId xmlns:p14="http://schemas.microsoft.com/office/powerpoint/2010/main" val="584583094"/>
              </p:ext>
            </p:extLst>
          </p:nvPr>
        </p:nvGraphicFramePr>
        <p:xfrm>
          <a:off x="8986409" y="2404730"/>
          <a:ext cx="2532081" cy="2379877"/>
        </p:xfrm>
        <a:graphic>
          <a:graphicData uri="http://schemas.openxmlformats.org/drawingml/2006/table">
            <a:tbl>
              <a:tblPr>
                <a:tableStyleId>{5C22544A-7EE6-4342-B048-85BDC9FD1C3A}</a:tableStyleId>
              </a:tblPr>
              <a:tblGrid>
                <a:gridCol w="2532081">
                  <a:extLst>
                    <a:ext uri="{9D8B030D-6E8A-4147-A177-3AD203B41FA5}">
                      <a16:colId xmlns:a16="http://schemas.microsoft.com/office/drawing/2014/main" val="587863016"/>
                    </a:ext>
                  </a:extLst>
                </a:gridCol>
              </a:tblGrid>
              <a:tr h="409708">
                <a:tc>
                  <a:txBody>
                    <a:bodyPr/>
                    <a:lstStyle/>
                    <a:p>
                      <a:pPr algn="ctr" fontAlgn="b"/>
                      <a:r>
                        <a:rPr lang="en-US" sz="2400" b="1" u="sng" strike="noStrike" dirty="0">
                          <a:effectLst/>
                          <a:highlight>
                            <a:srgbClr val="D9E1F2"/>
                          </a:highlight>
                        </a:rPr>
                        <a:t>Top 5 countries: </a:t>
                      </a:r>
                    </a:p>
                    <a:p>
                      <a:pPr algn="ctr" fontAlgn="b"/>
                      <a:r>
                        <a:rPr lang="en-US" sz="2400" u="none" strike="noStrike" dirty="0">
                          <a:effectLst/>
                          <a:highlight>
                            <a:srgbClr val="D9E1F2"/>
                          </a:highlight>
                        </a:rPr>
                        <a:t>India</a:t>
                      </a:r>
                      <a:endParaRPr lang="en-US" sz="2400" b="0" i="0" u="none" strike="noStrike" dirty="0">
                        <a:solidFill>
                          <a:srgbClr val="000000"/>
                        </a:solidFill>
                        <a:effectLst/>
                        <a:highlight>
                          <a:srgbClr val="D9E1F2"/>
                        </a:highlight>
                        <a:latin typeface="Calibri" panose="020F0502020204030204" pitchFamily="34" charset="0"/>
                      </a:endParaRPr>
                    </a:p>
                  </a:txBody>
                  <a:tcPr marL="9525" marR="9525" marT="9525" marB="0" anchor="b"/>
                </a:tc>
                <a:extLst>
                  <a:ext uri="{0D108BD9-81ED-4DB2-BD59-A6C34878D82A}">
                    <a16:rowId xmlns:a16="http://schemas.microsoft.com/office/drawing/2014/main" val="559460171"/>
                  </a:ext>
                </a:extLst>
              </a:tr>
              <a:tr h="409708">
                <a:tc>
                  <a:txBody>
                    <a:bodyPr/>
                    <a:lstStyle/>
                    <a:p>
                      <a:pPr algn="ctr" fontAlgn="b"/>
                      <a:r>
                        <a:rPr lang="en-US" sz="2400" u="none" strike="noStrike" dirty="0">
                          <a:effectLst/>
                          <a:highlight>
                            <a:srgbClr val="D9E1F2"/>
                          </a:highlight>
                        </a:rPr>
                        <a:t>China</a:t>
                      </a:r>
                      <a:endParaRPr lang="en-US" sz="2400" b="0" i="0" u="none" strike="noStrike" dirty="0">
                        <a:solidFill>
                          <a:srgbClr val="000000"/>
                        </a:solidFill>
                        <a:effectLst/>
                        <a:highlight>
                          <a:srgbClr val="D9E1F2"/>
                        </a:highlight>
                        <a:latin typeface="Calibri" panose="020F0502020204030204" pitchFamily="34" charset="0"/>
                      </a:endParaRPr>
                    </a:p>
                  </a:txBody>
                  <a:tcPr marL="9525" marR="9525" marT="9525" marB="0" anchor="b"/>
                </a:tc>
                <a:extLst>
                  <a:ext uri="{0D108BD9-81ED-4DB2-BD59-A6C34878D82A}">
                    <a16:rowId xmlns:a16="http://schemas.microsoft.com/office/drawing/2014/main" val="3469203804"/>
                  </a:ext>
                </a:extLst>
              </a:tr>
              <a:tr h="409708">
                <a:tc>
                  <a:txBody>
                    <a:bodyPr/>
                    <a:lstStyle/>
                    <a:p>
                      <a:pPr algn="ctr" fontAlgn="b"/>
                      <a:r>
                        <a:rPr lang="en-US" sz="2400" u="none" strike="noStrike" dirty="0">
                          <a:effectLst/>
                          <a:highlight>
                            <a:srgbClr val="D9E1F2"/>
                          </a:highlight>
                        </a:rPr>
                        <a:t>United States</a:t>
                      </a:r>
                      <a:endParaRPr lang="en-US" sz="2400" b="0" i="0" u="none" strike="noStrike" dirty="0">
                        <a:solidFill>
                          <a:srgbClr val="000000"/>
                        </a:solidFill>
                        <a:effectLst/>
                        <a:highlight>
                          <a:srgbClr val="D9E1F2"/>
                        </a:highlight>
                        <a:latin typeface="Calibri" panose="020F0502020204030204" pitchFamily="34" charset="0"/>
                      </a:endParaRPr>
                    </a:p>
                  </a:txBody>
                  <a:tcPr marL="9525" marR="9525" marT="9525" marB="0" anchor="b"/>
                </a:tc>
                <a:extLst>
                  <a:ext uri="{0D108BD9-81ED-4DB2-BD59-A6C34878D82A}">
                    <a16:rowId xmlns:a16="http://schemas.microsoft.com/office/drawing/2014/main" val="2308868347"/>
                  </a:ext>
                </a:extLst>
              </a:tr>
              <a:tr h="409708">
                <a:tc>
                  <a:txBody>
                    <a:bodyPr/>
                    <a:lstStyle/>
                    <a:p>
                      <a:pPr algn="ctr" fontAlgn="b"/>
                      <a:r>
                        <a:rPr lang="en-US" sz="2400" u="none" strike="noStrike" dirty="0">
                          <a:effectLst/>
                          <a:highlight>
                            <a:srgbClr val="D9E1F2"/>
                          </a:highlight>
                        </a:rPr>
                        <a:t>Japan</a:t>
                      </a:r>
                      <a:endParaRPr lang="en-US" sz="2400" b="0" i="0" u="none" strike="noStrike" dirty="0">
                        <a:solidFill>
                          <a:srgbClr val="000000"/>
                        </a:solidFill>
                        <a:effectLst/>
                        <a:highlight>
                          <a:srgbClr val="D9E1F2"/>
                        </a:highlight>
                        <a:latin typeface="Calibri" panose="020F0502020204030204" pitchFamily="34" charset="0"/>
                      </a:endParaRPr>
                    </a:p>
                  </a:txBody>
                  <a:tcPr marL="9525" marR="9525" marT="9525" marB="0" anchor="b"/>
                </a:tc>
                <a:extLst>
                  <a:ext uri="{0D108BD9-81ED-4DB2-BD59-A6C34878D82A}">
                    <a16:rowId xmlns:a16="http://schemas.microsoft.com/office/drawing/2014/main" val="4183947770"/>
                  </a:ext>
                </a:extLst>
              </a:tr>
              <a:tr h="409708">
                <a:tc>
                  <a:txBody>
                    <a:bodyPr/>
                    <a:lstStyle/>
                    <a:p>
                      <a:pPr algn="ctr" fontAlgn="b"/>
                      <a:r>
                        <a:rPr lang="en-US" sz="2400" u="none" strike="noStrike" dirty="0">
                          <a:effectLst/>
                          <a:highlight>
                            <a:srgbClr val="D9E1F2"/>
                          </a:highlight>
                        </a:rPr>
                        <a:t>Mexico</a:t>
                      </a:r>
                      <a:endParaRPr lang="en-US" sz="2400" b="0" i="0" u="none" strike="noStrike" dirty="0">
                        <a:solidFill>
                          <a:srgbClr val="000000"/>
                        </a:solidFill>
                        <a:effectLst/>
                        <a:highlight>
                          <a:srgbClr val="D9E1F2"/>
                        </a:highlight>
                        <a:latin typeface="Calibri" panose="020F0502020204030204" pitchFamily="34" charset="0"/>
                      </a:endParaRPr>
                    </a:p>
                  </a:txBody>
                  <a:tcPr marL="9525" marR="9525" marT="9525" marB="0" anchor="b"/>
                </a:tc>
                <a:extLst>
                  <a:ext uri="{0D108BD9-81ED-4DB2-BD59-A6C34878D82A}">
                    <a16:rowId xmlns:a16="http://schemas.microsoft.com/office/drawing/2014/main" val="574662299"/>
                  </a:ext>
                </a:extLst>
              </a:tr>
            </a:tbl>
          </a:graphicData>
        </a:graphic>
      </p:graphicFrame>
    </p:spTree>
    <p:extLst>
      <p:ext uri="{BB962C8B-B14F-4D97-AF65-F5344CB8AC3E}">
        <p14:creationId xmlns:p14="http://schemas.microsoft.com/office/powerpoint/2010/main" val="250887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BF3E-ABC1-1408-EA19-FABE20B6B8FB}"/>
              </a:ext>
            </a:extLst>
          </p:cNvPr>
          <p:cNvSpPr>
            <a:spLocks noGrp="1"/>
          </p:cNvSpPr>
          <p:nvPr>
            <p:ph type="title"/>
          </p:nvPr>
        </p:nvSpPr>
        <p:spPr>
          <a:xfrm>
            <a:off x="1001178" y="233724"/>
            <a:ext cx="10515600" cy="1091381"/>
          </a:xfrm>
        </p:spPr>
        <p:txBody>
          <a:bodyPr>
            <a:noAutofit/>
          </a:bodyPr>
          <a:lstStyle/>
          <a:p>
            <a:r>
              <a:rPr lang="en-US" sz="3600" dirty="0"/>
              <a:t>WHERE ARE CUSTOMERS WITH A HIGH LIFTIME VALUE BASED?</a:t>
            </a:r>
            <a:br>
              <a:rPr lang="en-US" sz="3600" b="1" dirty="0"/>
            </a:br>
            <a:endParaRPr lang="en-US" sz="3600" b="1" dirty="0"/>
          </a:p>
        </p:txBody>
      </p:sp>
      <p:pic>
        <p:nvPicPr>
          <p:cNvPr id="5" name="Picture 4">
            <a:extLst>
              <a:ext uri="{FF2B5EF4-FFF2-40B4-BE49-F238E27FC236}">
                <a16:creationId xmlns:a16="http://schemas.microsoft.com/office/drawing/2014/main" id="{9FDEA21B-D486-27BD-541D-FFFB03162270}"/>
              </a:ext>
            </a:extLst>
          </p:cNvPr>
          <p:cNvPicPr>
            <a:picLocks noChangeAspect="1"/>
          </p:cNvPicPr>
          <p:nvPr/>
        </p:nvPicPr>
        <p:blipFill>
          <a:blip r:embed="rId2"/>
          <a:stretch>
            <a:fillRect/>
          </a:stretch>
        </p:blipFill>
        <p:spPr>
          <a:xfrm>
            <a:off x="47785" y="84591"/>
            <a:ext cx="953393" cy="953393"/>
          </a:xfrm>
          <a:prstGeom prst="rect">
            <a:avLst/>
          </a:prstGeom>
        </p:spPr>
      </p:pic>
      <p:pic>
        <p:nvPicPr>
          <p:cNvPr id="8" name="Picture 7">
            <a:extLst>
              <a:ext uri="{FF2B5EF4-FFF2-40B4-BE49-F238E27FC236}">
                <a16:creationId xmlns:a16="http://schemas.microsoft.com/office/drawing/2014/main" id="{D5E337B4-A58B-8715-7F45-F19FFB6BCCD6}"/>
              </a:ext>
            </a:extLst>
          </p:cNvPr>
          <p:cNvPicPr>
            <a:picLocks noChangeAspect="1"/>
          </p:cNvPicPr>
          <p:nvPr/>
        </p:nvPicPr>
        <p:blipFill>
          <a:blip r:embed="rId3"/>
          <a:stretch>
            <a:fillRect/>
          </a:stretch>
        </p:blipFill>
        <p:spPr>
          <a:xfrm>
            <a:off x="97692" y="2374489"/>
            <a:ext cx="7139698" cy="4398919"/>
          </a:xfrm>
          <a:prstGeom prst="rect">
            <a:avLst/>
          </a:prstGeom>
        </p:spPr>
      </p:pic>
      <p:pic>
        <p:nvPicPr>
          <p:cNvPr id="9" name="Picture 8">
            <a:extLst>
              <a:ext uri="{FF2B5EF4-FFF2-40B4-BE49-F238E27FC236}">
                <a16:creationId xmlns:a16="http://schemas.microsoft.com/office/drawing/2014/main" id="{39606076-A9CF-FA76-AFA1-56E06B219369}"/>
              </a:ext>
            </a:extLst>
          </p:cNvPr>
          <p:cNvPicPr>
            <a:picLocks noChangeAspect="1"/>
          </p:cNvPicPr>
          <p:nvPr/>
        </p:nvPicPr>
        <p:blipFill>
          <a:blip r:embed="rId4"/>
          <a:stretch>
            <a:fillRect/>
          </a:stretch>
        </p:blipFill>
        <p:spPr>
          <a:xfrm>
            <a:off x="2825189" y="1604187"/>
            <a:ext cx="9269119" cy="2114845"/>
          </a:xfrm>
          <a:prstGeom prst="rect">
            <a:avLst/>
          </a:prstGeom>
        </p:spPr>
      </p:pic>
      <p:graphicFrame>
        <p:nvGraphicFramePr>
          <p:cNvPr id="12" name="Table 11">
            <a:extLst>
              <a:ext uri="{FF2B5EF4-FFF2-40B4-BE49-F238E27FC236}">
                <a16:creationId xmlns:a16="http://schemas.microsoft.com/office/drawing/2014/main" id="{00CD0876-2E41-8C20-D707-AED60E98F5CC}"/>
              </a:ext>
            </a:extLst>
          </p:cNvPr>
          <p:cNvGraphicFramePr>
            <a:graphicFrameLocks noGrp="1"/>
          </p:cNvGraphicFramePr>
          <p:nvPr>
            <p:extLst>
              <p:ext uri="{D42A27DB-BD31-4B8C-83A1-F6EECF244321}">
                <p14:modId xmlns:p14="http://schemas.microsoft.com/office/powerpoint/2010/main" val="2985634352"/>
              </p:ext>
            </p:extLst>
          </p:nvPr>
        </p:nvGraphicFramePr>
        <p:xfrm>
          <a:off x="7683910" y="3978819"/>
          <a:ext cx="3982064" cy="2134140"/>
        </p:xfrm>
        <a:graphic>
          <a:graphicData uri="http://schemas.openxmlformats.org/drawingml/2006/table">
            <a:tbl>
              <a:tblPr firstRow="1" bandRow="1">
                <a:tableStyleId>{5A111915-BE36-4E01-A7E5-04B1672EAD32}</a:tableStyleId>
              </a:tblPr>
              <a:tblGrid>
                <a:gridCol w="1482447">
                  <a:extLst>
                    <a:ext uri="{9D8B030D-6E8A-4147-A177-3AD203B41FA5}">
                      <a16:colId xmlns:a16="http://schemas.microsoft.com/office/drawing/2014/main" val="2021995780"/>
                    </a:ext>
                  </a:extLst>
                </a:gridCol>
                <a:gridCol w="2499617">
                  <a:extLst>
                    <a:ext uri="{9D8B030D-6E8A-4147-A177-3AD203B41FA5}">
                      <a16:colId xmlns:a16="http://schemas.microsoft.com/office/drawing/2014/main" val="2788412647"/>
                    </a:ext>
                  </a:extLst>
                </a:gridCol>
              </a:tblGrid>
              <a:tr h="355988">
                <a:tc>
                  <a:txBody>
                    <a:bodyPr/>
                    <a:lstStyle/>
                    <a:p>
                      <a:pPr algn="ctr" fontAlgn="b"/>
                      <a:r>
                        <a:rPr lang="en-US" sz="2400" b="1" u="none" strike="noStrike" dirty="0">
                          <a:solidFill>
                            <a:srgbClr val="000000"/>
                          </a:solidFill>
                          <a:effectLst/>
                        </a:rPr>
                        <a:t>City</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err="1">
                          <a:solidFill>
                            <a:srgbClr val="000000"/>
                          </a:solidFill>
                          <a:effectLst/>
                        </a:rPr>
                        <a:t>Total_amount_paid</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7828376"/>
                  </a:ext>
                </a:extLst>
              </a:tr>
              <a:tr h="351771">
                <a:tc>
                  <a:txBody>
                    <a:bodyPr/>
                    <a:lstStyle/>
                    <a:p>
                      <a:pPr algn="ctr" fontAlgn="b"/>
                      <a:r>
                        <a:rPr lang="en-US" sz="1800" b="0" u="none" strike="noStrike" dirty="0">
                          <a:solidFill>
                            <a:srgbClr val="000000"/>
                          </a:solidFill>
                          <a:effectLst/>
                        </a:rPr>
                        <a:t>Saint-Denis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211.55 $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1599033"/>
                  </a:ext>
                </a:extLst>
              </a:tr>
              <a:tr h="351771">
                <a:tc>
                  <a:txBody>
                    <a:bodyPr/>
                    <a:lstStyle/>
                    <a:p>
                      <a:pPr algn="ctr" fontAlgn="b"/>
                      <a:r>
                        <a:rPr lang="en-US" sz="1800" b="0" u="none" strike="noStrike" dirty="0" err="1">
                          <a:solidFill>
                            <a:srgbClr val="000000"/>
                          </a:solidFill>
                          <a:effectLst/>
                        </a:rPr>
                        <a:t>Molodetno</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189.6 $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4895093"/>
                  </a:ext>
                </a:extLst>
              </a:tr>
              <a:tr h="351771">
                <a:tc>
                  <a:txBody>
                    <a:bodyPr/>
                    <a:lstStyle/>
                    <a:p>
                      <a:pPr algn="ctr" fontAlgn="b"/>
                      <a:r>
                        <a:rPr lang="en-US" sz="1800" b="0" u="none" strike="noStrike" dirty="0" err="1">
                          <a:solidFill>
                            <a:srgbClr val="000000"/>
                          </a:solidFill>
                          <a:effectLst/>
                        </a:rPr>
                        <a:t>Tokat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130.68 $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1841035"/>
                  </a:ext>
                </a:extLst>
              </a:tr>
              <a:tr h="351771">
                <a:tc>
                  <a:txBody>
                    <a:bodyPr/>
                    <a:lstStyle/>
                    <a:p>
                      <a:pPr algn="ctr" fontAlgn="b"/>
                      <a:r>
                        <a:rPr lang="en-US" sz="1800" b="0" u="none" strike="noStrike" dirty="0" err="1">
                          <a:solidFill>
                            <a:srgbClr val="000000"/>
                          </a:solidFill>
                          <a:effectLst/>
                        </a:rPr>
                        <a:t>Atlixco</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128.7 $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9639295"/>
                  </a:ext>
                </a:extLst>
              </a:tr>
              <a:tr h="351771">
                <a:tc>
                  <a:txBody>
                    <a:bodyPr/>
                    <a:lstStyle/>
                    <a:p>
                      <a:pPr algn="ctr" fontAlgn="b"/>
                      <a:r>
                        <a:rPr lang="en-US" sz="1800" b="0" u="none" strike="noStrike" dirty="0">
                          <a:solidFill>
                            <a:srgbClr val="000000"/>
                          </a:solidFill>
                          <a:effectLst/>
                        </a:rPr>
                        <a:t>Pontianak</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123.72 $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4882863"/>
                  </a:ext>
                </a:extLst>
              </a:tr>
            </a:tbl>
          </a:graphicData>
        </a:graphic>
      </p:graphicFrame>
    </p:spTree>
    <p:extLst>
      <p:ext uri="{BB962C8B-B14F-4D97-AF65-F5344CB8AC3E}">
        <p14:creationId xmlns:p14="http://schemas.microsoft.com/office/powerpoint/2010/main" val="75164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3D7-4127-8D3D-EB00-B46EE8F8F3A4}"/>
              </a:ext>
            </a:extLst>
          </p:cNvPr>
          <p:cNvSpPr>
            <a:spLocks noGrp="1"/>
          </p:cNvSpPr>
          <p:nvPr>
            <p:ph type="title"/>
          </p:nvPr>
        </p:nvSpPr>
        <p:spPr>
          <a:xfrm>
            <a:off x="1335374" y="644660"/>
            <a:ext cx="9025305" cy="500340"/>
          </a:xfrm>
        </p:spPr>
        <p:txBody>
          <a:bodyPr>
            <a:noAutofit/>
          </a:bodyPr>
          <a:lstStyle/>
          <a:p>
            <a:r>
              <a:rPr lang="en-US" sz="3600" b="1" i="0" dirty="0">
                <a:solidFill>
                  <a:srgbClr val="263B50"/>
                </a:solidFill>
                <a:effectLst/>
              </a:rPr>
              <a:t>Do sales figures vary between geographic regions?</a:t>
            </a:r>
            <a:r>
              <a:rPr lang="en-US" sz="3600" b="1" dirty="0"/>
              <a:t> </a:t>
            </a:r>
            <a:br>
              <a:rPr lang="en-US" sz="3600" b="1" dirty="0"/>
            </a:br>
            <a:endParaRPr lang="en-US" sz="3600" b="1" dirty="0"/>
          </a:p>
        </p:txBody>
      </p:sp>
      <p:pic>
        <p:nvPicPr>
          <p:cNvPr id="7" name="Picture 6">
            <a:extLst>
              <a:ext uri="{FF2B5EF4-FFF2-40B4-BE49-F238E27FC236}">
                <a16:creationId xmlns:a16="http://schemas.microsoft.com/office/drawing/2014/main" id="{90A69BFE-93EA-34C6-4DAC-BE4C24CD1466}"/>
              </a:ext>
            </a:extLst>
          </p:cNvPr>
          <p:cNvPicPr>
            <a:picLocks noChangeAspect="1"/>
          </p:cNvPicPr>
          <p:nvPr/>
        </p:nvPicPr>
        <p:blipFill>
          <a:blip r:embed="rId2"/>
          <a:stretch>
            <a:fillRect/>
          </a:stretch>
        </p:blipFill>
        <p:spPr>
          <a:xfrm>
            <a:off x="218205" y="185334"/>
            <a:ext cx="959666" cy="959666"/>
          </a:xfrm>
          <a:prstGeom prst="rect">
            <a:avLst/>
          </a:prstGeom>
        </p:spPr>
      </p:pic>
      <p:pic>
        <p:nvPicPr>
          <p:cNvPr id="16" name="Picture 15">
            <a:extLst>
              <a:ext uri="{FF2B5EF4-FFF2-40B4-BE49-F238E27FC236}">
                <a16:creationId xmlns:a16="http://schemas.microsoft.com/office/drawing/2014/main" id="{23E40065-28B6-20D8-FF7D-1B74ADE665E5}"/>
              </a:ext>
            </a:extLst>
          </p:cNvPr>
          <p:cNvPicPr>
            <a:picLocks noChangeAspect="1"/>
          </p:cNvPicPr>
          <p:nvPr/>
        </p:nvPicPr>
        <p:blipFill>
          <a:blip r:embed="rId3"/>
          <a:stretch>
            <a:fillRect/>
          </a:stretch>
        </p:blipFill>
        <p:spPr>
          <a:xfrm>
            <a:off x="218205" y="1145000"/>
            <a:ext cx="9096046" cy="5713000"/>
          </a:xfrm>
          <a:prstGeom prst="rect">
            <a:avLst/>
          </a:prstGeom>
        </p:spPr>
      </p:pic>
      <p:pic>
        <p:nvPicPr>
          <p:cNvPr id="17" name="Picture 16">
            <a:extLst>
              <a:ext uri="{FF2B5EF4-FFF2-40B4-BE49-F238E27FC236}">
                <a16:creationId xmlns:a16="http://schemas.microsoft.com/office/drawing/2014/main" id="{C0D9C04B-2709-39A7-18D5-60C071E47D30}"/>
              </a:ext>
            </a:extLst>
          </p:cNvPr>
          <p:cNvPicPr>
            <a:picLocks noChangeAspect="1"/>
          </p:cNvPicPr>
          <p:nvPr/>
        </p:nvPicPr>
        <p:blipFill>
          <a:blip r:embed="rId4"/>
          <a:stretch>
            <a:fillRect/>
          </a:stretch>
        </p:blipFill>
        <p:spPr>
          <a:xfrm>
            <a:off x="5581511" y="962666"/>
            <a:ext cx="6610489" cy="2284000"/>
          </a:xfrm>
          <a:prstGeom prst="rect">
            <a:avLst/>
          </a:prstGeom>
        </p:spPr>
      </p:pic>
      <p:graphicFrame>
        <p:nvGraphicFramePr>
          <p:cNvPr id="4" name="Table 3">
            <a:extLst>
              <a:ext uri="{FF2B5EF4-FFF2-40B4-BE49-F238E27FC236}">
                <a16:creationId xmlns:a16="http://schemas.microsoft.com/office/drawing/2014/main" id="{42DFF7C5-5F83-9E96-CB03-AED0B8041BB1}"/>
              </a:ext>
            </a:extLst>
          </p:cNvPr>
          <p:cNvGraphicFramePr>
            <a:graphicFrameLocks noGrp="1"/>
          </p:cNvGraphicFramePr>
          <p:nvPr>
            <p:extLst>
              <p:ext uri="{D42A27DB-BD31-4B8C-83A1-F6EECF244321}">
                <p14:modId xmlns:p14="http://schemas.microsoft.com/office/powerpoint/2010/main" val="3968605197"/>
              </p:ext>
            </p:extLst>
          </p:nvPr>
        </p:nvGraphicFramePr>
        <p:xfrm>
          <a:off x="8273845" y="3816300"/>
          <a:ext cx="3699949" cy="1922881"/>
        </p:xfrm>
        <a:graphic>
          <a:graphicData uri="http://schemas.openxmlformats.org/drawingml/2006/table">
            <a:tbl>
              <a:tblPr>
                <a:tableStyleId>{5C22544A-7EE6-4342-B048-85BDC9FD1C3A}</a:tableStyleId>
              </a:tblPr>
              <a:tblGrid>
                <a:gridCol w="3699949">
                  <a:extLst>
                    <a:ext uri="{9D8B030D-6E8A-4147-A177-3AD203B41FA5}">
                      <a16:colId xmlns:a16="http://schemas.microsoft.com/office/drawing/2014/main" val="764914201"/>
                    </a:ext>
                  </a:extLst>
                </a:gridCol>
              </a:tblGrid>
              <a:tr h="0">
                <a:tc>
                  <a:txBody>
                    <a:bodyPr/>
                    <a:lstStyle/>
                    <a:p>
                      <a:pPr algn="ctr" fontAlgn="b"/>
                      <a:r>
                        <a:rPr lang="en-US" sz="2400" b="1" u="none" strike="noStrike" dirty="0">
                          <a:effectLst/>
                          <a:highlight>
                            <a:srgbClr val="DDEBF7"/>
                          </a:highlight>
                        </a:rPr>
                        <a:t>Top 3 countries with high sales based on revenue gain</a:t>
                      </a:r>
                      <a:r>
                        <a:rPr lang="en-US" sz="2400" u="none" strike="noStrike" dirty="0">
                          <a:effectLst/>
                          <a:highlight>
                            <a:srgbClr val="DDEBF7"/>
                          </a:highlight>
                        </a:rPr>
                        <a:t>:</a:t>
                      </a:r>
                    </a:p>
                    <a:p>
                      <a:pPr algn="ctr" fontAlgn="b"/>
                      <a:r>
                        <a:rPr lang="en-US" sz="2400" u="none" strike="noStrike" dirty="0" err="1">
                          <a:effectLst/>
                          <a:highlight>
                            <a:srgbClr val="DDEBF7"/>
                          </a:highlight>
                        </a:rPr>
                        <a:t>Runion</a:t>
                      </a:r>
                      <a:endParaRPr lang="en-US" sz="2400" b="0" i="0" u="none" strike="noStrike" dirty="0">
                        <a:solidFill>
                          <a:srgbClr val="000000"/>
                        </a:solidFill>
                        <a:effectLst/>
                        <a:highlight>
                          <a:srgbClr val="DDEBF7"/>
                        </a:highlight>
                        <a:latin typeface="Calibri" panose="020F0502020204030204" pitchFamily="34" charset="0"/>
                      </a:endParaRPr>
                    </a:p>
                  </a:txBody>
                  <a:tcPr marL="9525" marR="9525" marT="9525" marB="0" anchor="b"/>
                </a:tc>
                <a:extLst>
                  <a:ext uri="{0D108BD9-81ED-4DB2-BD59-A6C34878D82A}">
                    <a16:rowId xmlns:a16="http://schemas.microsoft.com/office/drawing/2014/main" val="2210020612"/>
                  </a:ext>
                </a:extLst>
              </a:tr>
              <a:tr h="408038">
                <a:tc>
                  <a:txBody>
                    <a:bodyPr/>
                    <a:lstStyle/>
                    <a:p>
                      <a:pPr algn="ctr" fontAlgn="b"/>
                      <a:r>
                        <a:rPr lang="en-US" sz="2400" u="none" strike="noStrike" dirty="0">
                          <a:effectLst/>
                          <a:highlight>
                            <a:srgbClr val="DDEBF7"/>
                          </a:highlight>
                        </a:rPr>
                        <a:t>Belarus</a:t>
                      </a:r>
                      <a:endParaRPr lang="en-US" sz="2400" b="0" i="0" u="none" strike="noStrike" dirty="0">
                        <a:solidFill>
                          <a:srgbClr val="000000"/>
                        </a:solidFill>
                        <a:effectLst/>
                        <a:highlight>
                          <a:srgbClr val="DDEBF7"/>
                        </a:highlight>
                        <a:latin typeface="Calibri" panose="020F0502020204030204" pitchFamily="34" charset="0"/>
                      </a:endParaRPr>
                    </a:p>
                  </a:txBody>
                  <a:tcPr marL="9525" marR="9525" marT="9525" marB="0" anchor="b"/>
                </a:tc>
                <a:extLst>
                  <a:ext uri="{0D108BD9-81ED-4DB2-BD59-A6C34878D82A}">
                    <a16:rowId xmlns:a16="http://schemas.microsoft.com/office/drawing/2014/main" val="1548157357"/>
                  </a:ext>
                </a:extLst>
              </a:tr>
              <a:tr h="408038">
                <a:tc>
                  <a:txBody>
                    <a:bodyPr/>
                    <a:lstStyle/>
                    <a:p>
                      <a:pPr algn="ctr" fontAlgn="b"/>
                      <a:r>
                        <a:rPr lang="en-US" sz="2400" u="none" strike="noStrike" dirty="0">
                          <a:effectLst/>
                          <a:highlight>
                            <a:srgbClr val="DDEBF7"/>
                          </a:highlight>
                        </a:rPr>
                        <a:t>Turkey</a:t>
                      </a:r>
                      <a:endParaRPr lang="en-US" sz="2400" b="0" i="0" u="none" strike="noStrike" dirty="0">
                        <a:solidFill>
                          <a:srgbClr val="000000"/>
                        </a:solidFill>
                        <a:effectLst/>
                        <a:highlight>
                          <a:srgbClr val="DDEBF7"/>
                        </a:highlight>
                        <a:latin typeface="Calibri" panose="020F0502020204030204" pitchFamily="34" charset="0"/>
                      </a:endParaRPr>
                    </a:p>
                  </a:txBody>
                  <a:tcPr marL="9525" marR="9525" marT="9525" marB="0" anchor="b"/>
                </a:tc>
                <a:extLst>
                  <a:ext uri="{0D108BD9-81ED-4DB2-BD59-A6C34878D82A}">
                    <a16:rowId xmlns:a16="http://schemas.microsoft.com/office/drawing/2014/main" val="3383023921"/>
                  </a:ext>
                </a:extLst>
              </a:tr>
            </a:tbl>
          </a:graphicData>
        </a:graphic>
      </p:graphicFrame>
    </p:spTree>
    <p:extLst>
      <p:ext uri="{BB962C8B-B14F-4D97-AF65-F5344CB8AC3E}">
        <p14:creationId xmlns:p14="http://schemas.microsoft.com/office/powerpoint/2010/main" val="872412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Widescreen</PresentationFormat>
  <Paragraphs>110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Wingdings</vt:lpstr>
      <vt:lpstr>Office Theme</vt:lpstr>
      <vt:lpstr>    ROCKBUSTER STEALTH LLC  Data Analysis Project  </vt:lpstr>
      <vt:lpstr>                             PROJECT OVERVIEW</vt:lpstr>
      <vt:lpstr>KEY QUESTIONS </vt:lpstr>
      <vt:lpstr>           DATA OVERVIEW</vt:lpstr>
      <vt:lpstr>WHICH MOVIES CONTRIBUTED THE MOST/LEAST  TO REVENUE GAIN ?</vt:lpstr>
      <vt:lpstr> WHAT WAS THE AVERAGE RENTAL DURATION  FOR ALL VIDEOS? </vt:lpstr>
      <vt:lpstr> WHICH COUNTRIES ARE ROCKBUSTER CUSTOMERS BASED IN? </vt:lpstr>
      <vt:lpstr>WHERE ARE CUSTOMERS WITH A HIGH LIFTIME VALUE BASED? </vt:lpstr>
      <vt:lpstr>Do sales figures vary between geographic regions?  </vt:lpstr>
      <vt:lpstr>MOST POPULAR GENRES</vt:lpstr>
      <vt:lpstr>CONCLUSION</vt:lpstr>
      <vt:lpstr>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Maknoon</dc:creator>
  <cp:lastModifiedBy>Asawer Maknoon</cp:lastModifiedBy>
  <cp:revision>39</cp:revision>
  <dcterms:created xsi:type="dcterms:W3CDTF">2024-06-05T12:50:17Z</dcterms:created>
  <dcterms:modified xsi:type="dcterms:W3CDTF">2024-06-11T07:50:53Z</dcterms:modified>
</cp:coreProperties>
</file>