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80064"/>
    <a:srgbClr val="C33A1F"/>
    <a:srgbClr val="0000CC"/>
    <a:srgbClr val="9EFF29"/>
    <a:srgbClr val="FF2549"/>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109" d="100"/>
          <a:sy n="109" d="100"/>
        </p:scale>
        <p:origin x="706"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93212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433" y="2558845"/>
            <a:ext cx="7005484" cy="149696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4683" y="1740311"/>
            <a:ext cx="7382308" cy="678426"/>
          </a:xfrm>
        </p:spPr>
        <p:txBody>
          <a:bodyPr>
            <a:normAutofit/>
          </a:bodyPr>
          <a:lstStyle>
            <a:lvl1pPr marL="0" indent="0" algn="l">
              <a:buNone/>
              <a:defRPr sz="2800" b="0" i="0">
                <a:solidFill>
                  <a:schemeClr val="accent6">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98976"/>
            <a:ext cx="8259098" cy="763526"/>
          </a:xfrm>
        </p:spPr>
        <p:txBody>
          <a:bodyPr>
            <a:normAutofit/>
          </a:bodyPr>
          <a:lstStyle>
            <a:lvl1pPr algn="l">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28252"/>
            <a:ext cx="8246070" cy="365022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318046"/>
            <a:ext cx="6827643" cy="725349"/>
          </a:xfrm>
        </p:spPr>
        <p:txBody>
          <a:bodyPr>
            <a:normAutofit/>
          </a:bodyPr>
          <a:lstStyle>
            <a:lvl1pPr algn="l">
              <a:defRPr sz="360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069258"/>
            <a:ext cx="6850625"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116788"/>
            <a:ext cx="8093365" cy="763525"/>
          </a:xfrm>
        </p:spPr>
        <p:txBody>
          <a:bodyPr>
            <a:normAutofit/>
          </a:bodyPr>
          <a:lstStyle>
            <a:lvl1pPr algn="l">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864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9104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864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9104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46" y="2775444"/>
            <a:ext cx="4794084" cy="1101558"/>
          </a:xfrm>
        </p:spPr>
        <p:txBody>
          <a:bodyPr>
            <a:normAutofit/>
          </a:bodyPr>
          <a:lstStyle/>
          <a:p>
            <a:r>
              <a:rPr lang="en-IN" sz="2200" b="1" i="1" u="sng" dirty="0">
                <a:solidFill>
                  <a:schemeClr val="bg1">
                    <a:lumMod val="85000"/>
                  </a:schemeClr>
                </a:solidFill>
                <a:latin typeface="Times New Roman" panose="02020603050405020304" pitchFamily="18" charset="0"/>
                <a:cs typeface="Times New Roman" panose="02020603050405020304" pitchFamily="18" charset="0"/>
              </a:rPr>
              <a:t>HOUSING: PRICE PREDICTION</a:t>
            </a:r>
            <a:endParaRPr lang="en-US" sz="2200" b="1" i="1" u="sng"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5246" y="274532"/>
            <a:ext cx="3808801" cy="1101558"/>
          </a:xfrm>
        </p:spPr>
        <p:txBody>
          <a:bodyPr>
            <a:noAutofit/>
          </a:bodyPr>
          <a:lstStyle/>
          <a:p>
            <a:r>
              <a:rPr lang="en-US" sz="1400" i="1" dirty="0">
                <a:latin typeface="Times New Roman" panose="02020603050405020304" pitchFamily="18" charset="0"/>
                <a:cs typeface="Times New Roman" panose="02020603050405020304" pitchFamily="18" charset="0"/>
              </a:rPr>
              <a:t>A case study from the "Surprise Housing" housing enterprise in the United States. The organization is looking for homes to acquire for less than their true value and resale for a profit, allowing it to enter the real estate market.</a:t>
            </a:r>
          </a:p>
        </p:txBody>
      </p:sp>
      <p:sp>
        <p:nvSpPr>
          <p:cNvPr id="4" name="TextBox 3">
            <a:extLst>
              <a:ext uri="{FF2B5EF4-FFF2-40B4-BE49-F238E27FC236}">
                <a16:creationId xmlns:a16="http://schemas.microsoft.com/office/drawing/2014/main" id="{927C28D9-39A7-4F0C-8DEC-E7884418741E}"/>
              </a:ext>
            </a:extLst>
          </p:cNvPr>
          <p:cNvSpPr txBox="1"/>
          <p:nvPr/>
        </p:nvSpPr>
        <p:spPr>
          <a:xfrm>
            <a:off x="125246" y="4309729"/>
            <a:ext cx="2707759" cy="923330"/>
          </a:xfrm>
          <a:prstGeom prst="rect">
            <a:avLst/>
          </a:prstGeom>
          <a:noFill/>
        </p:spPr>
        <p:txBody>
          <a:bodyPr wrap="square" rtlCol="0">
            <a:spAutoFit/>
          </a:bodyPr>
          <a:lstStyle/>
          <a:p>
            <a:r>
              <a:rPr lang="en-US" altLang="en-US" sz="1200" b="1" i="1" dirty="0">
                <a:solidFill>
                  <a:schemeClr val="tx2">
                    <a:lumMod val="75000"/>
                  </a:schemeClr>
                </a:solidFill>
                <a:latin typeface="Times New Roman" panose="02020603050405020304" pitchFamily="18" charset="0"/>
                <a:cs typeface="Times New Roman" panose="02020603050405020304" pitchFamily="18" charset="0"/>
              </a:rPr>
              <a:t>Submitted by Anubhav Saxena</a:t>
            </a:r>
          </a:p>
          <a:p>
            <a:r>
              <a:rPr lang="en-US" altLang="en-US" sz="1200" i="1" dirty="0">
                <a:solidFill>
                  <a:schemeClr val="tx2">
                    <a:lumMod val="75000"/>
                  </a:schemeClr>
                </a:solidFill>
                <a:latin typeface="Times New Roman" panose="02020603050405020304" pitchFamily="18" charset="0"/>
                <a:cs typeface="Times New Roman" panose="02020603050405020304" pitchFamily="18" charset="0"/>
              </a:rPr>
              <a:t>Data Science Intern</a:t>
            </a:r>
          </a:p>
          <a:p>
            <a:r>
              <a:rPr lang="en-US" altLang="en-US" sz="1200" i="1" dirty="0">
                <a:solidFill>
                  <a:schemeClr val="tx2">
                    <a:lumMod val="75000"/>
                  </a:schemeClr>
                </a:solidFill>
                <a:latin typeface="Times New Roman" panose="02020603050405020304" pitchFamily="18" charset="0"/>
                <a:cs typeface="Times New Roman" panose="02020603050405020304" pitchFamily="18" charset="0"/>
              </a:rPr>
              <a:t>Flip Robo Technologies</a:t>
            </a:r>
          </a:p>
          <a:p>
            <a:endParaRPr lang="en-IN"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6BC-1BAA-479C-A185-53E7FD2AD29F}"/>
              </a:ext>
            </a:extLst>
          </p:cNvPr>
          <p:cNvSpPr>
            <a:spLocks noGrp="1"/>
          </p:cNvSpPr>
          <p:nvPr>
            <p:ph type="title"/>
          </p:nvPr>
        </p:nvSpPr>
        <p:spPr>
          <a:xfrm>
            <a:off x="203200" y="0"/>
            <a:ext cx="4100286" cy="857250"/>
          </a:xfrm>
        </p:spPr>
        <p:txBody>
          <a:bodyPr>
            <a:norm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DATA PRE PROCESSING</a:t>
            </a:r>
            <a:endParaRPr lang="en-IN"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E40A53-D9BF-4CE2-9D9A-0F61E7B7A575}"/>
              </a:ext>
            </a:extLst>
          </p:cNvPr>
          <p:cNvSpPr txBox="1"/>
          <p:nvPr/>
        </p:nvSpPr>
        <p:spPr>
          <a:xfrm>
            <a:off x="532517" y="1357848"/>
            <a:ext cx="8290666" cy="3785652"/>
          </a:xfrm>
          <a:prstGeom prst="rect">
            <a:avLst/>
          </a:prstGeom>
          <a:noFill/>
        </p:spPr>
        <p:txBody>
          <a:bodyPr wrap="square">
            <a:spAutoFit/>
          </a:bodyPr>
          <a:lstStyle/>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Importing the necessary dependencies and libraries.</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Reading the CSV file and converted into data frame.</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the data dimensions for the original dataset.</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Looking for null values and accordingly fill the missing data.</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the summary of the dataset.</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unique values.</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all the categorical columns in the dataset.</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Visualizing each features using matplotlib and seaborn.</a:t>
            </a:r>
          </a:p>
          <a:p>
            <a:pPr marL="285750" lvl="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Performing encoding using the ordinal encoder on categorical features.</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for co-relation/multi-collinearity in a heatmap.</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for Outliers/Skewness using boxen plot and distribution plot.</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Perform Scaling using Standard Scaler method.</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Checking for the final dimension of dataset to confirm the input details.</a:t>
            </a:r>
          </a:p>
          <a:p>
            <a:pPr marL="285750" indent="-28575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Creating train test split and the best random state found in the range 1-1000.</a:t>
            </a:r>
          </a:p>
          <a:p>
            <a:pPr marL="285750" indent="-285750">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78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25BB-4439-49DD-8CD1-70F54688D7A8}"/>
              </a:ext>
            </a:extLst>
          </p:cNvPr>
          <p:cNvSpPr>
            <a:spLocks noGrp="1"/>
          </p:cNvSpPr>
          <p:nvPr>
            <p:ph type="title"/>
          </p:nvPr>
        </p:nvSpPr>
        <p:spPr>
          <a:xfrm>
            <a:off x="239485" y="0"/>
            <a:ext cx="3839029" cy="857250"/>
          </a:xfrm>
        </p:spPr>
        <p:txBody>
          <a:bodyPr>
            <a:normAutofit/>
          </a:bodyPr>
          <a:lstStyle/>
          <a:p>
            <a:r>
              <a:rPr lang="en-US" sz="1800" b="1" dirty="0">
                <a:solidFill>
                  <a:schemeClr val="accent6">
                    <a:lumMod val="50000"/>
                  </a:schemeClr>
                </a:solidFill>
                <a:latin typeface="Times New Roman" panose="02020603050405020304" pitchFamily="18" charset="0"/>
                <a:cs typeface="Times New Roman" panose="02020603050405020304" pitchFamily="18" charset="0"/>
              </a:rPr>
              <a:t>EXPLORATORY DATA ANALYSIS (EDA) AND VISUALIZATION</a:t>
            </a:r>
            <a:endParaRPr lang="en-IN" sz="1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29ECD8-A68E-43AD-94E7-2185C6AB5704}"/>
              </a:ext>
            </a:extLst>
          </p:cNvPr>
          <p:cNvSpPr txBox="1"/>
          <p:nvPr/>
        </p:nvSpPr>
        <p:spPr>
          <a:xfrm>
            <a:off x="954409" y="1219027"/>
            <a:ext cx="2725978" cy="1200329"/>
          </a:xfrm>
          <a:prstGeom prst="rect">
            <a:avLst/>
          </a:prstGeom>
          <a:noFill/>
        </p:spPr>
        <p:txBody>
          <a:bodyPr wrap="square">
            <a:spAutoFit/>
          </a:bodyPr>
          <a:lstStyle/>
          <a:p>
            <a:r>
              <a:rPr lang="en-US" sz="1200" b="1" u="sng" dirty="0">
                <a:latin typeface="Times New Roman" panose="02020603050405020304" pitchFamily="18" charset="0"/>
                <a:cs typeface="Times New Roman" panose="02020603050405020304" pitchFamily="18" charset="0"/>
              </a:rPr>
              <a:t>1. Univariate Analysis</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most basic type of data analysis is univariate analysis. Because "</a:t>
            </a:r>
            <a:r>
              <a:rPr lang="en-US" sz="1200" dirty="0" err="1">
                <a:latin typeface="Times New Roman" panose="02020603050405020304" pitchFamily="18" charset="0"/>
                <a:cs typeface="Times New Roman" panose="02020603050405020304" pitchFamily="18" charset="0"/>
              </a:rPr>
              <a:t>uni</a:t>
            </a:r>
            <a:r>
              <a:rPr lang="en-US" sz="1200" dirty="0">
                <a:latin typeface="Times New Roman" panose="02020603050405020304" pitchFamily="18" charset="0"/>
                <a:cs typeface="Times New Roman" panose="02020603050405020304" pitchFamily="18" charset="0"/>
              </a:rPr>
              <a:t>" implies "one," your data only contains one variable.</a:t>
            </a:r>
          </a:p>
        </p:txBody>
      </p:sp>
      <p:sp>
        <p:nvSpPr>
          <p:cNvPr id="4" name="TextBox 3">
            <a:extLst>
              <a:ext uri="{FF2B5EF4-FFF2-40B4-BE49-F238E27FC236}">
                <a16:creationId xmlns:a16="http://schemas.microsoft.com/office/drawing/2014/main" id="{D4EAF3CE-8A38-4619-A578-A3753DB23908}"/>
              </a:ext>
            </a:extLst>
          </p:cNvPr>
          <p:cNvSpPr txBox="1"/>
          <p:nvPr/>
        </p:nvSpPr>
        <p:spPr>
          <a:xfrm>
            <a:off x="4999972" y="1219027"/>
            <a:ext cx="2920931" cy="1015663"/>
          </a:xfrm>
          <a:prstGeom prst="rect">
            <a:avLst/>
          </a:prstGeom>
          <a:noFill/>
        </p:spPr>
        <p:txBody>
          <a:bodyPr wrap="square">
            <a:spAutoFit/>
          </a:bodyPr>
          <a:lstStyle/>
          <a:p>
            <a:r>
              <a:rPr lang="en-US" sz="1200" b="1" u="sng" dirty="0">
                <a:latin typeface="Times New Roman" panose="02020603050405020304" pitchFamily="18" charset="0"/>
                <a:cs typeface="Times New Roman" panose="02020603050405020304" pitchFamily="18" charset="0"/>
              </a:rPr>
              <a:t>2. Multivariate Analysis</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Multivariate analysis is a collection of statistical approaches for analyzing data with several variables.</a:t>
            </a:r>
          </a:p>
        </p:txBody>
      </p:sp>
      <p:sp>
        <p:nvSpPr>
          <p:cNvPr id="5" name="TextBox 4">
            <a:extLst>
              <a:ext uri="{FF2B5EF4-FFF2-40B4-BE49-F238E27FC236}">
                <a16:creationId xmlns:a16="http://schemas.microsoft.com/office/drawing/2014/main" id="{FAF02312-FB40-4C06-BDEC-0CCC5A750E24}"/>
              </a:ext>
            </a:extLst>
          </p:cNvPr>
          <p:cNvSpPr txBox="1"/>
          <p:nvPr/>
        </p:nvSpPr>
        <p:spPr>
          <a:xfrm>
            <a:off x="954409" y="2635141"/>
            <a:ext cx="2920931" cy="1015663"/>
          </a:xfrm>
          <a:prstGeom prst="rect">
            <a:avLst/>
          </a:prstGeom>
          <a:noFill/>
        </p:spPr>
        <p:txBody>
          <a:bodyPr wrap="square">
            <a:spAutoFit/>
          </a:bodyPr>
          <a:lstStyle/>
          <a:p>
            <a:r>
              <a:rPr lang="en-US" sz="1200" b="1" u="sng" dirty="0">
                <a:latin typeface="Times New Roman" panose="02020603050405020304" pitchFamily="18" charset="0"/>
                <a:cs typeface="Times New Roman" panose="02020603050405020304" pitchFamily="18" charset="0"/>
              </a:rPr>
              <a:t>3. Correlation of Dataset</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Correlation is a statistical method for determining whether or not two quantitative or categorical variables are related.</a:t>
            </a:r>
          </a:p>
        </p:txBody>
      </p:sp>
      <p:sp>
        <p:nvSpPr>
          <p:cNvPr id="6" name="TextBox 5">
            <a:extLst>
              <a:ext uri="{FF2B5EF4-FFF2-40B4-BE49-F238E27FC236}">
                <a16:creationId xmlns:a16="http://schemas.microsoft.com/office/drawing/2014/main" id="{90DCDBEE-4458-4578-AB70-F25E60DA1446}"/>
              </a:ext>
            </a:extLst>
          </p:cNvPr>
          <p:cNvSpPr txBox="1"/>
          <p:nvPr/>
        </p:nvSpPr>
        <p:spPr>
          <a:xfrm>
            <a:off x="4999972" y="2635141"/>
            <a:ext cx="3046984" cy="830997"/>
          </a:xfrm>
          <a:prstGeom prst="rect">
            <a:avLst/>
          </a:prstGeom>
          <a:noFill/>
        </p:spPr>
        <p:txBody>
          <a:bodyPr wrap="square">
            <a:spAutoFit/>
          </a:bodyPr>
          <a:lstStyle/>
          <a:p>
            <a:r>
              <a:rPr lang="en-US" sz="1200" b="1" u="sng" dirty="0">
                <a:latin typeface="Times New Roman" panose="02020603050405020304" pitchFamily="18" charset="0"/>
                <a:cs typeface="Times New Roman" panose="02020603050405020304" pitchFamily="18" charset="0"/>
              </a:rPr>
              <a:t>4. Correlation with Target variable</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To figure out how the data is connected, use correlation with the target variable.</a:t>
            </a:r>
          </a:p>
        </p:txBody>
      </p:sp>
      <p:sp>
        <p:nvSpPr>
          <p:cNvPr id="7" name="TextBox 6">
            <a:extLst>
              <a:ext uri="{FF2B5EF4-FFF2-40B4-BE49-F238E27FC236}">
                <a16:creationId xmlns:a16="http://schemas.microsoft.com/office/drawing/2014/main" id="{20D3664F-5DB3-4734-9F6E-235E05E53DB8}"/>
              </a:ext>
            </a:extLst>
          </p:cNvPr>
          <p:cNvSpPr txBox="1"/>
          <p:nvPr/>
        </p:nvSpPr>
        <p:spPr>
          <a:xfrm>
            <a:off x="954409" y="3940757"/>
            <a:ext cx="2728075" cy="830997"/>
          </a:xfrm>
          <a:prstGeom prst="rect">
            <a:avLst/>
          </a:prstGeom>
          <a:noFill/>
        </p:spPr>
        <p:txBody>
          <a:bodyPr wrap="square">
            <a:spAutoFit/>
          </a:bodyPr>
          <a:lstStyle/>
          <a:p>
            <a:r>
              <a:rPr lang="en-US" sz="1200" b="1" u="sng" dirty="0">
                <a:latin typeface="Times New Roman" panose="02020603050405020304" pitchFamily="18" charset="0"/>
                <a:cs typeface="Times New Roman" panose="02020603050405020304" pitchFamily="18" charset="0"/>
              </a:rPr>
              <a:t>5. Conclusion</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result of all of the analysis is summarized in this section.</a:t>
            </a:r>
          </a:p>
        </p:txBody>
      </p:sp>
    </p:spTree>
    <p:extLst>
      <p:ext uri="{BB962C8B-B14F-4D97-AF65-F5344CB8AC3E}">
        <p14:creationId xmlns:p14="http://schemas.microsoft.com/office/powerpoint/2010/main" val="73124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100A-1930-474A-B11C-9EAD776C6D5B}"/>
              </a:ext>
            </a:extLst>
          </p:cNvPr>
          <p:cNvSpPr>
            <a:spLocks noGrp="1"/>
          </p:cNvSpPr>
          <p:nvPr>
            <p:ph type="title"/>
          </p:nvPr>
        </p:nvSpPr>
        <p:spPr>
          <a:xfrm>
            <a:off x="457200" y="162436"/>
            <a:ext cx="3374571" cy="614078"/>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PIE PLOT</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41446E1F-570E-4DA6-B844-5AD2A94DD0AF}"/>
              </a:ext>
            </a:extLst>
          </p:cNvPr>
          <p:cNvPicPr>
            <a:picLocks noChangeAspect="1"/>
          </p:cNvPicPr>
          <p:nvPr/>
        </p:nvPicPr>
        <p:blipFill>
          <a:blip r:embed="rId2"/>
          <a:stretch>
            <a:fillRect/>
          </a:stretch>
        </p:blipFill>
        <p:spPr>
          <a:xfrm>
            <a:off x="65316" y="1443563"/>
            <a:ext cx="6340210" cy="3325472"/>
          </a:xfrm>
          <a:prstGeom prst="rect">
            <a:avLst/>
          </a:prstGeom>
          <a:effectLst>
            <a:glow rad="127000">
              <a:schemeClr val="accent1">
                <a:lumMod val="60000"/>
                <a:lumOff val="40000"/>
              </a:schemeClr>
            </a:glow>
          </a:effectLst>
        </p:spPr>
      </p:pic>
      <p:sp>
        <p:nvSpPr>
          <p:cNvPr id="4" name="Text Placeholder 3">
            <a:extLst>
              <a:ext uri="{FF2B5EF4-FFF2-40B4-BE49-F238E27FC236}">
                <a16:creationId xmlns:a16="http://schemas.microsoft.com/office/drawing/2014/main" id="{B21E3018-0006-4D1B-AD95-3CAC60C0EF8B}"/>
              </a:ext>
            </a:extLst>
          </p:cNvPr>
          <p:cNvSpPr txBox="1">
            <a:spLocks/>
          </p:cNvSpPr>
          <p:nvPr/>
        </p:nvSpPr>
        <p:spPr>
          <a:xfrm>
            <a:off x="6567714" y="1443563"/>
            <a:ext cx="2307772" cy="30340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 Pie Chart is a circular statistical layout that can only show one set of data at a time.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overall percentage of the provided data is represented by the chart's area.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proportion of sections of the data is represented by the area of the pie slices.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9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D690-9D7D-4B50-B863-97F99DE6A0C5}"/>
              </a:ext>
            </a:extLst>
          </p:cNvPr>
          <p:cNvSpPr>
            <a:spLocks noGrp="1"/>
          </p:cNvSpPr>
          <p:nvPr>
            <p:ph type="title"/>
          </p:nvPr>
        </p:nvSpPr>
        <p:spPr>
          <a:xfrm>
            <a:off x="457200" y="75350"/>
            <a:ext cx="3585029" cy="701164"/>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COUNT PLOT</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DD2AA2D2-3441-4495-A82B-3541720C73E2}"/>
              </a:ext>
            </a:extLst>
          </p:cNvPr>
          <p:cNvPicPr>
            <a:picLocks noChangeAspect="1"/>
          </p:cNvPicPr>
          <p:nvPr/>
        </p:nvPicPr>
        <p:blipFill>
          <a:blip r:embed="rId2"/>
          <a:stretch>
            <a:fillRect/>
          </a:stretch>
        </p:blipFill>
        <p:spPr>
          <a:xfrm>
            <a:off x="72570" y="1132181"/>
            <a:ext cx="6335487" cy="3935969"/>
          </a:xfrm>
          <a:prstGeom prst="rect">
            <a:avLst/>
          </a:prstGeom>
          <a:effectLst>
            <a:glow rad="127000">
              <a:schemeClr val="accent1">
                <a:lumMod val="60000"/>
                <a:lumOff val="40000"/>
              </a:schemeClr>
            </a:glow>
          </a:effectLst>
        </p:spPr>
      </p:pic>
      <p:sp>
        <p:nvSpPr>
          <p:cNvPr id="4" name="Text Placeholder 3">
            <a:extLst>
              <a:ext uri="{FF2B5EF4-FFF2-40B4-BE49-F238E27FC236}">
                <a16:creationId xmlns:a16="http://schemas.microsoft.com/office/drawing/2014/main" id="{464FADC9-D30E-4742-903E-2E6CBF5E556B}"/>
              </a:ext>
            </a:extLst>
          </p:cNvPr>
          <p:cNvSpPr txBox="1">
            <a:spLocks/>
          </p:cNvSpPr>
          <p:nvPr/>
        </p:nvSpPr>
        <p:spPr>
          <a:xfrm>
            <a:off x="6487886" y="1434050"/>
            <a:ext cx="2402114" cy="3450007"/>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The count plot approach uses bars to represent the counts of data in each category bin.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Parameters: This technique takes the following parameters, which are listed below: x, 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parameter accepts the names of data variables or vector data as optional inputs when graphing long-form data.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9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8F19-6B9E-46EA-9FC0-217B553105AF}"/>
              </a:ext>
            </a:extLst>
          </p:cNvPr>
          <p:cNvSpPr>
            <a:spLocks noGrp="1"/>
          </p:cNvSpPr>
          <p:nvPr>
            <p:ph type="title"/>
          </p:nvPr>
        </p:nvSpPr>
        <p:spPr>
          <a:xfrm>
            <a:off x="341085" y="75350"/>
            <a:ext cx="3991429" cy="715678"/>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SCATTER PLOT</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9B1C065A-E165-4458-BA90-7842D1C5B64B}"/>
              </a:ext>
            </a:extLst>
          </p:cNvPr>
          <p:cNvPicPr>
            <a:picLocks noChangeAspect="1"/>
          </p:cNvPicPr>
          <p:nvPr/>
        </p:nvPicPr>
        <p:blipFill>
          <a:blip r:embed="rId2"/>
          <a:stretch>
            <a:fillRect/>
          </a:stretch>
        </p:blipFill>
        <p:spPr>
          <a:xfrm>
            <a:off x="97696" y="1197429"/>
            <a:ext cx="6031245" cy="3766457"/>
          </a:xfrm>
          <a:prstGeom prst="rect">
            <a:avLst/>
          </a:prstGeom>
          <a:effectLst>
            <a:glow rad="127000">
              <a:schemeClr val="accent1">
                <a:lumMod val="60000"/>
                <a:lumOff val="40000"/>
              </a:schemeClr>
            </a:glow>
          </a:effectLst>
        </p:spPr>
      </p:pic>
      <p:sp>
        <p:nvSpPr>
          <p:cNvPr id="4" name="Text Placeholder 3">
            <a:extLst>
              <a:ext uri="{FF2B5EF4-FFF2-40B4-BE49-F238E27FC236}">
                <a16:creationId xmlns:a16="http://schemas.microsoft.com/office/drawing/2014/main" id="{F297A041-8A8D-4F53-8FBE-B6191D4AEC8C}"/>
              </a:ext>
            </a:extLst>
          </p:cNvPr>
          <p:cNvSpPr txBox="1">
            <a:spLocks/>
          </p:cNvSpPr>
          <p:nvPr/>
        </p:nvSpPr>
        <p:spPr>
          <a:xfrm>
            <a:off x="6181613" y="1358552"/>
            <a:ext cx="2476157" cy="351678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Scatter plots are used to visualize the relationship between variables, with dots representing the association.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scatter plot is created using the matplotlib library's scatter function.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Scatter plots are commonly used to depict the relationship between variables and how one impacts the other.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0403-096A-4361-A598-3E7C475B1AED}"/>
              </a:ext>
            </a:extLst>
          </p:cNvPr>
          <p:cNvSpPr>
            <a:spLocks noGrp="1"/>
          </p:cNvSpPr>
          <p:nvPr>
            <p:ph type="title"/>
          </p:nvPr>
        </p:nvSpPr>
        <p:spPr>
          <a:xfrm>
            <a:off x="312057" y="0"/>
            <a:ext cx="4259943" cy="810021"/>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HISTOGRAM</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99AA61A2-9341-440F-9DA9-30B89A654482}"/>
              </a:ext>
            </a:extLst>
          </p:cNvPr>
          <p:cNvPicPr>
            <a:picLocks noChangeAspect="1"/>
          </p:cNvPicPr>
          <p:nvPr/>
        </p:nvPicPr>
        <p:blipFill>
          <a:blip r:embed="rId2"/>
          <a:stretch>
            <a:fillRect/>
          </a:stretch>
        </p:blipFill>
        <p:spPr>
          <a:xfrm>
            <a:off x="718458" y="1129393"/>
            <a:ext cx="4593771" cy="3830167"/>
          </a:xfrm>
          <a:prstGeom prst="rect">
            <a:avLst/>
          </a:prstGeom>
          <a:noFill/>
          <a:effectLst>
            <a:glow rad="127000">
              <a:schemeClr val="tx2">
                <a:lumMod val="60000"/>
                <a:lumOff val="40000"/>
              </a:schemeClr>
            </a:glow>
          </a:effectLst>
        </p:spPr>
      </p:pic>
      <p:sp>
        <p:nvSpPr>
          <p:cNvPr id="4" name="Text Placeholder 3">
            <a:extLst>
              <a:ext uri="{FF2B5EF4-FFF2-40B4-BE49-F238E27FC236}">
                <a16:creationId xmlns:a16="http://schemas.microsoft.com/office/drawing/2014/main" id="{79F9CB9F-720E-40BA-8D68-56A98E07E4C1}"/>
              </a:ext>
            </a:extLst>
          </p:cNvPr>
          <p:cNvSpPr txBox="1">
            <a:spLocks/>
          </p:cNvSpPr>
          <p:nvPr/>
        </p:nvSpPr>
        <p:spPr>
          <a:xfrm>
            <a:off x="6029213" y="1329513"/>
            <a:ext cx="2483415" cy="34299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 histogram is a visual representation of data presented in the form of groupings.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 is a precise approach for displaying numerical data distribution graphically.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It's a sort of bar plot in which the X-axis shows bin ranges and the Y-axis represents frequency.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59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1B8C-693C-4092-9A2E-5B38246F4D4A}"/>
              </a:ext>
            </a:extLst>
          </p:cNvPr>
          <p:cNvSpPr>
            <a:spLocks noGrp="1"/>
          </p:cNvSpPr>
          <p:nvPr>
            <p:ph type="title"/>
          </p:nvPr>
        </p:nvSpPr>
        <p:spPr>
          <a:xfrm>
            <a:off x="370114" y="53579"/>
            <a:ext cx="4252686" cy="715678"/>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HEATMAP</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DBB0F201-A52E-479C-8928-4B49647D427F}"/>
              </a:ext>
            </a:extLst>
          </p:cNvPr>
          <p:cNvPicPr>
            <a:picLocks noChangeAspect="1"/>
          </p:cNvPicPr>
          <p:nvPr/>
        </p:nvPicPr>
        <p:blipFill>
          <a:blip r:embed="rId2"/>
          <a:stretch>
            <a:fillRect/>
          </a:stretch>
        </p:blipFill>
        <p:spPr>
          <a:xfrm>
            <a:off x="290285" y="1146183"/>
            <a:ext cx="5791201" cy="3875760"/>
          </a:xfrm>
          <a:prstGeom prst="rect">
            <a:avLst/>
          </a:prstGeom>
          <a:effectLst>
            <a:glow rad="127000">
              <a:schemeClr val="accent2">
                <a:lumMod val="60000"/>
                <a:lumOff val="40000"/>
              </a:schemeClr>
            </a:glow>
          </a:effectLst>
        </p:spPr>
      </p:pic>
      <p:sp>
        <p:nvSpPr>
          <p:cNvPr id="4" name="Text Placeholder 3">
            <a:extLst>
              <a:ext uri="{FF2B5EF4-FFF2-40B4-BE49-F238E27FC236}">
                <a16:creationId xmlns:a16="http://schemas.microsoft.com/office/drawing/2014/main" id="{E6F4A7B8-B9BD-480B-8F0B-69F529AFFD6D}"/>
              </a:ext>
            </a:extLst>
          </p:cNvPr>
          <p:cNvSpPr txBox="1">
            <a:spLocks/>
          </p:cNvSpPr>
          <p:nvPr/>
        </p:nvSpPr>
        <p:spPr>
          <a:xfrm>
            <a:off x="6326755" y="1265534"/>
            <a:ext cx="2316501" cy="35967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For each value to be plotted, a heatmap has values indicating several shades of the same hue.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deeper hues of the chart usually correspond to greater values than the lighter shades.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entirely different hue can likewise be utilized for a significantly different value.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58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8784-0B5C-4749-9050-7F1A298ED87C}"/>
              </a:ext>
            </a:extLst>
          </p:cNvPr>
          <p:cNvSpPr>
            <a:spLocks noGrp="1"/>
          </p:cNvSpPr>
          <p:nvPr>
            <p:ph type="title"/>
          </p:nvPr>
        </p:nvSpPr>
        <p:spPr>
          <a:xfrm>
            <a:off x="188686" y="53579"/>
            <a:ext cx="4550229" cy="751964"/>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BAR GRAPH</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12631BEF-E09E-4AB5-85D2-73AE93F2216D}"/>
              </a:ext>
            </a:extLst>
          </p:cNvPr>
          <p:cNvPicPr>
            <a:picLocks noChangeAspect="1"/>
          </p:cNvPicPr>
          <p:nvPr/>
        </p:nvPicPr>
        <p:blipFill>
          <a:blip r:embed="rId2"/>
          <a:stretch>
            <a:fillRect/>
          </a:stretch>
        </p:blipFill>
        <p:spPr>
          <a:xfrm>
            <a:off x="188686" y="1432187"/>
            <a:ext cx="6072757" cy="3422842"/>
          </a:xfrm>
          <a:prstGeom prst="rect">
            <a:avLst/>
          </a:prstGeom>
          <a:effectLst>
            <a:glow rad="127000">
              <a:schemeClr val="accent1">
                <a:lumMod val="60000"/>
                <a:lumOff val="40000"/>
              </a:schemeClr>
            </a:glow>
          </a:effectLst>
        </p:spPr>
      </p:pic>
      <p:sp>
        <p:nvSpPr>
          <p:cNvPr id="5" name="Text Placeholder 3">
            <a:extLst>
              <a:ext uri="{FF2B5EF4-FFF2-40B4-BE49-F238E27FC236}">
                <a16:creationId xmlns:a16="http://schemas.microsoft.com/office/drawing/2014/main" id="{4042E09D-C751-4A0B-BDD7-2AB6DD59CD1E}"/>
              </a:ext>
            </a:extLst>
          </p:cNvPr>
          <p:cNvSpPr txBox="1">
            <a:spLocks/>
          </p:cNvSpPr>
          <p:nvPr/>
        </p:nvSpPr>
        <p:spPr>
          <a:xfrm>
            <a:off x="6371771" y="1348729"/>
            <a:ext cx="2496458" cy="35062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Bar graphs are used to compare two groupings of data or to follow changes over time.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this case, the correlation values between the feature columns and the target label column, which is Sale Price in our instance, are being compared.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 reveals the information of positive and negative associated columns.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80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8AE-F354-4958-9EEE-ABE706B3F36A}"/>
              </a:ext>
            </a:extLst>
          </p:cNvPr>
          <p:cNvSpPr>
            <a:spLocks noGrp="1"/>
          </p:cNvSpPr>
          <p:nvPr>
            <p:ph type="title"/>
          </p:nvPr>
        </p:nvSpPr>
        <p:spPr>
          <a:xfrm>
            <a:off x="232228" y="68093"/>
            <a:ext cx="4419600" cy="693907"/>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BOXEN PLOT</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E3B69956-F7FD-47F1-9754-F54771F5A334}"/>
              </a:ext>
            </a:extLst>
          </p:cNvPr>
          <p:cNvPicPr>
            <a:picLocks noChangeAspect="1"/>
          </p:cNvPicPr>
          <p:nvPr/>
        </p:nvPicPr>
        <p:blipFill>
          <a:blip r:embed="rId2"/>
          <a:stretch>
            <a:fillRect/>
          </a:stretch>
        </p:blipFill>
        <p:spPr>
          <a:xfrm>
            <a:off x="166915" y="1133035"/>
            <a:ext cx="5473626" cy="3874393"/>
          </a:xfrm>
          <a:prstGeom prst="rect">
            <a:avLst/>
          </a:prstGeom>
          <a:effectLst>
            <a:glow rad="127000">
              <a:schemeClr val="accent4">
                <a:lumMod val="75000"/>
              </a:schemeClr>
            </a:glow>
            <a:outerShdw blurRad="50800" dist="50800" dir="5400000" algn="ctr" rotWithShape="0">
              <a:schemeClr val="bg1"/>
            </a:outerShdw>
          </a:effectLst>
        </p:spPr>
      </p:pic>
      <p:sp>
        <p:nvSpPr>
          <p:cNvPr id="4" name="Text Placeholder 3">
            <a:extLst>
              <a:ext uri="{FF2B5EF4-FFF2-40B4-BE49-F238E27FC236}">
                <a16:creationId xmlns:a16="http://schemas.microsoft.com/office/drawing/2014/main" id="{8F19FBC4-7ACD-4C91-A9CF-C236AA86535F}"/>
              </a:ext>
            </a:extLst>
          </p:cNvPr>
          <p:cNvSpPr txBox="1">
            <a:spLocks/>
          </p:cNvSpPr>
          <p:nvPr/>
        </p:nvSpPr>
        <p:spPr>
          <a:xfrm>
            <a:off x="5942128" y="1689743"/>
            <a:ext cx="2946222" cy="28822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 Boxen Plot, also known as a Whisker Plot, is used to show a summary of a group of data values that include attributes such as minimum, first quartile, median, third quartile, and maximum.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utilized it to find outlier information for all numeric datatype column values.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85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7C87-F11A-4078-8604-3D8047C80243}"/>
              </a:ext>
            </a:extLst>
          </p:cNvPr>
          <p:cNvSpPr>
            <a:spLocks noGrp="1"/>
          </p:cNvSpPr>
          <p:nvPr>
            <p:ph type="title"/>
          </p:nvPr>
        </p:nvSpPr>
        <p:spPr>
          <a:xfrm>
            <a:off x="94343" y="58057"/>
            <a:ext cx="4310743" cy="766478"/>
          </a:xfrm>
        </p:spPr>
        <p:txBody>
          <a:bodyPr>
            <a:norm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DISTRIBUTION PLOT</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DCDF65F3-A074-4EAB-AD66-E07789218E68}"/>
              </a:ext>
            </a:extLst>
          </p:cNvPr>
          <p:cNvPicPr>
            <a:picLocks noChangeAspect="1"/>
          </p:cNvPicPr>
          <p:nvPr/>
        </p:nvPicPr>
        <p:blipFill>
          <a:blip r:embed="rId2"/>
          <a:stretch>
            <a:fillRect/>
          </a:stretch>
        </p:blipFill>
        <p:spPr>
          <a:xfrm>
            <a:off x="290286" y="1201964"/>
            <a:ext cx="5210628" cy="3729247"/>
          </a:xfrm>
          <a:prstGeom prst="rect">
            <a:avLst/>
          </a:prstGeom>
          <a:effectLst>
            <a:glow rad="127000">
              <a:schemeClr val="accent3">
                <a:lumMod val="75000"/>
              </a:schemeClr>
            </a:glow>
          </a:effectLst>
        </p:spPr>
      </p:pic>
      <p:sp>
        <p:nvSpPr>
          <p:cNvPr id="4" name="Text Placeholder 3">
            <a:extLst>
              <a:ext uri="{FF2B5EF4-FFF2-40B4-BE49-F238E27FC236}">
                <a16:creationId xmlns:a16="http://schemas.microsoft.com/office/drawing/2014/main" id="{E644597A-71B1-4983-A63A-B98F9CCA1FAF}"/>
              </a:ext>
            </a:extLst>
          </p:cNvPr>
          <p:cNvSpPr txBox="1">
            <a:spLocks/>
          </p:cNvSpPr>
          <p:nvPr/>
        </p:nvSpPr>
        <p:spPr>
          <a:xfrm>
            <a:off x="5921828" y="1287287"/>
            <a:ext cx="2881085" cy="30887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Distribution plots compare the empirical distribution of sample data with the theoretical values anticipated from a specific distribution to visually analyze the distribution of sample data.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 was utilized to examine the skewness information for numeric datatype column values in this case.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normal distribution resembling a bell shape curve is typically suitable.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9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076" y="63534"/>
            <a:ext cx="3512004" cy="763526"/>
          </a:xfrm>
        </p:spPr>
        <p:txBody>
          <a:bodyPr>
            <a:normAutofit/>
          </a:bodyPr>
          <a:lstStyle/>
          <a:p>
            <a:r>
              <a:rPr lang="en-IN" sz="2400" b="1" dirty="0">
                <a:latin typeface="Times New Roman" panose="02020603050405020304" pitchFamily="18" charset="0"/>
                <a:cs typeface="Times New Roman" panose="02020603050405020304" pitchFamily="18" charset="0"/>
              </a:rPr>
              <a:t>ACKNOWLEDGMENT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000" dirty="0"/>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I'd want to thank Shubham Yadav, my SME (Subject Matter Expert), and Flip Robo Technologies for enabling me to work on this project on housing price prediction and assisting me in performing comprehensive research that allowed me to learn a lot of new things.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addition, I used a few outside resources to help me finish the project. I made sure to learn from the samples and adjust things to fit my project's needs.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0B97-A22A-4647-9367-3CC1EFF1402C}"/>
              </a:ext>
            </a:extLst>
          </p:cNvPr>
          <p:cNvSpPr>
            <a:spLocks noGrp="1"/>
          </p:cNvSpPr>
          <p:nvPr>
            <p:ph type="title"/>
          </p:nvPr>
        </p:nvSpPr>
        <p:spPr>
          <a:xfrm>
            <a:off x="391887" y="82607"/>
            <a:ext cx="4114800" cy="679392"/>
          </a:xfrm>
        </p:spPr>
        <p:txBody>
          <a:bodyPr>
            <a:normAutofit fontScale="90000"/>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MODEL TRAINING PHASES</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2A258DE-9640-4CBF-AC42-10250D06C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485" y="1319754"/>
            <a:ext cx="5442857" cy="3578817"/>
          </a:xfrm>
          <a:prstGeom prst="rect">
            <a:avLst/>
          </a:prstGeom>
          <a:effectLst>
            <a:glow rad="127000">
              <a:srgbClr val="007033"/>
            </a:glow>
          </a:effectLst>
        </p:spPr>
      </p:pic>
    </p:spTree>
    <p:extLst>
      <p:ext uri="{BB962C8B-B14F-4D97-AF65-F5344CB8AC3E}">
        <p14:creationId xmlns:p14="http://schemas.microsoft.com/office/powerpoint/2010/main" val="2630302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B254-0B24-4308-B88E-D4C22E58E403}"/>
              </a:ext>
            </a:extLst>
          </p:cNvPr>
          <p:cNvSpPr>
            <a:spLocks noGrp="1"/>
          </p:cNvSpPr>
          <p:nvPr>
            <p:ph type="title"/>
          </p:nvPr>
        </p:nvSpPr>
        <p:spPr>
          <a:xfrm>
            <a:off x="159656" y="-65315"/>
            <a:ext cx="4412344" cy="950686"/>
          </a:xfrm>
        </p:spPr>
        <p:txBody>
          <a:bodyPr>
            <a:norm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MODEL/S DEVELOPMENT</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D211BE-649C-41F0-BBA6-34AABAC3B1B3}"/>
              </a:ext>
            </a:extLst>
          </p:cNvPr>
          <p:cNvSpPr txBox="1"/>
          <p:nvPr/>
        </p:nvSpPr>
        <p:spPr>
          <a:xfrm>
            <a:off x="675107" y="1443157"/>
            <a:ext cx="6582035" cy="3046988"/>
          </a:xfrm>
          <a:prstGeom prst="rect">
            <a:avLst/>
          </a:prstGeom>
          <a:noFill/>
        </p:spPr>
        <p:txBody>
          <a:bodyPr wrap="square">
            <a:spAutoFit/>
          </a:bodyPr>
          <a:lstStyle/>
          <a:p>
            <a:pPr algn="l"/>
            <a:r>
              <a:rPr lang="en-US" sz="1600" b="0" i="0" u="none" strike="noStrike" baseline="0" dirty="0">
                <a:latin typeface="Times New Roman" panose="02020603050405020304" pitchFamily="18" charset="0"/>
                <a:cs typeface="Times New Roman" panose="02020603050405020304" pitchFamily="18" charset="0"/>
              </a:rPr>
              <a:t>The algorithms used on training and test data are as follows:</a:t>
            </a:r>
          </a:p>
          <a:p>
            <a:pPr algn="l"/>
            <a:endParaRPr lang="en-US" sz="1600" b="0" i="0" u="none" strike="noStrike" baseline="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Linear Regression Model</a:t>
            </a:r>
          </a:p>
          <a:p>
            <a:pPr marL="971550" lvl="1" indent="-514350">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Ridge Regularization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Lasso Regularization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Support Vector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Decision Tree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Random Forest Regression Model</a:t>
            </a:r>
          </a:p>
          <a:p>
            <a:pPr marL="971550" lvl="1" indent="-514350">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K Nearest Neighbors Regression Model</a:t>
            </a:r>
          </a:p>
          <a:p>
            <a:pPr marL="971550" lvl="1" indent="-514350">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Gradient Boosting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Ada Boost Regression Model</a:t>
            </a:r>
          </a:p>
          <a:p>
            <a:pPr marL="971550" lvl="1" indent="-514350">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Extra Trees Regression Model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5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C0AF-C6BE-4F98-BA02-17B326ACC93F}"/>
              </a:ext>
            </a:extLst>
          </p:cNvPr>
          <p:cNvSpPr>
            <a:spLocks noGrp="1"/>
          </p:cNvSpPr>
          <p:nvPr>
            <p:ph type="title"/>
          </p:nvPr>
        </p:nvSpPr>
        <p:spPr>
          <a:xfrm>
            <a:off x="435429" y="60836"/>
            <a:ext cx="4056742" cy="635850"/>
          </a:xfrm>
        </p:spPr>
        <p:txBody>
          <a:bodyPr>
            <a:normAutofit fontScale="90000"/>
          </a:bodyPr>
          <a:lstStyle/>
          <a:p>
            <a:r>
              <a:rPr lang="en-US" sz="1800" b="1" dirty="0">
                <a:solidFill>
                  <a:schemeClr val="accent6">
                    <a:lumMod val="50000"/>
                  </a:schemeClr>
                </a:solidFill>
                <a:latin typeface="Times New Roman" panose="02020603050405020304" pitchFamily="18" charset="0"/>
                <a:cs typeface="Times New Roman" panose="02020603050405020304" pitchFamily="18" charset="0"/>
              </a:rPr>
              <a:t>EVALUATION AND </a:t>
            </a:r>
            <a:r>
              <a:rPr lang="en-IN" sz="1800" b="1" dirty="0">
                <a:solidFill>
                  <a:schemeClr val="accent6">
                    <a:lumMod val="50000"/>
                  </a:schemeClr>
                </a:solidFill>
                <a:latin typeface="Times New Roman" panose="02020603050405020304" pitchFamily="18" charset="0"/>
                <a:cs typeface="Times New Roman" panose="02020603050405020304" pitchFamily="18" charset="0"/>
              </a:rPr>
              <a:t>HYPER PARAMETER TUNING</a:t>
            </a:r>
          </a:p>
        </p:txBody>
      </p:sp>
      <p:sp>
        <p:nvSpPr>
          <p:cNvPr id="3" name="TextBox 2">
            <a:extLst>
              <a:ext uri="{FF2B5EF4-FFF2-40B4-BE49-F238E27FC236}">
                <a16:creationId xmlns:a16="http://schemas.microsoft.com/office/drawing/2014/main" id="{840C2BC5-A432-4DB0-BFA5-753BF5BB6935}"/>
              </a:ext>
            </a:extLst>
          </p:cNvPr>
          <p:cNvSpPr txBox="1"/>
          <p:nvPr/>
        </p:nvSpPr>
        <p:spPr>
          <a:xfrm>
            <a:off x="587829" y="1481840"/>
            <a:ext cx="7322457" cy="2677656"/>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The following were the primary metrics utilized in this study:</a:t>
            </a:r>
          </a:p>
          <a:p>
            <a:pPr algn="l"/>
            <a:endParaRPr lang="en-US" sz="1400" b="0" i="0" u="none" strike="noStrike" baseline="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R2 </a:t>
            </a:r>
            <a:r>
              <a:rPr lang="en-US" sz="1400" b="0" i="0" u="none" strike="noStrike" baseline="0" dirty="0">
                <a:latin typeface="Times New Roman" panose="02020603050405020304" pitchFamily="18" charset="0"/>
                <a:cs typeface="Times New Roman" panose="02020603050405020304" pitchFamily="18" charset="0"/>
              </a:rPr>
              <a:t>score</a:t>
            </a:r>
          </a:p>
          <a:p>
            <a:pPr marL="914400" lvl="1" indent="-457200">
              <a:buFont typeface="Wingdings" panose="05000000000000000000" pitchFamily="2" charset="2"/>
              <a:buChar char="ü"/>
            </a:pPr>
            <a:r>
              <a:rPr lang="en-US" sz="1400" b="0" i="0" u="none" strike="noStrike" baseline="0" dirty="0">
                <a:latin typeface="Times New Roman" panose="02020603050405020304" pitchFamily="18" charset="0"/>
                <a:cs typeface="Times New Roman" panose="02020603050405020304" pitchFamily="18" charset="0"/>
              </a:rPr>
              <a:t>Cross Validation Score</a:t>
            </a:r>
          </a:p>
          <a:p>
            <a:pPr marL="914400" lvl="1" indent="-457200">
              <a:buFont typeface="Wingdings" panose="05000000000000000000" pitchFamily="2" charset="2"/>
              <a:buChar char="ü"/>
            </a:pPr>
            <a:r>
              <a:rPr lang="en-US" sz="1400" b="0" i="0" u="none" strike="noStrike" baseline="0" dirty="0">
                <a:latin typeface="Times New Roman" panose="02020603050405020304" pitchFamily="18" charset="0"/>
                <a:cs typeface="Times New Roman" panose="02020603050405020304" pitchFamily="18" charset="0"/>
              </a:rPr>
              <a:t>MAE</a:t>
            </a:r>
          </a:p>
          <a:p>
            <a:pPr marL="914400" lvl="1" indent="-457200">
              <a:buFont typeface="Wingdings" panose="05000000000000000000" pitchFamily="2" charset="2"/>
              <a:buChar char="ü"/>
            </a:pPr>
            <a:r>
              <a:rPr lang="en-US" sz="1400" b="0" i="0" u="none" strike="noStrike" baseline="0" dirty="0">
                <a:latin typeface="Times New Roman" panose="02020603050405020304" pitchFamily="18" charset="0"/>
                <a:cs typeface="Times New Roman" panose="02020603050405020304" pitchFamily="18" charset="0"/>
              </a:rPr>
              <a:t>MSE</a:t>
            </a:r>
          </a:p>
          <a:p>
            <a:pPr marL="914400" lvl="1" indent="-457200">
              <a:buFont typeface="Wingdings" panose="05000000000000000000" pitchFamily="2" charset="2"/>
              <a:buChar char="ü"/>
            </a:pPr>
            <a:r>
              <a:rPr lang="en-US" sz="1400" b="0" i="0" u="none" strike="noStrike" baseline="0" dirty="0">
                <a:latin typeface="Times New Roman" panose="02020603050405020304" pitchFamily="18" charset="0"/>
                <a:cs typeface="Times New Roman" panose="02020603050405020304" pitchFamily="18" charset="0"/>
              </a:rPr>
              <a:t>RMSE</a:t>
            </a:r>
          </a:p>
          <a:p>
            <a:pPr algn="l"/>
            <a:endParaRPr lang="en-US" sz="140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Using Hyperparameter Tuning, we sought to discover the optimal parameter list to improve our accuracy ratings.</a:t>
            </a:r>
          </a:p>
          <a:p>
            <a:pPr algn="l"/>
            <a:endParaRPr lang="en-US" sz="140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We utilized the Grid Search CV technique with 5 folds to attain a higher score.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558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C479-E3AB-47A0-82E9-029A257D9F90}"/>
              </a:ext>
            </a:extLst>
          </p:cNvPr>
          <p:cNvSpPr>
            <a:spLocks noGrp="1"/>
          </p:cNvSpPr>
          <p:nvPr>
            <p:ph type="title"/>
          </p:nvPr>
        </p:nvSpPr>
        <p:spPr>
          <a:xfrm>
            <a:off x="428171" y="68093"/>
            <a:ext cx="3701143" cy="715678"/>
          </a:xfrm>
        </p:spPr>
        <p:txBody>
          <a:bodyPr>
            <a:normAutofit/>
          </a:bodyPr>
          <a:lstStyle/>
          <a:p>
            <a:r>
              <a:rPr lang="en-US" sz="1800" b="1" dirty="0">
                <a:solidFill>
                  <a:schemeClr val="accent6">
                    <a:lumMod val="50000"/>
                  </a:schemeClr>
                </a:solidFill>
                <a:latin typeface="Times New Roman" panose="02020603050405020304" pitchFamily="18" charset="0"/>
                <a:cs typeface="Times New Roman" panose="02020603050405020304" pitchFamily="18" charset="0"/>
              </a:rPr>
              <a:t>CONCLUSION AND SCOPE FOR FUTURE WORK</a:t>
            </a:r>
            <a:endParaRPr lang="en-IN" sz="1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B5C562-96D2-49A1-8FBA-C5438222FFDF}"/>
              </a:ext>
            </a:extLst>
          </p:cNvPr>
          <p:cNvSpPr txBox="1"/>
          <p:nvPr/>
        </p:nvSpPr>
        <p:spPr>
          <a:xfrm>
            <a:off x="375970" y="1538140"/>
            <a:ext cx="8303573" cy="2246769"/>
          </a:xfrm>
          <a:prstGeom prst="rect">
            <a:avLst/>
          </a:prstGeom>
          <a:noFill/>
        </p:spPr>
        <p:txBody>
          <a:bodyPr wrap="square">
            <a:spAutoFit/>
          </a:bodyPr>
          <a:lstStyle/>
          <a:p>
            <a:pPr marL="457200" indent="-457200" algn="l">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Throughout this research, I ran into a difficulty with a lack of data to train machine learning models on.</a:t>
            </a:r>
          </a:p>
          <a:p>
            <a:pPr marL="457200" indent="-457200" algn="l">
              <a:buFont typeface="Wingdings" panose="05000000000000000000" pitchFamily="2" charset="2"/>
              <a:buChar char="v"/>
            </a:pPr>
            <a:endParaRPr lang="en-US" sz="1400" b="0" i="0" u="none" strike="noStrike" baseline="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Many columns have the identical data in more than 80% of the rows, causing our model's performance to suffer.</a:t>
            </a:r>
          </a:p>
          <a:p>
            <a:pPr marL="457200" indent="-457200" algn="l">
              <a:buFont typeface="Wingdings" panose="05000000000000000000" pitchFamily="2" charset="2"/>
              <a:buChar char="v"/>
            </a:pPr>
            <a:endParaRPr lang="en-US" sz="1400" b="0" i="0" u="none" strike="noStrike" baseline="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Another difficulty is that this data collection has a big number of missing values, thus we must manually fill those missing values in the proper manner.</a:t>
            </a:r>
          </a:p>
          <a:p>
            <a:pPr marL="457200" indent="-457200" algn="l">
              <a:buFont typeface="Wingdings" panose="05000000000000000000" pitchFamily="2" charset="2"/>
              <a:buChar char="v"/>
            </a:pPr>
            <a:endParaRPr lang="en-US" sz="1400" b="0" i="0" u="none" strike="noStrike" baseline="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With some feature engineering and rigorous hyperparameter adjustment, we can still enhance the accuracy of our model.</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26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5BA75F-BA5F-417C-B2FB-A33DA31C2973}"/>
              </a:ext>
            </a:extLst>
          </p:cNvPr>
          <p:cNvSpPr txBox="1"/>
          <p:nvPr/>
        </p:nvSpPr>
        <p:spPr>
          <a:xfrm>
            <a:off x="1741715" y="1952171"/>
            <a:ext cx="5413828" cy="1631216"/>
          </a:xfrm>
          <a:prstGeom prst="rect">
            <a:avLst/>
          </a:prstGeom>
          <a:noFill/>
        </p:spPr>
        <p:txBody>
          <a:bodyPr wrap="square" rtlCol="0">
            <a:spAutoFit/>
          </a:bodyPr>
          <a:lstStyle/>
          <a:p>
            <a:pPr algn="ctr"/>
            <a:r>
              <a:rPr lang="en-IN" sz="7200" b="1" i="1" dirty="0">
                <a:solidFill>
                  <a:schemeClr val="accent3">
                    <a:lumMod val="50000"/>
                  </a:schemeClr>
                </a:solidFill>
                <a:latin typeface="Times New Roman" panose="02020603050405020304" pitchFamily="18" charset="0"/>
                <a:cs typeface="Times New Roman" panose="02020603050405020304" pitchFamily="18" charset="0"/>
              </a:rPr>
              <a:t>Thank You</a:t>
            </a:r>
          </a:p>
          <a:p>
            <a:pPr algn="ctr"/>
            <a:r>
              <a:rPr lang="en-IN" sz="2800" b="1" i="1" dirty="0">
                <a:solidFill>
                  <a:schemeClr val="accent6">
                    <a:lumMod val="50000"/>
                  </a:schemeClr>
                </a:solidFill>
                <a:latin typeface="Times New Roman" panose="02020603050405020304" pitchFamily="18" charset="0"/>
                <a:cs typeface="Times New Roman" panose="02020603050405020304" pitchFamily="18" charset="0"/>
              </a:rPr>
              <a:t>For Your Attention</a:t>
            </a:r>
          </a:p>
        </p:txBody>
      </p:sp>
    </p:spTree>
    <p:extLst>
      <p:ext uri="{BB962C8B-B14F-4D97-AF65-F5344CB8AC3E}">
        <p14:creationId xmlns:p14="http://schemas.microsoft.com/office/powerpoint/2010/main" val="400922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7DA4AF-AEA2-40FD-BD54-CFD0614F5D59}"/>
              </a:ext>
            </a:extLst>
          </p:cNvPr>
          <p:cNvSpPr txBox="1"/>
          <p:nvPr/>
        </p:nvSpPr>
        <p:spPr>
          <a:xfrm>
            <a:off x="687573" y="56708"/>
            <a:ext cx="4139609" cy="984885"/>
          </a:xfrm>
          <a:prstGeom prst="rect">
            <a:avLst/>
          </a:prstGeom>
          <a:noFill/>
        </p:spPr>
        <p:txBody>
          <a:bodyPr wrap="square" rtlCol="0">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HOUSING SALE PRICE PREDICTION PROJECT</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6084324-4B4E-4093-8941-C095AA547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51" y="1298763"/>
            <a:ext cx="8718697" cy="3668454"/>
          </a:xfrm>
          <a:prstGeom prst="rect">
            <a:avLst/>
          </a:prstGeom>
          <a:effectLst>
            <a:glow rad="127000">
              <a:schemeClr val="accent3">
                <a:lumMod val="60000"/>
                <a:lumOff val="40000"/>
              </a:schemeClr>
            </a:glow>
          </a:effectLst>
        </p:spPr>
      </p:pic>
    </p:spTree>
    <p:extLst>
      <p:ext uri="{BB962C8B-B14F-4D97-AF65-F5344CB8AC3E}">
        <p14:creationId xmlns:p14="http://schemas.microsoft.com/office/powerpoint/2010/main" val="237631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5D4B-E4F2-4815-8516-E9BEE3C784B3}"/>
              </a:ext>
            </a:extLst>
          </p:cNvPr>
          <p:cNvSpPr>
            <a:spLocks noGrp="1"/>
          </p:cNvSpPr>
          <p:nvPr>
            <p:ph type="title"/>
          </p:nvPr>
        </p:nvSpPr>
        <p:spPr>
          <a:xfrm>
            <a:off x="194930" y="0"/>
            <a:ext cx="4178595" cy="857250"/>
          </a:xfrm>
        </p:spPr>
        <p:txBody>
          <a:bodyPr>
            <a:norm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295D16B0-E3EA-4C02-AE2E-21E79D7306FC}"/>
              </a:ext>
            </a:extLst>
          </p:cNvPr>
          <p:cNvSpPr txBox="1">
            <a:spLocks/>
          </p:cNvSpPr>
          <p:nvPr/>
        </p:nvSpPr>
        <p:spPr>
          <a:xfrm>
            <a:off x="451569" y="1519078"/>
            <a:ext cx="8120468" cy="317342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Surprise Housing is a real estate and housing firm established in the United States that is attempting to break into the Australian real estate market. The firm is seeking for potential properties to purchase in order to enter the market. We must use Machine Learning to create a model that will estimate the real worth of the potential properties and help us decide whether or not to invest in them.</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Surprise Housing is curious about the following:</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1. What factors are crucial in predicting the sale price of a home?</a:t>
            </a:r>
          </a:p>
          <a:p>
            <a:pPr marL="0" indent="0">
              <a:buNone/>
            </a:pPr>
            <a:r>
              <a:rPr lang="en-US" sz="1800" dirty="0">
                <a:latin typeface="Times New Roman" panose="02020603050405020304" pitchFamily="18" charset="0"/>
                <a:cs typeface="Times New Roman" panose="02020603050405020304" pitchFamily="18" charset="0"/>
              </a:rPr>
              <a:t>	2. How do these feature variables relate to the house's price?</a:t>
            </a:r>
          </a:p>
        </p:txBody>
      </p:sp>
    </p:spTree>
    <p:extLst>
      <p:ext uri="{BB962C8B-B14F-4D97-AF65-F5344CB8AC3E}">
        <p14:creationId xmlns:p14="http://schemas.microsoft.com/office/powerpoint/2010/main" val="401315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87BE-2F38-441F-A59E-215B8E79C2C3}"/>
              </a:ext>
            </a:extLst>
          </p:cNvPr>
          <p:cNvSpPr>
            <a:spLocks noGrp="1"/>
          </p:cNvSpPr>
          <p:nvPr>
            <p:ph type="title"/>
          </p:nvPr>
        </p:nvSpPr>
        <p:spPr>
          <a:xfrm>
            <a:off x="248093" y="96302"/>
            <a:ext cx="3388242" cy="630449"/>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AGENDA</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B864E01-1B0C-4143-949D-80BCBD45D166}"/>
              </a:ext>
            </a:extLst>
          </p:cNvPr>
          <p:cNvSpPr txBox="1"/>
          <p:nvPr/>
        </p:nvSpPr>
        <p:spPr>
          <a:xfrm>
            <a:off x="949842" y="1353879"/>
            <a:ext cx="7194698" cy="3693319"/>
          </a:xfrm>
          <a:prstGeom prst="rect">
            <a:avLst/>
          </a:prstGeom>
          <a:noFill/>
        </p:spPr>
        <p:txBody>
          <a:bodyPr wrap="square" rtlCol="0">
            <a:sp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Analytical Problem Framing</a:t>
            </a:r>
          </a:p>
          <a:p>
            <a:pPr marL="925830" lvl="1" indent="-514350">
              <a:buFont typeface="+mj-lt"/>
              <a:buAutoNum type="romanUcPeriod"/>
            </a:pPr>
            <a:r>
              <a:rPr lang="en-US" dirty="0">
                <a:latin typeface="Times New Roman" panose="02020603050405020304" pitchFamily="18" charset="0"/>
                <a:cs typeface="Times New Roman" panose="02020603050405020304" pitchFamily="18" charset="0"/>
              </a:rPr>
              <a:t>Exploratory Data Analysis (EDA)</a:t>
            </a:r>
          </a:p>
          <a:p>
            <a:pPr marL="925830" lvl="1" indent="-514350">
              <a:buFont typeface="+mj-lt"/>
              <a:buAutoNum type="romanUcPeriod"/>
            </a:pPr>
            <a:r>
              <a:rPr lang="en-US" dirty="0">
                <a:latin typeface="Times New Roman" panose="02020603050405020304" pitchFamily="18" charset="0"/>
                <a:cs typeface="Times New Roman" panose="02020603050405020304" pitchFamily="18" charset="0"/>
              </a:rPr>
              <a:t>Visualizations</a:t>
            </a:r>
          </a:p>
          <a:p>
            <a:pPr marL="411480" lvl="1"/>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 Pre-Processing on train and test datasets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Model/s Development and Evaluation</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Performing hyper parameter tuning, saving the best model and predicting the label</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Conclusion and future work discussion</a:t>
            </a:r>
          </a:p>
          <a:p>
            <a:endParaRPr lang="en-IN" dirty="0"/>
          </a:p>
        </p:txBody>
      </p:sp>
    </p:spTree>
    <p:extLst>
      <p:ext uri="{BB962C8B-B14F-4D97-AF65-F5344CB8AC3E}">
        <p14:creationId xmlns:p14="http://schemas.microsoft.com/office/powerpoint/2010/main" val="417667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C6DC-D6D9-4643-8179-108950CD88AA}"/>
              </a:ext>
            </a:extLst>
          </p:cNvPr>
          <p:cNvSpPr>
            <a:spLocks noGrp="1"/>
          </p:cNvSpPr>
          <p:nvPr>
            <p:ph type="title"/>
          </p:nvPr>
        </p:nvSpPr>
        <p:spPr>
          <a:xfrm>
            <a:off x="499731" y="0"/>
            <a:ext cx="3724940" cy="857250"/>
          </a:xfrm>
        </p:spPr>
        <p:txBody>
          <a:bodyPr>
            <a:norm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Hardware - Software Requirements and Tools Used</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838A63-5C74-4A25-8D68-C1A9A4B0D82C}"/>
              </a:ext>
            </a:extLst>
          </p:cNvPr>
          <p:cNvSpPr txBox="1"/>
          <p:nvPr/>
        </p:nvSpPr>
        <p:spPr>
          <a:xfrm>
            <a:off x="804530" y="1190846"/>
            <a:ext cx="7088372" cy="1231106"/>
          </a:xfrm>
          <a:prstGeom prst="rect">
            <a:avLst/>
          </a:prstGeom>
          <a:noFill/>
        </p:spPr>
        <p:txBody>
          <a:bodyPr wrap="square" rtlCol="0">
            <a:spAutoFit/>
          </a:bodyPr>
          <a:lstStyle/>
          <a:p>
            <a:pPr algn="l"/>
            <a:r>
              <a:rPr lang="en-IN" sz="1400" b="0" i="0" u="none" strike="noStrike" baseline="0" dirty="0">
                <a:latin typeface="Times New Roman" panose="02020603050405020304" pitchFamily="18" charset="0"/>
                <a:cs typeface="Times New Roman" panose="02020603050405020304" pitchFamily="18" charset="0"/>
              </a:rPr>
              <a:t>Hardware Used:</a:t>
            </a:r>
          </a:p>
          <a:p>
            <a:pPr algn="l"/>
            <a:endParaRPr lang="en-IN" sz="1400" b="0" i="0" u="none" strike="noStrike" baseline="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IN" sz="1400" b="0" i="0" u="none" strike="noStrike" baseline="0" dirty="0">
                <a:latin typeface="Times New Roman" panose="02020603050405020304" pitchFamily="18" charset="0"/>
                <a:cs typeface="Times New Roman" panose="02020603050405020304" pitchFamily="18" charset="0"/>
              </a:rPr>
              <a:t>RAM: 8 GB</a:t>
            </a:r>
          </a:p>
          <a:p>
            <a:pPr marL="914400" lvl="1" indent="-457200">
              <a:buFont typeface="Wingdings" panose="05000000000000000000" pitchFamily="2" charset="2"/>
              <a:buChar char="ü"/>
            </a:pPr>
            <a:r>
              <a:rPr lang="en-IN" sz="1400" b="0" i="0" u="none" strike="noStrike" baseline="0" dirty="0">
                <a:latin typeface="Times New Roman" panose="02020603050405020304" pitchFamily="18" charset="0"/>
                <a:cs typeface="Times New Roman" panose="02020603050405020304" pitchFamily="18" charset="0"/>
              </a:rPr>
              <a:t>Processor: </a:t>
            </a:r>
            <a:r>
              <a:rPr lang="pt-BR" sz="1400" b="0" i="0" u="none" strike="noStrike" baseline="0" dirty="0">
                <a:latin typeface="Times New Roman" panose="02020603050405020304" pitchFamily="18" charset="0"/>
                <a:cs typeface="Times New Roman" panose="02020603050405020304" pitchFamily="18" charset="0"/>
              </a:rPr>
              <a:t>Intel(R) Core(TM) i3-7100U CPU @ 2.40GHz   2.40 GHz</a:t>
            </a:r>
            <a:endParaRPr lang="en-IN" sz="1400" b="0" i="0" u="none" strike="noStrike" baseline="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979D25-E656-4D7D-A6BF-34A85D98379D}"/>
              </a:ext>
            </a:extLst>
          </p:cNvPr>
          <p:cNvSpPr txBox="1"/>
          <p:nvPr/>
        </p:nvSpPr>
        <p:spPr>
          <a:xfrm>
            <a:off x="864781" y="2373276"/>
            <a:ext cx="7414437" cy="2523768"/>
          </a:xfrm>
          <a:prstGeom prst="rect">
            <a:avLst/>
          </a:prstGeom>
          <a:noFill/>
        </p:spPr>
        <p:txBody>
          <a:bodyPr wrap="square" rtlCol="0">
            <a:spAutoFit/>
          </a:bodyPr>
          <a:lstStyle/>
          <a:p>
            <a:pPr algn="l"/>
            <a:r>
              <a:rPr lang="en-IN" sz="1400" b="0" i="0" u="none" strike="noStrike" baseline="0" dirty="0">
                <a:latin typeface="Times New Roman" panose="02020603050405020304" pitchFamily="18" charset="0"/>
                <a:cs typeface="Times New Roman" panose="02020603050405020304" pitchFamily="18" charset="0"/>
              </a:rPr>
              <a:t>Software Used:</a:t>
            </a:r>
          </a:p>
          <a:p>
            <a:pPr algn="l"/>
            <a:endParaRPr lang="en-IN" sz="1400" b="0" i="0" u="none" strike="noStrike" baseline="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IN" sz="1400" b="0" i="0" u="none" strike="noStrike" baseline="0" dirty="0">
                <a:latin typeface="Times New Roman" panose="02020603050405020304" pitchFamily="18" charset="0"/>
                <a:cs typeface="Times New Roman" panose="02020603050405020304" pitchFamily="18" charset="0"/>
              </a:rPr>
              <a:t>Programming language: Python</a:t>
            </a:r>
          </a:p>
          <a:p>
            <a:pPr marL="914400" lvl="1" indent="-457200">
              <a:buFont typeface="Wingdings" panose="05000000000000000000" pitchFamily="2" charset="2"/>
              <a:buChar char="ü"/>
            </a:pPr>
            <a:r>
              <a:rPr lang="en-IN" sz="1400" b="0" i="0" u="none" strike="noStrike" baseline="0" dirty="0">
                <a:latin typeface="Times New Roman" panose="02020603050405020304" pitchFamily="18" charset="0"/>
                <a:cs typeface="Times New Roman" panose="02020603050405020304" pitchFamily="18" charset="0"/>
              </a:rPr>
              <a:t>Distribution: Anaconda Navigator</a:t>
            </a:r>
          </a:p>
          <a:p>
            <a:pPr marL="914400" lvl="1" indent="-457200">
              <a:buFont typeface="Wingdings" panose="05000000000000000000" pitchFamily="2" charset="2"/>
              <a:buChar char="ü"/>
            </a:pPr>
            <a:r>
              <a:rPr lang="en-US" sz="1400" b="0" i="0" u="none" strike="noStrike" baseline="0" dirty="0">
                <a:latin typeface="Times New Roman" panose="02020603050405020304" pitchFamily="18" charset="0"/>
                <a:cs typeface="Times New Roman" panose="02020603050405020304" pitchFamily="18" charset="0"/>
              </a:rPr>
              <a:t>Browser based language shell: </a:t>
            </a:r>
            <a:r>
              <a:rPr lang="en-US" sz="1400" b="0" i="0" u="none" strike="noStrike" baseline="0" dirty="0" err="1">
                <a:latin typeface="Times New Roman" panose="02020603050405020304" pitchFamily="18" charset="0"/>
                <a:cs typeface="Times New Roman" panose="02020603050405020304" pitchFamily="18" charset="0"/>
              </a:rPr>
              <a:t>Jupyter</a:t>
            </a:r>
            <a:r>
              <a:rPr lang="en-US" sz="1400" b="0" i="0" u="none" strike="noStrike" baseline="0" dirty="0">
                <a:latin typeface="Times New Roman" panose="02020603050405020304" pitchFamily="18" charset="0"/>
                <a:cs typeface="Times New Roman" panose="02020603050405020304" pitchFamily="18" charset="0"/>
              </a:rPr>
              <a:t> Notebook</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Libraries/Packages Used:</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Pandas, NumPy, matplotlib, seaborn, scikit-learn and</a:t>
            </a:r>
          </a:p>
          <a:p>
            <a:pPr algn="l"/>
            <a:r>
              <a:rPr lang="en-IN" sz="1400" b="0" i="0" u="none" strike="noStrike" baseline="0" dirty="0">
                <a:latin typeface="Times New Roman" panose="02020603050405020304" pitchFamily="18" charset="0"/>
                <a:cs typeface="Times New Roman" panose="02020603050405020304" pitchFamily="18" charset="0"/>
              </a:rPr>
              <a:t>pandas_profiling</a:t>
            </a:r>
            <a:endParaRPr lang="en-IN"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4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6CE8-BE4B-45BA-BB30-60A4269B8931}"/>
              </a:ext>
            </a:extLst>
          </p:cNvPr>
          <p:cNvSpPr>
            <a:spLocks noGrp="1"/>
          </p:cNvSpPr>
          <p:nvPr>
            <p:ph type="title"/>
          </p:nvPr>
        </p:nvSpPr>
        <p:spPr>
          <a:xfrm>
            <a:off x="74428" y="50035"/>
            <a:ext cx="4497572" cy="793481"/>
          </a:xfrm>
        </p:spPr>
        <p:txBody>
          <a:bodyPr>
            <a:norm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PROBLEM STATEMENT</a:t>
            </a:r>
            <a:endParaRPr lang="en-IN"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5E734-F7E4-4E9A-B354-150680125138}"/>
              </a:ext>
            </a:extLst>
          </p:cNvPr>
          <p:cNvSpPr txBox="1">
            <a:spLocks/>
          </p:cNvSpPr>
          <p:nvPr/>
        </p:nvSpPr>
        <p:spPr>
          <a:xfrm>
            <a:off x="428309" y="1634351"/>
            <a:ext cx="8287382" cy="3114858"/>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Houses are a basic requirement for everyone on the planet, thus the housing and real estate sector is one of the most important contributors to the global economy. It's a huge market with a lot of different firms operating in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science has emerged as a critical tool for firms to employ to address challenges in the sector, such as increasing total income and profitability, enhancing marketing methods, and focusing on shifting trends in home sales and purchases.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Machine learning approaches like as predictive modelling, market mix modelling, and recommendation systems are employed by housing firms to achieve their business objectives. One such housing firm is the source of our difficulty.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29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8D65-CB71-4D46-B36D-3289293AF74E}"/>
              </a:ext>
            </a:extLst>
          </p:cNvPr>
          <p:cNvSpPr>
            <a:spLocks noGrp="1"/>
          </p:cNvSpPr>
          <p:nvPr>
            <p:ph type="title"/>
          </p:nvPr>
        </p:nvSpPr>
        <p:spPr>
          <a:xfrm>
            <a:off x="620232" y="205979"/>
            <a:ext cx="3639879" cy="587919"/>
          </a:xfrm>
        </p:spPr>
        <p:txBody>
          <a:bodyPr>
            <a:normAutofit fontScale="90000"/>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ANALYTICAL PROBLEM FRAMING</a:t>
            </a:r>
          </a:p>
        </p:txBody>
      </p:sp>
      <p:sp>
        <p:nvSpPr>
          <p:cNvPr id="3" name="Content Placeholder 2">
            <a:extLst>
              <a:ext uri="{FF2B5EF4-FFF2-40B4-BE49-F238E27FC236}">
                <a16:creationId xmlns:a16="http://schemas.microsoft.com/office/drawing/2014/main" id="{FBE5C93B-1B93-4FCF-A9C0-43B33544C09F}"/>
              </a:ext>
            </a:extLst>
          </p:cNvPr>
          <p:cNvSpPr txBox="1">
            <a:spLocks/>
          </p:cNvSpPr>
          <p:nvPr/>
        </p:nvSpPr>
        <p:spPr>
          <a:xfrm>
            <a:off x="409038" y="1398576"/>
            <a:ext cx="8200296" cy="32797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Due to the fact that we are given two sets of data, one for training and the other for testing. We'll use the train dataset to develop a machine learning model, and then use that model to generate predictions for the test dataset.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Both datasets are in csv format, with 1168 rows and 81 columns for the train dataset and 292 rows and 80 columns for the test dataset. We don't know the target label in the test dataset, so we'll have to guess.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And, because this is a continuous data problem, I'll be utilizing several regression machine learning models to estimate house selling prices.</a:t>
            </a:r>
          </a:p>
        </p:txBody>
      </p:sp>
    </p:spTree>
    <p:extLst>
      <p:ext uri="{BB962C8B-B14F-4D97-AF65-F5344CB8AC3E}">
        <p14:creationId xmlns:p14="http://schemas.microsoft.com/office/powerpoint/2010/main" val="423913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E059-5F3B-4AC3-AA23-5B656997BFE4}"/>
              </a:ext>
            </a:extLst>
          </p:cNvPr>
          <p:cNvSpPr>
            <a:spLocks noGrp="1"/>
          </p:cNvSpPr>
          <p:nvPr>
            <p:ph type="title"/>
          </p:nvPr>
        </p:nvSpPr>
        <p:spPr>
          <a:xfrm>
            <a:off x="372140" y="0"/>
            <a:ext cx="4199860" cy="857250"/>
          </a:xfrm>
        </p:spPr>
        <p:txBody>
          <a:bodyPr>
            <a:normAutofit/>
          </a:bodyPr>
          <a:lstStyle/>
          <a:p>
            <a:r>
              <a:rPr lang="en-US" sz="1800" b="1" dirty="0">
                <a:solidFill>
                  <a:schemeClr val="accent6">
                    <a:lumMod val="50000"/>
                  </a:schemeClr>
                </a:solidFill>
                <a:latin typeface="Times New Roman" panose="02020603050405020304" pitchFamily="18" charset="0"/>
                <a:cs typeface="Times New Roman" panose="02020603050405020304" pitchFamily="18" charset="0"/>
              </a:rPr>
              <a:t>DATA ANALYSIS - MODEL BUILDING FLOWCHART</a:t>
            </a:r>
            <a:endParaRPr lang="en-IN" sz="1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64F054-DEF2-41FD-9FCA-0BC1AEAE6F1A}"/>
              </a:ext>
            </a:extLst>
          </p:cNvPr>
          <p:cNvSpPr txBox="1"/>
          <p:nvPr/>
        </p:nvSpPr>
        <p:spPr>
          <a:xfrm>
            <a:off x="593651" y="1417676"/>
            <a:ext cx="1184349" cy="792000"/>
          </a:xfrm>
          <a:prstGeom prst="rect">
            <a:avLst/>
          </a:prstGeom>
          <a:solidFill>
            <a:schemeClr val="accent3">
              <a:lumMod val="40000"/>
              <a:lumOff val="60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Import Dependencies or Libraries</a:t>
            </a:r>
          </a:p>
          <a:p>
            <a:endParaRPr lang="en-IN" dirty="0"/>
          </a:p>
        </p:txBody>
      </p:sp>
      <p:sp>
        <p:nvSpPr>
          <p:cNvPr id="4" name="Arrow: Right 3">
            <a:extLst>
              <a:ext uri="{FF2B5EF4-FFF2-40B4-BE49-F238E27FC236}">
                <a16:creationId xmlns:a16="http://schemas.microsoft.com/office/drawing/2014/main" id="{500A7B55-8926-405F-9735-1DD97531435C}"/>
              </a:ext>
            </a:extLst>
          </p:cNvPr>
          <p:cNvSpPr/>
          <p:nvPr/>
        </p:nvSpPr>
        <p:spPr>
          <a:xfrm>
            <a:off x="2021451" y="1630326"/>
            <a:ext cx="552893" cy="361507"/>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0EC085B-CDA4-4AC2-9B0D-F6429E6FF632}"/>
              </a:ext>
            </a:extLst>
          </p:cNvPr>
          <p:cNvSpPr txBox="1"/>
          <p:nvPr/>
        </p:nvSpPr>
        <p:spPr>
          <a:xfrm>
            <a:off x="2705478" y="1523079"/>
            <a:ext cx="1184349" cy="576000"/>
          </a:xfrm>
          <a:prstGeom prst="rect">
            <a:avLst/>
          </a:prstGeom>
          <a:solidFill>
            <a:schemeClr val="accent3">
              <a:lumMod val="40000"/>
              <a:lumOff val="60000"/>
            </a:schemeClr>
          </a:solid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Data set</a:t>
            </a:r>
            <a:r>
              <a:rPr lang="en-US" sz="1400" dirty="0">
                <a:latin typeface="Times New Roman" panose="02020603050405020304" pitchFamily="18" charset="0"/>
                <a:ea typeface="Verdana"/>
                <a:cs typeface="Times New Roman" panose="02020603050405020304" pitchFamily="18" charset="0"/>
              </a:rPr>
              <a:t> Collection</a:t>
            </a:r>
          </a:p>
          <a:p>
            <a:endParaRPr lang="en-IN" dirty="0"/>
          </a:p>
        </p:txBody>
      </p:sp>
      <p:sp>
        <p:nvSpPr>
          <p:cNvPr id="8" name="TextBox 7">
            <a:extLst>
              <a:ext uri="{FF2B5EF4-FFF2-40B4-BE49-F238E27FC236}">
                <a16:creationId xmlns:a16="http://schemas.microsoft.com/office/drawing/2014/main" id="{07708821-B10E-46A5-AF80-AE0E698E0F28}"/>
              </a:ext>
            </a:extLst>
          </p:cNvPr>
          <p:cNvSpPr txBox="1"/>
          <p:nvPr/>
        </p:nvSpPr>
        <p:spPr>
          <a:xfrm>
            <a:off x="4703388" y="1511098"/>
            <a:ext cx="1184349" cy="576000"/>
          </a:xfrm>
          <a:prstGeom prst="rect">
            <a:avLst/>
          </a:prstGeom>
          <a:solidFill>
            <a:schemeClr val="accent3">
              <a:lumMod val="40000"/>
              <a:lumOff val="60000"/>
            </a:schemeClr>
          </a:solidFill>
        </p:spPr>
        <p:txBody>
          <a:bodyPr wrap="square" rtlCol="0">
            <a:spAutoFit/>
          </a:bodyPr>
          <a:lstStyle/>
          <a:p>
            <a:pPr algn="ctr"/>
            <a:r>
              <a:rPr lang="en-US" sz="1400" dirty="0">
                <a:latin typeface="Times New Roman" panose="02020603050405020304" pitchFamily="18" charset="0"/>
                <a:ea typeface="Verdana"/>
                <a:cs typeface="Times New Roman" panose="02020603050405020304" pitchFamily="18" charset="0"/>
              </a:rPr>
              <a:t>Data preprocessing</a:t>
            </a:r>
          </a:p>
          <a:p>
            <a:endParaRPr lang="en-IN" dirty="0"/>
          </a:p>
        </p:txBody>
      </p:sp>
      <p:sp>
        <p:nvSpPr>
          <p:cNvPr id="9" name="TextBox 8">
            <a:extLst>
              <a:ext uri="{FF2B5EF4-FFF2-40B4-BE49-F238E27FC236}">
                <a16:creationId xmlns:a16="http://schemas.microsoft.com/office/drawing/2014/main" id="{4E014116-C812-445F-AD6F-ADD1C509C48A}"/>
              </a:ext>
            </a:extLst>
          </p:cNvPr>
          <p:cNvSpPr txBox="1"/>
          <p:nvPr/>
        </p:nvSpPr>
        <p:spPr>
          <a:xfrm>
            <a:off x="6929136" y="1511098"/>
            <a:ext cx="1184349" cy="540000"/>
          </a:xfrm>
          <a:prstGeom prst="rect">
            <a:avLst/>
          </a:prstGeom>
          <a:solidFill>
            <a:schemeClr val="accent3">
              <a:lumMod val="40000"/>
              <a:lumOff val="60000"/>
            </a:schemeClr>
          </a:solidFill>
        </p:spPr>
        <p:txBody>
          <a:bodyPr wrap="square" rtlCol="0">
            <a:spAutoFit/>
          </a:bodyPr>
          <a:lstStyle/>
          <a:p>
            <a:pPr algn="ctr"/>
            <a:r>
              <a:rPr lang="en-US" sz="1400" dirty="0">
                <a:latin typeface="Times New Roman" panose="02020603050405020304" pitchFamily="18" charset="0"/>
                <a:ea typeface="Verdana"/>
                <a:cs typeface="Times New Roman" panose="02020603050405020304" pitchFamily="18" charset="0"/>
              </a:rPr>
              <a:t>Checked for Null Values</a:t>
            </a:r>
          </a:p>
          <a:p>
            <a:endParaRPr lang="en-IN" dirty="0"/>
          </a:p>
        </p:txBody>
      </p:sp>
      <p:sp>
        <p:nvSpPr>
          <p:cNvPr id="10" name="TextBox 9">
            <a:extLst>
              <a:ext uri="{FF2B5EF4-FFF2-40B4-BE49-F238E27FC236}">
                <a16:creationId xmlns:a16="http://schemas.microsoft.com/office/drawing/2014/main" id="{0E558B0A-7630-4AFD-95F0-AC1DA13FDA72}"/>
              </a:ext>
            </a:extLst>
          </p:cNvPr>
          <p:cNvSpPr txBox="1"/>
          <p:nvPr/>
        </p:nvSpPr>
        <p:spPr>
          <a:xfrm>
            <a:off x="593651" y="2610381"/>
            <a:ext cx="1184349" cy="720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Checked for Outliers/Skewness</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B4D4C315-4751-4DC1-8FD6-66EC3E61707D}"/>
              </a:ext>
            </a:extLst>
          </p:cNvPr>
          <p:cNvSpPr txBox="1"/>
          <p:nvPr/>
        </p:nvSpPr>
        <p:spPr>
          <a:xfrm>
            <a:off x="2722901" y="2679151"/>
            <a:ext cx="1184349" cy="540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Checked for correlation</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BD835DD8-A321-4738-AED8-A19702DC8985}"/>
              </a:ext>
            </a:extLst>
          </p:cNvPr>
          <p:cNvSpPr txBox="1"/>
          <p:nvPr/>
        </p:nvSpPr>
        <p:spPr>
          <a:xfrm>
            <a:off x="4703388" y="2740375"/>
            <a:ext cx="1184349" cy="324000"/>
          </a:xfrm>
          <a:prstGeom prst="rect">
            <a:avLst/>
          </a:prstGeom>
          <a:solidFill>
            <a:schemeClr val="accent3">
              <a:lumMod val="40000"/>
              <a:lumOff val="60000"/>
            </a:schemeClr>
          </a:solidFill>
        </p:spPr>
        <p:txBody>
          <a:bodyPr wrap="square" rtlCol="0">
            <a:spAutoFit/>
          </a:bodyPr>
          <a:lstStyle/>
          <a:p>
            <a:pPr algn="ctr"/>
            <a:r>
              <a:rPr lang="en-US" sz="1400" dirty="0">
                <a:latin typeface="Times New Roman" panose="02020603050405020304" pitchFamily="18" charset="0"/>
                <a:ea typeface="Verdana"/>
                <a:cs typeface="Times New Roman" panose="02020603050405020304" pitchFamily="18" charset="0"/>
              </a:rPr>
              <a:t>Encoding</a:t>
            </a:r>
          </a:p>
          <a:p>
            <a:endParaRPr lang="en-IN" dirty="0"/>
          </a:p>
        </p:txBody>
      </p:sp>
      <p:sp>
        <p:nvSpPr>
          <p:cNvPr id="13" name="TextBox 12">
            <a:extLst>
              <a:ext uri="{FF2B5EF4-FFF2-40B4-BE49-F238E27FC236}">
                <a16:creationId xmlns:a16="http://schemas.microsoft.com/office/drawing/2014/main" id="{38A8C6B0-5CAC-46FD-B5F1-2CB93C79EF8C}"/>
              </a:ext>
            </a:extLst>
          </p:cNvPr>
          <p:cNvSpPr txBox="1"/>
          <p:nvPr/>
        </p:nvSpPr>
        <p:spPr>
          <a:xfrm>
            <a:off x="6929136" y="2717627"/>
            <a:ext cx="1184349" cy="576000"/>
          </a:xfrm>
          <a:prstGeom prst="rect">
            <a:avLst/>
          </a:prstGeom>
          <a:solidFill>
            <a:schemeClr val="accent3">
              <a:lumMod val="40000"/>
              <a:lumOff val="60000"/>
            </a:schemeClr>
          </a:solidFill>
        </p:spPr>
        <p:txBody>
          <a:bodyPr wrap="square" rtlCol="0">
            <a:spAutoFit/>
          </a:bodyPr>
          <a:lstStyle/>
          <a:p>
            <a:pPr algn="ctr"/>
            <a:r>
              <a:rPr lang="en-US" sz="1400" dirty="0">
                <a:latin typeface="Times New Roman" panose="02020603050405020304" pitchFamily="18" charset="0"/>
                <a:ea typeface="Verdana"/>
                <a:cs typeface="Times New Roman" panose="02020603050405020304" pitchFamily="18" charset="0"/>
              </a:rPr>
              <a:t>EDA and Visualization</a:t>
            </a:r>
          </a:p>
          <a:p>
            <a:endParaRPr lang="en-IN" dirty="0"/>
          </a:p>
        </p:txBody>
      </p:sp>
      <p:sp>
        <p:nvSpPr>
          <p:cNvPr id="14" name="TextBox 13">
            <a:extLst>
              <a:ext uri="{FF2B5EF4-FFF2-40B4-BE49-F238E27FC236}">
                <a16:creationId xmlns:a16="http://schemas.microsoft.com/office/drawing/2014/main" id="{8E41DF7E-A9BE-456F-9E87-D7D33A8B1BEC}"/>
              </a:ext>
            </a:extLst>
          </p:cNvPr>
          <p:cNvSpPr txBox="1"/>
          <p:nvPr/>
        </p:nvSpPr>
        <p:spPr>
          <a:xfrm>
            <a:off x="593651" y="3893084"/>
            <a:ext cx="1184349" cy="756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Proceed for Model building</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5" name="TextBox 14">
            <a:extLst>
              <a:ext uri="{FF2B5EF4-FFF2-40B4-BE49-F238E27FC236}">
                <a16:creationId xmlns:a16="http://schemas.microsoft.com/office/drawing/2014/main" id="{BFACF0EB-C2B4-4B0D-89A0-A8F5AE3D6221}"/>
              </a:ext>
            </a:extLst>
          </p:cNvPr>
          <p:cNvSpPr txBox="1"/>
          <p:nvPr/>
        </p:nvSpPr>
        <p:spPr>
          <a:xfrm>
            <a:off x="2705478" y="3803086"/>
            <a:ext cx="1260000" cy="1152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R2 Score, Cross Validation Score, MSE, RMSE, MAE</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18DD51C5-E42A-48B2-9E3D-CABA82E35F98}"/>
              </a:ext>
            </a:extLst>
          </p:cNvPr>
          <p:cNvSpPr txBox="1"/>
          <p:nvPr/>
        </p:nvSpPr>
        <p:spPr>
          <a:xfrm>
            <a:off x="4853594" y="3803086"/>
            <a:ext cx="1184349" cy="756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Hyper Parameter Tuning</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CD2AE0B1-1261-4F6F-B75B-060C0AC79E31}"/>
              </a:ext>
            </a:extLst>
          </p:cNvPr>
          <p:cNvSpPr txBox="1"/>
          <p:nvPr/>
        </p:nvSpPr>
        <p:spPr>
          <a:xfrm>
            <a:off x="6929136" y="3893084"/>
            <a:ext cx="1184349" cy="540000"/>
          </a:xfrm>
          <a:prstGeom prst="rect">
            <a:avLst/>
          </a:prstGeom>
          <a:solidFill>
            <a:schemeClr val="accent3">
              <a:lumMod val="40000"/>
              <a:lumOff val="60000"/>
            </a:schemeClr>
          </a:solidFill>
        </p:spPr>
        <p:txBody>
          <a:bodyPr wrap="square" rtlCol="0">
            <a:spAutoFit/>
          </a:bodyPr>
          <a:lstStyle/>
          <a:p>
            <a:pPr algn="ctr"/>
            <a:r>
              <a:rPr lang="en-IN" sz="1400" dirty="0">
                <a:latin typeface="Times New Roman" panose="02020603050405020304" pitchFamily="18" charset="0"/>
                <a:ea typeface="Verdana"/>
                <a:cs typeface="Times New Roman" panose="02020603050405020304" pitchFamily="18" charset="0"/>
              </a:rPr>
              <a:t>Saving the Final Model</a:t>
            </a:r>
            <a:endParaRPr lang="en-US" sz="1400" dirty="0">
              <a:latin typeface="Times New Roman" panose="02020603050405020304" pitchFamily="18" charset="0"/>
              <a:ea typeface="Verdana"/>
              <a:cs typeface="Times New Roman" panose="02020603050405020304" pitchFamily="18" charset="0"/>
            </a:endParaRPr>
          </a:p>
          <a:p>
            <a:endParaRPr lang="en-IN" dirty="0"/>
          </a:p>
        </p:txBody>
      </p:sp>
      <p:sp>
        <p:nvSpPr>
          <p:cNvPr id="18" name="Arrow: Right 17">
            <a:extLst>
              <a:ext uri="{FF2B5EF4-FFF2-40B4-BE49-F238E27FC236}">
                <a16:creationId xmlns:a16="http://schemas.microsoft.com/office/drawing/2014/main" id="{643CE7B5-7A25-441F-9995-F1A2EECDC625}"/>
              </a:ext>
            </a:extLst>
          </p:cNvPr>
          <p:cNvSpPr/>
          <p:nvPr/>
        </p:nvSpPr>
        <p:spPr>
          <a:xfrm>
            <a:off x="4057943" y="1607912"/>
            <a:ext cx="552893" cy="361507"/>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E1F98675-3D32-44C1-97B7-02B947CF428B}"/>
              </a:ext>
            </a:extLst>
          </p:cNvPr>
          <p:cNvSpPr/>
          <p:nvPr/>
        </p:nvSpPr>
        <p:spPr>
          <a:xfrm>
            <a:off x="6139034" y="1630326"/>
            <a:ext cx="552893" cy="361507"/>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B59BFE7C-62ED-4FCB-955F-A1C5C51FCC06}"/>
              </a:ext>
            </a:extLst>
          </p:cNvPr>
          <p:cNvSpPr/>
          <p:nvPr/>
        </p:nvSpPr>
        <p:spPr>
          <a:xfrm>
            <a:off x="7358024" y="2178079"/>
            <a:ext cx="291005" cy="393671"/>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39A74057-871A-4238-A12E-463EF0BD3327}"/>
              </a:ext>
            </a:extLst>
          </p:cNvPr>
          <p:cNvSpPr/>
          <p:nvPr/>
        </p:nvSpPr>
        <p:spPr>
          <a:xfrm>
            <a:off x="1045029" y="3465246"/>
            <a:ext cx="283028" cy="337839"/>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D4FEB300-DBAD-46E5-8A17-DFBB90280AD5}"/>
              </a:ext>
            </a:extLst>
          </p:cNvPr>
          <p:cNvSpPr/>
          <p:nvPr/>
        </p:nvSpPr>
        <p:spPr>
          <a:xfrm rot="-10800000">
            <a:off x="6139034" y="2717627"/>
            <a:ext cx="540996" cy="3459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2D9CE525-2407-4742-8ED4-B411076B4029}"/>
              </a:ext>
            </a:extLst>
          </p:cNvPr>
          <p:cNvSpPr/>
          <p:nvPr/>
        </p:nvSpPr>
        <p:spPr>
          <a:xfrm rot="-10800000">
            <a:off x="4040919" y="2725415"/>
            <a:ext cx="540996" cy="3459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E912D1B9-2BED-4094-92DD-D2B40AD04D53}"/>
              </a:ext>
            </a:extLst>
          </p:cNvPr>
          <p:cNvSpPr/>
          <p:nvPr/>
        </p:nvSpPr>
        <p:spPr>
          <a:xfrm rot="-10800000">
            <a:off x="1977168" y="2754443"/>
            <a:ext cx="540996" cy="3459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AB130B68-6E2A-49BF-928F-EB59BC61C5E4}"/>
              </a:ext>
            </a:extLst>
          </p:cNvPr>
          <p:cNvSpPr/>
          <p:nvPr/>
        </p:nvSpPr>
        <p:spPr>
          <a:xfrm>
            <a:off x="1963330" y="4000332"/>
            <a:ext cx="552893" cy="361507"/>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6AC2592-D8E6-4DFC-9448-896DFB15712F}"/>
              </a:ext>
            </a:extLst>
          </p:cNvPr>
          <p:cNvSpPr/>
          <p:nvPr/>
        </p:nvSpPr>
        <p:spPr>
          <a:xfrm>
            <a:off x="4057943" y="4000332"/>
            <a:ext cx="552893" cy="361507"/>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F174344-1D4A-4B61-AE22-426A880DB1C9}"/>
              </a:ext>
            </a:extLst>
          </p:cNvPr>
          <p:cNvSpPr/>
          <p:nvPr/>
        </p:nvSpPr>
        <p:spPr>
          <a:xfrm>
            <a:off x="6139034" y="4000331"/>
            <a:ext cx="552893" cy="361507"/>
          </a:xfrm>
          <a:prstGeom prst="rightArrow">
            <a:avLst/>
          </a:prstGeom>
          <a:gradFill flip="none" rotWithShape="1">
            <a:gsLst>
              <a:gs pos="81644">
                <a:srgbClr val="F9B278"/>
              </a:gs>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027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1567</Words>
  <Application>Microsoft Office PowerPoint</Application>
  <PresentationFormat>On-screen Show (16:9)</PresentationFormat>
  <Paragraphs>185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HOUSING: PRICE PREDICTION</vt:lpstr>
      <vt:lpstr>ACKNOWLEDGMENT</vt:lpstr>
      <vt:lpstr>PowerPoint Presentation</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2021-10-28T15:44:07Z</dcterms:modified>
</cp:coreProperties>
</file>