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5"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A38A"/>
    <a:srgbClr val="CC9900"/>
    <a:srgbClr val="FFCC66"/>
    <a:srgbClr val="CCCC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a:solidFill>
          <a:schemeClr val="tx2">
            <a:lumMod val="60000"/>
            <a:lumOff val="40000"/>
          </a:schemeClr>
        </a:solidFill>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a:solidFill>
          <a:schemeClr val="accent6">
            <a:lumMod val="50000"/>
          </a:schemeClr>
        </a:solidFill>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a:solidFill>
          <a:schemeClr val="accent1"/>
        </a:solidFill>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a:solidFill>
          <a:srgbClr val="00B0F0"/>
        </a:solidFill>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a:solidFill>
          <a:schemeClr val="accent1">
            <a:lumMod val="75000"/>
          </a:schemeClr>
        </a:solidFill>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73039" y="0"/>
          <a:ext cx="3568720" cy="3568720"/>
        </a:xfrm>
        <a:prstGeom prst="quadArrow">
          <a:avLst>
            <a:gd name="adj1" fmla="val 2000"/>
            <a:gd name="adj2" fmla="val 4000"/>
            <a:gd name="adj3" fmla="val 5000"/>
          </a:avLst>
        </a:prstGeom>
        <a:solidFill>
          <a:schemeClr val="accent1">
            <a:lumMod val="7500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505006" y="231966"/>
          <a:ext cx="1427488" cy="1427488"/>
        </a:xfrm>
        <a:prstGeom prst="roundRect">
          <a:avLst/>
        </a:prstGeom>
        <a:solidFill>
          <a:schemeClr val="tx2">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4690" y="301650"/>
        <a:ext cx="1288120" cy="1288120"/>
      </dsp:txXfrm>
    </dsp:sp>
    <dsp:sp modelId="{97980B12-612D-45AF-96B7-86D66152C1E9}">
      <dsp:nvSpPr>
        <dsp:cNvPr id="0" name=""/>
        <dsp:cNvSpPr/>
      </dsp:nvSpPr>
      <dsp:spPr>
        <a:xfrm>
          <a:off x="2182305" y="231966"/>
          <a:ext cx="1427488" cy="1427488"/>
        </a:xfrm>
        <a:prstGeom prst="roundRect">
          <a:avLst/>
        </a:prstGeom>
        <a:solidFill>
          <a:schemeClr val="accent6">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251989" y="301650"/>
        <a:ext cx="1288120" cy="1288120"/>
      </dsp:txXfrm>
    </dsp:sp>
    <dsp:sp modelId="{65245A7B-7C16-44E2-AEE8-3B675CFCEFDA}">
      <dsp:nvSpPr>
        <dsp:cNvPr id="0" name=""/>
        <dsp:cNvSpPr/>
      </dsp:nvSpPr>
      <dsp:spPr>
        <a:xfrm>
          <a:off x="505006" y="1909265"/>
          <a:ext cx="1427488" cy="1427488"/>
        </a:xfrm>
        <a:prstGeom prst="roundRect">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4690" y="1978949"/>
        <a:ext cx="1288120" cy="1288120"/>
      </dsp:txXfrm>
    </dsp:sp>
    <dsp:sp modelId="{B80B054A-6F89-48AB-AE26-0079B56D1C05}">
      <dsp:nvSpPr>
        <dsp:cNvPr id="0" name=""/>
        <dsp:cNvSpPr/>
      </dsp:nvSpPr>
      <dsp:spPr>
        <a:xfrm>
          <a:off x="2182305" y="1909265"/>
          <a:ext cx="1427488" cy="1427488"/>
        </a:xfrm>
        <a:prstGeom prst="roundRect">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251989" y="1978949"/>
        <a:ext cx="1288120" cy="128812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11/25/2021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11/25/2021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B76B7-5811-4114-8A95-998148FFD529}" type="datetime1">
              <a:rPr lang="en-US" smtClean="0"/>
              <a:t>11/25/2021</a:t>
            </a:fld>
            <a:endParaRPr lang="en-US" dirty="0"/>
          </a:p>
        </p:txBody>
      </p:sp>
      <p:sp>
        <p:nvSpPr>
          <p:cNvPr id="5" name="Footer Placeholder 4"/>
          <p:cNvSpPr>
            <a:spLocks noGrp="1"/>
          </p:cNvSpPr>
          <p:nvPr>
            <p:ph type="ftr" sz="quarter" idx="11"/>
          </p:nvPr>
        </p:nvSpPr>
        <p:spPr>
          <a:xfrm>
            <a:off x="2415871" y="329308"/>
            <a:ext cx="4972620" cy="309201"/>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437290" y="798973"/>
            <a:ext cx="810808" cy="503578"/>
          </a:xfrm>
        </p:spPr>
        <p:txBody>
          <a:bodyPr/>
          <a:lstStyle/>
          <a:p>
            <a:fld id="{DF28FB93-0A08-4E7D-8E63-9EFA29F1E093}" type="slidenum">
              <a:rPr lang="en-US" smtClean="0"/>
              <a:pPr/>
              <a:t>‹#›</a:t>
            </a:fld>
            <a:endParaRPr lang="en-US" dirty="0"/>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68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E67D0-0200-42BE-A0B2-78C70FBBB312}" type="datetime1">
              <a:rPr lang="en-US" smtClean="0"/>
              <a:pPr/>
              <a:t>11/25/2021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67199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E67D0-0200-42BE-A0B2-78C70FBBB312}" type="datetime1">
              <a:rPr lang="en-US" smtClean="0"/>
              <a:pPr/>
              <a:t>11/25/2021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814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11/25/2021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41215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E67D0-0200-42BE-A0B2-78C70FBBB312}" type="datetime1">
              <a:rPr lang="en-US" smtClean="0"/>
              <a:pPr/>
              <a:t>11/25/2021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1582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11/25/2021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45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E67D0-0200-42BE-A0B2-78C70FBBB312}" type="datetime1">
              <a:rPr lang="en-US" smtClean="0"/>
              <a:pPr/>
              <a:t>11/25/2021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4100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E67D0-0200-42BE-A0B2-78C70FBBB312}" type="datetime1">
              <a:rPr lang="en-US" smtClean="0"/>
              <a:pPr/>
              <a:t>11/25/2021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3960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11/25/2021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106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11/25/2021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91DD59C9-E324-48A4-BADA-368A10CDAFE9}"/>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D2D80554-F7D8-4ED1-9BBF-346FF31FB293}"/>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07AB91CD-EBA2-461F-9F21-5E3DED38EC97}"/>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AF84B62E-1965-48A9-B979-7F7861C94D4F}"/>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22535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11/25/2021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0817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23C41AE9-3D4A-4A08-B03D-DC6D2ADF5464}" type="datetime1">
              <a:rPr lang="en-US" smtClean="0"/>
              <a:t>11/25/2021</a:t>
            </a:fld>
            <a:endParaRPr lang="en-US" dirty="0"/>
          </a:p>
        </p:txBody>
      </p:sp>
      <p:sp>
        <p:nvSpPr>
          <p:cNvPr id="6" name="Footer Placeholder 5"/>
          <p:cNvSpPr>
            <a:spLocks noGrp="1"/>
          </p:cNvSpPr>
          <p:nvPr>
            <p:ph type="ftr" sz="quarter" idx="11"/>
          </p:nvPr>
        </p:nvSpPr>
        <p:spPr>
          <a:xfrm>
            <a:off x="1447005" y="318641"/>
            <a:ext cx="5539561" cy="320931"/>
          </a:xfrm>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09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6E67D0-0200-42BE-A0B2-78C70FBBB312}" type="datetime1">
              <a:rPr lang="en-US" smtClean="0"/>
              <a:pPr/>
              <a:t>11/25/2021</a:t>
            </a:fld>
            <a:endParaRPr lang="en-US" dirty="0"/>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DF28FB93-0A08-4E7D-8E63-9EFA29F1E093}" type="slidenum">
              <a:rPr lang="en-US" smtClean="0"/>
              <a:pPr/>
              <a:t>‹#›</a:t>
            </a:fld>
            <a:endParaRPr lang="en-US" dirty="0"/>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991992"/>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39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Micro Credit Defaulter Project Presentation</a:t>
            </a:r>
          </a:p>
        </p:txBody>
      </p:sp>
      <p:sp>
        <p:nvSpPr>
          <p:cNvPr id="3" name="Content Placeholder 2"/>
          <p:cNvSpPr>
            <a:spLocks noGrp="1"/>
          </p:cNvSpPr>
          <p:nvPr>
            <p:ph type="subTitle" idx="1"/>
          </p:nvPr>
        </p:nvSpPr>
        <p:spPr/>
        <p:txBody>
          <a:bodyPr/>
          <a:lstStyle/>
          <a:p>
            <a:r>
              <a:rPr lang="en-US" dirty="0"/>
              <a:t>Submitted By | </a:t>
            </a:r>
            <a:r>
              <a:rPr lang="en-US" b="1" dirty="0"/>
              <a:t>Anubhav Saxena</a:t>
            </a:r>
          </a:p>
          <a:p>
            <a:r>
              <a:rPr lang="en-US" dirty="0"/>
              <a:t>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46112" y="2017535"/>
            <a:ext cx="10896600" cy="3697465"/>
          </a:xfrm>
        </p:spPr>
        <p:txBody>
          <a:bodyPr numCol="2">
            <a:noAutofit/>
          </a:bodyPr>
          <a:lstStyle/>
          <a:p>
            <a:pPr lvl="1">
              <a:buFont typeface="Arial" panose="020B0604020202020204" pitchFamily="34" charset="0"/>
              <a:buChar char="•"/>
            </a:pPr>
            <a:r>
              <a:rPr lang="en-US" sz="14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4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4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4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4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4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4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4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4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4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4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400" b="0" i="0" dirty="0">
                <a:solidFill>
                  <a:srgbClr val="000000"/>
                </a:solidFill>
                <a:effectLst/>
                <a:latin typeface="+mj-lt"/>
              </a:rPr>
              <a:t>pcircle : Telecom circle</a:t>
            </a:r>
          </a:p>
          <a:p>
            <a:pPr lvl="1">
              <a:buFont typeface="Arial" panose="020B0604020202020204" pitchFamily="34" charset="0"/>
              <a:buChar char="•"/>
            </a:pPr>
            <a:r>
              <a:rPr lang="en-US" sz="1400" b="0" i="0" dirty="0">
                <a:solidFill>
                  <a:srgbClr val="000000"/>
                </a:solidFill>
                <a:effectLst/>
                <a:latin typeface="+mj-lt"/>
              </a:rPr>
              <a:t>pdate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616246080"/>
              </p:ext>
            </p:extLst>
          </p:nvPr>
        </p:nvGraphicFramePr>
        <p:xfrm>
          <a:off x="7618412" y="2085975"/>
          <a:ext cx="4114800" cy="356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440176"/>
            <a:ext cx="6324600" cy="2554545"/>
          </a:xfrm>
          <a:prstGeom prst="rect">
            <a:avLst/>
          </a:prstGeom>
          <a:noFill/>
          <a:ln>
            <a:noFill/>
          </a:ln>
        </p:spPr>
        <p:txBody>
          <a:bodyPr wrap="square">
            <a:spAutoFit/>
          </a:bodyPr>
          <a:lstStyle/>
          <a:p>
            <a:pPr marL="285750" indent="-285750">
              <a:buFont typeface="Wingdings" panose="05000000000000000000" pitchFamily="2" charset="2"/>
              <a:buChar char="§"/>
            </a:pPr>
            <a:r>
              <a:rPr lang="en-US" sz="1600" cap="none" dirty="0">
                <a:latin typeface="+mj-lt"/>
                <a:ea typeface="Cambria" panose="02040503050406030204" pitchFamily="18" charset="0"/>
              </a:rPr>
              <a:t>First, I loaded the complete dataset into our Jupyter Notebook after importing the appropriate libraries and renaming the project file from untitled.</a:t>
            </a:r>
          </a:p>
          <a:p>
            <a:pPr marL="285750" indent="-285750">
              <a:buFont typeface="Wingdings" panose="05000000000000000000" pitchFamily="2" charset="2"/>
              <a:buChar char="§"/>
            </a:pPr>
            <a:r>
              <a:rPr lang="en-US" sz="1600" cap="none" dirty="0">
                <a:latin typeface="+mj-lt"/>
                <a:ea typeface="Cambria" panose="02040503050406030204" pitchFamily="18" charset="0"/>
              </a:rPr>
              <a:t>Then I looked at the layout of our data and saw that we have 2,09,593 rows and 37 different columns.</a:t>
            </a:r>
          </a:p>
          <a:p>
            <a:pPr marL="285750" indent="-285750">
              <a:buFont typeface="Wingdings" panose="05000000000000000000" pitchFamily="2" charset="2"/>
              <a:buChar char="§"/>
            </a:pPr>
            <a:r>
              <a:rPr lang="en-US" sz="1600" cap="none" dirty="0">
                <a:latin typeface="+mj-lt"/>
                <a:ea typeface="Cambria" panose="02040503050406030204" pitchFamily="18" charset="0"/>
              </a:rPr>
              <a:t>In our dataset, there are no null or missing values.</a:t>
            </a:r>
          </a:p>
          <a:p>
            <a:pPr marL="285750" indent="-285750">
              <a:buFont typeface="Wingdings" panose="05000000000000000000" pitchFamily="2" charset="2"/>
              <a:buChar char="§"/>
            </a:pPr>
            <a:r>
              <a:rPr lang="en-US" sz="1600" dirty="0">
                <a:latin typeface="+mj-lt"/>
                <a:ea typeface="Cambria" panose="02040503050406030204" pitchFamily="18" charset="0"/>
              </a:rPr>
              <a:t>In our dataset, there was only one duplicate row/record, which I eliminated.</a:t>
            </a:r>
          </a:p>
          <a:p>
            <a:pPr marL="285750" indent="-285750">
              <a:buFont typeface="Wingdings" panose="05000000000000000000" pitchFamily="2" charset="2"/>
              <a:buChar char="§"/>
            </a:pPr>
            <a:r>
              <a:rPr lang="en-US" sz="1600" cap="none" dirty="0">
                <a:latin typeface="+mj-lt"/>
                <a:ea typeface="Cambria" panose="02040503050406030204" pitchFamily="18" charset="0"/>
              </a:rPr>
              <a:t>I discovered that our data set has columns with float, integer, and object data type values by looking at the data types.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a:xfrm>
            <a:off x="1449951" y="3145992"/>
            <a:ext cx="3806261" cy="2003742"/>
          </a:xfrm>
        </p:spPr>
        <p:txBody>
          <a:bodyPr>
            <a:normAutofit/>
          </a:bodyPr>
          <a:lstStyle/>
          <a:p>
            <a:r>
              <a:rPr lang="en-US" sz="1600" dirty="0"/>
              <a:t>A statistical representation of all the numeric data columns may be found here.</a:t>
            </a:r>
            <a:endParaRPr lang="en-IN" sz="1600" dirty="0"/>
          </a:p>
        </p:txBody>
      </p:sp>
      <p:sp>
        <p:nvSpPr>
          <p:cNvPr id="5" name="Picture Placeholder 4">
            <a:extLst>
              <a:ext uri="{FF2B5EF4-FFF2-40B4-BE49-F238E27FC236}">
                <a16:creationId xmlns:a16="http://schemas.microsoft.com/office/drawing/2014/main" id="{D4FA95F1-B215-48D5-8EB4-A3DAFC4155A9}"/>
              </a:ext>
            </a:extLst>
          </p:cNvPr>
          <p:cNvSpPr>
            <a:spLocks noGrp="1"/>
          </p:cNvSpPr>
          <p:nvPr>
            <p:ph type="pic" idx="1"/>
          </p:nvPr>
        </p:nvSpPr>
        <p:spPr/>
      </p:sp>
      <p:pic>
        <p:nvPicPr>
          <p:cNvPr id="7" name="Picture Placeholder 5">
            <a:extLst>
              <a:ext uri="{FF2B5EF4-FFF2-40B4-BE49-F238E27FC236}">
                <a16:creationId xmlns:a16="http://schemas.microsoft.com/office/drawing/2014/main" id="{38E39AD7-2F85-4228-8A81-ABBA5E535BE7}"/>
              </a:ext>
            </a:extLst>
          </p:cNvPr>
          <p:cNvPicPr>
            <a:picLocks noChangeAspect="1"/>
          </p:cNvPicPr>
          <p:nvPr/>
        </p:nvPicPr>
        <p:blipFill>
          <a:blip r:embed="rId2"/>
          <a:srcRect l="848" r="848"/>
          <a:stretch>
            <a:fillRect/>
          </a:stretch>
        </p:blipFill>
        <p:spPr>
          <a:xfrm>
            <a:off x="6323012" y="76200"/>
            <a:ext cx="5760720" cy="5867400"/>
          </a:xfrm>
          <a:prstGeom prst="rect">
            <a:avLst/>
          </a:prstGeom>
          <a:solidFill>
            <a:schemeClr val="bg1">
              <a:lumMod val="85000"/>
            </a:schemeClr>
          </a:solidFill>
          <a:ln w="9525" cap="sq">
            <a:noFill/>
            <a:miter lim="800000"/>
          </a:ln>
          <a:effectLst>
            <a:glow rad="127000">
              <a:schemeClr val="accent4">
                <a:lumMod val="75000"/>
              </a:schemeClr>
            </a:glow>
          </a:effectLst>
        </p:spPr>
      </p:pic>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a:xfrm>
            <a:off x="1450829" y="2362199"/>
            <a:ext cx="3881584" cy="597897"/>
          </a:xfrm>
        </p:spPr>
        <p:txBody>
          <a:bodyPr>
            <a:normAutofit fontScale="90000"/>
          </a:bodyPr>
          <a:lstStyle/>
          <a:p>
            <a:r>
              <a:rPr lang="en-US" sz="3200" dirty="0"/>
              <a:t>Univariate Analysis</a:t>
            </a:r>
            <a:endParaRPr lang="en-IN" sz="3200"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a:xfrm>
            <a:off x="1449951" y="3145992"/>
            <a:ext cx="3501461" cy="2003742"/>
          </a:xfrm>
          <a:effectLst>
            <a:glow rad="127000">
              <a:schemeClr val="accent1">
                <a:lumMod val="50000"/>
              </a:schemeClr>
            </a:glow>
          </a:effectLst>
        </p:spPr>
        <p:txBody>
          <a:bodyPr>
            <a:normAutofit lnSpcReduction="10000"/>
          </a:bodyPr>
          <a:lstStyle/>
          <a:p>
            <a:r>
              <a:rPr lang="en-US" sz="1600" dirty="0"/>
              <a:t>I was able to determine the total number of rows covered by each unique category value contained in all columns of our dataset using count plots. I made sure that the proportion of data coverage is presented with the overall row number.</a:t>
            </a:r>
          </a:p>
        </p:txBody>
      </p:sp>
      <p:pic>
        <p:nvPicPr>
          <p:cNvPr id="8" name="Picture Placeholder 9">
            <a:extLst>
              <a:ext uri="{FF2B5EF4-FFF2-40B4-BE49-F238E27FC236}">
                <a16:creationId xmlns:a16="http://schemas.microsoft.com/office/drawing/2014/main" id="{944EA07C-BF7B-40B5-9C60-9B5541A6ED16}"/>
              </a:ext>
            </a:extLst>
          </p:cNvPr>
          <p:cNvPicPr>
            <a:picLocks noGrp="1" noChangeAspect="1"/>
          </p:cNvPicPr>
          <p:nvPr>
            <p:ph type="pic" idx="1"/>
          </p:nvPr>
        </p:nvPicPr>
        <p:blipFill>
          <a:blip r:embed="rId2"/>
          <a:srcRect l="16061" r="16061"/>
          <a:stretch>
            <a:fillRect/>
          </a:stretch>
        </p:blipFill>
        <p:spPr>
          <a:xfrm>
            <a:off x="6246812" y="259079"/>
            <a:ext cx="5760720" cy="5455922"/>
          </a:xfrm>
          <a:effectLst>
            <a:glow rad="127000">
              <a:schemeClr val="accent1">
                <a:lumMod val="50000"/>
              </a:schemeClr>
            </a:glow>
          </a:effectLst>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a:xfrm>
            <a:off x="1449951" y="3145992"/>
            <a:ext cx="4339661" cy="2003742"/>
          </a:xfrm>
        </p:spPr>
        <p:txBody>
          <a:bodyPr>
            <a:normAutofit/>
          </a:bodyPr>
          <a:lstStyle/>
          <a:p>
            <a:r>
              <a:rPr lang="en-US" sz="1600" dirty="0"/>
              <a:t>We can observe the success and failure label data for the columns, which is basically the feature data, using Bar Plot.</a:t>
            </a:r>
            <a:endParaRPr lang="en-IN" sz="1600" dirty="0"/>
          </a:p>
        </p:txBody>
      </p:sp>
      <p:pic>
        <p:nvPicPr>
          <p:cNvPr id="7" name="Picture Placeholder 5">
            <a:extLst>
              <a:ext uri="{FF2B5EF4-FFF2-40B4-BE49-F238E27FC236}">
                <a16:creationId xmlns:a16="http://schemas.microsoft.com/office/drawing/2014/main" id="{ADD901D5-112D-46F9-9A5D-375F2E704453}"/>
              </a:ext>
            </a:extLst>
          </p:cNvPr>
          <p:cNvPicPr>
            <a:picLocks noGrp="1" noChangeAspect="1"/>
          </p:cNvPicPr>
          <p:nvPr>
            <p:ph type="pic" idx="1"/>
          </p:nvPr>
        </p:nvPicPr>
        <p:blipFill>
          <a:blip r:embed="rId2"/>
          <a:srcRect l="15530" r="15530"/>
          <a:stretch>
            <a:fillRect/>
          </a:stretch>
        </p:blipFill>
        <p:spPr>
          <a:xfrm>
            <a:off x="6399214" y="152400"/>
            <a:ext cx="5684518" cy="5715000"/>
          </a:xfrm>
          <a:effectLst>
            <a:glow rad="127000">
              <a:schemeClr val="accent1">
                <a:lumMod val="50000"/>
              </a:schemeClr>
            </a:glow>
          </a:effectLst>
        </p:spPr>
      </p:pic>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449951" y="3145992"/>
            <a:ext cx="4339661" cy="2003742"/>
          </a:xfrm>
        </p:spPr>
        <p:txBody>
          <a:bodyPr>
            <a:normAutofit/>
          </a:bodyPr>
          <a:lstStyle/>
          <a:p>
            <a:r>
              <a:rPr lang="en-US" sz="1600" dirty="0"/>
              <a:t>I tested the object data type for date and mobile number data in our dataset using line plots.</a:t>
            </a:r>
            <a:endParaRPr lang="en-IN" sz="1600" dirty="0"/>
          </a:p>
        </p:txBody>
      </p:sp>
      <p:pic>
        <p:nvPicPr>
          <p:cNvPr id="7" name="Picture Placeholder 5">
            <a:extLst>
              <a:ext uri="{FF2B5EF4-FFF2-40B4-BE49-F238E27FC236}">
                <a16:creationId xmlns:a16="http://schemas.microsoft.com/office/drawing/2014/main" id="{CB1369C0-9760-41BD-8B4C-49AA9E9F0A12}"/>
              </a:ext>
            </a:extLst>
          </p:cNvPr>
          <p:cNvPicPr>
            <a:picLocks noGrp="1" noChangeAspect="1"/>
          </p:cNvPicPr>
          <p:nvPr>
            <p:ph type="pic" idx="1"/>
          </p:nvPr>
        </p:nvPicPr>
        <p:blipFill>
          <a:blip r:embed="rId2"/>
          <a:srcRect l="3073" r="3073"/>
          <a:stretch>
            <a:fillRect/>
          </a:stretch>
        </p:blipFill>
        <p:spPr>
          <a:xfrm>
            <a:off x="6246812" y="228599"/>
            <a:ext cx="5760720" cy="5499887"/>
          </a:xfrm>
          <a:effectLst>
            <a:glow rad="127000">
              <a:srgbClr val="FFC000"/>
            </a:glow>
          </a:effectLst>
        </p:spPr>
      </p:pic>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449951" y="3145992"/>
            <a:ext cx="4339661" cy="2003742"/>
          </a:xfrm>
        </p:spPr>
        <p:txBody>
          <a:bodyPr>
            <a:normAutofit/>
          </a:bodyPr>
          <a:lstStyle/>
          <a:p>
            <a:r>
              <a:rPr lang="en-US" sz="1600" dirty="0"/>
              <a:t>We evaluated the success and failure label data points, as well as their variances and distributions, using the scatter plot to corroborate further analysis and outlier data.</a:t>
            </a:r>
            <a:endParaRPr lang="en-IN" sz="1600" dirty="0"/>
          </a:p>
        </p:txBody>
      </p:sp>
      <p:pic>
        <p:nvPicPr>
          <p:cNvPr id="7" name="Picture Placeholder 5">
            <a:extLst>
              <a:ext uri="{FF2B5EF4-FFF2-40B4-BE49-F238E27FC236}">
                <a16:creationId xmlns:a16="http://schemas.microsoft.com/office/drawing/2014/main" id="{CC18671C-A288-487F-9F1E-BAF14BEA36A2}"/>
              </a:ext>
            </a:extLst>
          </p:cNvPr>
          <p:cNvPicPr>
            <a:picLocks noGrp="1" noChangeAspect="1"/>
          </p:cNvPicPr>
          <p:nvPr>
            <p:ph type="pic" idx="1"/>
          </p:nvPr>
        </p:nvPicPr>
        <p:blipFill>
          <a:blip r:embed="rId2"/>
          <a:srcRect l="25272" r="25272"/>
          <a:stretch>
            <a:fillRect/>
          </a:stretch>
        </p:blipFill>
        <p:spPr>
          <a:xfrm>
            <a:off x="6246812" y="304800"/>
            <a:ext cx="5760720" cy="5562600"/>
          </a:xfrm>
          <a:effectLst>
            <a:glow rad="127000">
              <a:schemeClr val="accent1">
                <a:lumMod val="50000"/>
              </a:schemeClr>
            </a:glow>
          </a:effectLst>
        </p:spPr>
      </p:pic>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449952" y="3145992"/>
            <a:ext cx="4492062" cy="2003742"/>
          </a:xfrm>
        </p:spPr>
        <p:txBody>
          <a:bodyPr>
            <a:normAutofit/>
          </a:bodyPr>
          <a:lstStyle/>
          <a:p>
            <a:r>
              <a:rPr lang="en-US" sz="1600" dirty="0"/>
              <a:t>I checked all of the column details with the histogram to ensure that the distribution was displayed for additional investigation.</a:t>
            </a:r>
            <a:endParaRPr lang="en-IN" sz="1600" dirty="0"/>
          </a:p>
        </p:txBody>
      </p:sp>
      <p:pic>
        <p:nvPicPr>
          <p:cNvPr id="7" name="Picture Placeholder 5">
            <a:extLst>
              <a:ext uri="{FF2B5EF4-FFF2-40B4-BE49-F238E27FC236}">
                <a16:creationId xmlns:a16="http://schemas.microsoft.com/office/drawing/2014/main" id="{6BFEF157-2582-470C-8943-952E062FD579}"/>
              </a:ext>
            </a:extLst>
          </p:cNvPr>
          <p:cNvPicPr>
            <a:picLocks noGrp="1" noChangeAspect="1"/>
          </p:cNvPicPr>
          <p:nvPr>
            <p:ph type="pic" idx="1"/>
          </p:nvPr>
        </p:nvPicPr>
        <p:blipFill>
          <a:blip r:embed="rId2"/>
          <a:srcRect t="24172" b="24172"/>
          <a:stretch>
            <a:fillRect/>
          </a:stretch>
        </p:blipFill>
        <p:spPr>
          <a:xfrm>
            <a:off x="6399212" y="304799"/>
            <a:ext cx="5608320" cy="5423687"/>
          </a:xfrm>
          <a:effectLst>
            <a:glow rad="127000">
              <a:srgbClr val="0070C0"/>
            </a:glow>
          </a:effectLst>
        </p:spPr>
      </p:pic>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449951" y="3145992"/>
            <a:ext cx="4415861" cy="2003742"/>
          </a:xfrm>
        </p:spPr>
        <p:txBody>
          <a:bodyPr>
            <a:normAutofit/>
          </a:bodyPr>
          <a:lstStyle/>
          <a:p>
            <a:r>
              <a:rPr lang="en-US" sz="1600" dirty="0"/>
              <a:t>The heatmap was used to assess the association between the label and feature data columns in particular.</a:t>
            </a:r>
          </a:p>
          <a:p>
            <a:r>
              <a:rPr lang="en-US" sz="1600" dirty="0"/>
              <a:t>We also looked for any issues about multicollinearity in the data from feature columns.</a:t>
            </a:r>
          </a:p>
        </p:txBody>
      </p:sp>
      <p:pic>
        <p:nvPicPr>
          <p:cNvPr id="9" name="Picture Placeholder 5">
            <a:extLst>
              <a:ext uri="{FF2B5EF4-FFF2-40B4-BE49-F238E27FC236}">
                <a16:creationId xmlns:a16="http://schemas.microsoft.com/office/drawing/2014/main" id="{436584AA-058B-4483-9D8D-B56344F6BF28}"/>
              </a:ext>
            </a:extLst>
          </p:cNvPr>
          <p:cNvPicPr>
            <a:picLocks noGrp="1" noChangeAspect="1"/>
          </p:cNvPicPr>
          <p:nvPr>
            <p:ph type="pic" idx="1"/>
          </p:nvPr>
        </p:nvPicPr>
        <p:blipFill>
          <a:blip r:embed="rId2"/>
          <a:srcRect t="12217" b="12217"/>
          <a:stretch>
            <a:fillRect/>
          </a:stretch>
        </p:blipFill>
        <p:spPr>
          <a:xfrm>
            <a:off x="6551612" y="304799"/>
            <a:ext cx="5455920" cy="5423687"/>
          </a:xfrm>
          <a:effectLst>
            <a:glow rad="127000">
              <a:srgbClr val="CC9900"/>
            </a:glow>
          </a:effectLst>
        </p:spPr>
      </p:pic>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449951" y="3145992"/>
            <a:ext cx="4263461" cy="2003742"/>
          </a:xfrm>
        </p:spPr>
        <p:txBody>
          <a:bodyPr>
            <a:normAutofit/>
          </a:bodyPr>
          <a:lstStyle/>
          <a:p>
            <a:r>
              <a:rPr lang="en-US" sz="1600" dirty="0"/>
              <a:t>We used a Bar Plot to look at the correlation between the label and feature columns to see which are positively and negatively associated.</a:t>
            </a:r>
            <a:endParaRPr lang="en-IN" sz="1600" dirty="0"/>
          </a:p>
        </p:txBody>
      </p:sp>
      <p:pic>
        <p:nvPicPr>
          <p:cNvPr id="7" name="Picture Placeholder 5">
            <a:extLst>
              <a:ext uri="{FF2B5EF4-FFF2-40B4-BE49-F238E27FC236}">
                <a16:creationId xmlns:a16="http://schemas.microsoft.com/office/drawing/2014/main" id="{74E6D40D-ABAE-4840-9811-C791FC80DBB4}"/>
              </a:ext>
            </a:extLst>
          </p:cNvPr>
          <p:cNvPicPr>
            <a:picLocks noGrp="1" noChangeAspect="1"/>
          </p:cNvPicPr>
          <p:nvPr>
            <p:ph type="pic" idx="1"/>
          </p:nvPr>
        </p:nvPicPr>
        <p:blipFill>
          <a:blip r:embed="rId2"/>
          <a:srcRect l="12902" r="12902"/>
          <a:stretch>
            <a:fillRect/>
          </a:stretch>
        </p:blipFill>
        <p:spPr>
          <a:xfrm>
            <a:off x="6246812" y="304800"/>
            <a:ext cx="5760720" cy="5486400"/>
          </a:xfrm>
          <a:effectLst>
            <a:glow rad="127000">
              <a:srgbClr val="0070C0"/>
            </a:glow>
          </a:effectLst>
        </p:spPr>
      </p:pic>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sp>
        <p:nvSpPr>
          <p:cNvPr id="7" name="TextBox 6">
            <a:extLst>
              <a:ext uri="{FF2B5EF4-FFF2-40B4-BE49-F238E27FC236}">
                <a16:creationId xmlns:a16="http://schemas.microsoft.com/office/drawing/2014/main" id="{96E64847-9E13-4235-9DE0-CA245BC8C2A8}"/>
              </a:ext>
            </a:extLst>
          </p:cNvPr>
          <p:cNvSpPr txBox="1"/>
          <p:nvPr/>
        </p:nvSpPr>
        <p:spPr>
          <a:xfrm>
            <a:off x="432570" y="2045183"/>
            <a:ext cx="5638800" cy="3108543"/>
          </a:xfrm>
          <a:prstGeom prst="rect">
            <a:avLst/>
          </a:prstGeom>
          <a:noFill/>
          <a:ln>
            <a:noFill/>
          </a:ln>
        </p:spPr>
        <p:txBody>
          <a:bodyPr wrap="square">
            <a:spAutoFit/>
          </a:bodyPr>
          <a:lstStyle/>
          <a:p>
            <a:pPr algn="l"/>
            <a:r>
              <a:rPr lang="en-US" sz="1400" b="1" i="0" dirty="0">
                <a:effectLst/>
                <a:latin typeface="+mj-lt"/>
              </a:rPr>
              <a:t>Problem Statement:</a:t>
            </a:r>
          </a:p>
          <a:p>
            <a:pPr algn="l"/>
            <a:endParaRPr lang="en-US" sz="1400" b="1" i="0" dirty="0">
              <a:effectLst/>
              <a:latin typeface="+mj-lt"/>
            </a:endParaRPr>
          </a:p>
          <a:p>
            <a:pPr algn="l"/>
            <a:r>
              <a:rPr lang="en-US" sz="1400" b="0" i="0" dirty="0">
                <a:effectLst/>
                <a:latin typeface="+mj-lt"/>
              </a:rPr>
              <a:t>Microfinance Institutions (MFIs) are businesses that provide financial services to low-income people. When addressing unbanked poor families living in rural places with few sources of income, MFS becomes quite effective. Group Loans, Agricultural Loans, Individual Business Loans, and other Microfinance Services (MFS) are some of the Microfinance Services (MFS) provided by MFI. Many microfinance institutions (MFI), experts, and donors promote the use of mobile financial services (MFS), which they believe are more convenient, efficient, and cost-effective than the traditional high-touch strategy used to deliver microfinance services for a long time. Despite the fact that the MFI industry focuses primarily on low-income households and is extremely beneficial in these areas, MFS implementation has been unequal, with both considerable obstacles and triumphs.</a:t>
            </a:r>
          </a:p>
        </p:txBody>
      </p:sp>
      <p:pic>
        <p:nvPicPr>
          <p:cNvPr id="8" name="Picture 7">
            <a:extLst>
              <a:ext uri="{FF2B5EF4-FFF2-40B4-BE49-F238E27FC236}">
                <a16:creationId xmlns:a16="http://schemas.microsoft.com/office/drawing/2014/main" id="{3DB0A40C-C0C9-4142-9FBF-BEC37F02CFA4}"/>
              </a:ext>
            </a:extLst>
          </p:cNvPr>
          <p:cNvPicPr>
            <a:picLocks noChangeAspect="1"/>
          </p:cNvPicPr>
          <p:nvPr/>
        </p:nvPicPr>
        <p:blipFill>
          <a:blip r:embed="rId2"/>
          <a:stretch>
            <a:fillRect/>
          </a:stretch>
        </p:blipFill>
        <p:spPr>
          <a:xfrm>
            <a:off x="6335482" y="2200582"/>
            <a:ext cx="4872236" cy="2797746"/>
          </a:xfrm>
          <a:prstGeom prst="rect">
            <a:avLst/>
          </a:prstGeom>
          <a:effectLst>
            <a:glow rad="127000">
              <a:schemeClr val="accent1">
                <a:lumMod val="75000"/>
              </a:schemeClr>
            </a:glow>
          </a:effectLst>
        </p:spPr>
      </p:pic>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449951" y="3145992"/>
            <a:ext cx="4187261" cy="2003742"/>
          </a:xfrm>
        </p:spPr>
        <p:txBody>
          <a:bodyPr>
            <a:normAutofit/>
          </a:bodyPr>
          <a:lstStyle/>
          <a:p>
            <a:r>
              <a:rPr lang="en-US" sz="1600" dirty="0"/>
              <a:t>We were able to obtain the important data by using the Random Forest Classifier, and we were able to exclude the least contributing feature columns.</a:t>
            </a:r>
            <a:endParaRPr lang="en-IN" sz="1600" dirty="0"/>
          </a:p>
        </p:txBody>
      </p:sp>
      <p:pic>
        <p:nvPicPr>
          <p:cNvPr id="7" name="Picture Placeholder 5">
            <a:extLst>
              <a:ext uri="{FF2B5EF4-FFF2-40B4-BE49-F238E27FC236}">
                <a16:creationId xmlns:a16="http://schemas.microsoft.com/office/drawing/2014/main" id="{444A9612-EA19-43E6-8AD2-54729C1B3E3E}"/>
              </a:ext>
            </a:extLst>
          </p:cNvPr>
          <p:cNvPicPr>
            <a:picLocks noGrp="1" noChangeAspect="1"/>
          </p:cNvPicPr>
          <p:nvPr>
            <p:ph type="pic" idx="1"/>
          </p:nvPr>
        </p:nvPicPr>
        <p:blipFill>
          <a:blip r:embed="rId2"/>
          <a:srcRect l="6547" r="6547"/>
          <a:stretch>
            <a:fillRect/>
          </a:stretch>
        </p:blipFill>
        <p:spPr>
          <a:xfrm>
            <a:off x="6246812" y="304800"/>
            <a:ext cx="5760720" cy="5562600"/>
          </a:xfrm>
          <a:effectLst>
            <a:glow rad="127000">
              <a:srgbClr val="7DA38A"/>
            </a:glow>
          </a:effectLst>
        </p:spPr>
      </p:pic>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1450829" y="2057399"/>
            <a:ext cx="4872184" cy="902697"/>
          </a:xfrm>
        </p:spPr>
        <p:txBody>
          <a:bodyPr>
            <a:normAutofit/>
          </a:bodyPr>
          <a:lstStyle/>
          <a:p>
            <a:r>
              <a:rPr lang="en-US" sz="2800" dirty="0"/>
              <a:t>Classification Function</a:t>
            </a:r>
            <a:endParaRPr lang="en-IN" sz="2800"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1449951" y="3145992"/>
            <a:ext cx="4720661" cy="2003742"/>
          </a:xfrm>
        </p:spPr>
        <p:txBody>
          <a:bodyPr>
            <a:normAutofit/>
          </a:bodyPr>
          <a:lstStyle/>
          <a:p>
            <a:r>
              <a:rPr lang="en-US" sz="1600" dirty="0"/>
              <a:t>To minimize overfitting and underfitting concerns, I designed this classification function to retrieve the various input model characteristics as well as metric information on accuracy, cross validation, the classification report, and the difference between accuracy and cross validation using 5 folds.</a:t>
            </a:r>
            <a:endParaRPr lang="en-IN" sz="1600"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6780212" y="152400"/>
            <a:ext cx="5328249" cy="5715000"/>
          </a:xfrm>
          <a:prstGeom prst="rect">
            <a:avLst/>
          </a:prstGeom>
          <a:effectLst>
            <a:glow rad="127000">
              <a:schemeClr val="accent1">
                <a:lumMod val="50000"/>
              </a:schemeClr>
            </a:glow>
          </a:effectLst>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1438838" y="1098117"/>
            <a:ext cx="3413761" cy="2057400"/>
          </a:xfrm>
        </p:spPr>
        <p:txBody>
          <a:bodyPr>
            <a:normAutofit/>
          </a:bodyPr>
          <a:lstStyle/>
          <a:p>
            <a:r>
              <a:rPr lang="en-US" sz="2800" dirty="0"/>
              <a:t>Classification Machine Learning Models Used</a:t>
            </a:r>
            <a:endParaRPr lang="en-IN" sz="2800"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1449951" y="3145992"/>
            <a:ext cx="4339661" cy="2003742"/>
          </a:xfrm>
        </p:spPr>
        <p:txBody>
          <a:bodyPr>
            <a:normAutofit/>
          </a:bodyPr>
          <a:lstStyle/>
          <a:p>
            <a:r>
              <a:rPr lang="en-US" sz="1600" dirty="0"/>
              <a:t>To verify for the greatest accuracy and cross validation score, I used 8 Classification Machine Learning Models.</a:t>
            </a:r>
            <a:endParaRPr lang="en-IN" sz="1600"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6627812" y="304800"/>
            <a:ext cx="5410199" cy="5562600"/>
          </a:xfrm>
          <a:prstGeom prst="rect">
            <a:avLst/>
          </a:prstGeom>
          <a:effectLst>
            <a:glow rad="127000">
              <a:schemeClr val="accent1">
                <a:lumMod val="50000"/>
              </a:schemeClr>
            </a:glow>
          </a:effectLst>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normAutofit/>
          </a:bodyPr>
          <a:lstStyle/>
          <a:p>
            <a:r>
              <a:rPr lang="en-US" sz="2800" dirty="0"/>
              <a:t>Report on Best Model</a:t>
            </a:r>
            <a:endParaRPr lang="en-IN" sz="2800"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1449952" y="3145992"/>
            <a:ext cx="4952998" cy="2003742"/>
          </a:xfrm>
        </p:spPr>
        <p:txBody>
          <a:bodyPr>
            <a:normAutofit/>
          </a:bodyPr>
          <a:lstStyle/>
          <a:p>
            <a:r>
              <a:rPr lang="en-US" sz="1600" dirty="0"/>
              <a:t>Extra Trees Classifier was chosen as my best model, and I then performed hyper parameter tuning on it.</a:t>
            </a:r>
            <a:endParaRPr lang="en-IN" sz="1600"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7085012" y="373125"/>
            <a:ext cx="4952998" cy="5355362"/>
          </a:xfrm>
          <a:prstGeom prst="rect">
            <a:avLst/>
          </a:prstGeom>
          <a:effectLst>
            <a:glow rad="127000">
              <a:schemeClr val="accent1">
                <a:lumMod val="50000"/>
              </a:schemeClr>
            </a:glow>
          </a:effectLst>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448840" y="2017343"/>
            <a:ext cx="4485289" cy="3948525"/>
          </a:xfrm>
          <a:prstGeom prst="rect">
            <a:avLst/>
          </a:prstGeom>
          <a:effectLst>
            <a:glow rad="127000">
              <a:schemeClr val="accent1">
                <a:lumMod val="50000"/>
              </a:schemeClr>
            </a:glow>
          </a:effectLst>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2059" y="2017343"/>
            <a:ext cx="4939915" cy="3948525"/>
          </a:xfrm>
          <a:prstGeom prst="rect">
            <a:avLst/>
          </a:prstGeom>
          <a:effectLst>
            <a:glow rad="127000">
              <a:schemeClr val="accent1">
                <a:lumMod val="50000"/>
              </a:schemeClr>
            </a:glow>
          </a:effectLst>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2862322"/>
          </a:xfrm>
          <a:prstGeom prst="rect">
            <a:avLst/>
          </a:prstGeom>
          <a:noFill/>
          <a:ln>
            <a:noFill/>
          </a:ln>
        </p:spPr>
        <p:txBody>
          <a:bodyPr wrap="square">
            <a:spAutoFit/>
          </a:bodyPr>
          <a:lstStyle/>
          <a:p>
            <a:pPr marL="285750" indent="-285750">
              <a:buFont typeface="Wingdings" panose="05000000000000000000" pitchFamily="2" charset="2"/>
              <a:buChar char="§"/>
            </a:pPr>
            <a:r>
              <a:rPr lang="en-US" dirty="0"/>
              <a:t>The study's key findings and conclusions are that based on the numerous variables taken into account, an MFI can determine whether a person will return money or not, and whether or not an MFI should issue a load to that individual.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Data Science: To improve accuracy, I developed numerous classification models rather than relying on a single model, and I used cross validation comparison to guarantee that the model did not suffer from overfitting or underfitting. To improve the scores, I chose the best one and did hyper parameter tuning on it.</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529100" cy="2308324"/>
          </a:xfrm>
          <a:prstGeom prst="rect">
            <a:avLst/>
          </a:prstGeom>
          <a:noFill/>
          <a:ln>
            <a:noFill/>
          </a:ln>
        </p:spPr>
        <p:txBody>
          <a:bodyPr wrap="square">
            <a:spAutoFit/>
          </a:bodyPr>
          <a:lstStyle/>
          <a:p>
            <a:pPr marL="285750" indent="-285750">
              <a:buFont typeface="Wingdings" panose="05000000000000000000" pitchFamily="2" charset="2"/>
              <a:buChar char="§"/>
            </a:pPr>
            <a:r>
              <a:rPr lang="en-US" dirty="0"/>
              <a:t>The limitation is that it will only function for this specific use case, and it will need to be tweaked if used in a new scenario on a similar scale.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scope is that we can use it in companies to determine whether we should provide a loan to a person or not, and we can also make predictions about a person purchasing an expensive service based on personal details that we have in this dataset, such as the number of times the data account has been recharged in the last 30 days and the daily amount spent from the main account, averaged over the last 30 days (in Indonesian Rupiah), so even a marketing firm can use it.</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0A11AF5-4B88-44B6-9DA4-4D28CE33642F}"/>
              </a:ext>
            </a:extLst>
          </p:cNvPr>
          <p:cNvSpPr txBox="1"/>
          <p:nvPr/>
        </p:nvSpPr>
        <p:spPr>
          <a:xfrm>
            <a:off x="2436812" y="274290"/>
            <a:ext cx="6100762" cy="3154710"/>
          </a:xfrm>
          <a:prstGeom prst="rect">
            <a:avLst/>
          </a:prstGeom>
          <a:noFill/>
        </p:spPr>
        <p:txBody>
          <a:bodyPr wrap="square">
            <a:spAutoFit/>
          </a:bodyPr>
          <a:lstStyle/>
          <a:p>
            <a:r>
              <a:rPr lang="en-IN" sz="19900" dirty="0">
                <a:solidFill>
                  <a:schemeClr val="accent1">
                    <a:lumMod val="50000"/>
                  </a:schemeClr>
                </a:solidFill>
              </a:rPr>
              <a:t>|</a:t>
            </a:r>
            <a:endParaRPr lang="en-IN" dirty="0">
              <a:solidFill>
                <a:schemeClr val="accent1">
                  <a:lumMod val="50000"/>
                </a:schemeClr>
              </a:solidFill>
            </a:endParaRPr>
          </a:p>
        </p:txBody>
      </p:sp>
      <p:sp>
        <p:nvSpPr>
          <p:cNvPr id="9" name="TextBox 8">
            <a:extLst>
              <a:ext uri="{FF2B5EF4-FFF2-40B4-BE49-F238E27FC236}">
                <a16:creationId xmlns:a16="http://schemas.microsoft.com/office/drawing/2014/main" id="{FBE19587-A9E5-49A9-9B2D-62143BFB2BC4}"/>
              </a:ext>
            </a:extLst>
          </p:cNvPr>
          <p:cNvSpPr txBox="1"/>
          <p:nvPr/>
        </p:nvSpPr>
        <p:spPr>
          <a:xfrm>
            <a:off x="3046412" y="609600"/>
            <a:ext cx="6313203" cy="1862048"/>
          </a:xfrm>
          <a:prstGeom prst="rect">
            <a:avLst/>
          </a:prstGeom>
          <a:noFill/>
        </p:spPr>
        <p:txBody>
          <a:bodyPr wrap="none" rtlCol="0">
            <a:spAutoFit/>
          </a:bodyPr>
          <a:lstStyle/>
          <a:p>
            <a:r>
              <a:rPr lang="en-IN" sz="11500" dirty="0">
                <a:solidFill>
                  <a:schemeClr val="bg2">
                    <a:lumMod val="25000"/>
                  </a:schemeClr>
                </a:solidFill>
              </a:rPr>
              <a:t>Thank You</a:t>
            </a:r>
          </a:p>
        </p:txBody>
      </p:sp>
      <p:sp>
        <p:nvSpPr>
          <p:cNvPr id="10" name="TextBox 9">
            <a:extLst>
              <a:ext uri="{FF2B5EF4-FFF2-40B4-BE49-F238E27FC236}">
                <a16:creationId xmlns:a16="http://schemas.microsoft.com/office/drawing/2014/main" id="{6B704AEF-C6B3-43F9-B2BB-17EB603B4CDC}"/>
              </a:ext>
            </a:extLst>
          </p:cNvPr>
          <p:cNvSpPr txBox="1"/>
          <p:nvPr/>
        </p:nvSpPr>
        <p:spPr>
          <a:xfrm>
            <a:off x="3427412" y="2620104"/>
            <a:ext cx="5791201" cy="707886"/>
          </a:xfrm>
          <a:prstGeom prst="rect">
            <a:avLst/>
          </a:prstGeom>
          <a:noFill/>
        </p:spPr>
        <p:txBody>
          <a:bodyPr wrap="square" rtlCol="0">
            <a:spAutoFit/>
          </a:bodyPr>
          <a:lstStyle/>
          <a:p>
            <a:r>
              <a:rPr lang="en-IN" sz="4000" dirty="0">
                <a:solidFill>
                  <a:srgbClr val="CC9900"/>
                </a:solidFill>
              </a:rPr>
              <a:t>Thanks for your attention</a:t>
            </a:r>
          </a:p>
        </p:txBody>
      </p:sp>
      <p:pic>
        <p:nvPicPr>
          <p:cNvPr id="12" name="Picture 11">
            <a:extLst>
              <a:ext uri="{FF2B5EF4-FFF2-40B4-BE49-F238E27FC236}">
                <a16:creationId xmlns:a16="http://schemas.microsoft.com/office/drawing/2014/main" id="{05571971-3F95-48F3-B04D-2BFB44BF814F}"/>
              </a:ext>
            </a:extLst>
          </p:cNvPr>
          <p:cNvPicPr>
            <a:picLocks noChangeAspect="1"/>
          </p:cNvPicPr>
          <p:nvPr/>
        </p:nvPicPr>
        <p:blipFill>
          <a:blip r:embed="rId2"/>
          <a:stretch>
            <a:fillRect/>
          </a:stretch>
        </p:blipFill>
        <p:spPr>
          <a:xfrm>
            <a:off x="5408612" y="3764310"/>
            <a:ext cx="1575569" cy="1575569"/>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379412" y="2133601"/>
            <a:ext cx="7239000" cy="3581400"/>
          </a:xfrm>
        </p:spPr>
        <p:txBody>
          <a:bodyPr>
            <a:noAutofit/>
          </a:bodyPr>
          <a:lstStyle/>
          <a:p>
            <a:pPr marL="0" indent="0">
              <a:buNone/>
            </a:pPr>
            <a:r>
              <a:rPr lang="en-US" sz="1400" b="0" i="0" dirty="0">
                <a:solidFill>
                  <a:srgbClr val="000000"/>
                </a:solidFill>
                <a:effectLst/>
                <a:latin typeface="+mj-lt"/>
              </a:rPr>
              <a:t>Microfinance is now widely recognized as a strategy for poverty reduction, with $70 billion in outstanding loans and a global client base of 200 million people. We are now working with a client in the telecom industry. They are a provider of fixed wireless telecommunications networks. They've released a number of products and built their business and organization around the budget operator model, which entails providing better products at lower prices to all value-conscious clients via a disruptive innovation strategy that focuses on the subscriber. They recognize the value of communication and how it influences a person's life, thus they focus on giving low-income families and impoverished consumers with services and products that can assist them in their time of need. They've teamed up with a microfinance institution to offer micro-credit on mobile balances that must be paid back in five days. The If a customer deviates from the course of repaying the lent amount within five days, he is considered a defaulter. The payback amount for a loan of 5 (in Indonesian Rupiah) should be 6 (in Indonesian Rupiah), whereas the payback amount for a loan of 10 (in Indonesian Rupiah) should be 12. (in Indonesian Rupiah).</a:t>
            </a:r>
            <a:endParaRPr lang="en-IN" sz="1400" dirty="0">
              <a:latin typeface="+mj-lt"/>
            </a:endParaRPr>
          </a:p>
        </p:txBody>
      </p:sp>
      <p:pic>
        <p:nvPicPr>
          <p:cNvPr id="5" name="Picture 4">
            <a:extLst>
              <a:ext uri="{FF2B5EF4-FFF2-40B4-BE49-F238E27FC236}">
                <a16:creationId xmlns:a16="http://schemas.microsoft.com/office/drawing/2014/main" id="{1B7DC072-B312-47C2-99E1-56469E5D21D4}"/>
              </a:ext>
            </a:extLst>
          </p:cNvPr>
          <p:cNvPicPr>
            <a:picLocks noChangeAspect="1"/>
          </p:cNvPicPr>
          <p:nvPr/>
        </p:nvPicPr>
        <p:blipFill>
          <a:blip r:embed="rId2"/>
          <a:stretch>
            <a:fillRect/>
          </a:stretch>
        </p:blipFill>
        <p:spPr>
          <a:xfrm>
            <a:off x="7835699" y="2362200"/>
            <a:ext cx="3715635" cy="2743200"/>
          </a:xfrm>
          <a:prstGeom prst="rect">
            <a:avLst/>
          </a:prstGeom>
          <a:effectLst>
            <a:glow rad="127000">
              <a:schemeClr val="accent1">
                <a:lumMod val="50000"/>
              </a:schemeClr>
            </a:glow>
          </a:effectLst>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a:bodyPr>
          <a:lstStyle/>
          <a:p>
            <a:r>
              <a:rPr lang="en-US" sz="1700" b="0" i="0" dirty="0">
                <a:solidFill>
                  <a:srgbClr val="000000"/>
                </a:solidFill>
                <a:effectLst/>
                <a:latin typeface="+mj-lt"/>
              </a:rPr>
              <a:t>Build a model that can be used to predict if a client will pay back the lent amount within 5 days of loan insurance in terms of probability for each loan transaction.</a:t>
            </a:r>
          </a:p>
          <a:p>
            <a:endParaRPr lang="en-US" sz="1700" b="0" i="0" dirty="0">
              <a:solidFill>
                <a:srgbClr val="000000"/>
              </a:solidFill>
              <a:effectLst/>
              <a:latin typeface="+mj-lt"/>
            </a:endParaRPr>
          </a:p>
          <a:p>
            <a:r>
              <a:rPr lang="en-US" sz="1700" b="0" i="0" dirty="0">
                <a:solidFill>
                  <a:srgbClr val="000000"/>
                </a:solidFill>
                <a:effectLst/>
                <a:latin typeface="+mj-lt"/>
              </a:rPr>
              <a:t>Label '1' shows that the loan has been paid, indicating that it is a non-defaulter, whereas Label '0' indicates that the loan has not been paid, indicating that it is a defaulter.</a:t>
            </a:r>
            <a:endParaRPr lang="en-IN" sz="1700"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a:effectLst>
            <a:glow rad="127000">
              <a:schemeClr val="accent1">
                <a:lumMod val="50000"/>
              </a:schemeClr>
            </a:glow>
          </a:effectLst>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a:bodyPr>
          <a:lstStyle/>
          <a:p>
            <a:r>
              <a:rPr lang="en-US" sz="1600" dirty="0"/>
              <a:t>The dataset has no null values.</a:t>
            </a:r>
          </a:p>
          <a:p>
            <a:r>
              <a:rPr lang="en-US" sz="1600" dirty="0"/>
              <a:t>There may be some consumers who have never had a loan before.</a:t>
            </a:r>
          </a:p>
          <a:p>
            <a:r>
              <a:rPr lang="en-US" sz="1600" dirty="0"/>
              <a:t>The data set is skewed. Label '1' has roughly 87.5 percent of the records, whereas label '0' has roughly 12.5 percent.</a:t>
            </a:r>
          </a:p>
          <a:p>
            <a:r>
              <a:rPr lang="en-US" sz="1600" dirty="0"/>
              <a:t>There may be values for some aspects that aren't practical. You may need to keep an eye on them and provide an appropriate explanation.</a:t>
            </a:r>
          </a:p>
          <a:p>
            <a:r>
              <a:rPr lang="en-US" sz="1600" dirty="0"/>
              <a:t>You may encounter outliers in various characteristics, which you must treat according to your knowledge. Keep in mind that data is expensive, and we can't afford to lose more than 8% of it.</a:t>
            </a:r>
            <a:endParaRPr lang="en-IN" sz="1600"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636944" y="2057400"/>
            <a:ext cx="8914936" cy="3581400"/>
          </a:xfrm>
        </p:spPr>
        <p:txBody>
          <a:bodyPr>
            <a:normAutofit/>
          </a:bodyPr>
          <a:lstStyle/>
          <a:p>
            <a:r>
              <a:rPr lang="en-US" sz="1800" dirty="0"/>
              <a:t> Analytical Problem Framing</a:t>
            </a:r>
          </a:p>
          <a:p>
            <a:pPr lvl="1"/>
            <a:r>
              <a:rPr lang="en-US" sz="1600" dirty="0"/>
              <a:t>Exploratory Data Analysis (EDA)</a:t>
            </a:r>
          </a:p>
          <a:p>
            <a:pPr lvl="1"/>
            <a:r>
              <a:rPr lang="en-US" sz="1600" dirty="0"/>
              <a:t>Visualizations</a:t>
            </a:r>
          </a:p>
          <a:p>
            <a:r>
              <a:rPr lang="en-US" sz="1800" dirty="0"/>
              <a:t> Data Pre-Processing on train and test datasets</a:t>
            </a:r>
          </a:p>
          <a:p>
            <a:r>
              <a:rPr lang="en-US" sz="1800" dirty="0"/>
              <a:t> Model/s Development and Evaluation</a:t>
            </a:r>
          </a:p>
          <a:p>
            <a:r>
              <a:rPr lang="en-US" sz="1800" dirty="0"/>
              <a:t> Performing hyper parameter tuning, saving the best model and predicting the label</a:t>
            </a:r>
          </a:p>
          <a:p>
            <a:r>
              <a:rPr lang="en-US" sz="1800"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598612" y="1975670"/>
            <a:ext cx="9144000" cy="3967930"/>
          </a:xfrm>
        </p:spPr>
        <p:txBody>
          <a:bodyPr>
            <a:normAutofit/>
          </a:bodyPr>
          <a:lstStyle/>
          <a:p>
            <a:r>
              <a:rPr lang="en-US" sz="1800" dirty="0"/>
              <a:t>Hardware technology being used.</a:t>
            </a:r>
          </a:p>
          <a:p>
            <a:pPr lvl="1"/>
            <a:r>
              <a:rPr lang="en-US" sz="1600" dirty="0"/>
              <a:t>RAM 	: 8 GB</a:t>
            </a:r>
          </a:p>
          <a:p>
            <a:pPr lvl="1"/>
            <a:r>
              <a:rPr lang="en-US" sz="1600" dirty="0"/>
              <a:t>CPU  	: </a:t>
            </a:r>
            <a:r>
              <a:rPr lang="pt-BR" sz="1600" dirty="0"/>
              <a:t>Intel(R) Core(TM) i3-7100U CPU @ 2.40GHz   2.40 GHz</a:t>
            </a:r>
            <a:endParaRPr lang="en-US" sz="1600" dirty="0"/>
          </a:p>
          <a:p>
            <a:r>
              <a:rPr lang="en-US" sz="1800" dirty="0"/>
              <a:t>Software technology being used.</a:t>
            </a:r>
          </a:p>
          <a:p>
            <a:pPr lvl="1"/>
            <a:r>
              <a:rPr lang="en-US" sz="1600" dirty="0"/>
              <a:t>Programming language           	: Python</a:t>
            </a:r>
          </a:p>
          <a:p>
            <a:pPr lvl="1"/>
            <a:r>
              <a:rPr lang="en-US" sz="1600" dirty="0"/>
              <a:t>Distribution                              	: Anaconda Navigator</a:t>
            </a:r>
          </a:p>
          <a:p>
            <a:pPr lvl="1"/>
            <a:r>
              <a:rPr lang="en-US" sz="1600" dirty="0"/>
              <a:t>Browser based language shell 	: Jupyter Notebook</a:t>
            </a:r>
          </a:p>
          <a:p>
            <a:r>
              <a:rPr lang="en-US" sz="1800" dirty="0"/>
              <a:t>Libraries/Packages specifically being used.</a:t>
            </a:r>
          </a:p>
          <a:p>
            <a:pPr lvl="1"/>
            <a:r>
              <a:rPr lang="en-US" sz="1600"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98489" y="1981200"/>
            <a:ext cx="11506200" cy="3429000"/>
          </a:xfrm>
        </p:spPr>
        <p:txBody>
          <a:bodyPr numCol="2">
            <a:noAutofit/>
          </a:bodyPr>
          <a:lstStyle/>
          <a:p>
            <a:pPr algn="l">
              <a:buFont typeface="Arial" panose="020B0604020202020204" pitchFamily="34" charset="0"/>
              <a:buChar char="•"/>
            </a:pPr>
            <a:r>
              <a:rPr lang="en-US" sz="14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400" b="0" i="0" dirty="0">
                <a:solidFill>
                  <a:srgbClr val="000000"/>
                </a:solidFill>
                <a:effectLst/>
                <a:latin typeface="+mj-lt"/>
              </a:rPr>
              <a:t>msisdn : Mobile number of user</a:t>
            </a:r>
          </a:p>
          <a:p>
            <a:pPr algn="l">
              <a:buFont typeface="Arial" panose="020B0604020202020204" pitchFamily="34" charset="0"/>
              <a:buChar char="•"/>
            </a:pPr>
            <a:r>
              <a:rPr lang="en-US" sz="1400" b="0" i="0" dirty="0">
                <a:solidFill>
                  <a:srgbClr val="000000"/>
                </a:solidFill>
                <a:effectLst/>
                <a:latin typeface="+mj-lt"/>
              </a:rPr>
              <a:t>aon : Age on cellular network in days</a:t>
            </a:r>
          </a:p>
          <a:p>
            <a:pPr algn="l">
              <a:buFont typeface="Arial" panose="020B0604020202020204" pitchFamily="34" charset="0"/>
              <a:buChar char="•"/>
            </a:pPr>
            <a:r>
              <a:rPr lang="en-US" sz="14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4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4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4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400" b="0" i="0" dirty="0">
                <a:solidFill>
                  <a:srgbClr val="000000"/>
                </a:solidFill>
                <a:effectLst/>
                <a:latin typeface="+mj-lt"/>
              </a:rPr>
              <a:t>last_rech_date_ma : Number of days till last recharge of main account</a:t>
            </a:r>
          </a:p>
          <a:p>
            <a:pPr algn="l">
              <a:buFont typeface="Arial" panose="020B0604020202020204" pitchFamily="34" charset="0"/>
              <a:buChar char="•"/>
            </a:pPr>
            <a:r>
              <a:rPr lang="en-US" sz="1400" b="0" i="0" dirty="0">
                <a:solidFill>
                  <a:srgbClr val="000000"/>
                </a:solidFill>
                <a:effectLst/>
                <a:latin typeface="+mj-lt"/>
              </a:rPr>
              <a:t>last_rech_date_da : Number of days till last recharge of data account</a:t>
            </a:r>
          </a:p>
          <a:p>
            <a:pPr algn="l">
              <a:buFont typeface="Arial" panose="020B0604020202020204" pitchFamily="34" charset="0"/>
              <a:buChar char="•"/>
            </a:pPr>
            <a:r>
              <a:rPr lang="en-US" sz="1400" b="0" i="0" dirty="0">
                <a:solidFill>
                  <a:srgbClr val="000000"/>
                </a:solidFill>
                <a:effectLst/>
                <a:latin typeface="+mj-lt"/>
              </a:rPr>
              <a:t>last_rech_amt_ma : Amount of last recharge of main account (in Indonesian Rupiah)</a:t>
            </a:r>
          </a:p>
          <a:p>
            <a:pPr algn="l">
              <a:buFont typeface="Arial" panose="020B0604020202020204" pitchFamily="34" charset="0"/>
              <a:buChar char="•"/>
            </a:pPr>
            <a:r>
              <a:rPr lang="en-US" sz="14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4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60389" y="2034943"/>
            <a:ext cx="11582400" cy="3531421"/>
          </a:xfrm>
        </p:spPr>
        <p:txBody>
          <a:bodyPr numCol="2">
            <a:noAutofit/>
          </a:bodyPr>
          <a:lstStyle/>
          <a:p>
            <a:pPr algn="l">
              <a:buFont typeface="Arial" panose="020B0604020202020204" pitchFamily="34" charset="0"/>
              <a:buChar char="•"/>
            </a:pPr>
            <a:r>
              <a:rPr lang="en-US" sz="14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4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4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4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4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4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4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4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4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4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4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211</TotalTime>
  <Words>2018</Words>
  <Application>Microsoft Office PowerPoint</Application>
  <PresentationFormat>Custom</PresentationFormat>
  <Paragraphs>130</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Constantia (Body)</vt:lpstr>
      <vt:lpstr>Gill Sans MT</vt:lpstr>
      <vt:lpstr>Wingdings</vt:lpstr>
      <vt:lpstr>Gallery</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Anubhav Saxena</cp:lastModifiedBy>
  <cp:revision>66</cp:revision>
  <dcterms:created xsi:type="dcterms:W3CDTF">2021-10-25T15:38:10Z</dcterms:created>
  <dcterms:modified xsi:type="dcterms:W3CDTF">2021-11-25T13:44:57Z</dcterms:modified>
</cp:coreProperties>
</file>