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0" d="100"/>
          <a:sy n="80" d="100"/>
        </p:scale>
        <p:origin x="58" y="19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a:solidFill>
          <a:srgbClr val="FFC000"/>
        </a:solidFill>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a:solidFill>
          <a:srgbClr val="FFC000"/>
        </a:solidFill>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a:solidFill>
          <a:schemeClr val="accent2">
            <a:lumMod val="40000"/>
            <a:lumOff val="60000"/>
            <a:alpha val="90000"/>
          </a:schemeClr>
        </a:solidFill>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a:solidFill>
          <a:schemeClr val="accent2">
            <a:lumMod val="40000"/>
            <a:lumOff val="60000"/>
            <a:alpha val="90000"/>
          </a:schemeClr>
        </a:solidFill>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a:solidFill>
          <a:schemeClr val="accent2">
            <a:lumMod val="40000"/>
            <a:lumOff val="60000"/>
            <a:alpha val="90000"/>
          </a:schemeClr>
        </a:solidFill>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a:solidFill>
          <a:schemeClr val="accent2">
            <a:lumMod val="40000"/>
            <a:lumOff val="60000"/>
            <a:alpha val="90000"/>
          </a:schemeClr>
        </a:solidFill>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a:solidFill>
          <a:schemeClr val="accent2">
            <a:lumMod val="40000"/>
            <a:lumOff val="60000"/>
          </a:schemeClr>
        </a:solidFill>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a:solidFill>
          <a:schemeClr val="accent2">
            <a:lumMod val="40000"/>
            <a:lumOff val="60000"/>
            <a:alpha val="90000"/>
          </a:schemeClr>
        </a:solidFill>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a:solidFill>
          <a:schemeClr val="accent2">
            <a:lumMod val="40000"/>
            <a:lumOff val="60000"/>
            <a:alpha val="90000"/>
          </a:schemeClr>
        </a:solidFill>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a:solidFill>
          <a:srgbClr val="FFC000"/>
        </a:solidFill>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a:solidFill>
          <a:schemeClr val="accent2">
            <a:lumMod val="40000"/>
            <a:lumOff val="60000"/>
            <a:alpha val="90000"/>
          </a:schemeClr>
        </a:solidFill>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a:solidFill>
          <a:schemeClr val="accent2">
            <a:lumMod val="40000"/>
            <a:lumOff val="60000"/>
            <a:alpha val="90000"/>
          </a:schemeClr>
        </a:solidFill>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a:solidFill>
          <a:srgbClr val="FFC000"/>
        </a:solidFill>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a:solidFill>
          <a:schemeClr val="accent2">
            <a:lumMod val="40000"/>
            <a:lumOff val="60000"/>
            <a:alpha val="90000"/>
          </a:schemeClr>
        </a:solidFill>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7952" y="56591"/>
          <a:ext cx="2444455" cy="611113"/>
        </a:xfrm>
        <a:prstGeom prst="roundRect">
          <a:avLst>
            <a:gd name="adj" fmla="val 10000"/>
          </a:avLst>
        </a:prstGeom>
        <a:solidFill>
          <a:srgbClr val="FFC000"/>
        </a:soli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Web Scraping</a:t>
          </a:r>
        </a:p>
      </dsp:txBody>
      <dsp:txXfrm>
        <a:off x="25851" y="74490"/>
        <a:ext cx="2408657" cy="575315"/>
      </dsp:txXfrm>
    </dsp:sp>
    <dsp:sp modelId="{1B1F80F4-E9A5-4A99-A630-6548067B7CB5}">
      <dsp:nvSpPr>
        <dsp:cNvPr id="0" name=""/>
        <dsp:cNvSpPr/>
      </dsp:nvSpPr>
      <dsp:spPr>
        <a:xfrm rot="5400000">
          <a:off x="1176708" y="721178"/>
          <a:ext cx="106944" cy="106944"/>
        </a:xfrm>
        <a:prstGeom prst="rightArrow">
          <a:avLst>
            <a:gd name="adj1" fmla="val 66700"/>
            <a:gd name="adj2" fmla="val 50000"/>
          </a:avLst>
        </a:prstGeom>
        <a:gradFill rotWithShape="0">
          <a:gsLst>
            <a:gs pos="0">
              <a:schemeClr val="accent1">
                <a:tint val="60000"/>
                <a:hueOff val="0"/>
                <a:satOff val="0"/>
                <a:lumOff val="0"/>
                <a:alphaOff val="0"/>
                <a:tint val="96000"/>
                <a:satMod val="100000"/>
                <a:lumMod val="104000"/>
              </a:schemeClr>
            </a:gs>
            <a:gs pos="78000">
              <a:schemeClr val="accent1">
                <a:tint val="60000"/>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7952" y="881595"/>
          <a:ext cx="2444455" cy="611113"/>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Ensure that the webpages allow legal scraping of data</a:t>
          </a:r>
        </a:p>
      </dsp:txBody>
      <dsp:txXfrm>
        <a:off x="25851" y="899494"/>
        <a:ext cx="2408657" cy="575315"/>
      </dsp:txXfrm>
    </dsp:sp>
    <dsp:sp modelId="{7CAEA63C-96B5-40D4-900F-409598FDB0C1}">
      <dsp:nvSpPr>
        <dsp:cNvPr id="0" name=""/>
        <dsp:cNvSpPr/>
      </dsp:nvSpPr>
      <dsp:spPr>
        <a:xfrm rot="5400000">
          <a:off x="1176708" y="1546182"/>
          <a:ext cx="106944" cy="106944"/>
        </a:xfrm>
        <a:prstGeom prst="rightArrow">
          <a:avLst>
            <a:gd name="adj1" fmla="val 66700"/>
            <a:gd name="adj2" fmla="val 50000"/>
          </a:avLst>
        </a:prstGeom>
        <a:gradFill rotWithShape="0">
          <a:gsLst>
            <a:gs pos="0">
              <a:schemeClr val="accent1">
                <a:tint val="60000"/>
                <a:hueOff val="0"/>
                <a:satOff val="0"/>
                <a:lumOff val="0"/>
                <a:alphaOff val="0"/>
                <a:tint val="96000"/>
                <a:satMod val="100000"/>
                <a:lumMod val="104000"/>
              </a:schemeClr>
            </a:gs>
            <a:gs pos="78000">
              <a:schemeClr val="accent1">
                <a:tint val="60000"/>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7952" y="1706599"/>
          <a:ext cx="2444455" cy="611113"/>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Extract the product URL’s from Amazon and Flipkart</a:t>
          </a:r>
        </a:p>
      </dsp:txBody>
      <dsp:txXfrm>
        <a:off x="25851" y="1724498"/>
        <a:ext cx="2408657" cy="575315"/>
      </dsp:txXfrm>
    </dsp:sp>
    <dsp:sp modelId="{A65C4264-24F4-4122-844B-F5E582EC0111}">
      <dsp:nvSpPr>
        <dsp:cNvPr id="0" name=""/>
        <dsp:cNvSpPr/>
      </dsp:nvSpPr>
      <dsp:spPr>
        <a:xfrm rot="5400000">
          <a:off x="1176708" y="2371185"/>
          <a:ext cx="106944" cy="106944"/>
        </a:xfrm>
        <a:prstGeom prst="rightArrow">
          <a:avLst>
            <a:gd name="adj1" fmla="val 66700"/>
            <a:gd name="adj2" fmla="val 50000"/>
          </a:avLst>
        </a:prstGeom>
        <a:gradFill rotWithShape="0">
          <a:gsLst>
            <a:gs pos="0">
              <a:schemeClr val="accent1">
                <a:tint val="60000"/>
                <a:hueOff val="0"/>
                <a:satOff val="0"/>
                <a:lumOff val="0"/>
                <a:alphaOff val="0"/>
                <a:tint val="96000"/>
                <a:satMod val="100000"/>
                <a:lumMod val="104000"/>
              </a:schemeClr>
            </a:gs>
            <a:gs pos="78000">
              <a:schemeClr val="accent1">
                <a:tint val="60000"/>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7952" y="2531603"/>
          <a:ext cx="2444455" cy="611113"/>
        </a:xfrm>
        <a:prstGeom prst="roundRect">
          <a:avLst>
            <a:gd name="adj" fmla="val 10000"/>
          </a:avLst>
        </a:prstGeom>
        <a:solidFill>
          <a:schemeClr val="accent2">
            <a:lumMod val="40000"/>
            <a:lumOff val="6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Create a dataframe with Reviews and Ratings columns</a:t>
          </a:r>
        </a:p>
      </dsp:txBody>
      <dsp:txXfrm>
        <a:off x="25851" y="2549502"/>
        <a:ext cx="2408657" cy="575315"/>
      </dsp:txXfrm>
    </dsp:sp>
    <dsp:sp modelId="{3FBD4BD3-B74D-4AAB-9295-AE19DCC50691}">
      <dsp:nvSpPr>
        <dsp:cNvPr id="0" name=""/>
        <dsp:cNvSpPr/>
      </dsp:nvSpPr>
      <dsp:spPr>
        <a:xfrm rot="5400000">
          <a:off x="1176708" y="3196189"/>
          <a:ext cx="106944" cy="106944"/>
        </a:xfrm>
        <a:prstGeom prst="rightArrow">
          <a:avLst>
            <a:gd name="adj1" fmla="val 66700"/>
            <a:gd name="adj2" fmla="val 50000"/>
          </a:avLst>
        </a:prstGeom>
        <a:gradFill rotWithShape="0">
          <a:gsLst>
            <a:gs pos="0">
              <a:schemeClr val="accent1">
                <a:tint val="60000"/>
                <a:hueOff val="0"/>
                <a:satOff val="0"/>
                <a:lumOff val="0"/>
                <a:alphaOff val="0"/>
                <a:tint val="96000"/>
                <a:satMod val="100000"/>
                <a:lumMod val="104000"/>
              </a:schemeClr>
            </a:gs>
            <a:gs pos="78000">
              <a:schemeClr val="accent1">
                <a:tint val="60000"/>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7952" y="3356607"/>
          <a:ext cx="2444455" cy="611113"/>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Save the dataframe in CSV format</a:t>
          </a:r>
        </a:p>
      </dsp:txBody>
      <dsp:txXfrm>
        <a:off x="25851" y="3374506"/>
        <a:ext cx="2408657" cy="575315"/>
      </dsp:txXfrm>
    </dsp:sp>
    <dsp:sp modelId="{09ADE9CE-20B7-4A4E-BED6-D56E4ED1D855}">
      <dsp:nvSpPr>
        <dsp:cNvPr id="0" name=""/>
        <dsp:cNvSpPr/>
      </dsp:nvSpPr>
      <dsp:spPr>
        <a:xfrm>
          <a:off x="2794632" y="56591"/>
          <a:ext cx="2444455" cy="611113"/>
        </a:xfrm>
        <a:prstGeom prst="roundRect">
          <a:avLst>
            <a:gd name="adj" fmla="val 10000"/>
          </a:avLst>
        </a:prstGeom>
        <a:solidFill>
          <a:srgbClr val="FFC000"/>
        </a:soli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EDA</a:t>
          </a:r>
        </a:p>
      </dsp:txBody>
      <dsp:txXfrm>
        <a:off x="2812531" y="74490"/>
        <a:ext cx="2408657" cy="575315"/>
      </dsp:txXfrm>
    </dsp:sp>
    <dsp:sp modelId="{C8CE6287-76AA-46C4-B478-0F9183DE6118}">
      <dsp:nvSpPr>
        <dsp:cNvPr id="0" name=""/>
        <dsp:cNvSpPr/>
      </dsp:nvSpPr>
      <dsp:spPr>
        <a:xfrm rot="5400000">
          <a:off x="3963387" y="721178"/>
          <a:ext cx="106944" cy="106944"/>
        </a:xfrm>
        <a:prstGeom prst="rightArrow">
          <a:avLst>
            <a:gd name="adj1" fmla="val 66700"/>
            <a:gd name="adj2" fmla="val 50000"/>
          </a:avLst>
        </a:prstGeom>
        <a:gradFill rotWithShape="0">
          <a:gsLst>
            <a:gs pos="0">
              <a:schemeClr val="accent1">
                <a:tint val="60000"/>
                <a:hueOff val="0"/>
                <a:satOff val="0"/>
                <a:lumOff val="0"/>
                <a:alphaOff val="0"/>
                <a:tint val="96000"/>
                <a:satMod val="100000"/>
                <a:lumMod val="104000"/>
              </a:schemeClr>
            </a:gs>
            <a:gs pos="78000">
              <a:schemeClr val="accent1">
                <a:tint val="60000"/>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794632" y="881595"/>
          <a:ext cx="2444455" cy="611113"/>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Check for missing values</a:t>
          </a:r>
        </a:p>
      </dsp:txBody>
      <dsp:txXfrm>
        <a:off x="2812531" y="899494"/>
        <a:ext cx="2408657" cy="575315"/>
      </dsp:txXfrm>
    </dsp:sp>
    <dsp:sp modelId="{DDA5CBC7-AA05-481A-A03A-3964C1BBBB5A}">
      <dsp:nvSpPr>
        <dsp:cNvPr id="0" name=""/>
        <dsp:cNvSpPr/>
      </dsp:nvSpPr>
      <dsp:spPr>
        <a:xfrm rot="5400000">
          <a:off x="3963387" y="1546182"/>
          <a:ext cx="106944" cy="106944"/>
        </a:xfrm>
        <a:prstGeom prst="rightArrow">
          <a:avLst>
            <a:gd name="adj1" fmla="val 66700"/>
            <a:gd name="adj2" fmla="val 50000"/>
          </a:avLst>
        </a:prstGeom>
        <a:gradFill rotWithShape="0">
          <a:gsLst>
            <a:gs pos="0">
              <a:schemeClr val="accent1">
                <a:tint val="60000"/>
                <a:hueOff val="0"/>
                <a:satOff val="0"/>
                <a:lumOff val="0"/>
                <a:alphaOff val="0"/>
                <a:tint val="96000"/>
                <a:satMod val="100000"/>
                <a:lumMod val="104000"/>
              </a:schemeClr>
            </a:gs>
            <a:gs pos="78000">
              <a:schemeClr val="accent1">
                <a:tint val="60000"/>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794632" y="1706599"/>
          <a:ext cx="2444455" cy="611113"/>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 Preprocessing steps</a:t>
          </a:r>
        </a:p>
      </dsp:txBody>
      <dsp:txXfrm>
        <a:off x="2812531" y="1724498"/>
        <a:ext cx="2408657" cy="575315"/>
      </dsp:txXfrm>
    </dsp:sp>
    <dsp:sp modelId="{E7F7C4A8-2F3A-49BA-B2E4-CF48FCA5D8D8}">
      <dsp:nvSpPr>
        <dsp:cNvPr id="0" name=""/>
        <dsp:cNvSpPr/>
      </dsp:nvSpPr>
      <dsp:spPr>
        <a:xfrm rot="5400000">
          <a:off x="3963387" y="2371185"/>
          <a:ext cx="106944" cy="106944"/>
        </a:xfrm>
        <a:prstGeom prst="rightArrow">
          <a:avLst>
            <a:gd name="adj1" fmla="val 66700"/>
            <a:gd name="adj2" fmla="val 50000"/>
          </a:avLst>
        </a:prstGeom>
        <a:gradFill rotWithShape="0">
          <a:gsLst>
            <a:gs pos="0">
              <a:schemeClr val="accent1">
                <a:tint val="60000"/>
                <a:hueOff val="0"/>
                <a:satOff val="0"/>
                <a:lumOff val="0"/>
                <a:alphaOff val="0"/>
                <a:tint val="96000"/>
                <a:satMod val="100000"/>
                <a:lumMod val="104000"/>
              </a:schemeClr>
            </a:gs>
            <a:gs pos="78000">
              <a:schemeClr val="accent1">
                <a:tint val="60000"/>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794632" y="2531603"/>
          <a:ext cx="2444455" cy="611113"/>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Handle outliers and class imbalance to avoid model biasness</a:t>
          </a:r>
        </a:p>
      </dsp:txBody>
      <dsp:txXfrm>
        <a:off x="2812531" y="2549502"/>
        <a:ext cx="2408657" cy="575315"/>
      </dsp:txXfrm>
    </dsp:sp>
    <dsp:sp modelId="{67971461-EE07-4B5E-A0C3-A166C6559682}">
      <dsp:nvSpPr>
        <dsp:cNvPr id="0" name=""/>
        <dsp:cNvSpPr/>
      </dsp:nvSpPr>
      <dsp:spPr>
        <a:xfrm>
          <a:off x="5581311" y="56591"/>
          <a:ext cx="2444455" cy="611113"/>
        </a:xfrm>
        <a:prstGeom prst="roundRect">
          <a:avLst>
            <a:gd name="adj" fmla="val 10000"/>
          </a:avLst>
        </a:prstGeom>
        <a:solidFill>
          <a:srgbClr val="FFC000"/>
        </a:soli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Visualization</a:t>
          </a:r>
        </a:p>
      </dsp:txBody>
      <dsp:txXfrm>
        <a:off x="5599210" y="74490"/>
        <a:ext cx="2408657" cy="575315"/>
      </dsp:txXfrm>
    </dsp:sp>
    <dsp:sp modelId="{BF9CEF10-4726-4D20-AC2F-85DE706D0D00}">
      <dsp:nvSpPr>
        <dsp:cNvPr id="0" name=""/>
        <dsp:cNvSpPr/>
      </dsp:nvSpPr>
      <dsp:spPr>
        <a:xfrm rot="5400000">
          <a:off x="6750067" y="721178"/>
          <a:ext cx="106944" cy="106944"/>
        </a:xfrm>
        <a:prstGeom prst="rightArrow">
          <a:avLst>
            <a:gd name="adj1" fmla="val 66700"/>
            <a:gd name="adj2" fmla="val 50000"/>
          </a:avLst>
        </a:prstGeom>
        <a:gradFill rotWithShape="0">
          <a:gsLst>
            <a:gs pos="0">
              <a:schemeClr val="accent1">
                <a:tint val="60000"/>
                <a:hueOff val="0"/>
                <a:satOff val="0"/>
                <a:lumOff val="0"/>
                <a:alphaOff val="0"/>
                <a:tint val="96000"/>
                <a:satMod val="100000"/>
                <a:lumMod val="104000"/>
              </a:schemeClr>
            </a:gs>
            <a:gs pos="78000">
              <a:schemeClr val="accent1">
                <a:tint val="60000"/>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5581311" y="881595"/>
          <a:ext cx="2444455" cy="611113"/>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Use Pandas Profiling to get initial insight on our dataset</a:t>
          </a:r>
        </a:p>
      </dsp:txBody>
      <dsp:txXfrm>
        <a:off x="5599210" y="899494"/>
        <a:ext cx="2408657" cy="575315"/>
      </dsp:txXfrm>
    </dsp:sp>
    <dsp:sp modelId="{0C1CAC8B-CC80-49DA-9707-021AB163C55F}">
      <dsp:nvSpPr>
        <dsp:cNvPr id="0" name=""/>
        <dsp:cNvSpPr/>
      </dsp:nvSpPr>
      <dsp:spPr>
        <a:xfrm rot="5400000">
          <a:off x="6750067" y="1546182"/>
          <a:ext cx="106944" cy="106944"/>
        </a:xfrm>
        <a:prstGeom prst="rightArrow">
          <a:avLst>
            <a:gd name="adj1" fmla="val 66700"/>
            <a:gd name="adj2" fmla="val 50000"/>
          </a:avLst>
        </a:prstGeom>
        <a:gradFill rotWithShape="0">
          <a:gsLst>
            <a:gs pos="0">
              <a:schemeClr val="accent1">
                <a:tint val="60000"/>
                <a:hueOff val="0"/>
                <a:satOff val="0"/>
                <a:lumOff val="0"/>
                <a:alphaOff val="0"/>
                <a:tint val="96000"/>
                <a:satMod val="100000"/>
                <a:lumMod val="104000"/>
              </a:schemeClr>
            </a:gs>
            <a:gs pos="78000">
              <a:schemeClr val="accent1">
                <a:tint val="60000"/>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5581311" y="1706599"/>
          <a:ext cx="2444455" cy="611113"/>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Create various visualization plots and Word Cloud</a:t>
          </a:r>
        </a:p>
      </dsp:txBody>
      <dsp:txXfrm>
        <a:off x="5599210" y="1724498"/>
        <a:ext cx="2408657" cy="575315"/>
      </dsp:txXfrm>
    </dsp:sp>
    <dsp:sp modelId="{DA50ACFD-2722-4D29-B376-5CF3C8F3EB41}">
      <dsp:nvSpPr>
        <dsp:cNvPr id="0" name=""/>
        <dsp:cNvSpPr/>
      </dsp:nvSpPr>
      <dsp:spPr>
        <a:xfrm>
          <a:off x="8367991" y="56591"/>
          <a:ext cx="2444455" cy="611113"/>
        </a:xfrm>
        <a:prstGeom prst="roundRect">
          <a:avLst>
            <a:gd name="adj" fmla="val 10000"/>
          </a:avLst>
        </a:prstGeom>
        <a:solidFill>
          <a:srgbClr val="FFC000"/>
        </a:soli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Model Building</a:t>
          </a:r>
        </a:p>
      </dsp:txBody>
      <dsp:txXfrm>
        <a:off x="8385890" y="74490"/>
        <a:ext cx="2408657" cy="575315"/>
      </dsp:txXfrm>
    </dsp:sp>
    <dsp:sp modelId="{E31C91BC-3A8F-4AC7-8DBF-330AFF31351C}">
      <dsp:nvSpPr>
        <dsp:cNvPr id="0" name=""/>
        <dsp:cNvSpPr/>
      </dsp:nvSpPr>
      <dsp:spPr>
        <a:xfrm rot="5400000">
          <a:off x="9536746" y="721178"/>
          <a:ext cx="106944" cy="106944"/>
        </a:xfrm>
        <a:prstGeom prst="rightArrow">
          <a:avLst>
            <a:gd name="adj1" fmla="val 66700"/>
            <a:gd name="adj2" fmla="val 50000"/>
          </a:avLst>
        </a:prstGeom>
        <a:gradFill rotWithShape="0">
          <a:gsLst>
            <a:gs pos="0">
              <a:schemeClr val="accent1">
                <a:tint val="60000"/>
                <a:hueOff val="0"/>
                <a:satOff val="0"/>
                <a:lumOff val="0"/>
                <a:alphaOff val="0"/>
                <a:tint val="96000"/>
                <a:satMod val="100000"/>
                <a:lumMod val="104000"/>
              </a:schemeClr>
            </a:gs>
            <a:gs pos="78000">
              <a:schemeClr val="accent1">
                <a:tint val="60000"/>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8367991" y="881595"/>
          <a:ext cx="2444455" cy="611113"/>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Function for Classification Models and Evaluation Metrics</a:t>
          </a:r>
        </a:p>
      </dsp:txBody>
      <dsp:txXfrm>
        <a:off x="8385890" y="899494"/>
        <a:ext cx="2408657" cy="57531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1/15/2022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1/15/2022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1/15/2022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
        <p:nvSpPr>
          <p:cNvPr id="9" name="Rectangle 8">
            <a:extLst>
              <a:ext uri="{FF2B5EF4-FFF2-40B4-BE49-F238E27FC236}">
                <a16:creationId xmlns:a16="http://schemas.microsoft.com/office/drawing/2014/main" id="{C1F86999-4429-4377-A93E-E78851B64F92}"/>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D0907F-215A-4EC2-BF6E-256A25520FC2}"/>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218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680175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7CC0096-1860-4642-9CD2-0079EA5E7CD1}" type="datetimeFigureOut">
              <a:rPr lang="en-US" smtClean="0"/>
              <a:pPr/>
              <a:t>1/15/2022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380758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7CC0096-1860-4642-9CD2-0079EA5E7CD1}" type="datetimeFigureOut">
              <a:rPr lang="en-US" smtClean="0"/>
              <a:pPr/>
              <a:t>1/15/2022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E31375A4-56A4-47D6-9801-1991572033F7}"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02575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7CC0096-1860-4642-9CD2-0079EA5E7CD1}" type="datetimeFigureOut">
              <a:rPr lang="en-US" smtClean="0"/>
              <a:pPr/>
              <a:t>1/15/2022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854554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64687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767479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820396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7CC0096-1860-4642-9CD2-0079EA5E7CD1}" type="datetimeFigureOut">
              <a:rPr lang="en-US" smtClean="0"/>
              <a:t>1/15/2022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95835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78978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1/15/2022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3023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01424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3346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6195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8485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2647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descr="An empty placeholder to add an image. Click on the placeholder and select the image that you wish to add.">
            <a:extLst>
              <a:ext uri="{FF2B5EF4-FFF2-40B4-BE49-F238E27FC236}">
                <a16:creationId xmlns:a16="http://schemas.microsoft.com/office/drawing/2014/main" id="{E6F6C0AE-97E6-47D0-9E9A-3A7B0FBBC2CF}"/>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22821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CC0096-1860-4642-9CD2-0079EA5E7CD1}" type="datetimeFigureOut">
              <a:rPr lang="en-US" smtClean="0"/>
              <a:pPr/>
              <a:t>1/15/2022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39790870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56"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5400" dirty="0"/>
              <a:t>Ratings Prediction Project Presentation</a:t>
            </a:r>
            <a:endParaRPr sz="5400" dirty="0"/>
          </a:p>
        </p:txBody>
      </p:sp>
      <p:sp>
        <p:nvSpPr>
          <p:cNvPr id="3" name="Subtitle 2"/>
          <p:cNvSpPr>
            <a:spLocks noGrp="1"/>
          </p:cNvSpPr>
          <p:nvPr>
            <p:ph type="subTitle" idx="1"/>
          </p:nvPr>
        </p:nvSpPr>
        <p:spPr>
          <a:xfrm>
            <a:off x="1371600" y="4876800"/>
            <a:ext cx="9448800" cy="685800"/>
          </a:xfrm>
        </p:spPr>
        <p:txBody>
          <a:bodyPr>
            <a:normAutofit fontScale="92500" lnSpcReduction="10000"/>
          </a:bodyPr>
          <a:lstStyle/>
          <a:p>
            <a:r>
              <a:rPr lang="en-US" sz="1900" dirty="0"/>
              <a:t>Submitted by</a:t>
            </a:r>
          </a:p>
          <a:p>
            <a:r>
              <a:rPr lang="en-US" sz="2200" dirty="0"/>
              <a:t>ANUBHAV SAXENA</a:t>
            </a:r>
            <a:endParaRPr sz="2200"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501D-C2C3-4999-B79D-6117CA16FA2A}"/>
              </a:ext>
            </a:extLst>
          </p:cNvPr>
          <p:cNvSpPr>
            <a:spLocks noGrp="1"/>
          </p:cNvSpPr>
          <p:nvPr>
            <p:ph type="title"/>
          </p:nvPr>
        </p:nvSpPr>
        <p:spPr>
          <a:xfrm>
            <a:off x="685800" y="1524000"/>
            <a:ext cx="4114800" cy="1143000"/>
          </a:xfrm>
        </p:spPr>
        <p:txBody>
          <a:bodyPr/>
          <a:lstStyle/>
          <a:p>
            <a:r>
              <a:rPr lang="en-US" dirty="0"/>
              <a:t>PANDAS PROFILING</a:t>
            </a:r>
            <a:endParaRPr lang="en-IN" dirty="0"/>
          </a:p>
        </p:txBody>
      </p:sp>
      <p:sp>
        <p:nvSpPr>
          <p:cNvPr id="4" name="Text Placeholder 3">
            <a:extLst>
              <a:ext uri="{FF2B5EF4-FFF2-40B4-BE49-F238E27FC236}">
                <a16:creationId xmlns:a16="http://schemas.microsoft.com/office/drawing/2014/main"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id="{A80AF98F-09CB-4A23-B966-E0C3E40BB038}"/>
              </a:ext>
            </a:extLst>
          </p:cNvPr>
          <p:cNvPicPr>
            <a:picLocks noChangeAspect="1"/>
          </p:cNvPicPr>
          <p:nvPr/>
        </p:nvPicPr>
        <p:blipFill>
          <a:blip r:embed="rId2"/>
          <a:stretch>
            <a:fillRect/>
          </a:stretch>
        </p:blipFill>
        <p:spPr>
          <a:xfrm>
            <a:off x="5105400" y="1018034"/>
            <a:ext cx="6690167" cy="5181600"/>
          </a:xfrm>
          <a:prstGeom prst="rect">
            <a:avLst/>
          </a:prstGeom>
          <a:effectLst>
            <a:glow rad="127000">
              <a:schemeClr val="accent5">
                <a:lumMod val="75000"/>
              </a:schemeClr>
            </a:glow>
          </a:effectLst>
        </p:spPr>
      </p:pic>
    </p:spTree>
    <p:extLst>
      <p:ext uri="{BB962C8B-B14F-4D97-AF65-F5344CB8AC3E}">
        <p14:creationId xmlns:p14="http://schemas.microsoft.com/office/powerpoint/2010/main"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a:xfrm>
            <a:off x="685800" y="1524000"/>
            <a:ext cx="4114800" cy="1295400"/>
          </a:xfrm>
        </p:spPr>
        <p:txBody>
          <a:bodyPr>
            <a:normAutofit fontScale="90000"/>
          </a:bodyPr>
          <a:lstStyle/>
          <a:p>
            <a:r>
              <a:rPr lang="en-US" dirty="0"/>
              <a:t>WORD AND CHARACTER COUNT</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000" y="990600"/>
            <a:ext cx="6857999" cy="5228084"/>
          </a:xfrm>
          <a:effectLst>
            <a:glow rad="127000">
              <a:schemeClr val="accent5">
                <a:lumMod val="40000"/>
                <a:lumOff val="60000"/>
              </a:schemeClr>
            </a:glow>
          </a:effectLst>
        </p:spPr>
      </p:pic>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a:xfrm>
            <a:off x="685800" y="3429000"/>
            <a:ext cx="4114800" cy="2789684"/>
          </a:xfrm>
        </p:spPr>
        <p:txBody>
          <a:bodyPr>
            <a:normAutofit/>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spTree>
    <p:extLst>
      <p:ext uri="{BB962C8B-B14F-4D97-AF65-F5344CB8AC3E}">
        <p14:creationId xmlns:p14="http://schemas.microsoft.com/office/powerpoint/2010/main"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a:xfrm>
            <a:off x="685800" y="1524000"/>
            <a:ext cx="4114800" cy="1295400"/>
          </a:xfrm>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5863" y="1295400"/>
            <a:ext cx="6510337" cy="4648199"/>
          </a:xfrm>
          <a:effectLst>
            <a:glow rad="127000">
              <a:schemeClr val="accent5">
                <a:lumMod val="20000"/>
                <a:lumOff val="80000"/>
              </a:schemeClr>
            </a:glow>
          </a:effectLst>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a:xfrm>
            <a:off x="685800" y="3352800"/>
            <a:ext cx="4114800" cy="2865884"/>
          </a:xfrm>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a:xfrm>
            <a:off x="685800" y="1524000"/>
            <a:ext cx="4114800" cy="1219200"/>
          </a:xfrm>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5863" y="1295400"/>
            <a:ext cx="6510337" cy="4800599"/>
          </a:xfrm>
          <a:effectLst>
            <a:glow rad="127000">
              <a:schemeClr val="accent2">
                <a:lumMod val="20000"/>
                <a:lumOff val="80000"/>
              </a:schemeClr>
            </a:glow>
          </a:effectLst>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a:xfrm>
            <a:off x="685800" y="3276600"/>
            <a:ext cx="4114800" cy="2942084"/>
          </a:xfrm>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a:xfrm>
            <a:off x="685800" y="1524000"/>
            <a:ext cx="4114800" cy="1219200"/>
          </a:xfrm>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5863" y="1295400"/>
            <a:ext cx="6510337" cy="4572000"/>
          </a:xfrm>
          <a:effectLst>
            <a:glow rad="127000">
              <a:schemeClr val="accent3">
                <a:lumMod val="40000"/>
                <a:lumOff val="60000"/>
              </a:schemeClr>
            </a:glow>
          </a:effectLst>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a:xfrm>
            <a:off x="685800" y="3276600"/>
            <a:ext cx="4114800" cy="2942084"/>
          </a:xfrm>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1684-FC88-4921-A048-FBA255932FAF}"/>
              </a:ext>
            </a:extLst>
          </p:cNvPr>
          <p:cNvSpPr>
            <a:spLocks noGrp="1"/>
          </p:cNvSpPr>
          <p:nvPr>
            <p:ph type="title"/>
          </p:nvPr>
        </p:nvSpPr>
        <p:spPr>
          <a:xfrm>
            <a:off x="-228600" y="1561343"/>
            <a:ext cx="4800600" cy="1293028"/>
          </a:xfrm>
        </p:spPr>
        <p:txBody>
          <a:bodyPr/>
          <a:lstStyle/>
          <a:p>
            <a:r>
              <a:rPr lang="en-US" dirty="0"/>
              <a:t>WORD CLOUD</a:t>
            </a:r>
            <a:endParaRPr lang="en-IN" dirty="0"/>
          </a:p>
        </p:txBody>
      </p:sp>
      <p:pic>
        <p:nvPicPr>
          <p:cNvPr id="4" name="Picture 3">
            <a:extLst>
              <a:ext uri="{FF2B5EF4-FFF2-40B4-BE49-F238E27FC236}">
                <a16:creationId xmlns:a16="http://schemas.microsoft.com/office/drawing/2014/main" id="{693AE517-BB33-408F-95D0-E3321A0D19E7}"/>
              </a:ext>
            </a:extLst>
          </p:cNvPr>
          <p:cNvPicPr>
            <a:picLocks noChangeAspect="1"/>
          </p:cNvPicPr>
          <p:nvPr/>
        </p:nvPicPr>
        <p:blipFill>
          <a:blip r:embed="rId2"/>
          <a:stretch>
            <a:fillRect/>
          </a:stretch>
        </p:blipFill>
        <p:spPr>
          <a:xfrm>
            <a:off x="4800600" y="1220386"/>
            <a:ext cx="6720381" cy="4417227"/>
          </a:xfrm>
          <a:prstGeom prst="rect">
            <a:avLst/>
          </a:prstGeom>
          <a:effectLst>
            <a:glow rad="127000">
              <a:schemeClr val="tx2">
                <a:lumMod val="20000"/>
                <a:lumOff val="80000"/>
              </a:schemeClr>
            </a:glow>
          </a:effectLst>
        </p:spPr>
      </p:pic>
      <p:sp>
        <p:nvSpPr>
          <p:cNvPr id="5" name="TextBox 4">
            <a:extLst>
              <a:ext uri="{FF2B5EF4-FFF2-40B4-BE49-F238E27FC236}">
                <a16:creationId xmlns:a16="http://schemas.microsoft.com/office/drawing/2014/main" id="{8CDCF9D0-5A9E-43D7-9CBE-4F9366844CF6}"/>
              </a:ext>
            </a:extLst>
          </p:cNvPr>
          <p:cNvSpPr txBox="1"/>
          <p:nvPr/>
        </p:nvSpPr>
        <p:spPr>
          <a:xfrm>
            <a:off x="838200" y="3126467"/>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4114800" y="515994"/>
            <a:ext cx="7406843" cy="1143000"/>
          </a:xfrm>
        </p:spPr>
        <p:txBody>
          <a:bodyPr>
            <a:normAutofit/>
          </a:bodyPr>
          <a:lstStyle/>
          <a:p>
            <a:r>
              <a:rPr lang="en-US" sz="3200" dirty="0"/>
              <a:t>MODEL DEVELOPMENT ALGORITHMS</a:t>
            </a:r>
            <a:endParaRPr lang="en-IN" sz="3200"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371600" y="1855324"/>
            <a:ext cx="6858000" cy="3625864"/>
          </a:xfrm>
          <a:prstGeom prst="rect">
            <a:avLst/>
          </a:prstGeom>
          <a:noFill/>
        </p:spPr>
        <p:txBody>
          <a:bodyPr wrap="square">
            <a:spAutoFit/>
          </a:bodyPr>
          <a:lstStyle/>
          <a:p>
            <a:pPr marR="0" lvl="0">
              <a:lnSpc>
                <a:spcPct val="107000"/>
              </a:lnSpc>
              <a:spcBef>
                <a:spcPts val="0"/>
              </a:spcBef>
              <a:spcAft>
                <a:spcPts val="0"/>
              </a:spcAft>
            </a:pPr>
            <a:r>
              <a:rPr lang="en-US" cap="all" dirty="0">
                <a:latin typeface="+mj-lt"/>
                <a:ea typeface="+mj-ea"/>
                <a:cs typeface="+mj-cs"/>
              </a:rPr>
              <a:t>The complete list of algorithms that were used in training and testing the classification model are listed below:</a:t>
            </a:r>
          </a:p>
          <a:p>
            <a:pPr marR="0" lvl="0">
              <a:lnSpc>
                <a:spcPct val="107000"/>
              </a:lnSpc>
              <a:spcBef>
                <a:spcPts val="0"/>
              </a:spcBef>
              <a:spcAft>
                <a:spcPts val="0"/>
              </a:spcAft>
            </a:pPr>
            <a:endParaRPr lang="en-IN" cap="all" dirty="0">
              <a:latin typeface="+mj-lt"/>
              <a:ea typeface="+mj-ea"/>
              <a:cs typeface="+mj-cs"/>
            </a:endParaRP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Logistic Regression</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Linear Support Vector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Random Forest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Bernoulli Naïve Bayes</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Multinomial Naïve Bayes</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Stochastic Gradient Descent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LGBM Classifier</a:t>
            </a:r>
          </a:p>
          <a:p>
            <a:pPr marL="342900" marR="0" lvl="0" indent="-342900">
              <a:lnSpc>
                <a:spcPct val="107000"/>
              </a:lnSpc>
              <a:spcBef>
                <a:spcPts val="0"/>
              </a:spcBef>
              <a:spcAft>
                <a:spcPts val="800"/>
              </a:spcAft>
              <a:buFont typeface="+mj-lt"/>
              <a:buAutoNum type="arabicPeriod"/>
            </a:pPr>
            <a:r>
              <a:rPr lang="en-IN" cap="all" dirty="0">
                <a:latin typeface="+mj-lt"/>
                <a:ea typeface="+mj-ea"/>
                <a:cs typeface="+mj-cs"/>
              </a:rPr>
              <a:t>XGB Classifier</a:t>
            </a: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3400" y="1910830"/>
            <a:ext cx="3486684" cy="3486684"/>
          </a:xfrm>
          <a:prstGeom prst="rect">
            <a:avLst/>
          </a:prstGeom>
          <a:solidFill>
            <a:schemeClr val="bg1"/>
          </a:solidFill>
          <a:effectLst>
            <a:glow rad="127000">
              <a:schemeClr val="tx2">
                <a:lumMod val="20000"/>
                <a:lumOff val="80000"/>
              </a:schemeClr>
            </a:glow>
          </a:effectLst>
        </p:spPr>
      </p:pic>
    </p:spTree>
    <p:extLst>
      <p:ext uri="{BB962C8B-B14F-4D97-AF65-F5344CB8AC3E}">
        <p14:creationId xmlns:p14="http://schemas.microsoft.com/office/powerpoint/2010/main"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normAutofit/>
          </a:bodyPr>
          <a:lstStyle/>
          <a:p>
            <a:r>
              <a:rPr lang="en-US" sz="3200" dirty="0"/>
              <a:t>MODEL CREATION AND EVALUATION</a:t>
            </a:r>
            <a:endParaRPr lang="en-IN" sz="3200" dirty="0"/>
          </a:p>
        </p:txBody>
      </p:sp>
      <p:pic>
        <p:nvPicPr>
          <p:cNvPr id="4" name="Picture 3">
            <a:extLst>
              <a:ext uri="{FF2B5EF4-FFF2-40B4-BE49-F238E27FC236}">
                <a16:creationId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286000"/>
            <a:ext cx="9372600" cy="3581400"/>
          </a:xfrm>
          <a:prstGeom prst="rect">
            <a:avLst/>
          </a:prstGeom>
          <a:effectLst>
            <a:glow rad="127000">
              <a:schemeClr val="tx2">
                <a:lumMod val="20000"/>
                <a:lumOff val="80000"/>
              </a:schemeClr>
            </a:glow>
          </a:effectLst>
        </p:spPr>
      </p:pic>
    </p:spTree>
    <p:extLst>
      <p:ext uri="{BB962C8B-B14F-4D97-AF65-F5344CB8AC3E}">
        <p14:creationId xmlns:p14="http://schemas.microsoft.com/office/powerpoint/2010/main"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a:xfrm>
            <a:off x="2895600" y="764373"/>
            <a:ext cx="7924800" cy="1293028"/>
          </a:xfrm>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600200" y="2057401"/>
            <a:ext cx="8839200" cy="4188627"/>
          </a:xfrm>
          <a:prstGeom prst="rect">
            <a:avLst/>
          </a:prstGeom>
          <a:effectLst>
            <a:glow rad="127000">
              <a:schemeClr val="tx2">
                <a:lumMod val="20000"/>
                <a:lumOff val="80000"/>
              </a:schemeClr>
            </a:glow>
          </a:effectLst>
        </p:spPr>
      </p:pic>
    </p:spTree>
    <p:extLst>
      <p:ext uri="{BB962C8B-B14F-4D97-AF65-F5344CB8AC3E}">
        <p14:creationId xmlns:p14="http://schemas.microsoft.com/office/powerpoint/2010/main"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p:txBody>
          <a:bodyPr>
            <a:normAutofit/>
          </a:bodyPr>
          <a:lstStyle/>
          <a:p>
            <a:r>
              <a:rPr lang="en-US" sz="3600" dirty="0"/>
              <a:t>NORMALIZED CONFUSION MATRIX</a:t>
            </a:r>
            <a:endParaRPr lang="en-IN" sz="3600"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533401" y="1981200"/>
            <a:ext cx="4876799" cy="4196073"/>
          </a:xfrm>
          <a:prstGeom prst="rect">
            <a:avLst/>
          </a:prstGeom>
          <a:effectLst>
            <a:glow rad="127000">
              <a:schemeClr val="tx2">
                <a:lumMod val="20000"/>
                <a:lumOff val="80000"/>
              </a:schemeClr>
            </a:glow>
          </a:effectLst>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981200"/>
            <a:ext cx="4743045" cy="4196073"/>
          </a:xfrm>
          <a:prstGeom prst="rect">
            <a:avLst/>
          </a:prstGeom>
          <a:effectLst>
            <a:glow rad="127000">
              <a:schemeClr val="tx2">
                <a:lumMod val="20000"/>
                <a:lumOff val="80000"/>
              </a:schemeClr>
            </a:glow>
          </a:effectLst>
        </p:spPr>
      </p:pic>
    </p:spTree>
    <p:extLst>
      <p:ext uri="{BB962C8B-B14F-4D97-AF65-F5344CB8AC3E}">
        <p14:creationId xmlns:p14="http://schemas.microsoft.com/office/powerpoint/2010/main"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a:xfrm>
            <a:off x="2895600" y="764373"/>
            <a:ext cx="8001000" cy="1293028"/>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p:txBody>
          <a:bodyPr>
            <a:normAutofit fontScale="92500"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a:xfrm>
            <a:off x="2895600" y="764373"/>
            <a:ext cx="8229600" cy="129302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p:txBody>
          <a:bodyPr>
            <a:normAutofit fontScale="92500"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a:xfrm>
            <a:off x="2895600" y="764373"/>
            <a:ext cx="7848600" cy="129302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fontScale="925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428D9C-3322-4F39-A6AE-F8EA5D05DA35}"/>
              </a:ext>
            </a:extLst>
          </p:cNvPr>
          <p:cNvSpPr txBox="1"/>
          <p:nvPr/>
        </p:nvSpPr>
        <p:spPr>
          <a:xfrm>
            <a:off x="2133600" y="2240340"/>
            <a:ext cx="7924800" cy="1569660"/>
          </a:xfrm>
          <a:prstGeom prst="rect">
            <a:avLst/>
          </a:prstGeom>
          <a:noFill/>
        </p:spPr>
        <p:txBody>
          <a:bodyPr wrap="square" rtlCol="0">
            <a:spAutoFit/>
          </a:bodyPr>
          <a:lstStyle/>
          <a:p>
            <a:r>
              <a:rPr lang="en-IN" sz="9600" dirty="0">
                <a:solidFill>
                  <a:schemeClr val="accent2">
                    <a:lumMod val="75000"/>
                  </a:schemeClr>
                </a:solidFill>
                <a:effectLst>
                  <a:outerShdw blurRad="38100" dist="38100" dir="2700000" algn="tl">
                    <a:srgbClr val="000000">
                      <a:alpha val="43137"/>
                    </a:srgbClr>
                  </a:outerShdw>
                </a:effectLst>
              </a:rPr>
              <a:t>THANK YOU </a:t>
            </a:r>
          </a:p>
        </p:txBody>
      </p:sp>
      <p:sp>
        <p:nvSpPr>
          <p:cNvPr id="3" name="TextBox 2">
            <a:extLst>
              <a:ext uri="{FF2B5EF4-FFF2-40B4-BE49-F238E27FC236}">
                <a16:creationId xmlns:a16="http://schemas.microsoft.com/office/drawing/2014/main" id="{A99F9A57-572C-4B23-A47C-C93DEAC89C6D}"/>
              </a:ext>
            </a:extLst>
          </p:cNvPr>
          <p:cNvSpPr txBox="1"/>
          <p:nvPr/>
        </p:nvSpPr>
        <p:spPr>
          <a:xfrm>
            <a:off x="2362200" y="3810000"/>
            <a:ext cx="6629400" cy="1862048"/>
          </a:xfrm>
          <a:prstGeom prst="rect">
            <a:avLst/>
          </a:prstGeom>
          <a:noFill/>
        </p:spPr>
        <p:txBody>
          <a:bodyPr wrap="square" rtlCol="0">
            <a:spAutoFit/>
          </a:bodyPr>
          <a:lstStyle/>
          <a:p>
            <a:r>
              <a:rPr lang="en-IN" sz="11500" dirty="0">
                <a:solidFill>
                  <a:srgbClr val="FFC000"/>
                </a:solidFill>
              </a:rPr>
              <a:t>*  *  *  *  *</a:t>
            </a:r>
          </a:p>
        </p:txBody>
      </p:sp>
    </p:spTree>
    <p:extLst>
      <p:ext uri="{BB962C8B-B14F-4D97-AF65-F5344CB8AC3E}">
        <p14:creationId xmlns:p14="http://schemas.microsoft.com/office/powerpoint/2010/main" val="67244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a:xfrm>
            <a:off x="2895600" y="764373"/>
            <a:ext cx="8229600" cy="1293028"/>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p:txBody>
          <a:bodyPr>
            <a:normAutofit fontScale="925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a:xfrm>
            <a:off x="2895600" y="764373"/>
            <a:ext cx="8305800" cy="1293028"/>
          </a:xfrm>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a:xfrm>
            <a:off x="2895600" y="764373"/>
            <a:ext cx="8077200" cy="1293028"/>
          </a:xfrm>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lnSpcReduction="10000"/>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382000" cy="1293028"/>
          </a:xfrm>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1316430818"/>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a:xfrm>
            <a:off x="2895600" y="764373"/>
            <a:ext cx="8458200" cy="1293028"/>
          </a:xfrm>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p:txBody>
          <a:bodyPr>
            <a:normAutofit lnSpcReduction="10000"/>
          </a:bodyPr>
          <a:lstStyle/>
          <a:p>
            <a:r>
              <a:rPr lang="en-IN" dirty="0"/>
              <a:t>Hardware technology being used.</a:t>
            </a:r>
          </a:p>
          <a:p>
            <a:pPr marL="0" indent="0">
              <a:buNone/>
            </a:pPr>
            <a:r>
              <a:rPr lang="en-IN" dirty="0"/>
              <a:t>	RAM 	: 8 GB</a:t>
            </a:r>
          </a:p>
          <a:p>
            <a:pPr marL="0" indent="0">
              <a:buNone/>
            </a:pPr>
            <a:r>
              <a:rPr lang="en-IN" dirty="0"/>
              <a:t>	CPU 	: </a:t>
            </a:r>
            <a:r>
              <a:rPr lang="pt-BR" dirty="0"/>
              <a:t>Intel(R) Core(TM) i3-7100U CPU @ 2.40GHz   2.40 GHz</a:t>
            </a:r>
            <a:endParaRPr lang="en-IN" dirty="0"/>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a:xfrm>
            <a:off x="2895600" y="764373"/>
            <a:ext cx="7696200" cy="1293028"/>
          </a:xfrm>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p:txBody>
          <a:bodyPr>
            <a:normAutofit/>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219200"/>
          </a:xfrm>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pic>
        <p:nvPicPr>
          <p:cNvPr id="22" name="Picture 21">
            <a:extLst>
              <a:ext uri="{FF2B5EF4-FFF2-40B4-BE49-F238E27FC236}">
                <a16:creationId xmlns:a16="http://schemas.microsoft.com/office/drawing/2014/main" id="{C6C54E15-7055-4ACB-83C9-0BC831FBB779}"/>
              </a:ext>
            </a:extLst>
          </p:cNvPr>
          <p:cNvPicPr>
            <a:picLocks noChangeAspect="1"/>
          </p:cNvPicPr>
          <p:nvPr/>
        </p:nvPicPr>
        <p:blipFill>
          <a:blip r:embed="rId2"/>
          <a:stretch>
            <a:fillRect/>
          </a:stretch>
        </p:blipFill>
        <p:spPr>
          <a:xfrm>
            <a:off x="4724400" y="1219200"/>
            <a:ext cx="7086601" cy="4999484"/>
          </a:xfrm>
          <a:prstGeom prst="rect">
            <a:avLst/>
          </a:prstGeom>
          <a:effectLst>
            <a:glow rad="127000">
              <a:schemeClr val="accent4">
                <a:lumMod val="75000"/>
              </a:schemeClr>
            </a:glow>
          </a:effectLst>
        </p:spPr>
      </p:pic>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123</TotalTime>
  <Words>1491</Words>
  <Application>Microsoft Office PowerPoint</Application>
  <PresentationFormat>Widescreen</PresentationFormat>
  <Paragraphs>102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Candara</vt:lpstr>
      <vt:lpstr>Century Gothic</vt:lpstr>
      <vt:lpstr>Vapor Trail</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Anubhav Saxena</cp:lastModifiedBy>
  <cp:revision>15</cp:revision>
  <dcterms:created xsi:type="dcterms:W3CDTF">2021-12-26T03:23:22Z</dcterms:created>
  <dcterms:modified xsi:type="dcterms:W3CDTF">2022-01-15T09:20:31Z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