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39" autoAdjust="0"/>
    <p:restoredTop sz="94660"/>
  </p:normalViewPr>
  <p:slideViewPr>
    <p:cSldViewPr snapToGrid="0">
      <p:cViewPr>
        <p:scale>
          <a:sx n="76" d="100"/>
          <a:sy n="76" d="100"/>
        </p:scale>
        <p:origin x="-216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5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0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2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9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6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5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8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4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3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4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0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5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4649592" y="1774216"/>
            <a:ext cx="2078966" cy="94338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Drinking Water Service Area</a:t>
            </a:r>
          </a:p>
          <a:p>
            <a:endParaRPr lang="en-US" sz="1200" dirty="0">
              <a:latin typeface="Garamond" panose="02020404030301010803" pitchFamily="18" charset="0"/>
            </a:endParaRPr>
          </a:p>
          <a:p>
            <a:r>
              <a:rPr lang="en-US" sz="1200" dirty="0" smtClean="0">
                <a:latin typeface="Garamond" panose="02020404030301010803" pitchFamily="18" charset="0"/>
              </a:rPr>
              <a:t>PWSID 	PK</a:t>
            </a:r>
          </a:p>
          <a:p>
            <a:r>
              <a:rPr lang="en-US" sz="1200" dirty="0" err="1" smtClean="0">
                <a:latin typeface="Garamond" panose="02020404030301010803" pitchFamily="18" charset="0"/>
              </a:rPr>
              <a:t>PopulationServed</a:t>
            </a:r>
            <a:r>
              <a:rPr lang="en-US" sz="1200" dirty="0" smtClean="0">
                <a:latin typeface="Garamond" panose="02020404030301010803" pitchFamily="18" charset="0"/>
              </a:rPr>
              <a:t> </a:t>
            </a:r>
            <a:endParaRPr lang="en-US" sz="1200" dirty="0" smtClean="0">
              <a:latin typeface="Garamond" panose="02020404030301010803" pitchFamily="18" charset="0"/>
            </a:endParaRPr>
          </a:p>
          <a:p>
            <a:endParaRPr lang="en-US" sz="1200" dirty="0" smtClean="0">
              <a:latin typeface="Garamond" panose="02020404030301010803" pitchFamily="18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6845343" y="5370642"/>
            <a:ext cx="1615978" cy="126121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Utility Violation</a:t>
            </a:r>
          </a:p>
          <a:p>
            <a:endParaRPr lang="en-US" sz="1200" b="1" dirty="0">
              <a:latin typeface="Garamond" panose="02020404030301010803" pitchFamily="18" charset="0"/>
            </a:endParaRPr>
          </a:p>
          <a:p>
            <a:r>
              <a:rPr lang="en-US" sz="1200" dirty="0" err="1">
                <a:latin typeface="Garamond" panose="02020404030301010803" pitchFamily="18" charset="0"/>
              </a:rPr>
              <a:t>V</a:t>
            </a:r>
            <a:r>
              <a:rPr lang="en-US" sz="1200" dirty="0" err="1" smtClean="0">
                <a:latin typeface="Garamond" panose="02020404030301010803" pitchFamily="18" charset="0"/>
              </a:rPr>
              <a:t>Date</a:t>
            </a:r>
            <a:r>
              <a:rPr lang="en-US" sz="1200" dirty="0" smtClean="0">
                <a:latin typeface="Garamond" panose="02020404030301010803" pitchFamily="18" charset="0"/>
              </a:rPr>
              <a:t> 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smtClean="0">
                <a:latin typeface="Garamond" panose="02020404030301010803" pitchFamily="18" charset="0"/>
              </a:rPr>
              <a:t>Time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Quality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Utility</a:t>
            </a:r>
          </a:p>
          <a:p>
            <a:endParaRPr lang="en-US" sz="1200" dirty="0" smtClean="0">
              <a:latin typeface="Garamond" panose="02020404030301010803" pitchFamily="18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1713292" y="1192815"/>
            <a:ext cx="1615977" cy="202621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Health Report </a:t>
            </a:r>
          </a:p>
          <a:p>
            <a:endParaRPr lang="en-US" sz="1200" dirty="0">
              <a:latin typeface="Garamond" panose="02020404030301010803" pitchFamily="18" charset="0"/>
            </a:endParaRPr>
          </a:p>
          <a:p>
            <a:r>
              <a:rPr lang="en-US" sz="1200" dirty="0" err="1" smtClean="0">
                <a:latin typeface="Garamond" panose="02020404030301010803" pitchFamily="18" charset="0"/>
              </a:rPr>
              <a:t>CaseID</a:t>
            </a:r>
            <a:r>
              <a:rPr lang="en-US" sz="1200" dirty="0" smtClean="0">
                <a:latin typeface="Garamond" panose="02020404030301010803" pitchFamily="18" charset="0"/>
              </a:rPr>
              <a:t>	PK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Name 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Address </a:t>
            </a:r>
          </a:p>
          <a:p>
            <a:r>
              <a:rPr lang="en-US" sz="1200" dirty="0" err="1" smtClean="0">
                <a:latin typeface="Garamond" panose="02020404030301010803" pitchFamily="18" charset="0"/>
              </a:rPr>
              <a:t>OnsetDate</a:t>
            </a:r>
            <a:r>
              <a:rPr lang="en-US" sz="1200" dirty="0" smtClean="0">
                <a:latin typeface="Garamond" panose="02020404030301010803" pitchFamily="18" charset="0"/>
              </a:rPr>
              <a:t> </a:t>
            </a:r>
          </a:p>
          <a:p>
            <a:r>
              <a:rPr lang="en-US" sz="1200" dirty="0" err="1" smtClean="0">
                <a:latin typeface="Garamond" panose="02020404030301010803" pitchFamily="18" charset="0"/>
              </a:rPr>
              <a:t>EndDate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smtClean="0">
                <a:latin typeface="Garamond" panose="02020404030301010803" pitchFamily="18" charset="0"/>
              </a:rPr>
              <a:t>Symptoms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Hospitalized</a:t>
            </a:r>
          </a:p>
          <a:p>
            <a:r>
              <a:rPr lang="en-US" sz="1200" dirty="0" err="1" smtClean="0">
                <a:latin typeface="Garamond" panose="02020404030301010803" pitchFamily="18" charset="0"/>
              </a:rPr>
              <a:t>LabResults</a:t>
            </a:r>
            <a:endParaRPr lang="en-US" sz="1200" dirty="0" smtClean="0">
              <a:latin typeface="Garamond" panose="02020404030301010803" pitchFamily="18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4891522" y="3397677"/>
            <a:ext cx="1615977" cy="125637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Violation</a:t>
            </a:r>
          </a:p>
          <a:p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err="1" smtClean="0">
                <a:latin typeface="Garamond" panose="02020404030301010803" pitchFamily="18" charset="0"/>
              </a:rPr>
              <a:t>ViolationID</a:t>
            </a:r>
            <a:r>
              <a:rPr lang="en-US" sz="1200" dirty="0" smtClean="0">
                <a:latin typeface="Garamond" panose="02020404030301010803" pitchFamily="18" charset="0"/>
              </a:rPr>
              <a:t>	PK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Year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Quarter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Type</a:t>
            </a:r>
            <a:endParaRPr lang="en-US" sz="1200" dirty="0">
              <a:latin typeface="Garamond" panose="02020404030301010803" pitchFamily="18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8842953" y="3312543"/>
            <a:ext cx="2477511" cy="229462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Census Report</a:t>
            </a:r>
          </a:p>
          <a:p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smtClean="0">
                <a:latin typeface="Garamond" panose="02020404030301010803" pitchFamily="18" charset="0"/>
              </a:rPr>
              <a:t>Year	PK</a:t>
            </a:r>
          </a:p>
          <a:p>
            <a:r>
              <a:rPr lang="en-US" sz="1200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FIPSCode</a:t>
            </a:r>
            <a:endParaRPr lang="en-US" sz="1200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-US" sz="1200" dirty="0" err="1" smtClean="0">
                <a:latin typeface="Garamond" panose="02020404030301010803" pitchFamily="18" charset="0"/>
              </a:rPr>
              <a:t>EnvJusticeCriteria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err="1" smtClean="0">
                <a:latin typeface="Garamond" panose="02020404030301010803" pitchFamily="18" charset="0"/>
              </a:rPr>
              <a:t>EJBlockGroups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err="1" smtClean="0">
                <a:latin typeface="Garamond" panose="02020404030301010803" pitchFamily="18" charset="0"/>
              </a:rPr>
              <a:t>TotalBlockGroups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err="1" smtClean="0">
                <a:latin typeface="Garamond" panose="02020404030301010803" pitchFamily="18" charset="0"/>
              </a:rPr>
              <a:t>PercentEJBlockGroups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err="1" smtClean="0">
                <a:latin typeface="Garamond" panose="02020404030301010803" pitchFamily="18" charset="0"/>
              </a:rPr>
              <a:t>EJBGPopulation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err="1" smtClean="0">
                <a:latin typeface="Garamond" panose="02020404030301010803" pitchFamily="18" charset="0"/>
              </a:rPr>
              <a:t>TotalPopulation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err="1" smtClean="0">
                <a:latin typeface="Garamond" panose="02020404030301010803" pitchFamily="18" charset="0"/>
              </a:rPr>
              <a:t>PercentEJBGPopulation</a:t>
            </a:r>
            <a:endParaRPr lang="en-US" sz="1200" dirty="0">
              <a:latin typeface="Garamond" panose="02020404030301010803" pitchFamily="18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7664352" y="1774216"/>
            <a:ext cx="1481562" cy="9702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 smtClean="0">
                <a:latin typeface="Garamond" panose="02020404030301010803" pitchFamily="18" charset="0"/>
              </a:rPr>
              <a:t>LocationPolygon</a:t>
            </a:r>
            <a:endParaRPr lang="en-US" sz="1200" b="1" dirty="0" smtClean="0">
              <a:latin typeface="Garamond" panose="02020404030301010803" pitchFamily="18" charset="0"/>
            </a:endParaRPr>
          </a:p>
          <a:p>
            <a:endParaRPr lang="en-US" sz="1200" dirty="0">
              <a:latin typeface="Garamond" panose="02020404030301010803" pitchFamily="18" charset="0"/>
            </a:endParaRPr>
          </a:p>
          <a:p>
            <a:r>
              <a:rPr lang="en-US" sz="1200" dirty="0" smtClean="0">
                <a:latin typeface="Garamond" panose="02020404030301010803" pitchFamily="18" charset="0"/>
              </a:rPr>
              <a:t>Latitude</a:t>
            </a:r>
            <a:r>
              <a:rPr lang="en-US" sz="1200" dirty="0" smtClean="0">
                <a:latin typeface="Garamond" panose="02020404030301010803" pitchFamily="18" charset="0"/>
              </a:rPr>
              <a:t>	PK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Longitude 	PK</a:t>
            </a:r>
          </a:p>
        </p:txBody>
      </p:sp>
      <p:cxnSp>
        <p:nvCxnSpPr>
          <p:cNvPr id="12" name="Straight Connector 11"/>
          <p:cNvCxnSpPr>
            <a:stCxn id="10" idx="1"/>
            <a:endCxn id="18" idx="3"/>
          </p:cNvCxnSpPr>
          <p:nvPr/>
        </p:nvCxnSpPr>
        <p:spPr>
          <a:xfrm flipH="1" flipV="1">
            <a:off x="6945265" y="2257962"/>
            <a:ext cx="719087" cy="1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Decision 17"/>
          <p:cNvSpPr/>
          <p:nvPr/>
        </p:nvSpPr>
        <p:spPr>
          <a:xfrm>
            <a:off x="6745421" y="2178167"/>
            <a:ext cx="199844" cy="159589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73630" y="3187343"/>
            <a:ext cx="477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0…*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7209098" y="2298096"/>
            <a:ext cx="477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3…*</a:t>
            </a:r>
            <a:endParaRPr lang="en-US" sz="1100" dirty="0"/>
          </a:p>
        </p:txBody>
      </p:sp>
      <p:sp>
        <p:nvSpPr>
          <p:cNvPr id="40" name="Flowchart: Decision 39"/>
          <p:cNvSpPr/>
          <p:nvPr/>
        </p:nvSpPr>
        <p:spPr>
          <a:xfrm>
            <a:off x="4454975" y="2120681"/>
            <a:ext cx="199844" cy="159589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249581" y="1970948"/>
            <a:ext cx="477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0</a:t>
            </a:r>
            <a:r>
              <a:rPr lang="en-US" sz="1100" dirty="0" smtClean="0"/>
              <a:t>…*</a:t>
            </a:r>
            <a:endParaRPr lang="en-US" sz="1100" dirty="0"/>
          </a:p>
        </p:txBody>
      </p:sp>
      <p:sp>
        <p:nvSpPr>
          <p:cNvPr id="21" name="Flowchart: Process 7"/>
          <p:cNvSpPr/>
          <p:nvPr/>
        </p:nvSpPr>
        <p:spPr>
          <a:xfrm>
            <a:off x="2931485" y="5370642"/>
            <a:ext cx="1615977" cy="71248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EPA Violation</a:t>
            </a:r>
          </a:p>
          <a:p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smtClean="0">
                <a:latin typeface="Garamond" panose="02020404030301010803" pitchFamily="18" charset="0"/>
              </a:rPr>
              <a:t>Quality</a:t>
            </a:r>
          </a:p>
        </p:txBody>
      </p:sp>
      <p:sp>
        <p:nvSpPr>
          <p:cNvPr id="22" name="Flowchart: Process 49"/>
          <p:cNvSpPr/>
          <p:nvPr/>
        </p:nvSpPr>
        <p:spPr>
          <a:xfrm>
            <a:off x="4654819" y="10873"/>
            <a:ext cx="2035896" cy="105524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Primary County Served</a:t>
            </a:r>
          </a:p>
          <a:p>
            <a:r>
              <a:rPr lang="en-US" sz="1200" dirty="0">
                <a:latin typeface="Garamond" panose="02020404030301010803" pitchFamily="18" charset="0"/>
              </a:rPr>
              <a:t>County	PK</a:t>
            </a:r>
          </a:p>
          <a:p>
            <a:r>
              <a:rPr lang="en-US" sz="1200" dirty="0">
                <a:latin typeface="Garamond" panose="02020404030301010803" pitchFamily="18" charset="0"/>
              </a:rPr>
              <a:t>State	</a:t>
            </a:r>
            <a:r>
              <a:rPr lang="en-US" sz="1200" dirty="0" smtClean="0">
                <a:latin typeface="Garamond" panose="02020404030301010803" pitchFamily="18" charset="0"/>
              </a:rPr>
              <a:t>PK</a:t>
            </a:r>
          </a:p>
          <a:p>
            <a:r>
              <a:rPr lang="en-US" sz="1200" dirty="0" err="1" smtClean="0">
                <a:latin typeface="Garamond" panose="02020404030301010803" pitchFamily="18" charset="0"/>
              </a:rPr>
              <a:t>CountyFIPSCode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smtClean="0">
                <a:latin typeface="Garamond" panose="02020404030301010803" pitchFamily="18" charset="0"/>
              </a:rPr>
              <a:t>Municipality</a:t>
            </a:r>
          </a:p>
        </p:txBody>
      </p:sp>
      <p:sp>
        <p:nvSpPr>
          <p:cNvPr id="29" name="Flowchart: Decision 17"/>
          <p:cNvSpPr/>
          <p:nvPr/>
        </p:nvSpPr>
        <p:spPr>
          <a:xfrm>
            <a:off x="5572845" y="1620134"/>
            <a:ext cx="199844" cy="159589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22" idx="2"/>
            <a:endCxn id="29" idx="0"/>
          </p:cNvCxnSpPr>
          <p:nvPr/>
        </p:nvCxnSpPr>
        <p:spPr>
          <a:xfrm>
            <a:off x="5672767" y="1066114"/>
            <a:ext cx="0" cy="55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04367" y="1026250"/>
            <a:ext cx="477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1</a:t>
            </a:r>
            <a:r>
              <a:rPr lang="en-US" sz="1100" dirty="0" smtClean="0"/>
              <a:t>…*</a:t>
            </a:r>
            <a:endParaRPr lang="en-US" sz="1100" dirty="0"/>
          </a:p>
        </p:txBody>
      </p:sp>
      <p:cxnSp>
        <p:nvCxnSpPr>
          <p:cNvPr id="52" name="Straight Connector 51"/>
          <p:cNvCxnSpPr>
            <a:endCxn id="9" idx="0"/>
          </p:cNvCxnSpPr>
          <p:nvPr/>
        </p:nvCxnSpPr>
        <p:spPr>
          <a:xfrm>
            <a:off x="10081708" y="538493"/>
            <a:ext cx="1" cy="2774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2" idx="3"/>
          </p:cNvCxnSpPr>
          <p:nvPr/>
        </p:nvCxnSpPr>
        <p:spPr>
          <a:xfrm flipV="1">
            <a:off x="6690715" y="538493"/>
            <a:ext cx="339099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081708" y="3058703"/>
            <a:ext cx="477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r>
              <a:rPr lang="en-US" sz="1100" dirty="0" smtClean="0"/>
              <a:t>…*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197381" y="3740788"/>
            <a:ext cx="2806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EPA have a database for quarterly reported data; while those data are reported by water utility which are sampled monthly.</a:t>
            </a:r>
          </a:p>
        </p:txBody>
      </p:sp>
      <p:sp>
        <p:nvSpPr>
          <p:cNvPr id="34" name="Flowchart: Process 5"/>
          <p:cNvSpPr/>
          <p:nvPr/>
        </p:nvSpPr>
        <p:spPr>
          <a:xfrm>
            <a:off x="4798432" y="5114218"/>
            <a:ext cx="1795940" cy="163421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Point Violation</a:t>
            </a:r>
          </a:p>
          <a:p>
            <a:endParaRPr lang="en-US" sz="1200" b="1" dirty="0">
              <a:latin typeface="Garamond" panose="02020404030301010803" pitchFamily="18" charset="0"/>
            </a:endParaRPr>
          </a:p>
          <a:p>
            <a:r>
              <a:rPr lang="en-US" sz="1200" dirty="0" err="1">
                <a:latin typeface="Garamond" panose="02020404030301010803" pitchFamily="18" charset="0"/>
              </a:rPr>
              <a:t>V</a:t>
            </a:r>
            <a:r>
              <a:rPr lang="en-US" sz="1200" dirty="0" err="1" smtClean="0">
                <a:latin typeface="Garamond" panose="02020404030301010803" pitchFamily="18" charset="0"/>
              </a:rPr>
              <a:t>Date</a:t>
            </a:r>
            <a:r>
              <a:rPr lang="en-US" sz="1200" dirty="0" smtClean="0">
                <a:latin typeface="Garamond" panose="02020404030301010803" pitchFamily="18" charset="0"/>
              </a:rPr>
              <a:t> 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smtClean="0">
                <a:latin typeface="Garamond" panose="02020404030301010803" pitchFamily="18" charset="0"/>
              </a:rPr>
              <a:t>Time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Latitude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Longitude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Quality</a:t>
            </a:r>
          </a:p>
          <a:p>
            <a:r>
              <a:rPr lang="en-US" sz="1200" dirty="0" err="1" smtClean="0">
                <a:latin typeface="Garamond" panose="02020404030301010803" pitchFamily="18" charset="0"/>
              </a:rPr>
              <a:t>PointType</a:t>
            </a:r>
            <a:r>
              <a:rPr lang="en-US" sz="1200" dirty="0" smtClean="0">
                <a:latin typeface="Garamond" panose="02020404030301010803" pitchFamily="18" charset="0"/>
              </a:rPr>
              <a:t> </a:t>
            </a:r>
            <a:r>
              <a:rPr lang="en-US" sz="800" dirty="0" smtClean="0">
                <a:latin typeface="Garamond" panose="02020404030301010803" pitchFamily="18" charset="0"/>
              </a:rPr>
              <a:t>//tap or field sample</a:t>
            </a:r>
          </a:p>
          <a:p>
            <a:endParaRPr lang="en-US" sz="1200" dirty="0" smtClean="0">
              <a:latin typeface="Garamond" panose="02020404030301010803" pitchFamily="18" charset="0"/>
            </a:endParaRPr>
          </a:p>
        </p:txBody>
      </p:sp>
      <p:sp>
        <p:nvSpPr>
          <p:cNvPr id="2" name="Triangle 1"/>
          <p:cNvSpPr/>
          <p:nvPr/>
        </p:nvSpPr>
        <p:spPr>
          <a:xfrm>
            <a:off x="5582054" y="4766869"/>
            <a:ext cx="234726" cy="21945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8" idx="2"/>
            <a:endCxn id="2" idx="0"/>
          </p:cNvCxnSpPr>
          <p:nvPr/>
        </p:nvCxnSpPr>
        <p:spPr>
          <a:xfrm flipH="1">
            <a:off x="5699417" y="4654051"/>
            <a:ext cx="94" cy="112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2" idx="4"/>
          </p:cNvCxnSpPr>
          <p:nvPr/>
        </p:nvCxnSpPr>
        <p:spPr>
          <a:xfrm flipH="1">
            <a:off x="5816780" y="4986325"/>
            <a:ext cx="183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2" idx="2"/>
          </p:cNvCxnSpPr>
          <p:nvPr/>
        </p:nvCxnSpPr>
        <p:spPr>
          <a:xfrm>
            <a:off x="3739473" y="4986325"/>
            <a:ext cx="18425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4" idx="0"/>
            <a:endCxn id="2" idx="3"/>
          </p:cNvCxnSpPr>
          <p:nvPr/>
        </p:nvCxnSpPr>
        <p:spPr>
          <a:xfrm flipV="1">
            <a:off x="5696402" y="4986325"/>
            <a:ext cx="3015" cy="127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3739473" y="4986325"/>
            <a:ext cx="4" cy="38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7653332" y="4986325"/>
            <a:ext cx="4" cy="38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480024" y="4551052"/>
            <a:ext cx="153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</a:rPr>
              <a:t>Complete Coverage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No Overlap</a:t>
            </a:r>
            <a:endParaRPr lang="en-US" sz="1200" dirty="0">
              <a:latin typeface="Garamond" panose="02020404030301010803" pitchFamily="18" charset="0"/>
            </a:endParaRPr>
          </a:p>
        </p:txBody>
      </p:sp>
      <p:sp>
        <p:nvSpPr>
          <p:cNvPr id="67" name="Flowchart: Decision 17"/>
          <p:cNvSpPr/>
          <p:nvPr/>
        </p:nvSpPr>
        <p:spPr>
          <a:xfrm>
            <a:off x="5586488" y="2727657"/>
            <a:ext cx="219828" cy="159589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TextBox 536"/>
          <p:cNvSpPr txBox="1"/>
          <p:nvPr/>
        </p:nvSpPr>
        <p:spPr>
          <a:xfrm>
            <a:off x="5350869" y="3121960"/>
            <a:ext cx="34873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PK</a:t>
            </a:r>
            <a:endParaRPr lang="en-US" sz="1200" dirty="0"/>
          </a:p>
        </p:txBody>
      </p:sp>
      <p:cxnSp>
        <p:nvCxnSpPr>
          <p:cNvPr id="539" name="Straight Connector 538"/>
          <p:cNvCxnSpPr>
            <a:stCxn id="67" idx="2"/>
            <a:endCxn id="8" idx="0"/>
          </p:cNvCxnSpPr>
          <p:nvPr/>
        </p:nvCxnSpPr>
        <p:spPr>
          <a:xfrm>
            <a:off x="5696402" y="2887246"/>
            <a:ext cx="3109" cy="510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Flowchart: Decision 17"/>
          <p:cNvSpPr/>
          <p:nvPr/>
        </p:nvSpPr>
        <p:spPr>
          <a:xfrm>
            <a:off x="6687462" y="462054"/>
            <a:ext cx="199844" cy="159589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TextBox 542"/>
          <p:cNvSpPr txBox="1"/>
          <p:nvPr/>
        </p:nvSpPr>
        <p:spPr>
          <a:xfrm>
            <a:off x="7315065" y="1985856"/>
            <a:ext cx="34873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PK</a:t>
            </a:r>
            <a:endParaRPr lang="en-US" sz="1200" dirty="0"/>
          </a:p>
        </p:txBody>
      </p:sp>
      <p:sp>
        <p:nvSpPr>
          <p:cNvPr id="544" name="TextBox 543"/>
          <p:cNvSpPr txBox="1"/>
          <p:nvPr/>
        </p:nvSpPr>
        <p:spPr>
          <a:xfrm>
            <a:off x="5333200" y="1060267"/>
            <a:ext cx="34873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PK</a:t>
            </a:r>
            <a:endParaRPr lang="en-US" sz="1200" dirty="0"/>
          </a:p>
        </p:txBody>
      </p:sp>
      <p:cxnSp>
        <p:nvCxnSpPr>
          <p:cNvPr id="55" name="Straight Connector 54"/>
          <p:cNvCxnSpPr>
            <a:stCxn id="40" idx="1"/>
            <a:endCxn id="7" idx="3"/>
          </p:cNvCxnSpPr>
          <p:nvPr/>
        </p:nvCxnSpPr>
        <p:spPr>
          <a:xfrm flipH="1">
            <a:off x="3329269" y="2200476"/>
            <a:ext cx="1125706" cy="5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729902" y="3036329"/>
            <a:ext cx="34873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165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6648</TotalTime>
  <Words>81</Words>
  <Application>Microsoft Office PowerPoint</Application>
  <PresentationFormat>Widescreen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Aron Aziz</dc:creator>
  <cp:lastModifiedBy>Aron Aziz</cp:lastModifiedBy>
  <cp:revision>27</cp:revision>
  <cp:lastPrinted>2018-03-01T16:24:55Z</cp:lastPrinted>
  <dcterms:created xsi:type="dcterms:W3CDTF">2018-02-21T21:59:27Z</dcterms:created>
  <dcterms:modified xsi:type="dcterms:W3CDTF">2018-03-02T22:31:27Z</dcterms:modified>
</cp:coreProperties>
</file>