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39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04F8-191E-4BE7-90A5-DEC63A224B1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68D-40C6-4B7A-9F4B-7D83CE2A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5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04F8-191E-4BE7-90A5-DEC63A224B1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68D-40C6-4B7A-9F4B-7D83CE2A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0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04F8-191E-4BE7-90A5-DEC63A224B1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68D-40C6-4B7A-9F4B-7D83CE2A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2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04F8-191E-4BE7-90A5-DEC63A224B1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68D-40C6-4B7A-9F4B-7D83CE2A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9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04F8-191E-4BE7-90A5-DEC63A224B1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68D-40C6-4B7A-9F4B-7D83CE2A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6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04F8-191E-4BE7-90A5-DEC63A224B1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68D-40C6-4B7A-9F4B-7D83CE2A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5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04F8-191E-4BE7-90A5-DEC63A224B1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68D-40C6-4B7A-9F4B-7D83CE2A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8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04F8-191E-4BE7-90A5-DEC63A224B1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68D-40C6-4B7A-9F4B-7D83CE2A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4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04F8-191E-4BE7-90A5-DEC63A224B1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68D-40C6-4B7A-9F4B-7D83CE2A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3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04F8-191E-4BE7-90A5-DEC63A224B1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68D-40C6-4B7A-9F4B-7D83CE2A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4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04F8-191E-4BE7-90A5-DEC63A224B1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68D-40C6-4B7A-9F4B-7D83CE2A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0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E04F8-191E-4BE7-90A5-DEC63A224B16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4468D-40C6-4B7A-9F4B-7D83CE2A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5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4648618" y="1673524"/>
            <a:ext cx="2078966" cy="132846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latin typeface="Garamond" panose="02020404030301010803" pitchFamily="18" charset="0"/>
              </a:rPr>
              <a:t>Drinking Water Service Area</a:t>
            </a:r>
          </a:p>
          <a:p>
            <a:endParaRPr lang="en-US" sz="1200" dirty="0">
              <a:latin typeface="Garamond" panose="02020404030301010803" pitchFamily="18" charset="0"/>
            </a:endParaRPr>
          </a:p>
          <a:p>
            <a:r>
              <a:rPr lang="en-US" sz="1200" dirty="0" smtClean="0">
                <a:latin typeface="Garamond" panose="02020404030301010803" pitchFamily="18" charset="0"/>
              </a:rPr>
              <a:t>PWSID 	PK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County </a:t>
            </a:r>
            <a:endParaRPr lang="en-US" sz="1200" dirty="0">
              <a:latin typeface="Garamond" panose="02020404030301010803" pitchFamily="18" charset="0"/>
            </a:endParaRPr>
          </a:p>
          <a:p>
            <a:r>
              <a:rPr lang="en-US" sz="1200" dirty="0" smtClean="0">
                <a:latin typeface="Garamond" panose="02020404030301010803" pitchFamily="18" charset="0"/>
              </a:rPr>
              <a:t>State </a:t>
            </a:r>
          </a:p>
          <a:p>
            <a:r>
              <a:rPr lang="en-US" sz="1200" dirty="0" err="1" smtClean="0">
                <a:latin typeface="Garamond" panose="02020404030301010803" pitchFamily="18" charset="0"/>
              </a:rPr>
              <a:t>PopulationServed</a:t>
            </a:r>
            <a:r>
              <a:rPr lang="en-US" sz="1200" dirty="0" smtClean="0">
                <a:latin typeface="Garamond" panose="02020404030301010803" pitchFamily="18" charset="0"/>
              </a:rPr>
              <a:t> </a:t>
            </a:r>
          </a:p>
          <a:p>
            <a:endParaRPr lang="en-US" sz="1200" dirty="0" smtClean="0">
              <a:latin typeface="Garamond" panose="02020404030301010803" pitchFamily="18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6845343" y="5451026"/>
            <a:ext cx="1615978" cy="126121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latin typeface="Garamond" panose="02020404030301010803" pitchFamily="18" charset="0"/>
              </a:rPr>
              <a:t>Utility Violation</a:t>
            </a:r>
          </a:p>
          <a:p>
            <a:endParaRPr lang="en-US" sz="1200" b="1" dirty="0">
              <a:latin typeface="Garamond" panose="02020404030301010803" pitchFamily="18" charset="0"/>
            </a:endParaRPr>
          </a:p>
          <a:p>
            <a:r>
              <a:rPr lang="en-US" sz="1200" dirty="0" smtClean="0">
                <a:latin typeface="Garamond" panose="02020404030301010803" pitchFamily="18" charset="0"/>
              </a:rPr>
              <a:t>Date 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Time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Quality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Utility</a:t>
            </a:r>
          </a:p>
          <a:p>
            <a:endParaRPr lang="en-US" sz="1200" dirty="0" smtClean="0">
              <a:latin typeface="Garamond" panose="02020404030301010803" pitchFamily="18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1704441" y="1312729"/>
            <a:ext cx="1615977" cy="202621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latin typeface="Garamond" panose="02020404030301010803" pitchFamily="18" charset="0"/>
              </a:rPr>
              <a:t>Health Report </a:t>
            </a:r>
          </a:p>
          <a:p>
            <a:endParaRPr lang="en-US" sz="1200" dirty="0">
              <a:latin typeface="Garamond" panose="02020404030301010803" pitchFamily="18" charset="0"/>
            </a:endParaRPr>
          </a:p>
          <a:p>
            <a:r>
              <a:rPr lang="en-US" sz="1200" dirty="0" err="1" smtClean="0">
                <a:latin typeface="Garamond" panose="02020404030301010803" pitchFamily="18" charset="0"/>
              </a:rPr>
              <a:t>CaseID</a:t>
            </a:r>
            <a:r>
              <a:rPr lang="en-US" sz="1200" dirty="0" smtClean="0">
                <a:latin typeface="Garamond" panose="02020404030301010803" pitchFamily="18" charset="0"/>
              </a:rPr>
              <a:t>	PK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Name 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Address </a:t>
            </a:r>
          </a:p>
          <a:p>
            <a:r>
              <a:rPr lang="en-US" sz="1200" dirty="0" err="1" smtClean="0">
                <a:latin typeface="Garamond" panose="02020404030301010803" pitchFamily="18" charset="0"/>
              </a:rPr>
              <a:t>OnsetDate</a:t>
            </a:r>
            <a:r>
              <a:rPr lang="en-US" sz="1200" dirty="0" smtClean="0">
                <a:latin typeface="Garamond" panose="02020404030301010803" pitchFamily="18" charset="0"/>
              </a:rPr>
              <a:t> </a:t>
            </a:r>
          </a:p>
          <a:p>
            <a:r>
              <a:rPr lang="en-US" sz="1200" dirty="0" err="1" smtClean="0">
                <a:latin typeface="Garamond" panose="02020404030301010803" pitchFamily="18" charset="0"/>
              </a:rPr>
              <a:t>EndDate</a:t>
            </a:r>
            <a:endParaRPr lang="en-US" sz="1200" dirty="0" smtClean="0">
              <a:latin typeface="Garamond" panose="02020404030301010803" pitchFamily="18" charset="0"/>
            </a:endParaRPr>
          </a:p>
          <a:p>
            <a:r>
              <a:rPr lang="en-US" sz="1200" dirty="0" smtClean="0">
                <a:latin typeface="Garamond" panose="02020404030301010803" pitchFamily="18" charset="0"/>
              </a:rPr>
              <a:t>Symptoms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Hospitalized</a:t>
            </a:r>
            <a:endParaRPr lang="en-US" sz="1200" dirty="0" smtClean="0">
              <a:latin typeface="Garamond" panose="02020404030301010803" pitchFamily="18" charset="0"/>
            </a:endParaRPr>
          </a:p>
          <a:p>
            <a:r>
              <a:rPr lang="en-US" sz="1200" dirty="0" err="1" smtClean="0">
                <a:latin typeface="Garamond" panose="02020404030301010803" pitchFamily="18" charset="0"/>
              </a:rPr>
              <a:t>LabResults</a:t>
            </a:r>
            <a:endParaRPr lang="en-US" sz="1200" dirty="0" smtClean="0">
              <a:latin typeface="Garamond" panose="02020404030301010803" pitchFamily="18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4891522" y="3478061"/>
            <a:ext cx="1615977" cy="125637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latin typeface="Garamond" panose="02020404030301010803" pitchFamily="18" charset="0"/>
              </a:rPr>
              <a:t>Violation</a:t>
            </a:r>
          </a:p>
          <a:p>
            <a:endParaRPr lang="en-US" sz="1200" dirty="0" smtClean="0">
              <a:latin typeface="Garamond" panose="02020404030301010803" pitchFamily="18" charset="0"/>
            </a:endParaRPr>
          </a:p>
          <a:p>
            <a:r>
              <a:rPr lang="en-US" sz="1200" dirty="0" err="1" smtClean="0">
                <a:latin typeface="Garamond" panose="02020404030301010803" pitchFamily="18" charset="0"/>
              </a:rPr>
              <a:t>ViolationID</a:t>
            </a:r>
            <a:r>
              <a:rPr lang="en-US" sz="1200" dirty="0" smtClean="0">
                <a:latin typeface="Garamond" panose="02020404030301010803" pitchFamily="18" charset="0"/>
              </a:rPr>
              <a:t>	PK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Year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Quarter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Type</a:t>
            </a:r>
            <a:endParaRPr lang="en-US" sz="1200" dirty="0">
              <a:latin typeface="Garamond" panose="02020404030301010803" pitchFamily="18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8842953" y="3312543"/>
            <a:ext cx="2477511" cy="229462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latin typeface="Garamond" panose="02020404030301010803" pitchFamily="18" charset="0"/>
              </a:rPr>
              <a:t>Census Report</a:t>
            </a:r>
          </a:p>
          <a:p>
            <a:endParaRPr lang="en-US" sz="1200" dirty="0" smtClean="0">
              <a:latin typeface="Garamond" panose="02020404030301010803" pitchFamily="18" charset="0"/>
            </a:endParaRPr>
          </a:p>
          <a:p>
            <a:r>
              <a:rPr lang="en-US" sz="1200" dirty="0" smtClean="0">
                <a:latin typeface="Garamond" panose="02020404030301010803" pitchFamily="18" charset="0"/>
              </a:rPr>
              <a:t>Year	PK</a:t>
            </a:r>
          </a:p>
          <a:p>
            <a:r>
              <a:rPr lang="en-US" sz="1200" dirty="0" err="1" smtClean="0">
                <a:solidFill>
                  <a:schemeClr val="tx1"/>
                </a:solidFill>
                <a:latin typeface="Garamond" panose="02020404030301010803" pitchFamily="18" charset="0"/>
              </a:rPr>
              <a:t>FIPSCode</a:t>
            </a:r>
            <a:endParaRPr lang="en-US" sz="1200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r>
              <a:rPr lang="en-US" sz="1200" dirty="0" err="1" smtClean="0">
                <a:latin typeface="Garamond" panose="02020404030301010803" pitchFamily="18" charset="0"/>
              </a:rPr>
              <a:t>EnvJusticeCriteria</a:t>
            </a:r>
            <a:endParaRPr lang="en-US" sz="1200" dirty="0" smtClean="0">
              <a:latin typeface="Garamond" panose="02020404030301010803" pitchFamily="18" charset="0"/>
            </a:endParaRPr>
          </a:p>
          <a:p>
            <a:r>
              <a:rPr lang="en-US" sz="1200" dirty="0" err="1" smtClean="0">
                <a:latin typeface="Garamond" panose="02020404030301010803" pitchFamily="18" charset="0"/>
              </a:rPr>
              <a:t>EJBlockGroups</a:t>
            </a:r>
            <a:endParaRPr lang="en-US" sz="1200" dirty="0" smtClean="0">
              <a:latin typeface="Garamond" panose="02020404030301010803" pitchFamily="18" charset="0"/>
            </a:endParaRPr>
          </a:p>
          <a:p>
            <a:r>
              <a:rPr lang="en-US" sz="1200" dirty="0" err="1" smtClean="0">
                <a:latin typeface="Garamond" panose="02020404030301010803" pitchFamily="18" charset="0"/>
              </a:rPr>
              <a:t>TotalBlockGroups</a:t>
            </a:r>
            <a:endParaRPr lang="en-US" sz="1200" dirty="0" smtClean="0">
              <a:latin typeface="Garamond" panose="02020404030301010803" pitchFamily="18" charset="0"/>
            </a:endParaRPr>
          </a:p>
          <a:p>
            <a:r>
              <a:rPr lang="en-US" sz="1200" dirty="0" err="1" smtClean="0">
                <a:latin typeface="Garamond" panose="02020404030301010803" pitchFamily="18" charset="0"/>
              </a:rPr>
              <a:t>PercentEJBlockGroups</a:t>
            </a:r>
            <a:endParaRPr lang="en-US" sz="1200" dirty="0" smtClean="0">
              <a:latin typeface="Garamond" panose="02020404030301010803" pitchFamily="18" charset="0"/>
            </a:endParaRPr>
          </a:p>
          <a:p>
            <a:r>
              <a:rPr lang="en-US" sz="1200" dirty="0" err="1" smtClean="0">
                <a:latin typeface="Garamond" panose="02020404030301010803" pitchFamily="18" charset="0"/>
              </a:rPr>
              <a:t>EJBGPopulation</a:t>
            </a:r>
            <a:endParaRPr lang="en-US" sz="1200" dirty="0" smtClean="0">
              <a:latin typeface="Garamond" panose="02020404030301010803" pitchFamily="18" charset="0"/>
            </a:endParaRPr>
          </a:p>
          <a:p>
            <a:r>
              <a:rPr lang="en-US" sz="1200" dirty="0" err="1" smtClean="0">
                <a:latin typeface="Garamond" panose="02020404030301010803" pitchFamily="18" charset="0"/>
              </a:rPr>
              <a:t>TotalPopulation</a:t>
            </a:r>
            <a:endParaRPr lang="en-US" sz="1200" dirty="0" smtClean="0">
              <a:latin typeface="Garamond" panose="02020404030301010803" pitchFamily="18" charset="0"/>
            </a:endParaRPr>
          </a:p>
          <a:p>
            <a:r>
              <a:rPr lang="en-US" sz="1200" dirty="0" err="1" smtClean="0">
                <a:latin typeface="Garamond" panose="02020404030301010803" pitchFamily="18" charset="0"/>
              </a:rPr>
              <a:t>PercentEJBGPopulation</a:t>
            </a:r>
            <a:endParaRPr lang="en-US" sz="1200" dirty="0">
              <a:latin typeface="Garamond" panose="02020404030301010803" pitchFamily="18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7615098" y="1738221"/>
            <a:ext cx="1481562" cy="119907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 smtClean="0">
                <a:latin typeface="Garamond" panose="02020404030301010803" pitchFamily="18" charset="0"/>
              </a:rPr>
              <a:t>LocationPolygon</a:t>
            </a:r>
            <a:endParaRPr lang="en-US" sz="1200" b="1" dirty="0" smtClean="0">
              <a:latin typeface="Garamond" panose="02020404030301010803" pitchFamily="18" charset="0"/>
            </a:endParaRPr>
          </a:p>
          <a:p>
            <a:endParaRPr lang="en-US" sz="1200" dirty="0">
              <a:latin typeface="Garamond" panose="02020404030301010803" pitchFamily="18" charset="0"/>
            </a:endParaRPr>
          </a:p>
          <a:p>
            <a:r>
              <a:rPr lang="en-US" sz="1200" dirty="0" smtClean="0">
                <a:latin typeface="Garamond" panose="02020404030301010803" pitchFamily="18" charset="0"/>
              </a:rPr>
              <a:t>PWSID 	PK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Latitude	PK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Longitude 	PK</a:t>
            </a:r>
          </a:p>
        </p:txBody>
      </p:sp>
      <p:cxnSp>
        <p:nvCxnSpPr>
          <p:cNvPr id="12" name="Straight Connector 11"/>
          <p:cNvCxnSpPr>
            <a:stCxn id="10" idx="1"/>
            <a:endCxn id="4" idx="3"/>
          </p:cNvCxnSpPr>
          <p:nvPr/>
        </p:nvCxnSpPr>
        <p:spPr>
          <a:xfrm flipH="1">
            <a:off x="6727584" y="2337758"/>
            <a:ext cx="8875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Decision 17"/>
          <p:cNvSpPr/>
          <p:nvPr/>
        </p:nvSpPr>
        <p:spPr>
          <a:xfrm>
            <a:off x="6727584" y="2257962"/>
            <a:ext cx="199844" cy="159589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673630" y="3267727"/>
            <a:ext cx="477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0…*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7176242" y="2086927"/>
            <a:ext cx="477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3…*</a:t>
            </a:r>
            <a:endParaRPr lang="en-US" sz="1100" dirty="0"/>
          </a:p>
        </p:txBody>
      </p:sp>
      <p:sp>
        <p:nvSpPr>
          <p:cNvPr id="40" name="Flowchart: Decision 39"/>
          <p:cNvSpPr/>
          <p:nvPr/>
        </p:nvSpPr>
        <p:spPr>
          <a:xfrm>
            <a:off x="4447540" y="2251488"/>
            <a:ext cx="199844" cy="159589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249581" y="2081476"/>
            <a:ext cx="477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0</a:t>
            </a:r>
            <a:r>
              <a:rPr lang="en-US" sz="1100" dirty="0" smtClean="0"/>
              <a:t>…*</a:t>
            </a:r>
            <a:endParaRPr lang="en-US" sz="1100" dirty="0"/>
          </a:p>
        </p:txBody>
      </p:sp>
      <p:sp>
        <p:nvSpPr>
          <p:cNvPr id="21" name="Flowchart: Process 7"/>
          <p:cNvSpPr/>
          <p:nvPr/>
        </p:nvSpPr>
        <p:spPr>
          <a:xfrm>
            <a:off x="2931485" y="5451026"/>
            <a:ext cx="1615977" cy="71248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latin typeface="Garamond" panose="02020404030301010803" pitchFamily="18" charset="0"/>
              </a:rPr>
              <a:t>EPA Violation</a:t>
            </a:r>
          </a:p>
          <a:p>
            <a:endParaRPr lang="en-US" sz="1200" dirty="0" smtClean="0">
              <a:latin typeface="Garamond" panose="02020404030301010803" pitchFamily="18" charset="0"/>
            </a:endParaRPr>
          </a:p>
          <a:p>
            <a:r>
              <a:rPr lang="en-US" sz="1200" dirty="0" smtClean="0">
                <a:latin typeface="Garamond" panose="02020404030301010803" pitchFamily="18" charset="0"/>
              </a:rPr>
              <a:t>Quality</a:t>
            </a:r>
          </a:p>
        </p:txBody>
      </p:sp>
      <p:sp>
        <p:nvSpPr>
          <p:cNvPr id="22" name="Flowchart: Process 49"/>
          <p:cNvSpPr/>
          <p:nvPr/>
        </p:nvSpPr>
        <p:spPr>
          <a:xfrm>
            <a:off x="4654819" y="10873"/>
            <a:ext cx="2035896" cy="105524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latin typeface="Garamond" panose="02020404030301010803" pitchFamily="18" charset="0"/>
              </a:rPr>
              <a:t>Primary County Served</a:t>
            </a:r>
          </a:p>
          <a:p>
            <a:r>
              <a:rPr lang="en-US" sz="1200" dirty="0">
                <a:latin typeface="Garamond" panose="02020404030301010803" pitchFamily="18" charset="0"/>
              </a:rPr>
              <a:t>County	PK</a:t>
            </a:r>
          </a:p>
          <a:p>
            <a:r>
              <a:rPr lang="en-US" sz="1200" dirty="0">
                <a:latin typeface="Garamond" panose="02020404030301010803" pitchFamily="18" charset="0"/>
              </a:rPr>
              <a:t>State	</a:t>
            </a:r>
            <a:r>
              <a:rPr lang="en-US" sz="1200" dirty="0" smtClean="0">
                <a:latin typeface="Garamond" panose="02020404030301010803" pitchFamily="18" charset="0"/>
              </a:rPr>
              <a:t>PK</a:t>
            </a:r>
            <a:endParaRPr lang="en-US" sz="1200" dirty="0" smtClean="0">
              <a:latin typeface="Garamond" panose="02020404030301010803" pitchFamily="18" charset="0"/>
            </a:endParaRPr>
          </a:p>
          <a:p>
            <a:r>
              <a:rPr lang="en-US" sz="1200" dirty="0" err="1" smtClean="0">
                <a:latin typeface="Garamond" panose="02020404030301010803" pitchFamily="18" charset="0"/>
              </a:rPr>
              <a:t>CountyFIPSCode</a:t>
            </a:r>
            <a:endParaRPr lang="en-US" sz="1200" dirty="0" smtClean="0">
              <a:latin typeface="Garamond" panose="02020404030301010803" pitchFamily="18" charset="0"/>
            </a:endParaRPr>
          </a:p>
          <a:p>
            <a:r>
              <a:rPr lang="en-US" sz="1200" dirty="0" smtClean="0">
                <a:latin typeface="Garamond" panose="02020404030301010803" pitchFamily="18" charset="0"/>
              </a:rPr>
              <a:t>Municipality</a:t>
            </a:r>
            <a:endParaRPr lang="en-US" sz="1200" dirty="0" smtClean="0">
              <a:latin typeface="Garamond" panose="02020404030301010803" pitchFamily="18" charset="0"/>
            </a:endParaRPr>
          </a:p>
        </p:txBody>
      </p:sp>
      <p:sp>
        <p:nvSpPr>
          <p:cNvPr id="29" name="Flowchart: Decision 17"/>
          <p:cNvSpPr/>
          <p:nvPr/>
        </p:nvSpPr>
        <p:spPr>
          <a:xfrm>
            <a:off x="5572845" y="1507588"/>
            <a:ext cx="199844" cy="159589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22" idx="2"/>
            <a:endCxn id="29" idx="0"/>
          </p:cNvCxnSpPr>
          <p:nvPr/>
        </p:nvCxnSpPr>
        <p:spPr>
          <a:xfrm>
            <a:off x="5672767" y="1066114"/>
            <a:ext cx="0" cy="441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04367" y="1026250"/>
            <a:ext cx="477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1</a:t>
            </a:r>
            <a:r>
              <a:rPr lang="en-US" sz="1100" dirty="0" smtClean="0"/>
              <a:t>…*</a:t>
            </a:r>
            <a:endParaRPr lang="en-US" sz="1100" dirty="0"/>
          </a:p>
        </p:txBody>
      </p:sp>
      <p:cxnSp>
        <p:nvCxnSpPr>
          <p:cNvPr id="52" name="Straight Connector 51"/>
          <p:cNvCxnSpPr>
            <a:endCxn id="9" idx="0"/>
          </p:cNvCxnSpPr>
          <p:nvPr/>
        </p:nvCxnSpPr>
        <p:spPr>
          <a:xfrm>
            <a:off x="10081708" y="538493"/>
            <a:ext cx="1" cy="2774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2" idx="3"/>
          </p:cNvCxnSpPr>
          <p:nvPr/>
        </p:nvCxnSpPr>
        <p:spPr>
          <a:xfrm flipV="1">
            <a:off x="6690715" y="538493"/>
            <a:ext cx="339099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081708" y="3008463"/>
            <a:ext cx="477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  <a:r>
              <a:rPr lang="en-US" sz="1100" dirty="0" smtClean="0"/>
              <a:t>…*</a:t>
            </a:r>
            <a:endParaRPr 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197381" y="3740788"/>
            <a:ext cx="2806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EPA have a database for quarterly reported data; while those data are reported by water utility which are sampled monthly.</a:t>
            </a:r>
          </a:p>
        </p:txBody>
      </p:sp>
      <p:sp>
        <p:nvSpPr>
          <p:cNvPr id="34" name="Flowchart: Process 5"/>
          <p:cNvSpPr/>
          <p:nvPr/>
        </p:nvSpPr>
        <p:spPr>
          <a:xfrm>
            <a:off x="4798432" y="5194602"/>
            <a:ext cx="1795940" cy="163421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latin typeface="Garamond" panose="02020404030301010803" pitchFamily="18" charset="0"/>
              </a:rPr>
              <a:t>Point Violation</a:t>
            </a:r>
          </a:p>
          <a:p>
            <a:endParaRPr lang="en-US" sz="1200" b="1" dirty="0">
              <a:latin typeface="Garamond" panose="02020404030301010803" pitchFamily="18" charset="0"/>
            </a:endParaRPr>
          </a:p>
          <a:p>
            <a:r>
              <a:rPr lang="en-US" sz="1200" dirty="0" smtClean="0">
                <a:latin typeface="Garamond" panose="02020404030301010803" pitchFamily="18" charset="0"/>
              </a:rPr>
              <a:t>Date 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Time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Latitude</a:t>
            </a:r>
            <a:endParaRPr lang="en-US" sz="1200" dirty="0" smtClean="0">
              <a:latin typeface="Garamond" panose="02020404030301010803" pitchFamily="18" charset="0"/>
            </a:endParaRPr>
          </a:p>
          <a:p>
            <a:r>
              <a:rPr lang="en-US" sz="1200" dirty="0" smtClean="0">
                <a:latin typeface="Garamond" panose="02020404030301010803" pitchFamily="18" charset="0"/>
              </a:rPr>
              <a:t>Longitude</a:t>
            </a:r>
            <a:endParaRPr lang="en-US" sz="1200" dirty="0" smtClean="0">
              <a:latin typeface="Garamond" panose="02020404030301010803" pitchFamily="18" charset="0"/>
            </a:endParaRPr>
          </a:p>
          <a:p>
            <a:r>
              <a:rPr lang="en-US" sz="1200" dirty="0" smtClean="0">
                <a:latin typeface="Garamond" panose="02020404030301010803" pitchFamily="18" charset="0"/>
              </a:rPr>
              <a:t>Quality</a:t>
            </a:r>
          </a:p>
          <a:p>
            <a:r>
              <a:rPr lang="en-US" sz="1200" dirty="0" err="1" smtClean="0">
                <a:latin typeface="Garamond" panose="02020404030301010803" pitchFamily="18" charset="0"/>
              </a:rPr>
              <a:t>PointType</a:t>
            </a:r>
            <a:r>
              <a:rPr lang="en-US" sz="1200" dirty="0" smtClean="0">
                <a:latin typeface="Garamond" panose="02020404030301010803" pitchFamily="18" charset="0"/>
              </a:rPr>
              <a:t> </a:t>
            </a:r>
            <a:r>
              <a:rPr lang="en-US" sz="800" dirty="0" smtClean="0">
                <a:latin typeface="Garamond" panose="02020404030301010803" pitchFamily="18" charset="0"/>
              </a:rPr>
              <a:t>//tap </a:t>
            </a:r>
            <a:r>
              <a:rPr lang="en-US" sz="800" dirty="0" smtClean="0">
                <a:latin typeface="Garamond" panose="02020404030301010803" pitchFamily="18" charset="0"/>
              </a:rPr>
              <a:t>or field sample</a:t>
            </a:r>
          </a:p>
          <a:p>
            <a:endParaRPr lang="en-US" sz="1200" dirty="0" smtClean="0">
              <a:latin typeface="Garamond" panose="02020404030301010803" pitchFamily="18" charset="0"/>
            </a:endParaRPr>
          </a:p>
        </p:txBody>
      </p:sp>
      <p:sp>
        <p:nvSpPr>
          <p:cNvPr id="2" name="Triangle 1"/>
          <p:cNvSpPr/>
          <p:nvPr/>
        </p:nvSpPr>
        <p:spPr>
          <a:xfrm>
            <a:off x="5582054" y="4847253"/>
            <a:ext cx="234726" cy="21945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8" idx="2"/>
            <a:endCxn id="2" idx="0"/>
          </p:cNvCxnSpPr>
          <p:nvPr/>
        </p:nvCxnSpPr>
        <p:spPr>
          <a:xfrm flipH="1">
            <a:off x="5699417" y="4734435"/>
            <a:ext cx="94" cy="112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2" idx="4"/>
          </p:cNvCxnSpPr>
          <p:nvPr/>
        </p:nvCxnSpPr>
        <p:spPr>
          <a:xfrm flipH="1">
            <a:off x="5816780" y="5066709"/>
            <a:ext cx="18365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2" idx="2"/>
          </p:cNvCxnSpPr>
          <p:nvPr/>
        </p:nvCxnSpPr>
        <p:spPr>
          <a:xfrm>
            <a:off x="3739473" y="5066709"/>
            <a:ext cx="18425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4" idx="0"/>
            <a:endCxn id="2" idx="3"/>
          </p:cNvCxnSpPr>
          <p:nvPr/>
        </p:nvCxnSpPr>
        <p:spPr>
          <a:xfrm flipV="1">
            <a:off x="5696402" y="5066709"/>
            <a:ext cx="3015" cy="127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3739473" y="5066709"/>
            <a:ext cx="4" cy="38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7653332" y="5066709"/>
            <a:ext cx="4" cy="38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480024" y="4631436"/>
            <a:ext cx="1537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</a:rPr>
              <a:t>Complete Coverage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No </a:t>
            </a:r>
            <a:r>
              <a:rPr lang="en-US" sz="1200" dirty="0" smtClean="0">
                <a:latin typeface="Garamond" panose="02020404030301010803" pitchFamily="18" charset="0"/>
              </a:rPr>
              <a:t>Overlap</a:t>
            </a:r>
            <a:endParaRPr lang="en-US" sz="1200" dirty="0">
              <a:latin typeface="Garamond" panose="02020404030301010803" pitchFamily="18" charset="0"/>
            </a:endParaRPr>
          </a:p>
        </p:txBody>
      </p:sp>
      <p:sp>
        <p:nvSpPr>
          <p:cNvPr id="67" name="Flowchart: Decision 17"/>
          <p:cNvSpPr/>
          <p:nvPr/>
        </p:nvSpPr>
        <p:spPr>
          <a:xfrm>
            <a:off x="5589503" y="3019487"/>
            <a:ext cx="219828" cy="159589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TextBox 536"/>
          <p:cNvSpPr txBox="1"/>
          <p:nvPr/>
        </p:nvSpPr>
        <p:spPr>
          <a:xfrm>
            <a:off x="5350869" y="3202344"/>
            <a:ext cx="34873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PK</a:t>
            </a:r>
            <a:endParaRPr lang="en-US" sz="1200" dirty="0"/>
          </a:p>
        </p:txBody>
      </p:sp>
      <p:cxnSp>
        <p:nvCxnSpPr>
          <p:cNvPr id="539" name="Straight Connector 538"/>
          <p:cNvCxnSpPr>
            <a:stCxn id="67" idx="2"/>
            <a:endCxn id="8" idx="0"/>
          </p:cNvCxnSpPr>
          <p:nvPr/>
        </p:nvCxnSpPr>
        <p:spPr>
          <a:xfrm>
            <a:off x="5699417" y="3179076"/>
            <a:ext cx="94" cy="298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Flowchart: Decision 17"/>
          <p:cNvSpPr/>
          <p:nvPr/>
        </p:nvSpPr>
        <p:spPr>
          <a:xfrm>
            <a:off x="6687462" y="462054"/>
            <a:ext cx="199844" cy="159589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TextBox 542"/>
          <p:cNvSpPr txBox="1"/>
          <p:nvPr/>
        </p:nvSpPr>
        <p:spPr>
          <a:xfrm>
            <a:off x="7271254" y="2339911"/>
            <a:ext cx="34873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PK</a:t>
            </a:r>
            <a:endParaRPr lang="en-US" sz="1200" dirty="0"/>
          </a:p>
        </p:txBody>
      </p:sp>
      <p:sp>
        <p:nvSpPr>
          <p:cNvPr id="544" name="TextBox 543"/>
          <p:cNvSpPr txBox="1"/>
          <p:nvPr/>
        </p:nvSpPr>
        <p:spPr>
          <a:xfrm>
            <a:off x="5323152" y="1070315"/>
            <a:ext cx="34873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PK</a:t>
            </a:r>
            <a:endParaRPr lang="en-US" sz="1200" dirty="0"/>
          </a:p>
        </p:txBody>
      </p:sp>
      <p:sp>
        <p:nvSpPr>
          <p:cNvPr id="42" name="Flowchart: Process 9"/>
          <p:cNvSpPr/>
          <p:nvPr/>
        </p:nvSpPr>
        <p:spPr>
          <a:xfrm>
            <a:off x="10474696" y="686446"/>
            <a:ext cx="1481562" cy="120282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latin typeface="Garamond" panose="02020404030301010803" pitchFamily="18" charset="0"/>
              </a:rPr>
              <a:t>Surveyed</a:t>
            </a:r>
          </a:p>
          <a:p>
            <a:endParaRPr lang="en-US" sz="1200" dirty="0">
              <a:latin typeface="Garamond" panose="02020404030301010803" pitchFamily="18" charset="0"/>
            </a:endParaRPr>
          </a:p>
          <a:p>
            <a:r>
              <a:rPr lang="en-US" sz="1200" dirty="0" smtClean="0">
                <a:latin typeface="Garamond" panose="02020404030301010803" pitchFamily="18" charset="0"/>
              </a:rPr>
              <a:t>PWSID 	PK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County	</a:t>
            </a:r>
            <a:r>
              <a:rPr lang="en-US" sz="1200" dirty="0" smtClean="0">
                <a:latin typeface="Garamond" panose="02020404030301010803" pitchFamily="18" charset="0"/>
              </a:rPr>
              <a:t>PK</a:t>
            </a:r>
          </a:p>
          <a:p>
            <a:r>
              <a:rPr lang="en-US" sz="1200" dirty="0" smtClean="0">
                <a:latin typeface="Garamond" panose="02020404030301010803" pitchFamily="18" charset="0"/>
              </a:rPr>
              <a:t>State	PK</a:t>
            </a:r>
            <a:endParaRPr lang="en-US" sz="1200" dirty="0" smtClean="0">
              <a:latin typeface="Garamond" panose="02020404030301010803" pitchFamily="18" charset="0"/>
            </a:endParaRPr>
          </a:p>
          <a:p>
            <a:r>
              <a:rPr lang="en-US" sz="1200" dirty="0" smtClean="0">
                <a:latin typeface="Garamond" panose="02020404030301010803" pitchFamily="18" charset="0"/>
              </a:rPr>
              <a:t>Year	</a:t>
            </a:r>
            <a:r>
              <a:rPr lang="en-US" sz="1200" dirty="0" smtClean="0">
                <a:latin typeface="Garamond" panose="02020404030301010803" pitchFamily="18" charset="0"/>
              </a:rPr>
              <a:t>PK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448596" y="1950982"/>
            <a:ext cx="150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Garamond" panose="02020404030301010803" pitchFamily="18" charset="0"/>
              </a:rPr>
              <a:t>The association of Census report and and Primary County Served with be based on the PKs from two tables.</a:t>
            </a:r>
            <a:endParaRPr lang="en-US" sz="800" dirty="0">
              <a:latin typeface="Garamond" panose="02020404030301010803" pitchFamily="18" charset="0"/>
            </a:endParaRPr>
          </a:p>
        </p:txBody>
      </p:sp>
      <p:cxnSp>
        <p:nvCxnSpPr>
          <p:cNvPr id="28" name="Straight Connector 27"/>
          <p:cNvCxnSpPr>
            <a:stCxn id="42" idx="1"/>
          </p:cNvCxnSpPr>
          <p:nvPr/>
        </p:nvCxnSpPr>
        <p:spPr>
          <a:xfrm flipH="1">
            <a:off x="10081708" y="1287860"/>
            <a:ext cx="3929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0" idx="1"/>
            <a:endCxn id="7" idx="3"/>
          </p:cNvCxnSpPr>
          <p:nvPr/>
        </p:nvCxnSpPr>
        <p:spPr>
          <a:xfrm flipH="1" flipV="1">
            <a:off x="3320418" y="2325835"/>
            <a:ext cx="1127122" cy="5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5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6606</TotalTime>
  <Words>102</Words>
  <Application>Microsoft Office PowerPoint</Application>
  <PresentationFormat>Widescreen</PresentationFormat>
  <Paragraphs>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Aron Aziz</dc:creator>
  <cp:lastModifiedBy>Aron Aziz</cp:lastModifiedBy>
  <cp:revision>23</cp:revision>
  <cp:lastPrinted>2018-03-01T16:24:55Z</cp:lastPrinted>
  <dcterms:created xsi:type="dcterms:W3CDTF">2018-02-21T21:59:27Z</dcterms:created>
  <dcterms:modified xsi:type="dcterms:W3CDTF">2018-03-02T17:27:27Z</dcterms:modified>
</cp:coreProperties>
</file>