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2" r:id="rId5"/>
    <p:sldId id="265" r:id="rId6"/>
    <p:sldId id="269" r:id="rId7"/>
    <p:sldId id="266" r:id="rId8"/>
    <p:sldId id="258" r:id="rId9"/>
    <p:sldId id="264" r:id="rId10"/>
    <p:sldId id="276" r:id="rId11"/>
    <p:sldId id="286" r:id="rId12"/>
    <p:sldId id="278" r:id="rId13"/>
    <p:sldId id="283" r:id="rId14"/>
    <p:sldId id="277" r:id="rId15"/>
    <p:sldId id="275" r:id="rId16"/>
    <p:sldId id="274" r:id="rId17"/>
    <p:sldId id="281" r:id="rId18"/>
    <p:sldId id="284" r:id="rId19"/>
    <p:sldId id="285" r:id="rId20"/>
    <p:sldId id="279" r:id="rId21"/>
    <p:sldId id="273" r:id="rId22"/>
    <p:sldId id="270" r:id="rId23"/>
    <p:sldId id="259" r:id="rId24"/>
    <p:sldId id="260" r:id="rId25"/>
    <p:sldId id="262" r:id="rId26"/>
    <p:sldId id="261" r:id="rId27"/>
    <p:sldId id="271" r:id="rId28"/>
    <p:sldId id="280" r:id="rId29"/>
    <p:sldId id="282" r:id="rId30"/>
    <p:sldId id="26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1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8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23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40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50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7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91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7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6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00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A17C-015C-4CF1-9764-B7DB070202A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2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ax/compat-table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5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hyperlink" Target="https://kangax.github.io/compat-table/es6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gif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spanel.io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622024" cy="2387600"/>
          </a:xfrm>
        </p:spPr>
        <p:txBody>
          <a:bodyPr>
            <a:normAutofit/>
          </a:bodyPr>
          <a:lstStyle/>
          <a:p>
            <a:r>
              <a:rPr lang="ru-RU" sz="4400" dirty="0"/>
              <a:t>Изменяем REST-у и </a:t>
            </a:r>
            <a:r>
              <a:rPr lang="en-US" sz="4400" dirty="0" smtClean="0"/>
              <a:t>Java</a:t>
            </a:r>
            <a:r>
              <a:rPr lang="ru-RU" sz="4400" dirty="0" smtClean="0"/>
              <a:t> </a:t>
            </a:r>
            <a:r>
              <a:rPr lang="en-US" sz="4400" dirty="0"/>
              <a:t>c </a:t>
            </a:r>
            <a:r>
              <a:rPr lang="en-US" sz="4400" dirty="0" err="1"/>
              <a:t>GraphQL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ru-RU" sz="4400" dirty="0" err="1" smtClean="0"/>
              <a:t>Node</a:t>
            </a:r>
            <a:r>
              <a:rPr lang="en-US" sz="4400" dirty="0" smtClean="0"/>
              <a:t>JS</a:t>
            </a:r>
            <a:br>
              <a:rPr lang="en-US" sz="4400" dirty="0" smtClean="0"/>
            </a:br>
            <a:r>
              <a:rPr lang="ru-RU" sz="2000" dirty="0" smtClean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Или </a:t>
            </a:r>
            <a:r>
              <a:rPr lang="ru-RU" sz="3200" dirty="0"/>
              <a:t>как я дожил до неразборчивости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в </a:t>
            </a:r>
            <a:r>
              <a:rPr lang="ru-RU" sz="3200" dirty="0"/>
              <a:t>используемых технологиях в 2018 году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26194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Беседа Андрей Сергеевич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нынче Главный Архитектор</a:t>
            </a:r>
            <a:r>
              <a:rPr lang="en-US" dirty="0" smtClean="0"/>
              <a:t> </a:t>
            </a:r>
            <a:r>
              <a:rPr lang="ru-RU" dirty="0" err="1" smtClean="0"/>
              <a:t>Синимекс</a:t>
            </a:r>
            <a:endParaRPr lang="en-US" dirty="0" smtClean="0"/>
          </a:p>
          <a:p>
            <a:endParaRPr lang="en-US" dirty="0"/>
          </a:p>
          <a:p>
            <a:r>
              <a:rPr lang="ru-RU" sz="1800" dirty="0" smtClean="0"/>
              <a:t>Опыт программирования</a:t>
            </a:r>
            <a:r>
              <a:rPr lang="en-US" sz="1800" dirty="0"/>
              <a:t> </a:t>
            </a:r>
            <a:r>
              <a:rPr lang="en-US" sz="1800" dirty="0" smtClean="0"/>
              <a:t>~25</a:t>
            </a:r>
            <a:r>
              <a:rPr lang="ru-RU" sz="1800" dirty="0" smtClean="0"/>
              <a:t>лет</a:t>
            </a:r>
            <a:br>
              <a:rPr lang="ru-RU" sz="1800" dirty="0" smtClean="0"/>
            </a:br>
            <a:r>
              <a:rPr lang="ru-RU" sz="1800" dirty="0" smtClean="0"/>
              <a:t>В </a:t>
            </a:r>
            <a:r>
              <a:rPr lang="ru-RU" sz="1800" dirty="0" err="1" smtClean="0"/>
              <a:t>Синимексе</a:t>
            </a:r>
            <a:r>
              <a:rPr lang="ru-RU" sz="1800" dirty="0" smtClean="0"/>
              <a:t> с 3.07.1997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6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vs REST</a:t>
            </a:r>
            <a:r>
              <a:rPr lang="ru-RU" dirty="0" smtClean="0"/>
              <a:t> – </a:t>
            </a:r>
            <a:r>
              <a:rPr lang="en-US" dirty="0" smtClean="0">
                <a:solidFill>
                  <a:srgbClr val="00B050"/>
                </a:solidFill>
              </a:rPr>
              <a:t>REST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2054" name="Picture 6" descr="REST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7" y="1565126"/>
            <a:ext cx="10813947" cy="47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11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vs REST</a:t>
            </a:r>
            <a:r>
              <a:rPr lang="ru-RU" dirty="0" smtClean="0"/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GraphQL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2056" name="Picture 8" descr="GraphQL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446835"/>
            <a:ext cx="10812985" cy="472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8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endParaRPr lang="ru-R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078992"/>
            <a:ext cx="1094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dirty="0" err="1"/>
              <a:t>GraphQL</a:t>
            </a:r>
            <a:r>
              <a:rPr lang="ru-RU" dirty="0"/>
              <a:t> это </a:t>
            </a:r>
            <a:r>
              <a:rPr lang="ru-RU" dirty="0" smtClean="0"/>
              <a:t>язык запросов, </a:t>
            </a:r>
            <a:r>
              <a:rPr lang="ru-RU" dirty="0"/>
              <a:t>который описывает как запрашивать </a:t>
            </a:r>
            <a:r>
              <a:rPr lang="ru-RU" dirty="0" smtClean="0"/>
              <a:t>данные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Позволяет клиенту точно указать, какие данные ему </a:t>
            </a:r>
            <a:r>
              <a:rPr lang="ru-RU" dirty="0" smtClean="0"/>
              <a:t>нужны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Облегчает агрегацию данных из нескольких </a:t>
            </a:r>
            <a:r>
              <a:rPr lang="ru-RU" dirty="0" smtClean="0"/>
              <a:t>источников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Использует систему типов для описания </a:t>
            </a:r>
            <a:r>
              <a:rPr lang="ru-RU" dirty="0" smtClean="0"/>
              <a:t>данных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1026" name="Picture 2" descr="ÐÐ°ÑÑÐ¸Ð½ÐºÐ¸ Ð¿Ð¾ Ð·Ð°Ð¿ÑÐ¾ÑÑ graph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66" y="365125"/>
            <a:ext cx="3130682" cy="109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graphql sche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6" y="2360601"/>
            <a:ext cx="8825028" cy="406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458175" y="2433720"/>
            <a:ext cx="212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Типы запросов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Subscription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4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vs REST</a:t>
            </a:r>
            <a:r>
              <a:rPr lang="ru-RU" dirty="0" smtClean="0"/>
              <a:t> - </a:t>
            </a:r>
            <a:r>
              <a:rPr lang="ru-RU" dirty="0" smtClean="0">
                <a:solidFill>
                  <a:srgbClr val="00B050"/>
                </a:solidFill>
              </a:rPr>
              <a:t>Композиция вызовов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076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1" y="1643605"/>
            <a:ext cx="5054664" cy="46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-images-1.medium.com/max/1125/1*9xVwRy6KPILYa5iLoQZnO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68" y="1643605"/>
            <a:ext cx="5097732" cy="32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4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4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ru-RU" dirty="0" smtClean="0"/>
              <a:t> – </a:t>
            </a:r>
            <a:r>
              <a:rPr lang="ru-RU" dirty="0">
                <a:solidFill>
                  <a:srgbClr val="00B050"/>
                </a:solidFill>
              </a:rPr>
              <a:t>Композиция вызовов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78991"/>
            <a:ext cx="10713720" cy="53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9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as Gateway</a:t>
            </a:r>
            <a:endParaRPr lang="ru-RU" u="sng" dirty="0"/>
          </a:p>
        </p:txBody>
      </p:sp>
      <p:pic>
        <p:nvPicPr>
          <p:cNvPr id="7170" name="Picture 2" descr="ÐÐ°ÑÑÐ¸Ð½ÐºÐ¸ Ð¿Ð¾ Ð·Ð°Ð¿ÑÐ¾ÑÑ graphql resol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93953"/>
            <a:ext cx="10713720" cy="523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1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Shema Language </a:t>
            </a:r>
            <a:endParaRPr lang="ru-RU" u="sng" dirty="0"/>
          </a:p>
        </p:txBody>
      </p:sp>
      <p:pic>
        <p:nvPicPr>
          <p:cNvPr id="2058" name="Picture 10" descr="ÐÐ°ÑÑÐ¸Ð½ÐºÐ¸ Ð¿Ð¾ Ð·Ð°Ð¿ÑÐ¾ÑÑ graphql sch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078992"/>
            <a:ext cx="10713720" cy="539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4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Запрашивем</a:t>
            </a:r>
            <a:r>
              <a:rPr lang="ru-RU" dirty="0" smtClean="0"/>
              <a:t> только то, что надо</a:t>
            </a:r>
            <a:endParaRPr lang="ru-RU" u="sng" dirty="0"/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078990"/>
            <a:ext cx="9162288" cy="525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8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endParaRPr lang="ru-RU" u="sng" dirty="0"/>
          </a:p>
        </p:txBody>
      </p:sp>
      <p:pic>
        <p:nvPicPr>
          <p:cNvPr id="1026" name="Picture 2" descr="ÐÐ°ÑÑÐ¸Ð½ÐºÐ¸ Ð¿Ð¾ Ð·Ð°Ð¿ÑÐ¾ÑÑ graph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66" y="365125"/>
            <a:ext cx="3130682" cy="109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ÐÐ°ÑÑÐ¸Ð½ÐºÐ¸ Ð¿Ð¾ Ð·Ð°Ð¿ÑÐ¾ÑÑ graphql cy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" y="1460863"/>
            <a:ext cx="9973905" cy="508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40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/>
              <a:t> </a:t>
            </a:r>
            <a:r>
              <a:rPr lang="en-US" u="sng" dirty="0" smtClean="0"/>
              <a:t>Resolve Cycle</a:t>
            </a:r>
            <a:endParaRPr lang="ru-RU" u="sng" dirty="0"/>
          </a:p>
        </p:txBody>
      </p:sp>
      <p:pic>
        <p:nvPicPr>
          <p:cNvPr id="6146" name="Picture 2" descr="ÐÐ°ÑÑÐ¸Ð½ÐºÐ¸ Ð¿Ð¾ Ð·Ð°Ð¿ÑÐ¾ÑÑ graphql resol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82559"/>
            <a:ext cx="1071372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2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ru-RU" u="sng" dirty="0" smtClean="0"/>
              <a:t>О чем буду рассказывать (</a:t>
            </a:r>
            <a:r>
              <a:rPr lang="en-US" u="sng" dirty="0" smtClean="0"/>
              <a:t>#</a:t>
            </a:r>
            <a:r>
              <a:rPr lang="ru-RU" u="sng" dirty="0" smtClean="0"/>
              <a:t>1)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207008"/>
            <a:ext cx="109453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Что нужно для эффективной разработки приложений</a:t>
            </a:r>
            <a:r>
              <a:rPr lang="en-US" sz="2000" b="1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Среда разработки</a:t>
            </a:r>
            <a:r>
              <a:rPr lang="en-US" dirty="0" smtClean="0"/>
              <a:t>: IntelliJ IDEA</a:t>
            </a:r>
            <a:r>
              <a:rPr lang="ru-RU" dirty="0" smtClean="0"/>
              <a:t> (остальные можно забыть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>)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Язык программирования</a:t>
            </a:r>
            <a:r>
              <a:rPr lang="en-US" dirty="0" smtClean="0"/>
              <a:t>: Java, JavaScript, Go, PHP, C#, </a:t>
            </a:r>
            <a:r>
              <a:rPr lang="ru-RU" dirty="0" smtClean="0"/>
              <a:t>… или производные языки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Runtime: JVM, </a:t>
            </a:r>
            <a:r>
              <a:rPr lang="en-US" dirty="0" err="1" smtClean="0"/>
              <a:t>NodeJS</a:t>
            </a:r>
            <a:r>
              <a:rPr lang="en-US" dirty="0" smtClean="0"/>
              <a:t>, PHP, </a:t>
            </a:r>
            <a:r>
              <a:rPr lang="en-US" dirty="0" err="1" smtClean="0"/>
              <a:t>.Net</a:t>
            </a:r>
            <a:r>
              <a:rPr lang="en-US" dirty="0" smtClean="0"/>
              <a:t> Runtime,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Модульная архитектура, библиотеки для разных технологий</a:t>
            </a:r>
            <a:r>
              <a:rPr lang="en-US" dirty="0" smtClean="0"/>
              <a:t> (frameworks)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Менеджеры пакетов и средства сборки приложений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Средства тестирования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Сервера</a:t>
            </a:r>
            <a:r>
              <a:rPr lang="en-US" dirty="0" smtClean="0"/>
              <a:t>: MySQL\PostgreSQL\Mongo, Apache\Nginx, </a:t>
            </a:r>
            <a:r>
              <a:rPr lang="en-US" dirty="0" err="1" smtClean="0"/>
              <a:t>Memcached</a:t>
            </a:r>
            <a:r>
              <a:rPr lang="en-US" dirty="0" smtClean="0"/>
              <a:t>\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GraphQL</a:t>
            </a:r>
            <a:r>
              <a:rPr lang="ru-RU" sz="2000" b="1" dirty="0" smtClean="0"/>
              <a:t> -</a:t>
            </a:r>
            <a:r>
              <a:rPr lang="en-US" sz="2000" dirty="0"/>
              <a:t> is an open-source data query and manipulation language for </a:t>
            </a:r>
            <a:r>
              <a:rPr lang="en-US" sz="2000" dirty="0" smtClean="0"/>
              <a:t>APIs</a:t>
            </a: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такое этот </a:t>
            </a:r>
            <a:r>
              <a:rPr lang="en-US" dirty="0" err="1" smtClean="0"/>
              <a:t>GraphQL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Основные возможности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shema</a:t>
            </a:r>
            <a:r>
              <a:rPr lang="en-US" dirty="0"/>
              <a:t> DSL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Query \ </a:t>
            </a:r>
            <a:r>
              <a:rPr lang="en-US" dirty="0" smtClean="0"/>
              <a:t>Mutation</a:t>
            </a:r>
            <a:endParaRPr lang="ru-RU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Subscription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Дополнительные </a:t>
            </a:r>
            <a:r>
              <a:rPr lang="ru-RU" dirty="0" smtClean="0"/>
              <a:t>возможности и нюансы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Реализация </a:t>
            </a:r>
            <a:r>
              <a:rPr lang="en-US" sz="2000" b="1" dirty="0" err="1" smtClean="0"/>
              <a:t>GraphQL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сервера на </a:t>
            </a:r>
            <a:r>
              <a:rPr lang="en-US" sz="2000" b="1" dirty="0" smtClean="0"/>
              <a:t>Java + </a:t>
            </a:r>
            <a:r>
              <a:rPr lang="en-US" sz="2000" b="1" dirty="0" err="1" smtClean="0"/>
              <a:t>SpringBoot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Демонстрация </a:t>
            </a:r>
            <a:r>
              <a:rPr lang="en-US" u="sng" dirty="0" err="1" smtClean="0"/>
              <a:t>GraphQL</a:t>
            </a:r>
            <a:r>
              <a:rPr lang="en-US" u="sng" dirty="0" smtClean="0"/>
              <a:t> </a:t>
            </a:r>
            <a:r>
              <a:rPr lang="ru-RU" u="sng" dirty="0" smtClean="0"/>
              <a:t>на </a:t>
            </a:r>
            <a:r>
              <a:rPr lang="en-US" u="sng" dirty="0" smtClean="0"/>
              <a:t>Spring 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706372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smtClean="0"/>
              <a:t>JavaScript </a:t>
            </a:r>
            <a:r>
              <a:rPr lang="ru-RU" u="sng" dirty="0" smtClean="0"/>
              <a:t>в прошлом</a:t>
            </a:r>
            <a:r>
              <a:rPr lang="en-US" dirty="0" smtClean="0"/>
              <a:t>:</a:t>
            </a:r>
            <a:r>
              <a:rPr lang="ru-RU" dirty="0" smtClean="0"/>
              <a:t> Гадкий утенок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078992"/>
            <a:ext cx="1094536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История - </a:t>
            </a:r>
            <a:r>
              <a:rPr lang="en-US" sz="2400" dirty="0" smtClean="0">
                <a:solidFill>
                  <a:srgbClr val="0070C0"/>
                </a:solidFill>
              </a:rPr>
              <a:t>https://ru.wikipedia.org/wiki/JavaScript</a:t>
            </a:r>
            <a:endParaRPr lang="ru-RU" sz="2400" dirty="0" smtClean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ru-RU" dirty="0" smtClean="0"/>
              <a:t>берет начало в компании </a:t>
            </a:r>
            <a:r>
              <a:rPr lang="en-US" dirty="0" smtClean="0"/>
              <a:t>Netscape</a:t>
            </a:r>
            <a:r>
              <a:rPr lang="ru-RU" dirty="0" smtClean="0"/>
              <a:t> 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 1995 году </a:t>
            </a:r>
            <a:r>
              <a:rPr lang="ru-RU" dirty="0" err="1" smtClean="0"/>
              <a:t>Netscape</a:t>
            </a:r>
            <a:r>
              <a:rPr lang="ru-RU" dirty="0" smtClean="0"/>
              <a:t> переименовали свой язык для </a:t>
            </a:r>
            <a:r>
              <a:rPr lang="ru-RU" dirty="0"/>
              <a:t>браузера </a:t>
            </a:r>
            <a:r>
              <a:rPr lang="en-US" dirty="0"/>
              <a:t>Netscape Navigator </a:t>
            </a:r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, получив соответствующую лицензию у </a:t>
            </a:r>
            <a:r>
              <a:rPr lang="ru-RU" dirty="0" err="1" smtClean="0"/>
              <a:t>Sun</a:t>
            </a:r>
            <a:r>
              <a:rPr lang="ru-RU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 1996 году компания </a:t>
            </a:r>
            <a:r>
              <a:rPr lang="ru-RU" dirty="0" err="1" smtClean="0"/>
              <a:t>Microsoft</a:t>
            </a:r>
            <a:r>
              <a:rPr lang="ru-RU" dirty="0" smtClean="0"/>
              <a:t> выпустила аналог языка </a:t>
            </a:r>
            <a:r>
              <a:rPr lang="ru-RU" dirty="0" err="1" smtClean="0"/>
              <a:t>JavaScript</a:t>
            </a:r>
            <a:r>
              <a:rPr lang="ru-RU" dirty="0" smtClean="0"/>
              <a:t>, названный </a:t>
            </a:r>
            <a:r>
              <a:rPr lang="ru-RU" dirty="0" err="1" smtClean="0"/>
              <a:t>JScript</a:t>
            </a:r>
            <a:r>
              <a:rPr lang="ru-RU" dirty="0" smtClean="0"/>
              <a:t>. Первым браузером, поддерживающим эту реализацию, был 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 3.0.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 инициативе компании </a:t>
            </a:r>
            <a:r>
              <a:rPr lang="ru-RU" dirty="0" err="1" smtClean="0"/>
              <a:t>Netscape</a:t>
            </a:r>
            <a:r>
              <a:rPr lang="ru-RU" dirty="0" smtClean="0"/>
              <a:t> была проведена стандартизация языка ассоциацией ECMA. Стандартизированная версия имеет название </a:t>
            </a:r>
            <a:r>
              <a:rPr lang="ru-RU" dirty="0" err="1" smtClean="0"/>
              <a:t>ECMAScript</a:t>
            </a:r>
            <a:endParaRPr lang="ru-RU" dirty="0" smtClean="0"/>
          </a:p>
          <a:p>
            <a:endParaRPr lang="ru-RU" sz="800" dirty="0" smtClean="0">
              <a:solidFill>
                <a:srgbClr val="0070C0"/>
              </a:solidFill>
            </a:endParaRPr>
          </a:p>
          <a:p>
            <a:r>
              <a:rPr lang="ru-RU" sz="2400" dirty="0" smtClean="0">
                <a:solidFill>
                  <a:srgbClr val="0070C0"/>
                </a:solidFill>
              </a:rPr>
              <a:t>Чем был </a:t>
            </a:r>
            <a:r>
              <a:rPr lang="en-US" sz="2400" dirty="0" smtClean="0">
                <a:solidFill>
                  <a:srgbClr val="0070C0"/>
                </a:solidFill>
              </a:rPr>
              <a:t>JavaScript</a:t>
            </a:r>
            <a:endParaRPr lang="ru-RU" sz="24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Среда исполнения – веб-браузеры. Изначальная ниша </a:t>
            </a:r>
            <a:r>
              <a:rPr lang="en-US" dirty="0" smtClean="0"/>
              <a:t>JavaScript - </a:t>
            </a:r>
            <a:r>
              <a:rPr lang="ru-RU" dirty="0" smtClean="0"/>
              <a:t>реализация </a:t>
            </a:r>
            <a:r>
              <a:rPr lang="ru-RU" dirty="0"/>
              <a:t>активного содержимого для </a:t>
            </a:r>
            <a:r>
              <a:rPr lang="en-US" dirty="0"/>
              <a:t>web-</a:t>
            </a:r>
            <a:r>
              <a:rPr lang="ru-RU" dirty="0" smtClean="0"/>
              <a:t>страниц.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Функциональный язык </a:t>
            </a:r>
            <a:r>
              <a:rPr lang="ru-RU" b="1" dirty="0" smtClean="0"/>
              <a:t>с простым синтаксисом</a:t>
            </a:r>
            <a:r>
              <a:rPr lang="ru-RU" dirty="0" smtClean="0"/>
              <a:t>. Полное отсутствие типизации.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Почти полное отсутствие каких-то библиотек</a:t>
            </a:r>
            <a:r>
              <a:rPr lang="en-US" dirty="0" smtClean="0"/>
              <a:t>….</a:t>
            </a:r>
            <a:r>
              <a:rPr lang="ru-RU" dirty="0" smtClean="0"/>
              <a:t> Отсутствие средств разработки и отладки.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Одним словом </a:t>
            </a:r>
            <a:r>
              <a:rPr lang="ru-RU" b="1" dirty="0"/>
              <a:t>полная </a:t>
            </a:r>
            <a:r>
              <a:rPr lang="ru-RU" b="1" dirty="0" err="1"/>
              <a:t>негоднота</a:t>
            </a:r>
            <a:r>
              <a:rPr lang="ru-RU" dirty="0"/>
              <a:t>…</a:t>
            </a:r>
            <a:endParaRPr lang="ru-RU" dirty="0" smtClean="0"/>
          </a:p>
          <a:p>
            <a:pPr marL="0" lvl="1"/>
            <a:endParaRPr lang="ru-RU" sz="2400" dirty="0" smtClean="0"/>
          </a:p>
          <a:p>
            <a:pPr marL="0" lvl="1"/>
            <a:r>
              <a:rPr lang="ru-RU" dirty="0" smtClean="0"/>
              <a:t>Прошло </a:t>
            </a:r>
            <a:r>
              <a:rPr lang="en-US" dirty="0"/>
              <a:t>~</a:t>
            </a:r>
            <a:r>
              <a:rPr lang="ru-RU" dirty="0"/>
              <a:t>10 лет, прежде чем </a:t>
            </a:r>
            <a:r>
              <a:rPr lang="ru-RU" b="1" dirty="0"/>
              <a:t>клиенты стали мощными</a:t>
            </a:r>
            <a:r>
              <a:rPr lang="ru-RU" dirty="0"/>
              <a:t>, </a:t>
            </a:r>
            <a:r>
              <a:rPr lang="ru-RU" dirty="0" smtClean="0"/>
              <a:t>в </a:t>
            </a:r>
            <a:r>
              <a:rPr lang="ru-RU" dirty="0"/>
              <a:t>2006 году появилась библиотека </a:t>
            </a:r>
            <a:r>
              <a:rPr lang="en-US" dirty="0"/>
              <a:t>jQuery</a:t>
            </a:r>
            <a:r>
              <a:rPr lang="ru-RU" dirty="0"/>
              <a:t>, далее пошел лавинообразный рост </a:t>
            </a:r>
            <a:r>
              <a:rPr lang="en-US" dirty="0"/>
              <a:t>JavaScript </a:t>
            </a:r>
            <a:r>
              <a:rPr lang="ru-RU" dirty="0"/>
              <a:t>библиотек и популярности </a:t>
            </a:r>
            <a:r>
              <a:rPr lang="en-US" dirty="0"/>
              <a:t>JavaScript</a:t>
            </a:r>
            <a:endParaRPr lang="ru-RU" sz="2400" dirty="0"/>
          </a:p>
          <a:p>
            <a:pPr marL="0" lvl="1"/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28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/>
              <a:t>JavaScript </a:t>
            </a:r>
            <a:r>
              <a:rPr lang="ru-RU" u="sng" dirty="0" smtClean="0"/>
              <a:t>сегодня</a:t>
            </a:r>
            <a:r>
              <a:rPr lang="en-US" dirty="0" smtClean="0"/>
              <a:t>:</a:t>
            </a:r>
            <a:r>
              <a:rPr lang="ru-RU" dirty="0" smtClean="0"/>
              <a:t> Белый лебедь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1414659"/>
            <a:ext cx="5269952" cy="43611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26" y="1414659"/>
            <a:ext cx="5529022" cy="43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5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Стандарты языка </a:t>
            </a:r>
            <a:r>
              <a:rPr lang="en-US" u="sng" dirty="0" smtClean="0"/>
              <a:t>JavaScript</a:t>
            </a:r>
            <a:endParaRPr lang="ru-RU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4342078"/>
            <a:ext cx="8658225" cy="20193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22632"/>
              </p:ext>
            </p:extLst>
          </p:nvPr>
        </p:nvGraphicFramePr>
        <p:xfrm>
          <a:off x="640078" y="1078992"/>
          <a:ext cx="1094537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714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28254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Спецификации языка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  <a:endParaRPr lang="ru-RU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https://en.wikipedia.org/wiki/ECMAScript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ES5    \ 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v5 (2009)</a:t>
                      </a:r>
                      <a:endParaRPr lang="en-US" b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ES5.1 \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v5.1 (2011)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ES6    \ ECMAScript 2015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ES7    \ ECMAScript 2016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ES8    \ ECMAScript 2017</a:t>
                      </a:r>
                      <a:br>
                        <a:rPr lang="en-US" b="0" dirty="0" smtClean="0">
                          <a:solidFill>
                            <a:schemeClr val="tx1"/>
                          </a:solidFill>
                        </a:rPr>
                      </a:b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Расширения языка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  <a:endParaRPr lang="en-US" b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ECMAScript proposal process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Среды исполнения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Браузеры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 Chrome, Opera, Firefox, IE, Safari, …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runtime (based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on Chrome's V8 JavaScript engine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Экзотика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Внутри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JVM: Mozilla Rhino, Oracle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Nashorn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engine (based on Mozilla Rhino)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Встраивание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CouchDB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(как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JVM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в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Oracle DB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Поддержка стандарта\расширений в средах</a:t>
                      </a:r>
                      <a:r>
                        <a:rPr lang="ru-RU" b="1" baseline="0" dirty="0" smtClean="0">
                          <a:solidFill>
                            <a:srgbClr val="0070C0"/>
                          </a:solidFill>
                        </a:rPr>
                        <a:t> исполнения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https://github.com/kangax/compat-table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b="0" dirty="0" smtClean="0">
                          <a:solidFill>
                            <a:schemeClr val="tx1"/>
                          </a:solidFill>
                        </a:rPr>
                      </a:b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171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Возможности сред исполнения </a:t>
            </a:r>
            <a:r>
              <a:rPr lang="en-US" u="sng" dirty="0" smtClean="0"/>
              <a:t>JS</a:t>
            </a:r>
            <a:endParaRPr lang="ru-RU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7" y="1534478"/>
            <a:ext cx="10945371" cy="1467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0077" y="1078992"/>
            <a:ext cx="42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hlinkClick r:id="rId3"/>
              </a:rPr>
              <a:t>https://kangax.github.io/compat-table/es5/</a:t>
            </a:r>
            <a:endParaRPr lang="ru-RU" b="0" dirty="0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0077" y="3083672"/>
            <a:ext cx="42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hlinkClick r:id="rId4"/>
              </a:rPr>
              <a:t>https://kangax.github.io/compat-table/es6/</a:t>
            </a:r>
            <a:endParaRPr lang="ru-RU" b="0" dirty="0" smtClean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7" y="3534397"/>
            <a:ext cx="10945371" cy="22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17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err="1" smtClean="0"/>
              <a:t>Compillers</a:t>
            </a:r>
            <a:r>
              <a:rPr lang="en-US" u="sng" dirty="0" smtClean="0"/>
              <a:t> \ </a:t>
            </a:r>
            <a:r>
              <a:rPr lang="en-US" u="sng" dirty="0" err="1" smtClean="0"/>
              <a:t>Transpilers</a:t>
            </a:r>
            <a:endParaRPr lang="ru-RU" u="sng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8" y="1682496"/>
            <a:ext cx="10945370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56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err="1" smtClean="0"/>
              <a:t>Compillers</a:t>
            </a:r>
            <a:r>
              <a:rPr lang="en-US" u="sng" dirty="0" smtClean="0"/>
              <a:t> \ </a:t>
            </a:r>
            <a:r>
              <a:rPr lang="en-US" u="sng" dirty="0" err="1" smtClean="0"/>
              <a:t>Transpilers</a:t>
            </a:r>
            <a:endParaRPr lang="ru-RU" u="sng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4906"/>
              </p:ext>
            </p:extLst>
          </p:nvPr>
        </p:nvGraphicFramePr>
        <p:xfrm>
          <a:off x="640078" y="1078992"/>
          <a:ext cx="10945370" cy="508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2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5870448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508406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Compillers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u-RU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Преобразование языка высокого уровня в язык более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низкого уровня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Processors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         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asm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   -&gt; bytecode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go       -&gt; c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asm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-&gt; bytecode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LLVM -&gt;                     -&gt; bytecode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LLVM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clang - &gt; LLVM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endParaRPr lang="en-US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C# - 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Runtime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JVM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Java - &gt; JVM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Kotlin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-&gt; JVM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Scala -&gt; JVM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Transpiler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ru-RU" dirty="0" err="1" smtClean="0">
                          <a:solidFill>
                            <a:srgbClr val="002060"/>
                          </a:solidFill>
                        </a:rPr>
                        <a:t>транспайлер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, препроцессор,..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Source-to-source compiler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. Преобразование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между языками одного уровня абстракции.</a:t>
                      </a:r>
                      <a:br>
                        <a:rPr lang="ru-RU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https://en.wikipedia.org/wiki/Source-to-source_compiler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Примеры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C++ -&gt; C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GWT: Java -&gt; JavaScript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Google Closure Compiler 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 err="1" smtClean="0">
                          <a:solidFill>
                            <a:srgbClr val="002060"/>
                          </a:solidFill>
                        </a:rPr>
                        <a:t>Transpilers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for JavaScript runtimes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ES6\7\8    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TypeScript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CoffeeScript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Dart           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React JSX . . 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ru-RU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Transpiler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on runtime</a:t>
                      </a:r>
                      <a:endParaRPr lang="en-US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ES6\7\8,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JSX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-&gt;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Babel -&gt; ES5 -&gt;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151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Инструментария </a:t>
            </a:r>
            <a:r>
              <a:rPr lang="en-US" u="sng" dirty="0" smtClean="0"/>
              <a:t>JavaScript</a:t>
            </a:r>
            <a:endParaRPr lang="ru-RU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7" y="1078993"/>
            <a:ext cx="8237705" cy="53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5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Apollo</a:t>
            </a:r>
            <a:r>
              <a:rPr lang="ru-RU" u="sng" dirty="0" smtClean="0"/>
              <a:t> </a:t>
            </a:r>
            <a:r>
              <a:rPr lang="en-US" u="sng" dirty="0" smtClean="0"/>
              <a:t>Stack</a:t>
            </a:r>
            <a:endParaRPr lang="ru-RU" u="sng" dirty="0"/>
          </a:p>
        </p:txBody>
      </p:sp>
      <p:pic>
        <p:nvPicPr>
          <p:cNvPr id="2052" name="Picture 4" descr="ÐÐ°ÑÑÐ¸Ð½ÐºÐ¸ Ð¿Ð¾ Ð·Ð°Ð¿ÑÐ¾ÑÑ graphql resolve cyc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82" y="1177376"/>
            <a:ext cx="5253073" cy="43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graphql apollo client server en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078992"/>
            <a:ext cx="5437427" cy="492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91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Демонстрация </a:t>
            </a:r>
            <a:r>
              <a:rPr lang="en-US" u="sng" dirty="0" err="1" smtClean="0"/>
              <a:t>GraphQL</a:t>
            </a:r>
            <a:r>
              <a:rPr lang="en-US" u="sng" dirty="0" smtClean="0"/>
              <a:t> </a:t>
            </a:r>
            <a:r>
              <a:rPr lang="ru-RU" u="sng" dirty="0" smtClean="0"/>
              <a:t>на </a:t>
            </a:r>
            <a:r>
              <a:rPr lang="en-US" u="sng" dirty="0" err="1" smtClean="0"/>
              <a:t>NodeJS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3814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ru-RU" u="sng" dirty="0" smtClean="0"/>
              <a:t>О чем буду рассказывать (</a:t>
            </a:r>
            <a:r>
              <a:rPr lang="en-US" u="sng" dirty="0" smtClean="0"/>
              <a:t>#2</a:t>
            </a:r>
            <a:r>
              <a:rPr lang="ru-RU" u="sng" dirty="0" smtClean="0"/>
              <a:t>)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207008"/>
            <a:ext cx="1094536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JavaScript </a:t>
            </a:r>
            <a:r>
              <a:rPr lang="ru-RU" sz="2000" b="1" dirty="0" smtClean="0"/>
              <a:t>в 2018 году</a:t>
            </a:r>
            <a:r>
              <a:rPr lang="en-US" sz="2000" b="1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История </a:t>
            </a:r>
            <a:r>
              <a:rPr lang="en-US" dirty="0" smtClean="0"/>
              <a:t>JavaScript </a:t>
            </a:r>
            <a:r>
              <a:rPr lang="ru-RU" dirty="0" smtClean="0"/>
              <a:t>или почему я его не любил</a:t>
            </a:r>
            <a:r>
              <a:rPr lang="en-US" dirty="0" smtClean="0"/>
              <a:t> (… </a:t>
            </a:r>
            <a:r>
              <a:rPr lang="ru-RU" dirty="0" smtClean="0"/>
              <a:t>потому, что у меня ружья не было…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ru-RU" dirty="0" smtClean="0"/>
              <a:t>стандарты</a:t>
            </a:r>
            <a:r>
              <a:rPr lang="en-US" dirty="0" smtClean="0"/>
              <a:t> ECMAScript (ES</a:t>
            </a:r>
            <a:r>
              <a:rPr lang="ru-RU" dirty="0" smtClean="0"/>
              <a:t>5\6\7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Новые языки на базе </a:t>
            </a:r>
            <a:r>
              <a:rPr lang="en-US" dirty="0" smtClean="0"/>
              <a:t>JavaScript: </a:t>
            </a:r>
            <a:r>
              <a:rPr lang="en-US" dirty="0" err="1" smtClean="0"/>
              <a:t>TypeScript</a:t>
            </a:r>
            <a:r>
              <a:rPr lang="en-US" dirty="0" smtClean="0"/>
              <a:t>, </a:t>
            </a:r>
            <a:r>
              <a:rPr lang="en-US" dirty="0" err="1" smtClean="0"/>
              <a:t>CoffeeScript</a:t>
            </a:r>
            <a:r>
              <a:rPr lang="en-US" dirty="0" smtClean="0"/>
              <a:t>, Dart,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Наконец то в </a:t>
            </a:r>
            <a:r>
              <a:rPr lang="en-US" dirty="0" smtClean="0"/>
              <a:t>JavaScript </a:t>
            </a:r>
            <a:r>
              <a:rPr lang="ru-RU" dirty="0" smtClean="0"/>
              <a:t>есть статическая типизация с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Инструментарий</a:t>
            </a:r>
            <a:r>
              <a:rPr lang="en-US" dirty="0" smtClean="0"/>
              <a:t>:</a:t>
            </a:r>
            <a:r>
              <a:rPr lang="ru-RU" dirty="0" smtClean="0"/>
              <a:t>  </a:t>
            </a:r>
            <a:r>
              <a:rPr lang="en-US" dirty="0" err="1" smtClean="0"/>
              <a:t>transpillers</a:t>
            </a:r>
            <a:r>
              <a:rPr lang="ru-RU" dirty="0" smtClean="0"/>
              <a:t>, системы сборки, </a:t>
            </a:r>
            <a:r>
              <a:rPr lang="en-US" dirty="0" smtClean="0"/>
              <a:t>linters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NodeJS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Реализация </a:t>
            </a:r>
            <a:r>
              <a:rPr lang="en-US" sz="2000" b="1" dirty="0" err="1" smtClean="0"/>
              <a:t>GraphQL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сервера на </a:t>
            </a:r>
            <a:r>
              <a:rPr lang="en-US" sz="2000" b="1" dirty="0" err="1" smtClean="0"/>
              <a:t>NodeJS</a:t>
            </a:r>
            <a:endParaRPr lang="ru-RU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NodeJS</a:t>
            </a:r>
            <a:r>
              <a:rPr lang="en-US" dirty="0" smtClean="0"/>
              <a:t> + </a:t>
            </a:r>
            <a:r>
              <a:rPr lang="en-US" dirty="0" err="1" smtClean="0"/>
              <a:t>ApolloServer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Express + DB ORM (</a:t>
            </a:r>
            <a:r>
              <a:rPr lang="ru-RU" dirty="0"/>
              <a:t>S</a:t>
            </a:r>
            <a:r>
              <a:rPr lang="en-US" dirty="0"/>
              <a:t>e</a:t>
            </a:r>
            <a:r>
              <a:rPr lang="ru-RU" dirty="0" err="1"/>
              <a:t>qu</a:t>
            </a:r>
            <a:r>
              <a:rPr lang="en-US" dirty="0"/>
              <a:t>e</a:t>
            </a:r>
            <a:r>
              <a:rPr lang="ru-RU" dirty="0" err="1"/>
              <a:t>lize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err="1"/>
              <a:t>jwt</a:t>
            </a:r>
            <a:r>
              <a:rPr lang="ru-RU" dirty="0"/>
              <a:t> + </a:t>
            </a:r>
            <a:r>
              <a:rPr lang="en-US" dirty="0" err="1" smtClean="0"/>
              <a:t>DataLoader</a:t>
            </a:r>
            <a:endParaRPr lang="ru-RU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Бонус</a:t>
            </a:r>
            <a:r>
              <a:rPr lang="en-US" b="1" dirty="0" smtClean="0"/>
              <a:t>: Oracle </a:t>
            </a:r>
            <a:r>
              <a:rPr lang="en-US" b="1" dirty="0" err="1" smtClean="0"/>
              <a:t>GlaalVM</a:t>
            </a:r>
            <a:endParaRPr lang="ru-RU" b="1" dirty="0"/>
          </a:p>
          <a:p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819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smtClean="0"/>
              <a:t>Oracle </a:t>
            </a:r>
            <a:r>
              <a:rPr lang="en-US" u="sng" dirty="0" err="1" smtClean="0"/>
              <a:t>GrallVM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1058324"/>
            <a:ext cx="6651971" cy="2817497"/>
          </a:xfrm>
          <a:prstGeom prst="rect">
            <a:avLst/>
          </a:prstGeom>
        </p:spPr>
      </p:pic>
      <p:pic>
        <p:nvPicPr>
          <p:cNvPr id="1028" name="Picture 4" descr="https://pbs.twimg.com/media/Dd0_1_fVAAAQ5J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50" y="3276621"/>
            <a:ext cx="4018297" cy="317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javacodegeeks.com/wp-content/uploads/2018/09/GraalVsHotSp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431" y="611459"/>
            <a:ext cx="4083733" cy="25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77" y="4062709"/>
            <a:ext cx="6651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GraalVM</a:t>
            </a:r>
            <a:r>
              <a:rPr lang="en-US" dirty="0"/>
              <a:t> is a </a:t>
            </a:r>
            <a:r>
              <a:rPr lang="en-US" b="1" dirty="0"/>
              <a:t>universal virtual machine </a:t>
            </a:r>
            <a:r>
              <a:rPr lang="en-US" dirty="0"/>
              <a:t>for running applications written in JavaScript, Python, Ruby, R, JVM-based languages like Java, Scala, </a:t>
            </a:r>
            <a:r>
              <a:rPr lang="en-US" dirty="0" err="1"/>
              <a:t>Kotlin</a:t>
            </a:r>
            <a:r>
              <a:rPr lang="en-US" dirty="0"/>
              <a:t>, </a:t>
            </a:r>
            <a:r>
              <a:rPr lang="en-US" dirty="0" err="1"/>
              <a:t>Clojure</a:t>
            </a:r>
            <a:r>
              <a:rPr lang="en-US" dirty="0"/>
              <a:t>, and LLVM-based languages such as C and C</a:t>
            </a:r>
            <a:r>
              <a:rPr lang="en-US" dirty="0" smtClean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Native images </a:t>
            </a:r>
            <a:r>
              <a:rPr lang="en-US" dirty="0"/>
              <a:t>compiled with </a:t>
            </a:r>
            <a:r>
              <a:rPr lang="en-US" dirty="0" err="1"/>
              <a:t>GraalVM</a:t>
            </a:r>
            <a:r>
              <a:rPr lang="en-US" dirty="0"/>
              <a:t> ahead-of-time improve the startup time and reduce the memory footprint of JVM-based applications.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59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Языки программирования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1414659"/>
            <a:ext cx="5269952" cy="43611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26" y="1414659"/>
            <a:ext cx="5529022" cy="43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Модульность. Библиотеки. </a:t>
            </a:r>
            <a:r>
              <a:rPr lang="en-US" u="sng" dirty="0" smtClean="0"/>
              <a:t>Frameworks.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160017"/>
            <a:ext cx="1094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Не изобретайте велосипед – </a:t>
            </a:r>
            <a:r>
              <a:rPr lang="ru-RU" dirty="0" smtClean="0"/>
              <a:t>почти под любые задачи уже есть технологии и реализующие их библиотеки написанные кем то другим, надо только выбрать \ изучить \ использовать</a:t>
            </a:r>
            <a:r>
              <a:rPr lang="ru-RU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Как выбрать правильные технологии</a:t>
            </a:r>
            <a:r>
              <a:rPr lang="en-US" b="1" dirty="0" smtClean="0"/>
              <a:t> </a:t>
            </a:r>
            <a:r>
              <a:rPr lang="ru-RU" b="1" dirty="0" smtClean="0"/>
              <a:t>и библиотеки их реализующие – </a:t>
            </a:r>
            <a:r>
              <a:rPr lang="ru-RU" dirty="0" smtClean="0"/>
              <a:t>соответствие решаемой задаче (</a:t>
            </a:r>
            <a:r>
              <a:rPr lang="en-US" dirty="0"/>
              <a:t>best practices</a:t>
            </a:r>
            <a:r>
              <a:rPr lang="ru-RU" dirty="0" smtClean="0"/>
              <a:t>), зрелость технологии, мода (тренды), рекомендации лучших собаководов</a:t>
            </a:r>
            <a:r>
              <a:rPr lang="en-US" dirty="0" smtClean="0"/>
              <a:t>, 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 descr="ÐÐ°ÑÑÐ¸Ð½ÐºÐ¸ Ð¿Ð¾ Ð·Ð°Ð¿ÑÐ¾ÑÑ javascript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98" y="2601748"/>
            <a:ext cx="4621354" cy="36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73" y="2582481"/>
            <a:ext cx="5773875" cy="3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7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Менеджеры пакетов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3094263"/>
            <a:ext cx="1094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Настройка кеширования для ускорения получения пакетов</a:t>
            </a:r>
            <a:r>
              <a:rPr lang="en-US" b="1" dirty="0" smtClean="0"/>
              <a:t> (</a:t>
            </a:r>
            <a:r>
              <a:rPr lang="ru-RU" b="1" dirty="0" smtClean="0"/>
              <a:t>и сборки приложений</a:t>
            </a:r>
            <a:r>
              <a:rPr lang="en-US" b="1" dirty="0" smtClean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MAVEN          - </a:t>
            </a:r>
            <a:r>
              <a:rPr lang="ru-RU" dirty="0" smtClean="0"/>
              <a:t>   в </a:t>
            </a:r>
            <a:r>
              <a:rPr lang="en-US" dirty="0"/>
              <a:t>settings.xml</a:t>
            </a:r>
            <a:r>
              <a:rPr lang="ru-RU" dirty="0"/>
              <a:t> </a:t>
            </a:r>
            <a:r>
              <a:rPr lang="en-US" dirty="0" smtClean="0"/>
              <a:t>&lt;</a:t>
            </a:r>
            <a:r>
              <a:rPr lang="en-US" dirty="0" err="1"/>
              <a:t>localRepository</a:t>
            </a:r>
            <a:r>
              <a:rPr lang="en-US" dirty="0"/>
              <a:t>&gt;C:\DEV\</a:t>
            </a:r>
            <a:r>
              <a:rPr lang="en-US" dirty="0" err="1"/>
              <a:t>maven.repo</a:t>
            </a:r>
            <a:r>
              <a:rPr lang="en-US" dirty="0"/>
              <a:t>&lt;/</a:t>
            </a:r>
            <a:r>
              <a:rPr lang="en-US" dirty="0" err="1"/>
              <a:t>localRepository</a:t>
            </a:r>
            <a:r>
              <a:rPr lang="en-US" dirty="0" smtClean="0"/>
              <a:t>&gt;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GRADLE</a:t>
            </a:r>
            <a:r>
              <a:rPr lang="ru-RU" dirty="0" smtClean="0"/>
              <a:t>         -    </a:t>
            </a:r>
            <a:r>
              <a:rPr lang="en-US" dirty="0" smtClean="0"/>
              <a:t>SET GRADLE_USER_HOME=C:\DEV\gradle.repo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NPM</a:t>
            </a:r>
            <a:r>
              <a:rPr lang="ru-RU" dirty="0" smtClean="0"/>
              <a:t>               -  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set cache "C:\DEV\node.npmcache“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4422608"/>
            <a:ext cx="3680779" cy="906859"/>
          </a:xfrm>
          <a:prstGeom prst="rect">
            <a:avLst/>
          </a:prstGeom>
        </p:spPr>
      </p:pic>
      <p:pic>
        <p:nvPicPr>
          <p:cNvPr id="1030" name="Picture 6" descr="ÐÐ°ÑÑÐ¸Ð½ÐºÐ¸ Ð¿Ð¾ Ð·Ð°Ð¿ÑÐ¾ÑÑ ma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9" y="1319062"/>
            <a:ext cx="2048129" cy="11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00" y="1284623"/>
            <a:ext cx="1422117" cy="14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nug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09" y="1596172"/>
            <a:ext cx="2627884" cy="7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composer ph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27" y="1367319"/>
            <a:ext cx="1059037" cy="12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16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Системы сборки приложений</a:t>
            </a:r>
            <a:endParaRPr lang="ru-RU" u="sng" dirty="0"/>
          </a:p>
        </p:txBody>
      </p:sp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0080" y="1423694"/>
            <a:ext cx="5980639" cy="410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b="1" dirty="0" smtClean="0">
                <a:solidFill>
                  <a:srgbClr val="0070C0"/>
                </a:solidFill>
              </a:rPr>
              <a:t>Java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13585" y="1423694"/>
            <a:ext cx="4771863" cy="410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b="1" dirty="0" smtClean="0">
                <a:solidFill>
                  <a:srgbClr val="0070C0"/>
                </a:solidFill>
              </a:rPr>
              <a:t>JavaScript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9" name="Picture 4" descr="ÐÐ°ÑÑÐ¸Ð½ÐºÐ¸ Ð¿Ð¾ Ð·Ð°Ð¿ÑÐ¾ÑÑ gu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439" y="4026053"/>
            <a:ext cx="2868246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73" y="1817708"/>
            <a:ext cx="4500989" cy="1971237"/>
          </a:xfrm>
          <a:prstGeom prst="rect">
            <a:avLst/>
          </a:prstGeom>
        </p:spPr>
      </p:pic>
      <p:pic>
        <p:nvPicPr>
          <p:cNvPr id="21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470" y="4101759"/>
            <a:ext cx="1013812" cy="10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ÐÐ°ÑÑÐ¸Ð½ÐºÐ¸ Ð¿Ð¾ Ð·Ð°Ð¿ÑÐ¾ÑÑ webpa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73" y="3997749"/>
            <a:ext cx="1759182" cy="12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96" y="1984689"/>
            <a:ext cx="561975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69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94" y="2788993"/>
            <a:ext cx="1808305" cy="37741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Сервера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04088" y="1261872"/>
            <a:ext cx="108813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OpenServer</a:t>
            </a:r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://ospanel.io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Apache</a:t>
            </a:r>
            <a:r>
              <a:rPr lang="en-US" sz="1400" dirty="0" smtClean="0"/>
              <a:t> - 2.2.34 / 2.4.34;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Nginx</a:t>
            </a:r>
            <a:r>
              <a:rPr lang="en-US" sz="1400" dirty="0"/>
              <a:t> </a:t>
            </a:r>
            <a:r>
              <a:rPr lang="en-US" sz="1400" dirty="0" smtClean="0"/>
              <a:t>- 1.11.7 </a:t>
            </a:r>
            <a:r>
              <a:rPr lang="en-US" sz="1400" dirty="0"/>
              <a:t>/ 1.14.0;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MySQL</a:t>
            </a:r>
            <a:r>
              <a:rPr lang="en-US" sz="1400" dirty="0"/>
              <a:t> </a:t>
            </a:r>
            <a:r>
              <a:rPr lang="en-US" sz="1400" dirty="0" smtClean="0"/>
              <a:t>- 5.1.73 </a:t>
            </a:r>
            <a:r>
              <a:rPr lang="en-US" sz="1400" dirty="0"/>
              <a:t>/ 5.5.61 / 5.6.41 / 5.7.23 / 8.0.12;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MariaDB</a:t>
            </a:r>
            <a:r>
              <a:rPr lang="en-US" sz="1400" dirty="0" smtClean="0"/>
              <a:t> - </a:t>
            </a:r>
            <a:r>
              <a:rPr lang="en-US" sz="1400" dirty="0"/>
              <a:t>5.5.61 / 10.0.36 / 10.1.36 / 10.2.17 / 10.3.9;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MongoDB</a:t>
            </a:r>
            <a:r>
              <a:rPr lang="en-US" sz="1400" dirty="0" smtClean="0"/>
              <a:t> - </a:t>
            </a:r>
            <a:r>
              <a:rPr lang="en-US" sz="1400" dirty="0"/>
              <a:t>2.4.14 / 2.6.12 / 3.0.15 / 3.2.21 / 3.4.17 / 3.6.7 / 4.0.2;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PostgreSQL</a:t>
            </a:r>
            <a:r>
              <a:rPr lang="en-US" sz="1400" dirty="0" smtClean="0"/>
              <a:t> - </a:t>
            </a:r>
            <a:r>
              <a:rPr lang="en-US" sz="1400" dirty="0"/>
              <a:t>9.2.24 / 9.3.24 / 9.4.19 / 9.5.14 / 9.6.10 / 10.5;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Redis</a:t>
            </a:r>
            <a:r>
              <a:rPr lang="en-US" sz="1400" dirty="0"/>
              <a:t> </a:t>
            </a:r>
            <a:r>
              <a:rPr lang="en-US" sz="1400" dirty="0" smtClean="0"/>
              <a:t>- 2.8.2402 </a:t>
            </a:r>
            <a:r>
              <a:rPr lang="en-US" sz="1400" dirty="0"/>
              <a:t>/ 3.0.504 / 3.2.100;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Memcached</a:t>
            </a:r>
            <a:r>
              <a:rPr lang="en-US" sz="1400" dirty="0" smtClean="0"/>
              <a:t> - </a:t>
            </a:r>
            <a:r>
              <a:rPr lang="en-US" sz="1400" dirty="0"/>
              <a:t>1.2.6 / 1.4.5;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328" y="2870581"/>
            <a:ext cx="5422392" cy="36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Что не так с </a:t>
            </a:r>
            <a:r>
              <a:rPr lang="en-US" u="sng" dirty="0" smtClean="0"/>
              <a:t>REST-API</a:t>
            </a:r>
            <a:endParaRPr lang="ru-RU" u="sng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31151"/>
              </p:ext>
            </p:extLst>
          </p:nvPr>
        </p:nvGraphicFramePr>
        <p:xfrm>
          <a:off x="640078" y="1261872"/>
          <a:ext cx="1094537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2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5458968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4489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https://ru.wikipedia.org/wiki/REST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b="0" dirty="0" smtClean="0">
                          <a:solidFill>
                            <a:schemeClr val="tx1"/>
                          </a:solidFill>
                        </a:rPr>
                      </a:b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r>
                        <a:rPr lang="ru-RU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ru-RU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«передача состояния представления») —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архитектурный стиль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взаимодействия компонентов распределённого приложения в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сети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Плюсы</a:t>
                      </a:r>
                      <a:endParaRPr lang="ru-RU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Все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знают как делать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Богатый инструментарий (управление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сервисами, тестирование, </a:t>
                      </a:r>
                      <a:r>
                        <a:rPr lang="ru-RU" b="0" baseline="0" dirty="0" err="1" smtClean="0">
                          <a:solidFill>
                            <a:schemeClr val="tx1"/>
                          </a:solidFill>
                        </a:rPr>
                        <a:t>москирование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, фасады,…)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Отлично подходит для </a:t>
                      </a:r>
                      <a:r>
                        <a:rPr lang="ru-RU" b="0" baseline="0" dirty="0" err="1" smtClean="0">
                          <a:solidFill>
                            <a:schemeClr val="tx1"/>
                          </a:solidFill>
                        </a:rPr>
                        <a:t>микросервисной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архитектуры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Отлично расширяются через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фасад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ApiGateway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HATEOAS (Hypermedia as the Engine of Application State)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b="0" dirty="0" smtClean="0">
                          <a:solidFill>
                            <a:schemeClr val="tx1"/>
                          </a:solidFill>
                        </a:rPr>
                      </a:b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Минусы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Много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endpoint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- c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ложно для клиента,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особенно если много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endpoint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ApiGateway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сглаживает проблему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Нет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контракта между клиентом и сервером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Swagger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немного сглаживает ситуацию, но это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больше документирование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REST-API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, а не контракт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Нет средств генерирования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клиента\сервера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по спецификации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REST-API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сервисов – все приходится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«писать» вручную и переписывать при изменении форматов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Много 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запросов между клиентом и 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сервисом</a:t>
                      </a:r>
                      <a:endParaRPr lang="ru-RU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33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803</Words>
  <Application>Microsoft Office PowerPoint</Application>
  <PresentationFormat>Широкоэкранный</PresentationFormat>
  <Paragraphs>173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Тема Office</vt:lpstr>
      <vt:lpstr>Изменяем REST-у и Java c GraphQL и NodeJS   Или как я дожил до неразборчивости  в используемых технологиях в 2018 году</vt:lpstr>
      <vt:lpstr>О чем буду рассказывать (#1)</vt:lpstr>
      <vt:lpstr>О чем буду рассказывать (#2)</vt:lpstr>
      <vt:lpstr>Языки программирования</vt:lpstr>
      <vt:lpstr>Модульность. Библиотеки. Frameworks.</vt:lpstr>
      <vt:lpstr>Менеджеры пакетов</vt:lpstr>
      <vt:lpstr>Системы сборки приложений</vt:lpstr>
      <vt:lpstr>Сервера</vt:lpstr>
      <vt:lpstr>Что не так с REST-API</vt:lpstr>
      <vt:lpstr>GraphQL vs REST – REST</vt:lpstr>
      <vt:lpstr>GraphQL vs REST – GraphQL</vt:lpstr>
      <vt:lpstr>GraphQL</vt:lpstr>
      <vt:lpstr>GraphQL vs REST - Композиция вызовов</vt:lpstr>
      <vt:lpstr>GraphQL – Композиция вызовов</vt:lpstr>
      <vt:lpstr>GraphQL as Gateway</vt:lpstr>
      <vt:lpstr>GraphQL Shema Language </vt:lpstr>
      <vt:lpstr>GraphQL – Запрашивем только то, что надо</vt:lpstr>
      <vt:lpstr>GraphQL</vt:lpstr>
      <vt:lpstr>GraphQL Resolve Cycle</vt:lpstr>
      <vt:lpstr>Демонстрация GraphQL на Spring </vt:lpstr>
      <vt:lpstr>JavaScript в прошлом: Гадкий утенок</vt:lpstr>
      <vt:lpstr>JavaScript сегодня: Белый лебедь</vt:lpstr>
      <vt:lpstr>Стандарты языка JavaScript</vt:lpstr>
      <vt:lpstr>Возможности сред исполнения JS</vt:lpstr>
      <vt:lpstr>Compillers \ Transpilers</vt:lpstr>
      <vt:lpstr>Compillers \ Transpilers</vt:lpstr>
      <vt:lpstr>Инструментария JavaScript</vt:lpstr>
      <vt:lpstr>GraphQL Apollo Stack</vt:lpstr>
      <vt:lpstr>Демонстрация GraphQL на NodeJS</vt:lpstr>
      <vt:lpstr>Oracle GrallVM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188</cp:revision>
  <dcterms:created xsi:type="dcterms:W3CDTF">2018-12-19T10:14:03Z</dcterms:created>
  <dcterms:modified xsi:type="dcterms:W3CDTF">2018-12-21T11:37:47Z</dcterms:modified>
</cp:coreProperties>
</file>