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2" r:id="rId5"/>
    <p:sldId id="265" r:id="rId6"/>
    <p:sldId id="269" r:id="rId7"/>
    <p:sldId id="266" r:id="rId8"/>
    <p:sldId id="258" r:id="rId9"/>
    <p:sldId id="264" r:id="rId10"/>
    <p:sldId id="270" r:id="rId11"/>
    <p:sldId id="259" r:id="rId12"/>
    <p:sldId id="260" r:id="rId13"/>
    <p:sldId id="262" r:id="rId14"/>
    <p:sldId id="261" r:id="rId15"/>
    <p:sldId id="271" r:id="rId16"/>
    <p:sldId id="26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61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88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72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23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40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50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57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91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76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66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00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52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gax/compat-table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angax.github.io/compat-table/es5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hyperlink" Target="https://kangax.github.io/compat-table/es6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gif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spanel.io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622024" cy="2387600"/>
          </a:xfrm>
        </p:spPr>
        <p:txBody>
          <a:bodyPr>
            <a:normAutofit/>
          </a:bodyPr>
          <a:lstStyle/>
          <a:p>
            <a:r>
              <a:rPr lang="ru-RU" sz="4400" dirty="0"/>
              <a:t>Изменяем REST-у и </a:t>
            </a:r>
            <a:r>
              <a:rPr lang="en-US" sz="4400" dirty="0" smtClean="0"/>
              <a:t>Java</a:t>
            </a:r>
            <a:r>
              <a:rPr lang="ru-RU" sz="4400" dirty="0" smtClean="0"/>
              <a:t> </a:t>
            </a:r>
            <a:r>
              <a:rPr lang="en-US" sz="4400" dirty="0"/>
              <a:t>c </a:t>
            </a:r>
            <a:r>
              <a:rPr lang="en-US" sz="4400" dirty="0" err="1"/>
              <a:t>GraphQL</a:t>
            </a:r>
            <a:r>
              <a:rPr lang="en-US" sz="4400" dirty="0"/>
              <a:t> </a:t>
            </a:r>
            <a:r>
              <a:rPr lang="ru-RU" sz="4400" dirty="0"/>
              <a:t>и </a:t>
            </a:r>
            <a:r>
              <a:rPr lang="ru-RU" sz="4400" dirty="0" err="1" smtClean="0"/>
              <a:t>Node</a:t>
            </a:r>
            <a:r>
              <a:rPr lang="en-US" sz="4400" dirty="0" smtClean="0"/>
              <a:t>JS</a:t>
            </a:r>
            <a:br>
              <a:rPr lang="en-US" sz="4400" dirty="0" smtClean="0"/>
            </a:br>
            <a:r>
              <a:rPr lang="ru-RU" sz="2000" dirty="0" smtClean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Или </a:t>
            </a:r>
            <a:r>
              <a:rPr lang="ru-RU" sz="3200" dirty="0"/>
              <a:t>как я дожил до неразборчивости 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в </a:t>
            </a:r>
            <a:r>
              <a:rPr lang="ru-RU" sz="3200" dirty="0"/>
              <a:t>используемых технологиях в 2018 году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26194"/>
          </a:xfrm>
        </p:spPr>
        <p:txBody>
          <a:bodyPr>
            <a:normAutofit lnSpcReduction="10000"/>
          </a:bodyPr>
          <a:lstStyle/>
          <a:p>
            <a:endParaRPr lang="ru-RU" dirty="0" smtClean="0"/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Беседа Андрей Сергеевич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нынче Главный Архитектор</a:t>
            </a:r>
            <a:r>
              <a:rPr lang="en-US" dirty="0" smtClean="0"/>
              <a:t> </a:t>
            </a:r>
            <a:r>
              <a:rPr lang="ru-RU" dirty="0" err="1" smtClean="0"/>
              <a:t>Синимекс</a:t>
            </a:r>
            <a:endParaRPr lang="en-US" dirty="0" smtClean="0"/>
          </a:p>
          <a:p>
            <a:endParaRPr lang="en-US" dirty="0"/>
          </a:p>
          <a:p>
            <a:r>
              <a:rPr lang="ru-RU" sz="1800" dirty="0" smtClean="0"/>
              <a:t>Опыт программирования</a:t>
            </a:r>
            <a:r>
              <a:rPr lang="en-US" sz="1800" dirty="0"/>
              <a:t> </a:t>
            </a:r>
            <a:r>
              <a:rPr lang="en-US" sz="1800" dirty="0" smtClean="0"/>
              <a:t>~25</a:t>
            </a:r>
            <a:r>
              <a:rPr lang="ru-RU" sz="1800" dirty="0" smtClean="0"/>
              <a:t>лет</a:t>
            </a:r>
            <a:br>
              <a:rPr lang="ru-RU" sz="1800" dirty="0" smtClean="0"/>
            </a:br>
            <a:r>
              <a:rPr lang="ru-RU" sz="1800" dirty="0" smtClean="0"/>
              <a:t>В </a:t>
            </a:r>
            <a:r>
              <a:rPr lang="ru-RU" sz="1800" dirty="0" err="1" smtClean="0"/>
              <a:t>Синимексе</a:t>
            </a:r>
            <a:r>
              <a:rPr lang="ru-RU" sz="1800" dirty="0" smtClean="0"/>
              <a:t> с 3.07.1997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64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en-US" u="sng" dirty="0"/>
              <a:t>JavaScript </a:t>
            </a:r>
            <a:r>
              <a:rPr lang="ru-RU" u="sng" dirty="0" smtClean="0"/>
              <a:t>сегодня</a:t>
            </a:r>
            <a:r>
              <a:rPr lang="en-US" u="sng" dirty="0" smtClean="0"/>
              <a:t>:</a:t>
            </a:r>
            <a:r>
              <a:rPr lang="ru-RU" u="sng" dirty="0" smtClean="0"/>
              <a:t> Белый лебедь.</a:t>
            </a:r>
            <a:endParaRPr lang="ru-RU" u="sng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8" y="1414659"/>
            <a:ext cx="5269952" cy="43611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426" y="1414659"/>
            <a:ext cx="5529022" cy="436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5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ru-RU" u="sng" dirty="0" smtClean="0"/>
              <a:t>Стандарты языка </a:t>
            </a:r>
            <a:r>
              <a:rPr lang="en-US" u="sng" dirty="0" smtClean="0"/>
              <a:t>JavaScript</a:t>
            </a:r>
            <a:endParaRPr lang="ru-RU" u="sng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8" y="4342078"/>
            <a:ext cx="8658225" cy="2019300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0326"/>
              </p:ext>
            </p:extLst>
          </p:nvPr>
        </p:nvGraphicFramePr>
        <p:xfrm>
          <a:off x="640078" y="1078992"/>
          <a:ext cx="1094537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714">
                  <a:extLst>
                    <a:ext uri="{9D8B030D-6E8A-4147-A177-3AD203B41FA5}">
                      <a16:colId xmlns:a16="http://schemas.microsoft.com/office/drawing/2014/main" val="25532317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782776366"/>
                    </a:ext>
                  </a:extLst>
                </a:gridCol>
              </a:tblGrid>
              <a:tr h="28254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0070C0"/>
                          </a:solidFill>
                        </a:rPr>
                        <a:t>Спецификации языка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JavaScript</a:t>
                      </a:r>
                      <a:endParaRPr lang="ru-RU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https://en.wikipedia.org/wiki/ECMAScript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ES5    \ </a:t>
                      </a:r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ECMAScript v5 (2009)</a:t>
                      </a:r>
                      <a:endParaRPr lang="en-US" b="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ES5.1 \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ECMAScript v5.1 (2011)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ES6    \ ECMAScript 2015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ES7    \ ECMAScript 2016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ES8    \ ECMAScript 2017</a:t>
                      </a:r>
                      <a:br>
                        <a:rPr lang="en-US" b="0" dirty="0" smtClean="0">
                          <a:solidFill>
                            <a:schemeClr val="tx1"/>
                          </a:solidFill>
                        </a:rPr>
                      </a:b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ru-RU" b="1" dirty="0" smtClean="0">
                          <a:solidFill>
                            <a:srgbClr val="0070C0"/>
                          </a:solidFill>
                        </a:rPr>
                        <a:t>Расширения языка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JavaScript</a:t>
                      </a:r>
                      <a:endParaRPr lang="en-US" b="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ECMAScript proposal process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dirty="0" smtClean="0">
                          <a:solidFill>
                            <a:srgbClr val="0070C0"/>
                          </a:solidFill>
                        </a:rPr>
                        <a:t>Среды исполнения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JavaScript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Браузеры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: Chrome, Opera, Firefox, IE, Safari, …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NodeJS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runtime (based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on Chrome's V8 JavaScript engine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Экзотика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Внутри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JVM: Mozilla Rhino, Oracle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Nashorn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engine (based on Mozilla Rhino)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Внутри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CouchDB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 (как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JVM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в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Oracle DB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ru-RU" b="1" dirty="0" smtClean="0">
                          <a:solidFill>
                            <a:srgbClr val="0070C0"/>
                          </a:solidFill>
                        </a:rPr>
                        <a:t>Поддержка стандарта\расширений в средах</a:t>
                      </a:r>
                      <a:r>
                        <a:rPr lang="ru-RU" b="1" baseline="0" dirty="0" smtClean="0">
                          <a:solidFill>
                            <a:srgbClr val="0070C0"/>
                          </a:solidFill>
                        </a:rPr>
                        <a:t> исполнения</a:t>
                      </a:r>
                      <a:endParaRPr lang="en-US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hlinkClick r:id="rId3"/>
                        </a:rPr>
                        <a:t>https://github.com/kangax/compat-table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ru-RU" b="0" dirty="0" smtClean="0">
                          <a:solidFill>
                            <a:schemeClr val="tx1"/>
                          </a:solidFill>
                        </a:rPr>
                      </a:b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75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17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ru-RU" u="sng" dirty="0" smtClean="0"/>
              <a:t>Возможности сред исполнения </a:t>
            </a:r>
            <a:r>
              <a:rPr lang="en-US" u="sng" dirty="0" smtClean="0"/>
              <a:t>JS</a:t>
            </a:r>
            <a:endParaRPr lang="ru-RU" u="sng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7" y="1534478"/>
            <a:ext cx="10945371" cy="146780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40077" y="1078992"/>
            <a:ext cx="4287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chemeClr val="tx1"/>
                </a:solidFill>
                <a:hlinkClick r:id="rId3"/>
              </a:rPr>
              <a:t>https://kangax.github.io/compat-table/es5/</a:t>
            </a:r>
            <a:endParaRPr lang="ru-RU" b="0" dirty="0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40077" y="3083672"/>
            <a:ext cx="4287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chemeClr val="tx1"/>
                </a:solidFill>
                <a:hlinkClick r:id="rId4"/>
              </a:rPr>
              <a:t>https://kangax.github.io/compat-table/es6/</a:t>
            </a:r>
            <a:endParaRPr lang="ru-RU" b="0" dirty="0" smtClean="0">
              <a:solidFill>
                <a:schemeClr val="tx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77" y="3534397"/>
            <a:ext cx="10945371" cy="22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1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en-US" u="sng" dirty="0" err="1" smtClean="0"/>
              <a:t>Compillers</a:t>
            </a:r>
            <a:r>
              <a:rPr lang="en-US" u="sng" dirty="0" smtClean="0"/>
              <a:t> \ </a:t>
            </a:r>
            <a:r>
              <a:rPr lang="en-US" u="sng" dirty="0" err="1" smtClean="0"/>
              <a:t>Transpilers</a:t>
            </a:r>
            <a:endParaRPr lang="ru-RU" u="sng" dirty="0"/>
          </a:p>
        </p:txBody>
      </p:sp>
      <p:pic>
        <p:nvPicPr>
          <p:cNvPr id="2050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8" y="1682496"/>
            <a:ext cx="10945370" cy="41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356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en-US" u="sng" dirty="0" err="1" smtClean="0"/>
              <a:t>Compillers</a:t>
            </a:r>
            <a:r>
              <a:rPr lang="en-US" u="sng" dirty="0" smtClean="0"/>
              <a:t> \ </a:t>
            </a:r>
            <a:r>
              <a:rPr lang="en-US" u="sng" dirty="0" err="1" smtClean="0"/>
              <a:t>Transpilers</a:t>
            </a:r>
            <a:endParaRPr lang="ru-RU" u="sng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74906"/>
              </p:ext>
            </p:extLst>
          </p:nvPr>
        </p:nvGraphicFramePr>
        <p:xfrm>
          <a:off x="640078" y="1078992"/>
          <a:ext cx="10945370" cy="508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2">
                  <a:extLst>
                    <a:ext uri="{9D8B030D-6E8A-4147-A177-3AD203B41FA5}">
                      <a16:colId xmlns:a16="http://schemas.microsoft.com/office/drawing/2014/main" val="255323170"/>
                    </a:ext>
                  </a:extLst>
                </a:gridCol>
                <a:gridCol w="5870448">
                  <a:extLst>
                    <a:ext uri="{9D8B030D-6E8A-4147-A177-3AD203B41FA5}">
                      <a16:colId xmlns:a16="http://schemas.microsoft.com/office/drawing/2014/main" val="2782776366"/>
                    </a:ext>
                  </a:extLst>
                </a:gridCol>
              </a:tblGrid>
              <a:tr h="508406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Compillers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u-RU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Преобразование языка высокого уровня в язык более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низкого уровня 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For Processors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          -&gt;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asm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          -&gt; bytecode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go      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-&gt; c -&gt;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asm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   -&gt;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bytecode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LLVM -&gt;                     -&gt; bytecode   </a:t>
                      </a:r>
                      <a:endParaRPr lang="en-US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For LLVM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clang - &gt; LLVM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For </a:t>
                      </a:r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endParaRPr lang="en-US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C# - &gt;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Runtime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For JVM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Java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- &gt; JVM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Kotlin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-&gt; JVM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Scala -&gt; JVM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4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Transpiler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(</a:t>
                      </a:r>
                      <a:r>
                        <a:rPr lang="ru-RU" dirty="0" err="1" smtClean="0">
                          <a:solidFill>
                            <a:srgbClr val="002060"/>
                          </a:solidFill>
                        </a:rPr>
                        <a:t>транспайлер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, препроцессор,..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Source-to-source compiler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. Преобразование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между языками одного уровня абстракции.</a:t>
                      </a:r>
                      <a:br>
                        <a:rPr lang="ru-RU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https://en.wikipedia.org/wiki/Source-to-source_compiler</a:t>
                      </a:r>
                      <a:endParaRPr lang="ru-RU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800" b="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ru-RU" sz="8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Примеры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C++ -&gt;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GWT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: Java -&gt; JavaScript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Google Closure Compiler 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. .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baseline="0" dirty="0" err="1" smtClean="0">
                          <a:solidFill>
                            <a:srgbClr val="002060"/>
                          </a:solidFill>
                        </a:rPr>
                        <a:t>Transpilers</a:t>
                      </a:r>
                      <a:r>
                        <a:rPr lang="en-US" b="1" baseline="0" dirty="0" smtClean="0">
                          <a:solidFill>
                            <a:srgbClr val="002060"/>
                          </a:solidFill>
                        </a:rPr>
                        <a:t> for JavaScript runtimes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ES6\7\8               -&gt; ES5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TypeScript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          -&gt; ES5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CoffeeScript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       -&gt; ES5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Dart                      -&gt; ES5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React JSX . . 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ru-RU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Transpiler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on runtime</a:t>
                      </a:r>
                      <a:endParaRPr lang="en-US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ES6\7\8,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JSX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-&gt;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Babel -&gt; ES5 -&gt;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NodeJS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75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151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ru-RU" u="sng" dirty="0" smtClean="0"/>
              <a:t>Инструментария </a:t>
            </a:r>
            <a:r>
              <a:rPr lang="en-US" u="sng" dirty="0" smtClean="0"/>
              <a:t>JavaScript</a:t>
            </a:r>
            <a:endParaRPr lang="ru-RU" u="sng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7" y="1078993"/>
            <a:ext cx="8237705" cy="53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5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en-US" u="sng" dirty="0" smtClean="0"/>
              <a:t>Oracle </a:t>
            </a:r>
            <a:r>
              <a:rPr lang="en-US" u="sng" dirty="0" err="1" smtClean="0"/>
              <a:t>GrallVM</a:t>
            </a:r>
            <a:endParaRPr lang="ru-RU" u="sng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" y="1058324"/>
            <a:ext cx="6651971" cy="2817497"/>
          </a:xfrm>
          <a:prstGeom prst="rect">
            <a:avLst/>
          </a:prstGeom>
        </p:spPr>
      </p:pic>
      <p:pic>
        <p:nvPicPr>
          <p:cNvPr id="1028" name="Picture 4" descr="https://pbs.twimg.com/media/Dd0_1_fVAAAQ5J-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150" y="3276621"/>
            <a:ext cx="4018297" cy="317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javacodegeeks.com/wp-content/uploads/2018/09/GraalVsHotSpo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431" y="611459"/>
            <a:ext cx="4083733" cy="252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77" y="4062709"/>
            <a:ext cx="66519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GraalVM</a:t>
            </a:r>
            <a:r>
              <a:rPr lang="en-US" dirty="0"/>
              <a:t> is a </a:t>
            </a:r>
            <a:r>
              <a:rPr lang="en-US" b="1" dirty="0"/>
              <a:t>universal virtual machine </a:t>
            </a:r>
            <a:r>
              <a:rPr lang="en-US" dirty="0"/>
              <a:t>for running applications written in JavaScript, Python, Ruby, R, JVM-based languages like Java, Scala, </a:t>
            </a:r>
            <a:r>
              <a:rPr lang="en-US" dirty="0" err="1"/>
              <a:t>Kotlin</a:t>
            </a:r>
            <a:r>
              <a:rPr lang="en-US" dirty="0"/>
              <a:t>, </a:t>
            </a:r>
            <a:r>
              <a:rPr lang="en-US" dirty="0" err="1"/>
              <a:t>Clojure</a:t>
            </a:r>
            <a:r>
              <a:rPr lang="en-US" dirty="0"/>
              <a:t>, and LLVM-based languages such as C and C</a:t>
            </a:r>
            <a:r>
              <a:rPr lang="en-US" dirty="0" smtClean="0"/>
              <a:t>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Native images </a:t>
            </a:r>
            <a:r>
              <a:rPr lang="en-US" dirty="0"/>
              <a:t>compiled with </a:t>
            </a:r>
            <a:r>
              <a:rPr lang="en-US" dirty="0" err="1"/>
              <a:t>GraalVM</a:t>
            </a:r>
            <a:r>
              <a:rPr lang="en-US" dirty="0"/>
              <a:t> ahead-of-time improve the startup time and reduce the memory footprint of JVM-based applications.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159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/>
          <a:lstStyle/>
          <a:p>
            <a:r>
              <a:rPr lang="ru-RU" u="sng" dirty="0" smtClean="0"/>
              <a:t>О чем буду рассказывать   (часть 1)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1207008"/>
            <a:ext cx="1094536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b="1" dirty="0" smtClean="0"/>
              <a:t>Что нужно для эффективной разработки приложений</a:t>
            </a:r>
            <a:r>
              <a:rPr lang="en-US" sz="2000" b="1" dirty="0" smtClean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Среда разработки</a:t>
            </a:r>
            <a:r>
              <a:rPr lang="en-US" dirty="0" smtClean="0"/>
              <a:t>: IntelliJ IDEA</a:t>
            </a:r>
            <a:r>
              <a:rPr lang="ru-RU" dirty="0" smtClean="0"/>
              <a:t> (остальные можно забыть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ru-RU" dirty="0" smtClean="0"/>
              <a:t>)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Язык программирования</a:t>
            </a:r>
            <a:r>
              <a:rPr lang="en-US" dirty="0" smtClean="0"/>
              <a:t>: Java, JavaScript, Go, PHP, C#, </a:t>
            </a:r>
            <a:r>
              <a:rPr lang="ru-RU" dirty="0" smtClean="0"/>
              <a:t>… или производные языки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Runtime: JVM, </a:t>
            </a:r>
            <a:r>
              <a:rPr lang="en-US" dirty="0" err="1" smtClean="0"/>
              <a:t>NodeJS</a:t>
            </a:r>
            <a:r>
              <a:rPr lang="en-US" dirty="0" smtClean="0"/>
              <a:t>, PHP, </a:t>
            </a:r>
            <a:r>
              <a:rPr lang="en-US" dirty="0" err="1" smtClean="0"/>
              <a:t>.Net</a:t>
            </a:r>
            <a:r>
              <a:rPr lang="en-US" dirty="0" smtClean="0"/>
              <a:t> Runtime,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Модульная архитектура, библиотеки для разных технологий</a:t>
            </a:r>
            <a:r>
              <a:rPr lang="en-US" dirty="0" smtClean="0"/>
              <a:t> (frameworks)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Менеджеры пакетов и средства сборки приложений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Средства тестирования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Сервера</a:t>
            </a:r>
            <a:r>
              <a:rPr lang="en-US" dirty="0" smtClean="0"/>
              <a:t>: MySQL\PostgreSQL\Mongo, Apache\Nginx, </a:t>
            </a:r>
            <a:r>
              <a:rPr lang="en-US" dirty="0" err="1" smtClean="0"/>
              <a:t>Memcached</a:t>
            </a:r>
            <a:r>
              <a:rPr lang="en-US" dirty="0" smtClean="0"/>
              <a:t>\</a:t>
            </a:r>
            <a:r>
              <a:rPr lang="en-US" dirty="0" err="1" smtClean="0"/>
              <a:t>Redis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 smtClean="0"/>
              <a:t>GraphQL</a:t>
            </a:r>
            <a:r>
              <a:rPr lang="ru-RU" sz="2000" b="1" dirty="0" smtClean="0"/>
              <a:t> -</a:t>
            </a:r>
            <a:r>
              <a:rPr lang="en-US" sz="2000" dirty="0"/>
              <a:t> is an open-source data query and manipulation language for </a:t>
            </a:r>
            <a:r>
              <a:rPr lang="en-US" sz="2000" dirty="0" smtClean="0"/>
              <a:t>APIs</a:t>
            </a:r>
            <a:endParaRPr lang="ru-RU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Что такое этот </a:t>
            </a:r>
            <a:r>
              <a:rPr lang="en-US" dirty="0" err="1" smtClean="0"/>
              <a:t>GraphQL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Основные возможности</a:t>
            </a:r>
            <a:endParaRPr lang="ru-R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en-US" dirty="0" err="1"/>
              <a:t>shema</a:t>
            </a:r>
            <a:r>
              <a:rPr lang="en-US" dirty="0"/>
              <a:t> DSL</a:t>
            </a:r>
            <a:endParaRPr lang="ru-R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Query \ </a:t>
            </a:r>
            <a:r>
              <a:rPr lang="en-US" dirty="0" smtClean="0"/>
              <a:t>Mutation</a:t>
            </a:r>
            <a:endParaRPr lang="ru-RU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Subscription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Дополнительные </a:t>
            </a:r>
            <a:r>
              <a:rPr lang="ru-RU" dirty="0" smtClean="0"/>
              <a:t>возможности и нюансы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b="1" dirty="0" smtClean="0"/>
              <a:t>Реализация </a:t>
            </a:r>
            <a:r>
              <a:rPr lang="en-US" sz="2000" b="1" dirty="0" err="1" smtClean="0"/>
              <a:t>GraphQL</a:t>
            </a:r>
            <a:r>
              <a:rPr lang="en-US" sz="2000" b="1" dirty="0" smtClean="0"/>
              <a:t> </a:t>
            </a:r>
            <a:r>
              <a:rPr lang="ru-RU" sz="2000" b="1" dirty="0" smtClean="0"/>
              <a:t>сервера на </a:t>
            </a:r>
            <a:r>
              <a:rPr lang="en-US" sz="2000" b="1" dirty="0" smtClean="0"/>
              <a:t>Java + </a:t>
            </a:r>
            <a:r>
              <a:rPr lang="en-US" sz="2000" b="1" dirty="0" err="1" smtClean="0"/>
              <a:t>SpringBoot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/>
          <a:lstStyle/>
          <a:p>
            <a:r>
              <a:rPr lang="ru-RU" u="sng" dirty="0" smtClean="0"/>
              <a:t>О чем буду рассказывать   (часть </a:t>
            </a:r>
            <a:r>
              <a:rPr lang="en-US" u="sng" dirty="0" smtClean="0"/>
              <a:t>2</a:t>
            </a:r>
            <a:r>
              <a:rPr lang="ru-RU" u="sng" dirty="0" smtClean="0"/>
              <a:t>)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1207008"/>
            <a:ext cx="1094536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JavaScript </a:t>
            </a:r>
            <a:r>
              <a:rPr lang="ru-RU" sz="2000" b="1" dirty="0" smtClean="0"/>
              <a:t>в 2018 году</a:t>
            </a:r>
            <a:r>
              <a:rPr lang="en-US" sz="2000" b="1" dirty="0" smtClean="0"/>
              <a:t>: </a:t>
            </a:r>
            <a:endParaRPr lang="en-US" sz="20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История </a:t>
            </a:r>
            <a:r>
              <a:rPr lang="en-US" dirty="0" smtClean="0"/>
              <a:t>JavaScript </a:t>
            </a:r>
            <a:r>
              <a:rPr lang="ru-RU" dirty="0" smtClean="0"/>
              <a:t>или почему я его не любил</a:t>
            </a:r>
            <a:r>
              <a:rPr lang="en-US" dirty="0" smtClean="0"/>
              <a:t> (… </a:t>
            </a:r>
            <a:r>
              <a:rPr lang="ru-RU" dirty="0" smtClean="0"/>
              <a:t>потому, что у меня ружья не было…</a:t>
            </a:r>
            <a:r>
              <a:rPr lang="en-US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JavaScript </a:t>
            </a:r>
            <a:r>
              <a:rPr lang="ru-RU" dirty="0" smtClean="0"/>
              <a:t>стандарты</a:t>
            </a:r>
            <a:r>
              <a:rPr lang="en-US" dirty="0" smtClean="0"/>
              <a:t> </a:t>
            </a:r>
            <a:r>
              <a:rPr lang="en-US" dirty="0" smtClean="0"/>
              <a:t>ECMAScript (ES</a:t>
            </a:r>
            <a:r>
              <a:rPr lang="ru-RU" dirty="0" smtClean="0"/>
              <a:t>5\6\7</a:t>
            </a:r>
            <a:r>
              <a:rPr lang="en-US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Новые языки на базе </a:t>
            </a:r>
            <a:r>
              <a:rPr lang="en-US" dirty="0" smtClean="0"/>
              <a:t>JavaScript: </a:t>
            </a:r>
            <a:r>
              <a:rPr lang="en-US" dirty="0" err="1" smtClean="0"/>
              <a:t>TypeScript</a:t>
            </a:r>
            <a:r>
              <a:rPr lang="en-US" dirty="0" smtClean="0"/>
              <a:t>, </a:t>
            </a:r>
            <a:r>
              <a:rPr lang="en-US" dirty="0" err="1" smtClean="0"/>
              <a:t>CoffeeScript</a:t>
            </a:r>
            <a:r>
              <a:rPr lang="en-US" dirty="0" smtClean="0"/>
              <a:t>, Dart,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Наконец то в </a:t>
            </a:r>
            <a:r>
              <a:rPr lang="en-US" dirty="0" smtClean="0"/>
              <a:t>JavaScript </a:t>
            </a:r>
            <a:r>
              <a:rPr lang="ru-RU" dirty="0" smtClean="0"/>
              <a:t>есть статическая типизация с </a:t>
            </a:r>
            <a:r>
              <a:rPr lang="en-US" dirty="0" err="1" smtClean="0"/>
              <a:t>TypeScript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Инструментарий</a:t>
            </a:r>
            <a:r>
              <a:rPr lang="en-US" dirty="0" smtClean="0"/>
              <a:t>:</a:t>
            </a:r>
            <a:r>
              <a:rPr lang="ru-RU" dirty="0" smtClean="0"/>
              <a:t>  </a:t>
            </a:r>
            <a:r>
              <a:rPr lang="en-US" dirty="0" err="1" smtClean="0"/>
              <a:t>transpillers</a:t>
            </a:r>
            <a:r>
              <a:rPr lang="ru-RU" dirty="0" smtClean="0"/>
              <a:t>, системы сборки, </a:t>
            </a:r>
            <a:r>
              <a:rPr lang="en-US" dirty="0" smtClean="0"/>
              <a:t>linters</a:t>
            </a:r>
            <a:r>
              <a:rPr lang="ru-RU" dirty="0" smtClean="0"/>
              <a:t> </a:t>
            </a:r>
            <a:r>
              <a:rPr lang="en-US" dirty="0" smtClean="0"/>
              <a:t>  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 smtClean="0"/>
              <a:t>NodeJS</a:t>
            </a:r>
            <a:r>
              <a:rPr lang="en-US" sz="2000" b="1" dirty="0" smtClean="0"/>
              <a:t> </a:t>
            </a:r>
            <a:r>
              <a:rPr lang="ru-RU" sz="2000" b="1" dirty="0" smtClean="0"/>
              <a:t>сервер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b="1" dirty="0" smtClean="0"/>
              <a:t>Реализация </a:t>
            </a:r>
            <a:r>
              <a:rPr lang="en-US" sz="2000" b="1" dirty="0" err="1" smtClean="0"/>
              <a:t>GraphQL</a:t>
            </a:r>
            <a:r>
              <a:rPr lang="en-US" sz="2000" b="1" dirty="0" smtClean="0"/>
              <a:t> </a:t>
            </a:r>
            <a:r>
              <a:rPr lang="ru-RU" sz="2000" b="1" dirty="0" smtClean="0"/>
              <a:t>сервера на </a:t>
            </a:r>
            <a:r>
              <a:rPr lang="en-US" sz="2000" b="1" dirty="0" err="1" smtClean="0"/>
              <a:t>NodeJS</a:t>
            </a:r>
            <a:endParaRPr lang="ru-RU" sz="20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NodeJS</a:t>
            </a:r>
            <a:r>
              <a:rPr lang="en-US" dirty="0" smtClean="0"/>
              <a:t> + </a:t>
            </a:r>
            <a:r>
              <a:rPr lang="en-US" dirty="0" err="1" smtClean="0"/>
              <a:t>ApolloServer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>Express + DB ORM (</a:t>
            </a:r>
            <a:r>
              <a:rPr lang="ru-RU" dirty="0"/>
              <a:t>S</a:t>
            </a:r>
            <a:r>
              <a:rPr lang="en-US" dirty="0"/>
              <a:t>e</a:t>
            </a:r>
            <a:r>
              <a:rPr lang="ru-RU" dirty="0" err="1"/>
              <a:t>qu</a:t>
            </a:r>
            <a:r>
              <a:rPr lang="en-US" dirty="0"/>
              <a:t>e</a:t>
            </a:r>
            <a:r>
              <a:rPr lang="ru-RU" dirty="0" err="1"/>
              <a:t>lize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err="1"/>
              <a:t>jwt</a:t>
            </a:r>
            <a:r>
              <a:rPr lang="ru-RU" dirty="0"/>
              <a:t> + </a:t>
            </a:r>
            <a:r>
              <a:rPr lang="en-US" dirty="0" err="1" smtClean="0"/>
              <a:t>DataLoader</a:t>
            </a:r>
            <a:endParaRPr lang="ru-RU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b="1" dirty="0" smtClean="0"/>
              <a:t>Бонус</a:t>
            </a:r>
            <a:r>
              <a:rPr lang="en-US" b="1" dirty="0" smtClean="0"/>
              <a:t>: Oracle </a:t>
            </a:r>
            <a:r>
              <a:rPr lang="en-US" b="1" dirty="0" err="1" smtClean="0"/>
              <a:t>GlaalVM</a:t>
            </a:r>
            <a:endParaRPr lang="ru-RU" b="1" dirty="0"/>
          </a:p>
          <a:p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381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ru-RU" u="sng" dirty="0" smtClean="0"/>
              <a:t>Языки программирования</a:t>
            </a:r>
            <a:endParaRPr lang="ru-RU" u="sng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8" y="1414659"/>
            <a:ext cx="5269952" cy="43611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426" y="1414659"/>
            <a:ext cx="5529022" cy="436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945368" cy="713867"/>
          </a:xfrm>
        </p:spPr>
        <p:txBody>
          <a:bodyPr>
            <a:normAutofit/>
          </a:bodyPr>
          <a:lstStyle/>
          <a:p>
            <a:r>
              <a:rPr lang="ru-RU" u="sng" dirty="0" smtClean="0"/>
              <a:t>Модульность. Библиотеки. </a:t>
            </a:r>
            <a:r>
              <a:rPr lang="en-US" u="sng" dirty="0" smtClean="0"/>
              <a:t>Frameworks.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1160017"/>
            <a:ext cx="10945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Не изобретайте велосипед – </a:t>
            </a:r>
            <a:r>
              <a:rPr lang="ru-RU" dirty="0" smtClean="0"/>
              <a:t>почти под любые задачи уже есть технологии и реализующие из библиотеки написанные кем то другим, надо только выбрать \ изучить \ использовать</a:t>
            </a:r>
            <a:r>
              <a:rPr lang="ru-RU" b="1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Как выбрать правильные технологии</a:t>
            </a:r>
            <a:r>
              <a:rPr lang="en-US" b="1" dirty="0" smtClean="0"/>
              <a:t> </a:t>
            </a:r>
            <a:r>
              <a:rPr lang="ru-RU" b="1" dirty="0" smtClean="0"/>
              <a:t>и библиотеки их реализующие – </a:t>
            </a:r>
            <a:r>
              <a:rPr lang="ru-RU" dirty="0" smtClean="0"/>
              <a:t>мода (тренды), рекомендации лучших собаководов…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9" name="AutoShape 8" descr="ÐÐ°ÑÑÐ¸Ð½ÐºÐ¸ Ð¿Ð¾ Ð·Ð°Ð¿ÑÐ¾ÑÑ NP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6" name="Picture 4" descr="ÐÐ°ÑÑÐ¸Ð½ÐºÐ¸ Ð¿Ð¾ Ð·Ð°Ð¿ÑÐ¾ÑÑ javascript tech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98" y="2528596"/>
            <a:ext cx="4621354" cy="369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ÐÐ°ÑÑÐ¸Ð½ÐºÐ¸ Ð¿Ð¾ Ð·Ð°Ð¿ÑÐ¾ÑÑ javascript techn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983" y="2340864"/>
            <a:ext cx="5517466" cy="392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57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945368" cy="713867"/>
          </a:xfrm>
        </p:spPr>
        <p:txBody>
          <a:bodyPr>
            <a:normAutofit/>
          </a:bodyPr>
          <a:lstStyle/>
          <a:p>
            <a:r>
              <a:rPr lang="ru-RU" u="sng" dirty="0" smtClean="0"/>
              <a:t>Менеджеры пакетов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3094263"/>
            <a:ext cx="10945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Настройка кеширования для ускорения получения пакетов</a:t>
            </a:r>
            <a:r>
              <a:rPr lang="en-US" b="1" dirty="0" smtClean="0"/>
              <a:t> (</a:t>
            </a:r>
            <a:r>
              <a:rPr lang="ru-RU" b="1" dirty="0" smtClean="0"/>
              <a:t>и сборки приложений</a:t>
            </a:r>
            <a:r>
              <a:rPr lang="en-US" b="1" dirty="0" smtClean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MAVEN          - </a:t>
            </a:r>
            <a:r>
              <a:rPr lang="ru-RU" dirty="0" smtClean="0"/>
              <a:t>   в </a:t>
            </a:r>
            <a:r>
              <a:rPr lang="en-US" dirty="0"/>
              <a:t>settings.xml</a:t>
            </a:r>
            <a:r>
              <a:rPr lang="ru-RU" dirty="0"/>
              <a:t> </a:t>
            </a:r>
            <a:r>
              <a:rPr lang="en-US" dirty="0" smtClean="0"/>
              <a:t>&lt;</a:t>
            </a:r>
            <a:r>
              <a:rPr lang="en-US" dirty="0" err="1"/>
              <a:t>localRepository</a:t>
            </a:r>
            <a:r>
              <a:rPr lang="en-US" dirty="0"/>
              <a:t>&gt;C:\DEV\</a:t>
            </a:r>
            <a:r>
              <a:rPr lang="en-US" dirty="0" err="1"/>
              <a:t>maven.repo</a:t>
            </a:r>
            <a:r>
              <a:rPr lang="en-US" dirty="0"/>
              <a:t>&lt;/</a:t>
            </a:r>
            <a:r>
              <a:rPr lang="en-US" dirty="0" err="1"/>
              <a:t>localRepository</a:t>
            </a:r>
            <a:r>
              <a:rPr lang="en-US" dirty="0" smtClean="0"/>
              <a:t>&gt;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GRADLE</a:t>
            </a:r>
            <a:r>
              <a:rPr lang="ru-RU" dirty="0" smtClean="0"/>
              <a:t>         -    </a:t>
            </a:r>
            <a:r>
              <a:rPr lang="en-US" dirty="0" smtClean="0"/>
              <a:t>SET GRADLE_USER_HOME=C:\DEV\gradle.repo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NPM</a:t>
            </a:r>
            <a:r>
              <a:rPr lang="ru-RU" dirty="0" smtClean="0"/>
              <a:t>               -   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set cache "C:\DEV\node.npmcache“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4422608"/>
            <a:ext cx="3680779" cy="906859"/>
          </a:xfrm>
          <a:prstGeom prst="rect">
            <a:avLst/>
          </a:prstGeom>
        </p:spPr>
      </p:pic>
      <p:pic>
        <p:nvPicPr>
          <p:cNvPr id="1030" name="Picture 6" descr="ÐÐ°ÑÑÐ¸Ð½ÐºÐ¸ Ð¿Ð¾ Ð·Ð°Ð¿ÑÐ¾ÑÑ mav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79" y="1319062"/>
            <a:ext cx="2048129" cy="117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8" descr="ÐÐ°ÑÑÐ¸Ð½ÐºÐ¸ Ð¿Ð¾ Ð·Ð°Ð¿ÑÐ¾ÑÑ NP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800" y="1284623"/>
            <a:ext cx="1422117" cy="142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Ð°ÑÑÐ¸Ð½ÐºÐ¸ Ð¿Ð¾ Ð·Ð°Ð¿ÑÐ¾ÑÑ nug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109" y="1596172"/>
            <a:ext cx="2627884" cy="79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Ð°ÑÑÐ¸Ð½ÐºÐ¸ Ð¿Ð¾ Ð·Ð°Ð¿ÑÐ¾ÑÑ composer ph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327" y="1367319"/>
            <a:ext cx="1059037" cy="125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16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945368" cy="713867"/>
          </a:xfrm>
        </p:spPr>
        <p:txBody>
          <a:bodyPr>
            <a:normAutofit/>
          </a:bodyPr>
          <a:lstStyle/>
          <a:p>
            <a:r>
              <a:rPr lang="ru-RU" u="sng" dirty="0" smtClean="0"/>
              <a:t>Системы сборки приложений</a:t>
            </a:r>
            <a:endParaRPr lang="ru-RU" u="sng" dirty="0"/>
          </a:p>
        </p:txBody>
      </p:sp>
      <p:sp>
        <p:nvSpPr>
          <p:cNvPr id="9" name="AutoShape 8" descr="ÐÐ°ÑÑÐ¸Ð½ÐºÐ¸ Ð¿Ð¾ Ð·Ð°Ð¿ÑÐ¾ÑÑ NP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40080" y="1423694"/>
            <a:ext cx="5980639" cy="4109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b="1" dirty="0" smtClean="0">
                <a:solidFill>
                  <a:srgbClr val="0070C0"/>
                </a:solidFill>
              </a:rPr>
              <a:t>Java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813585" y="1423694"/>
            <a:ext cx="4771863" cy="4109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b="1" dirty="0" smtClean="0">
                <a:solidFill>
                  <a:srgbClr val="0070C0"/>
                </a:solidFill>
              </a:rPr>
              <a:t>JavaScript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19" name="Picture 4" descr="ÐÐ°ÑÑÐ¸Ð½ÐºÐ¸ Ð¿Ð¾ Ð·Ð°Ð¿ÑÐ¾ÑÑ gul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439" y="4026053"/>
            <a:ext cx="2868246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973" y="1817708"/>
            <a:ext cx="4500989" cy="1971237"/>
          </a:xfrm>
          <a:prstGeom prst="rect">
            <a:avLst/>
          </a:prstGeom>
        </p:spPr>
      </p:pic>
      <p:pic>
        <p:nvPicPr>
          <p:cNvPr id="21" name="Picture 8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470" y="4101759"/>
            <a:ext cx="1013812" cy="101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ÐÐ°ÑÑÐ¸Ð½ÐºÐ¸ Ð¿Ð¾ Ð·Ð°Ð¿ÑÐ¾ÑÑ webpa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73" y="3997749"/>
            <a:ext cx="1759182" cy="122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96" y="1984689"/>
            <a:ext cx="561975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69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694" y="2788993"/>
            <a:ext cx="1808305" cy="37741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945368" cy="713867"/>
          </a:xfrm>
        </p:spPr>
        <p:txBody>
          <a:bodyPr>
            <a:normAutofit/>
          </a:bodyPr>
          <a:lstStyle/>
          <a:p>
            <a:r>
              <a:rPr lang="ru-RU" u="sng" dirty="0" smtClean="0"/>
              <a:t>Сервера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04088" y="1261872"/>
            <a:ext cx="108813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OpenServer</a:t>
            </a:r>
            <a:r>
              <a:rPr lang="en-US" b="1" dirty="0"/>
              <a:t> </a:t>
            </a:r>
            <a:r>
              <a:rPr lang="en-US" b="1" dirty="0" smtClean="0"/>
              <a:t> -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://ospanel.io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Apache</a:t>
            </a:r>
            <a:r>
              <a:rPr lang="en-US" sz="1400" dirty="0" smtClean="0"/>
              <a:t> - 2.2.34 / 2.4.34;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Nginx</a:t>
            </a:r>
            <a:r>
              <a:rPr lang="en-US" sz="1400" dirty="0"/>
              <a:t> </a:t>
            </a:r>
            <a:r>
              <a:rPr lang="en-US" sz="1400" dirty="0" smtClean="0"/>
              <a:t>- 1.11.7 </a:t>
            </a:r>
            <a:r>
              <a:rPr lang="en-US" sz="1400" dirty="0"/>
              <a:t>/ 1.14.0;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MySQL</a:t>
            </a:r>
            <a:r>
              <a:rPr lang="en-US" sz="1400" dirty="0"/>
              <a:t> </a:t>
            </a:r>
            <a:r>
              <a:rPr lang="en-US" sz="1400" dirty="0" smtClean="0"/>
              <a:t>- 5.1.73 </a:t>
            </a:r>
            <a:r>
              <a:rPr lang="en-US" sz="1400" dirty="0"/>
              <a:t>/ 5.5.61 / 5.6.41 / 5.7.23 / 8.0.12;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MariaDB</a:t>
            </a:r>
            <a:r>
              <a:rPr lang="en-US" sz="1400" dirty="0" smtClean="0"/>
              <a:t> - </a:t>
            </a:r>
            <a:r>
              <a:rPr lang="en-US" sz="1400" dirty="0"/>
              <a:t>5.5.61 / 10.0.36 / 10.1.36 / 10.2.17 / 10.3.9;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MongoDB</a:t>
            </a:r>
            <a:r>
              <a:rPr lang="en-US" sz="1400" dirty="0" smtClean="0"/>
              <a:t> - </a:t>
            </a:r>
            <a:r>
              <a:rPr lang="en-US" sz="1400" dirty="0"/>
              <a:t>2.4.14 / 2.6.12 / 3.0.15 / 3.2.21 / 3.4.17 / 3.6.7 / 4.0.2;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PostgreSQL</a:t>
            </a:r>
            <a:r>
              <a:rPr lang="en-US" sz="1400" dirty="0" smtClean="0"/>
              <a:t> - </a:t>
            </a:r>
            <a:r>
              <a:rPr lang="en-US" sz="1400" dirty="0"/>
              <a:t>9.2.24 / 9.3.24 / 9.4.19 / 9.5.14 / 9.6.10 / 10.5;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Redis</a:t>
            </a:r>
            <a:r>
              <a:rPr lang="en-US" sz="1400" dirty="0"/>
              <a:t> </a:t>
            </a:r>
            <a:r>
              <a:rPr lang="en-US" sz="1400" dirty="0" smtClean="0"/>
              <a:t>- 2.8.2402 </a:t>
            </a:r>
            <a:r>
              <a:rPr lang="en-US" sz="1400" dirty="0"/>
              <a:t>/ 3.0.504 / 3.2.100;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Memcached</a:t>
            </a:r>
            <a:r>
              <a:rPr lang="en-US" sz="1400" dirty="0" smtClean="0"/>
              <a:t> - </a:t>
            </a:r>
            <a:r>
              <a:rPr lang="en-US" sz="1400" dirty="0"/>
              <a:t>1.2.6 / 1.4.5;</a:t>
            </a: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328" y="2870581"/>
            <a:ext cx="5422392" cy="369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0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smtClean="0"/>
              <a:t>JavaScript </a:t>
            </a:r>
            <a:r>
              <a:rPr lang="ru-RU" u="sng" dirty="0" smtClean="0"/>
              <a:t>в </a:t>
            </a:r>
            <a:r>
              <a:rPr lang="ru-RU" u="sng" dirty="0" smtClean="0"/>
              <a:t>прошлом</a:t>
            </a:r>
            <a:r>
              <a:rPr lang="en-US" u="sng" dirty="0" smtClean="0"/>
              <a:t>:</a:t>
            </a:r>
            <a:r>
              <a:rPr lang="ru-RU" u="sng" dirty="0" smtClean="0"/>
              <a:t> </a:t>
            </a:r>
            <a:r>
              <a:rPr lang="ru-RU" u="sng" dirty="0" smtClean="0"/>
              <a:t>Гадкий утенок.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1078992"/>
            <a:ext cx="1094536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</a:rPr>
              <a:t>История - </a:t>
            </a:r>
            <a:r>
              <a:rPr lang="en-US" sz="2400" dirty="0" smtClean="0">
                <a:solidFill>
                  <a:srgbClr val="0070C0"/>
                </a:solidFill>
              </a:rPr>
              <a:t>https://ru.wikipedia.org/wiki/JavaScript</a:t>
            </a:r>
            <a:endParaRPr lang="ru-RU" sz="2400" dirty="0" smtClean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JavaScript </a:t>
            </a:r>
            <a:r>
              <a:rPr lang="ru-RU" dirty="0" smtClean="0"/>
              <a:t>берет начало в компании </a:t>
            </a:r>
            <a:r>
              <a:rPr lang="en-US" dirty="0" smtClean="0"/>
              <a:t>Netscape</a:t>
            </a:r>
            <a:r>
              <a:rPr lang="ru-RU" dirty="0" smtClean="0"/>
              <a:t> 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В 1995 году </a:t>
            </a:r>
            <a:r>
              <a:rPr lang="ru-RU" dirty="0" err="1" smtClean="0"/>
              <a:t>Netscape</a:t>
            </a:r>
            <a:r>
              <a:rPr lang="ru-RU" dirty="0" smtClean="0"/>
              <a:t> переименовали свой язык для </a:t>
            </a:r>
            <a:r>
              <a:rPr lang="ru-RU" dirty="0"/>
              <a:t>браузера </a:t>
            </a:r>
            <a:r>
              <a:rPr lang="en-US" dirty="0"/>
              <a:t>Netscape Navigator </a:t>
            </a:r>
            <a:r>
              <a:rPr lang="ru-RU" dirty="0" smtClean="0"/>
              <a:t>в </a:t>
            </a:r>
            <a:r>
              <a:rPr lang="ru-RU" dirty="0" err="1" smtClean="0"/>
              <a:t>JavaScript</a:t>
            </a:r>
            <a:r>
              <a:rPr lang="ru-RU" dirty="0" smtClean="0"/>
              <a:t>, получив соответствующую лицензию у </a:t>
            </a:r>
            <a:r>
              <a:rPr lang="ru-RU" dirty="0" err="1" smtClean="0"/>
              <a:t>Sun</a:t>
            </a:r>
            <a:r>
              <a:rPr lang="ru-RU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В 1996 году компания </a:t>
            </a:r>
            <a:r>
              <a:rPr lang="ru-RU" dirty="0" err="1" smtClean="0"/>
              <a:t>Microsoft</a:t>
            </a:r>
            <a:r>
              <a:rPr lang="ru-RU" dirty="0" smtClean="0"/>
              <a:t> выпустила аналог языка </a:t>
            </a:r>
            <a:r>
              <a:rPr lang="ru-RU" dirty="0" err="1" smtClean="0"/>
              <a:t>JavaScript</a:t>
            </a:r>
            <a:r>
              <a:rPr lang="ru-RU" dirty="0" smtClean="0"/>
              <a:t>, названный </a:t>
            </a:r>
            <a:r>
              <a:rPr lang="ru-RU" dirty="0" err="1" smtClean="0"/>
              <a:t>JScript</a:t>
            </a:r>
            <a:r>
              <a:rPr lang="ru-RU" dirty="0" smtClean="0"/>
              <a:t>. Первым браузером, поддерживающим эту реализацию, был </a:t>
            </a:r>
            <a:r>
              <a:rPr lang="ru-RU" dirty="0" err="1" smtClean="0"/>
              <a:t>Internet</a:t>
            </a:r>
            <a:r>
              <a:rPr lang="ru-RU" dirty="0" smtClean="0"/>
              <a:t> </a:t>
            </a:r>
            <a:r>
              <a:rPr lang="ru-RU" dirty="0" err="1" smtClean="0"/>
              <a:t>Explorer</a:t>
            </a:r>
            <a:r>
              <a:rPr lang="ru-RU" dirty="0" smtClean="0"/>
              <a:t> 3.0.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 инициативе компании </a:t>
            </a:r>
            <a:r>
              <a:rPr lang="ru-RU" dirty="0" err="1" smtClean="0"/>
              <a:t>Netscape</a:t>
            </a:r>
            <a:r>
              <a:rPr lang="ru-RU" dirty="0" smtClean="0"/>
              <a:t> была проведена стандартизация языка ассоциацией ECMA. Стандартизированная версия имеет название </a:t>
            </a:r>
            <a:r>
              <a:rPr lang="ru-RU" dirty="0" err="1" smtClean="0"/>
              <a:t>ECMAScript</a:t>
            </a:r>
            <a:endParaRPr lang="ru-RU" dirty="0" smtClean="0"/>
          </a:p>
          <a:p>
            <a:endParaRPr lang="ru-RU" sz="800" dirty="0" smtClean="0">
              <a:solidFill>
                <a:srgbClr val="0070C0"/>
              </a:solidFill>
            </a:endParaRPr>
          </a:p>
          <a:p>
            <a:r>
              <a:rPr lang="ru-RU" sz="2400" dirty="0" smtClean="0">
                <a:solidFill>
                  <a:srgbClr val="0070C0"/>
                </a:solidFill>
              </a:rPr>
              <a:t>Чем </a:t>
            </a:r>
            <a:r>
              <a:rPr lang="ru-RU" sz="2400" dirty="0" smtClean="0">
                <a:solidFill>
                  <a:srgbClr val="0070C0"/>
                </a:solidFill>
              </a:rPr>
              <a:t>был </a:t>
            </a:r>
            <a:r>
              <a:rPr lang="en-US" sz="2400" dirty="0" smtClean="0">
                <a:solidFill>
                  <a:srgbClr val="0070C0"/>
                </a:solidFill>
              </a:rPr>
              <a:t>JavaScript</a:t>
            </a:r>
            <a:endParaRPr lang="ru-RU" sz="2400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Среда исполнения – веб-браузеры. Изначальная ниша </a:t>
            </a:r>
            <a:r>
              <a:rPr lang="en-US" dirty="0" smtClean="0"/>
              <a:t>JavaScript - </a:t>
            </a:r>
            <a:r>
              <a:rPr lang="ru-RU" dirty="0" smtClean="0"/>
              <a:t>реализация </a:t>
            </a:r>
            <a:r>
              <a:rPr lang="ru-RU" dirty="0"/>
              <a:t>активного содержимого для </a:t>
            </a:r>
            <a:r>
              <a:rPr lang="en-US" dirty="0"/>
              <a:t>web-</a:t>
            </a:r>
            <a:r>
              <a:rPr lang="ru-RU" dirty="0" smtClean="0"/>
              <a:t>страниц.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Функциональный язык </a:t>
            </a:r>
            <a:r>
              <a:rPr lang="ru-RU" b="1" dirty="0" smtClean="0"/>
              <a:t>с простым синтаксисом</a:t>
            </a:r>
            <a:r>
              <a:rPr lang="ru-RU" dirty="0" smtClean="0"/>
              <a:t>. Полное отсутствие типизации.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Почти полное отсутствие каких-то библиотек</a:t>
            </a:r>
            <a:r>
              <a:rPr lang="en-US" dirty="0" smtClean="0"/>
              <a:t>….</a:t>
            </a:r>
            <a:r>
              <a:rPr lang="ru-RU" dirty="0" smtClean="0"/>
              <a:t> Отсутствие средств разработки и отладки</a:t>
            </a:r>
            <a:r>
              <a:rPr lang="ru-RU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Одним словом </a:t>
            </a:r>
            <a:r>
              <a:rPr lang="ru-RU" b="1" dirty="0"/>
              <a:t>полная </a:t>
            </a:r>
            <a:r>
              <a:rPr lang="ru-RU" b="1" dirty="0" err="1"/>
              <a:t>негоднота</a:t>
            </a:r>
            <a:r>
              <a:rPr lang="ru-RU" dirty="0"/>
              <a:t>…</a:t>
            </a:r>
            <a:endParaRPr lang="ru-RU" dirty="0" smtClean="0"/>
          </a:p>
          <a:p>
            <a:pPr marL="0" lvl="1"/>
            <a:endParaRPr lang="ru-RU" sz="2400" dirty="0" smtClean="0"/>
          </a:p>
          <a:p>
            <a:pPr marL="0" lvl="1"/>
            <a:r>
              <a:rPr lang="ru-RU" dirty="0" smtClean="0"/>
              <a:t>Прошло </a:t>
            </a:r>
            <a:r>
              <a:rPr lang="en-US" dirty="0"/>
              <a:t>~</a:t>
            </a:r>
            <a:r>
              <a:rPr lang="ru-RU" dirty="0"/>
              <a:t>10 лет, прежде чем </a:t>
            </a:r>
            <a:r>
              <a:rPr lang="ru-RU" b="1" dirty="0"/>
              <a:t>клиенты стали мощными</a:t>
            </a:r>
            <a:r>
              <a:rPr lang="ru-RU" dirty="0"/>
              <a:t>, </a:t>
            </a:r>
            <a:r>
              <a:rPr lang="ru-RU" dirty="0" smtClean="0"/>
              <a:t>в </a:t>
            </a:r>
            <a:r>
              <a:rPr lang="ru-RU" dirty="0"/>
              <a:t>2006 году появилась библиотека </a:t>
            </a:r>
            <a:r>
              <a:rPr lang="en-US" dirty="0"/>
              <a:t>jQuery</a:t>
            </a:r>
            <a:r>
              <a:rPr lang="ru-RU" dirty="0"/>
              <a:t>, далее пошел лавинообразный рост </a:t>
            </a:r>
            <a:r>
              <a:rPr lang="en-US" dirty="0"/>
              <a:t>JavaScript </a:t>
            </a:r>
            <a:r>
              <a:rPr lang="ru-RU" dirty="0"/>
              <a:t>библиотек и популярности </a:t>
            </a:r>
            <a:r>
              <a:rPr lang="en-US" dirty="0"/>
              <a:t>JavaScript</a:t>
            </a:r>
            <a:endParaRPr lang="ru-RU" sz="2400" dirty="0"/>
          </a:p>
          <a:p>
            <a:pPr marL="0" lvl="1"/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8333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660</Words>
  <Application>Microsoft Office PowerPoint</Application>
  <PresentationFormat>Широкоэкранный</PresentationFormat>
  <Paragraphs>137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Тема Office</vt:lpstr>
      <vt:lpstr>Изменяем REST-у и Java c GraphQL и NodeJS   Или как я дожил до неразборчивости  в используемых технологиях в 2018 году</vt:lpstr>
      <vt:lpstr>О чем буду рассказывать   (часть 1)</vt:lpstr>
      <vt:lpstr>О чем буду рассказывать   (часть 2)</vt:lpstr>
      <vt:lpstr>Языки программирования</vt:lpstr>
      <vt:lpstr>Модульность. Библиотеки. Frameworks.</vt:lpstr>
      <vt:lpstr>Менеджеры пакетов</vt:lpstr>
      <vt:lpstr>Системы сборки приложений</vt:lpstr>
      <vt:lpstr>Сервера</vt:lpstr>
      <vt:lpstr>JavaScript в прошлом: Гадкий утенок.</vt:lpstr>
      <vt:lpstr>JavaScript сегодня: Белый лебедь.</vt:lpstr>
      <vt:lpstr>Стандарты языка JavaScript</vt:lpstr>
      <vt:lpstr>Возможности сред исполнения JS</vt:lpstr>
      <vt:lpstr>Compillers \ Transpilers</vt:lpstr>
      <vt:lpstr>Compillers \ Transpilers</vt:lpstr>
      <vt:lpstr>Инструментария JavaScript</vt:lpstr>
      <vt:lpstr>Oracle GrallVM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Andrew</cp:lastModifiedBy>
  <cp:revision>143</cp:revision>
  <dcterms:created xsi:type="dcterms:W3CDTF">2018-12-19T10:14:03Z</dcterms:created>
  <dcterms:modified xsi:type="dcterms:W3CDTF">2018-12-20T09:55:22Z</dcterms:modified>
</cp:coreProperties>
</file>