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7.xml.rels" ContentType="application/vnd.openxmlformats-package.relationship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2.png" ContentType="image/png"/>
  <Override PartName="/ppt/media/image3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6000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400" spc="-1" strike="noStrike">
              <a:solidFill>
                <a:srgbClr val="5983b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400" spc="-1" strike="noStrike">
              <a:solidFill>
                <a:srgbClr val="5983b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400" spc="-1" strike="noStrike">
              <a:solidFill>
                <a:srgbClr val="5983b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400" spc="-1" strike="noStrike">
              <a:solidFill>
                <a:srgbClr val="5983b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400" spc="-1" strike="noStrike">
              <a:solidFill>
                <a:srgbClr val="5983b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400" spc="-1" strike="noStrike">
              <a:solidFill>
                <a:srgbClr val="5983b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400" spc="-1" strike="noStrike">
              <a:solidFill>
                <a:srgbClr val="5983b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400" spc="-1" strike="noStrike">
              <a:solidFill>
                <a:srgbClr val="5983b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400" spc="-1" strike="noStrike">
              <a:solidFill>
                <a:srgbClr val="5983b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400" spc="-1" strike="noStrike">
              <a:solidFill>
                <a:srgbClr val="5983b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400" spc="-1" strike="noStrike">
              <a:solidFill>
                <a:srgbClr val="5983b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400" spc="-1" strike="noStrike">
              <a:solidFill>
                <a:srgbClr val="5983b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400" spc="-1" strike="noStrike">
              <a:solidFill>
                <a:srgbClr val="5983b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400" spc="-1" strike="noStrike">
              <a:solidFill>
                <a:srgbClr val="5983b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400" spc="-1" strike="noStrike">
              <a:solidFill>
                <a:srgbClr val="5983b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60000" cy="2217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400" spc="-1" strike="noStrike">
              <a:solidFill>
                <a:srgbClr val="5983b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400" spc="-1" strike="noStrike">
              <a:solidFill>
                <a:srgbClr val="5983b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400" spc="-1" strike="noStrike">
              <a:solidFill>
                <a:srgbClr val="5983b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400" spc="-1" strike="noStrike">
              <a:solidFill>
                <a:srgbClr val="5983b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400" spc="-1" strike="noStrike">
              <a:solidFill>
                <a:srgbClr val="5983b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400" spc="-1" strike="noStrike">
              <a:solidFill>
                <a:srgbClr val="5983b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400" spc="-1" strike="noStrike">
              <a:solidFill>
                <a:srgbClr val="5983b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400" spc="-1" strike="noStrike">
              <a:solidFill>
                <a:srgbClr val="5983b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400" spc="-1" strike="noStrike">
              <a:solidFill>
                <a:srgbClr val="5983b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6000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400" spc="-1" strike="noStrike">
              <a:solidFill>
                <a:srgbClr val="5983b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400" spc="-1" strike="noStrike">
              <a:solidFill>
                <a:srgbClr val="5983b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400" spc="-1" strike="noStrike">
              <a:solidFill>
                <a:srgbClr val="5983b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400" spc="-1" strike="noStrike">
              <a:solidFill>
                <a:srgbClr val="5983b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400" spc="-1" strike="noStrike">
              <a:solidFill>
                <a:srgbClr val="5983b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400" spc="-1" strike="noStrike">
              <a:solidFill>
                <a:srgbClr val="5983b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400" spc="-1" strike="noStrike">
              <a:solidFill>
                <a:srgbClr val="5983b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400" spc="-1" strike="noStrike">
              <a:solidFill>
                <a:srgbClr val="5983b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400" spc="-1" strike="noStrike">
              <a:solidFill>
                <a:srgbClr val="5983b0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400" spc="-1" strike="noStrike">
              <a:solidFill>
                <a:srgbClr val="5983b0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400" spc="-1" strike="noStrike">
              <a:solidFill>
                <a:srgbClr val="5983b0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400" spc="-1" strike="noStrike">
              <a:solidFill>
                <a:srgbClr val="5983b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400" spc="-1" strike="noStrike">
              <a:solidFill>
                <a:srgbClr val="5983b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400" spc="-1" strike="noStrike">
              <a:solidFill>
                <a:srgbClr val="5983b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400" spc="-1" strike="noStrike">
              <a:solidFill>
                <a:srgbClr val="5983b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60000" cy="2217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400" spc="-1" strike="noStrike">
              <a:solidFill>
                <a:srgbClr val="5983b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400" spc="-1" strike="noStrike">
              <a:solidFill>
                <a:srgbClr val="5983b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400" spc="-1" strike="noStrike">
              <a:solidFill>
                <a:srgbClr val="5983b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400" spc="-1" strike="noStrike">
              <a:solidFill>
                <a:srgbClr val="5983b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400" spc="-1" strike="noStrike">
              <a:solidFill>
                <a:srgbClr val="5983b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400" spc="-1" strike="noStrike">
              <a:solidFill>
                <a:srgbClr val="5983b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400" spc="-1" strike="noStrike">
              <a:solidFill>
                <a:srgbClr val="5983b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400" spc="-1" strike="noStrike">
              <a:solidFill>
                <a:srgbClr val="5983b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400" spc="-1" strike="noStrike">
              <a:solidFill>
                <a:srgbClr val="5983b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flipH="1" flipV="1">
            <a:off x="0" y="4500000"/>
            <a:ext cx="10080000" cy="117000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2800" spc="-1" strike="noStrike">
                <a:solidFill>
                  <a:srgbClr val="dd4100"/>
                </a:solidFill>
                <a:latin typeface="Arial"/>
              </a:rPr>
              <a:t>Click to edit the title text format</a:t>
            </a:r>
            <a:endParaRPr b="0" lang="en-IN" sz="28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360000" y="2880000"/>
            <a:ext cx="9360000" cy="1620000"/>
          </a:xfrm>
          <a:prstGeom prst="rect">
            <a:avLst/>
          </a:prstGeom>
        </p:spPr>
        <p:txBody>
          <a:bodyPr lIns="0" rIns="0" tIns="0" bIns="0">
            <a:normAutofit fontScale="69000"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9bdd"/>
                </a:solidFill>
                <a:latin typeface="Arial"/>
              </a:rPr>
              <a:t>Click to edit the outline text format</a:t>
            </a: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2100" spc="-1" strike="noStrike">
                <a:solidFill>
                  <a:srgbClr val="009bdd"/>
                </a:solidFill>
                <a:latin typeface="Arial"/>
              </a:rPr>
              <a:t>Second Outline Level</a:t>
            </a:r>
            <a:endParaRPr b="0" lang="en-IN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9bdd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9bdd"/>
                </a:solidFill>
                <a:latin typeface="Arial"/>
              </a:rPr>
              <a:t>Fourth Outline Level</a:t>
            </a:r>
            <a:endParaRPr b="0" lang="en-IN" sz="1500" spc="-1" strike="noStrike">
              <a:solidFill>
                <a:srgbClr val="009bdd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9bdd"/>
                </a:solidFill>
                <a:latin typeface="Arial"/>
              </a:rPr>
              <a:t>Fifth Outline Level</a:t>
            </a:r>
            <a:endParaRPr b="0" lang="en-IN" sz="1500" spc="-1" strike="noStrike">
              <a:solidFill>
                <a:srgbClr val="009bdd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9bdd"/>
                </a:solidFill>
                <a:latin typeface="Arial"/>
              </a:rPr>
              <a:t>Sixth Outline Level</a:t>
            </a:r>
            <a:endParaRPr b="0" lang="en-IN" sz="1500" spc="-1" strike="noStrike">
              <a:solidFill>
                <a:srgbClr val="009bdd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9bdd"/>
                </a:solidFill>
                <a:latin typeface="Arial"/>
              </a:rPr>
              <a:t>Seventh Outline Level</a:t>
            </a:r>
            <a:endParaRPr b="0" lang="en-IN" sz="15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" name="TextShape 4"/>
          <p:cNvSpPr txBox="1"/>
          <p:nvPr/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r>
              <a:rPr b="0" lang="en-IN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TextShape 5"/>
          <p:cNvSpPr txBox="1"/>
          <p:nvPr/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algn="ctr"/>
            <a:r>
              <a:rPr b="0" lang="en-IN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TextShape 6"/>
          <p:cNvSpPr txBox="1"/>
          <p:nvPr/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algn="r"/>
            <a:fld id="{514EDD1E-085E-4E92-823D-880619102A89}" type="slidenum">
              <a:rPr b="0" lang="en-IN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10076760" cy="72000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3240" y="5040000"/>
            <a:ext cx="10076760" cy="63144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3300" spc="-1" strike="noStrike">
                <a:solidFill>
                  <a:srgbClr val="ffffff"/>
                </a:solidFill>
                <a:latin typeface="Arial"/>
              </a:rPr>
              <a:t>Click to edit the title text </a:t>
            </a:r>
            <a:r>
              <a:rPr b="0" lang="en-IN" sz="3300" spc="-1" strike="noStrike">
                <a:solidFill>
                  <a:srgbClr val="ffffff"/>
                </a:solidFill>
                <a:latin typeface="Arial"/>
              </a:rPr>
              <a:t>format</a:t>
            </a: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057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5983b0"/>
                </a:solidFill>
                <a:latin typeface="Arial"/>
              </a:rPr>
              <a:t>Click to edit the outline text format</a:t>
            </a:r>
            <a:endParaRPr b="0" lang="en-IN" sz="2400" spc="-1" strike="noStrike">
              <a:solidFill>
                <a:srgbClr val="5983b0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2100" spc="-1" strike="noStrike">
                <a:solidFill>
                  <a:srgbClr val="5983b0"/>
                </a:solidFill>
                <a:latin typeface="Arial"/>
              </a:rPr>
              <a:t>Second Outline Level</a:t>
            </a:r>
            <a:endParaRPr b="0" lang="en-IN" sz="2100" spc="-1" strike="noStrike">
              <a:solidFill>
                <a:srgbClr val="5983b0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5983b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5983b0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5983b0"/>
                </a:solidFill>
                <a:latin typeface="Arial"/>
              </a:rPr>
              <a:t>Fourth Outline Level</a:t>
            </a:r>
            <a:endParaRPr b="0" lang="en-IN" sz="1500" spc="-1" strike="noStrike">
              <a:solidFill>
                <a:srgbClr val="5983b0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5983b0"/>
                </a:solidFill>
                <a:latin typeface="Arial"/>
              </a:rPr>
              <a:t>Fifth Outline Level</a:t>
            </a:r>
            <a:endParaRPr b="0" lang="en-IN" sz="1500" spc="-1" strike="noStrike">
              <a:solidFill>
                <a:srgbClr val="5983b0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5983b0"/>
                </a:solidFill>
                <a:latin typeface="Arial"/>
              </a:rPr>
              <a:t>Sixth Outline Level</a:t>
            </a:r>
            <a:endParaRPr b="0" lang="en-IN" sz="1500" spc="-1" strike="noStrike">
              <a:solidFill>
                <a:srgbClr val="5983b0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5983b0"/>
                </a:solidFill>
                <a:latin typeface="Arial"/>
              </a:rPr>
              <a:t>Seventh Outline Level</a:t>
            </a:r>
            <a:endParaRPr b="0" lang="en-IN" sz="1500" spc="-1" strike="noStrike">
              <a:solidFill>
                <a:srgbClr val="5983b0"/>
              </a:solid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dt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ftr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IN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sldNum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8B1ADDC9-74CB-4B7F-991C-E9F13B5854AC}" type="slidenum">
              <a:rPr b="0" lang="en-IN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720000" y="-360000"/>
            <a:ext cx="9000000" cy="475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br/>
            <a:r>
              <a:rPr b="0" lang="en-IN" sz="2800" spc="-1" strike="noStrike">
                <a:solidFill>
                  <a:srgbClr val="dd4100"/>
                </a:solidFill>
                <a:latin typeface="Arial"/>
              </a:rPr>
              <a:t>Assignment GIT</a:t>
            </a:r>
            <a:br/>
            <a:r>
              <a:rPr b="0" lang="en-IN" sz="2800" spc="-1" strike="noStrike">
                <a:solidFill>
                  <a:srgbClr val="dd4100"/>
                </a:solidFill>
                <a:latin typeface="Arial"/>
              </a:rPr>
              <a:t>Group – 9</a:t>
            </a:r>
            <a:br/>
            <a:r>
              <a:rPr b="0" lang="en-IN" sz="2800" spc="-1" strike="noStrike">
                <a:solidFill>
                  <a:srgbClr val="dd4100"/>
                </a:solidFill>
                <a:latin typeface="Arial"/>
              </a:rPr>
              <a:t>(Topic – Rebase)</a:t>
            </a:r>
            <a:br/>
            <a:br/>
            <a:br/>
            <a:br/>
            <a:r>
              <a:rPr b="0" lang="en-IN" sz="2800" spc="-1" strike="noStrike">
                <a:solidFill>
                  <a:srgbClr val="dd4100"/>
                </a:solidFill>
                <a:latin typeface="Arial"/>
              </a:rPr>
              <a:t> </a:t>
            </a:r>
            <a:br/>
            <a:br/>
            <a:br/>
            <a:br/>
            <a:endParaRPr b="0" lang="en-IN" sz="2800" spc="-1" strike="noStrike">
              <a:solidFill>
                <a:srgbClr val="dd4100"/>
              </a:solidFill>
              <a:latin typeface="Arial"/>
            </a:endParaRPr>
          </a:p>
        </p:txBody>
      </p:sp>
      <p:graphicFrame>
        <p:nvGraphicFramePr>
          <p:cNvPr id="86" name="Table 2"/>
          <p:cNvGraphicFramePr/>
          <p:nvPr/>
        </p:nvGraphicFramePr>
        <p:xfrm>
          <a:off x="2143080" y="1422720"/>
          <a:ext cx="5075280" cy="1517400"/>
        </p:xfrm>
        <a:graphic>
          <a:graphicData uri="http://schemas.openxmlformats.org/drawingml/2006/table">
            <a:tbl>
              <a:tblPr/>
              <a:tblGrid>
                <a:gridCol w="5075640"/>
              </a:tblGrid>
              <a:tr h="34992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1" lang="en-IN" sz="1800" spc="-1" strike="noStrike">
                          <a:latin typeface="Arial"/>
                        </a:rPr>
                        <a:t>Team Members</a:t>
                      </a:r>
                      <a:endParaRPr b="1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49920">
                <a:tc>
                  <a:txBody>
                    <a:bodyPr lIns="90000" rIns="90000" tIns="46800" bIns="46800">
                      <a:noAutofit/>
                    </a:bodyPr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IN" sz="1800" spc="-1" strike="noStrike">
                          <a:latin typeface="Arial"/>
                        </a:rPr>
                        <a:t>Praanav Bhowmik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 tIns="46800" bIns="46800">
                      <a:noAutofit/>
                    </a:bodyPr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IN" sz="1800" spc="-1" strike="noStrike">
                          <a:latin typeface="Arial"/>
                        </a:rPr>
                        <a:t>Ashish Chaudhary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 tIns="46800" bIns="46800">
                      <a:noAutofit/>
                    </a:bodyPr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IN" sz="1800" spc="-1" strike="noStrike">
                          <a:latin typeface="Arial"/>
                        </a:rPr>
                        <a:t>Humera Ahmad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 tIns="46800" bIns="46800">
                      <a:noAutofit/>
                    </a:bodyPr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IN" sz="1800" spc="-1" strike="noStrike">
                          <a:latin typeface="Arial"/>
                        </a:rPr>
                        <a:t>Vaibhav Bansal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 tIns="46800" bIns="46800">
                      <a:noAutofit/>
                    </a:bodyPr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IN" sz="1800" spc="-1" strike="noStrike">
                          <a:latin typeface="Arial"/>
                        </a:rPr>
                        <a:t>Asbin Bhadra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3300" spc="-1" strike="noStrike">
                <a:solidFill>
                  <a:srgbClr val="ffffff"/>
                </a:solidFill>
                <a:latin typeface="Arial"/>
              </a:rPr>
              <a:t>Rebase</a:t>
            </a: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5983b0"/>
                </a:solidFill>
                <a:latin typeface="Arial"/>
              </a:rPr>
              <a:t>I</a:t>
            </a:r>
            <a:r>
              <a:rPr b="0" lang="en-US" sz="2000" spc="-1" strike="noStrike">
                <a:solidFill>
                  <a:srgbClr val="5983b0"/>
                </a:solidFill>
                <a:latin typeface="Arial"/>
              </a:rPr>
              <a:t>n git, there are mainly two ways to integrate changes from one branch to </a:t>
            </a:r>
            <a:r>
              <a:rPr b="0" lang="en-US" sz="2000" spc="-1" strike="noStrike">
                <a:solidFill>
                  <a:srgbClr val="5983b0"/>
                </a:solidFill>
                <a:latin typeface="Arial"/>
              </a:rPr>
              <a:t>another. : merge and rebase.</a:t>
            </a:r>
            <a:endParaRPr b="0" lang="en-US" sz="2000" spc="-1" strike="noStrike">
              <a:solidFill>
                <a:srgbClr val="5983b0"/>
              </a:solidFill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83b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5983b0"/>
                </a:solidFill>
                <a:latin typeface="Arial"/>
              </a:rPr>
              <a:t>Rebasing is process of moving or combining sequence of commits to a new </a:t>
            </a:r>
            <a:r>
              <a:rPr b="0" lang="en-US" sz="2000" spc="-1" strike="noStrike">
                <a:solidFill>
                  <a:srgbClr val="5983b0"/>
                </a:solidFill>
                <a:latin typeface="Arial"/>
              </a:rPr>
              <a:t>base commit.</a:t>
            </a:r>
            <a:endParaRPr b="0" lang="en-US" sz="2000" spc="-1" strike="noStrike">
              <a:solidFill>
                <a:srgbClr val="5983b0"/>
              </a:solidFill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83b0"/>
                </a:solidFill>
                <a:latin typeface="Arial"/>
              </a:rPr>
              <a:t>Rebasing is the most useful and easily visualized in the context of a feature </a:t>
            </a:r>
            <a:r>
              <a:rPr b="0" lang="en-US" sz="2000" spc="-1" strike="noStrike">
                <a:solidFill>
                  <a:srgbClr val="5983b0"/>
                </a:solidFill>
                <a:latin typeface="Arial"/>
              </a:rPr>
              <a:t>branching workflow.</a:t>
            </a:r>
            <a:endParaRPr b="0" lang="en-US" sz="2000" spc="-1" strike="noStrike">
              <a:solidFill>
                <a:srgbClr val="5983b0"/>
              </a:solidFill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83b0"/>
                </a:solidFill>
                <a:latin typeface="Arial"/>
              </a:rPr>
              <a:t>Rebasing takes a set of commits copies them, and stores them ouside your </a:t>
            </a:r>
            <a:r>
              <a:rPr b="0" lang="en-US" sz="2000" spc="-1" strike="noStrike">
                <a:solidFill>
                  <a:srgbClr val="5983b0"/>
                </a:solidFill>
                <a:latin typeface="Arial"/>
              </a:rPr>
              <a:t>repository.</a:t>
            </a:r>
            <a:endParaRPr b="0" lang="en-US" sz="2000" spc="-1" strike="noStrike">
              <a:solidFill>
                <a:srgbClr val="5983b0"/>
              </a:solidFill>
              <a:latin typeface="Arial"/>
            </a:endParaRPr>
          </a:p>
          <a:p>
            <a:endParaRPr b="0" lang="en-US" sz="2000" spc="-1" strike="noStrike">
              <a:solidFill>
                <a:srgbClr val="5983b0"/>
              </a:solidFill>
              <a:latin typeface="Arial"/>
            </a:endParaRPr>
          </a:p>
          <a:p>
            <a:endParaRPr b="0" lang="en-US" sz="2000" spc="-1" strike="noStrike">
              <a:solidFill>
                <a:srgbClr val="5983b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057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5983b0"/>
                </a:solidFill>
                <a:latin typeface="Arial"/>
              </a:rPr>
              <a:t>Let’s take an example.</a:t>
            </a:r>
            <a:endParaRPr b="0" lang="en-IN" sz="2400" spc="-1" strike="noStrike">
              <a:solidFill>
                <a:srgbClr val="5983b0"/>
              </a:solidFill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IN" sz="2400" spc="-1" strike="noStrike">
              <a:solidFill>
                <a:srgbClr val="5983b0"/>
              </a:solidFill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IN" sz="2400" spc="-1" strike="noStrike">
              <a:solidFill>
                <a:srgbClr val="5983b0"/>
              </a:solidFill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IN" sz="2400" spc="-1" strike="noStrike">
              <a:solidFill>
                <a:srgbClr val="5983b0"/>
              </a:solidFill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IN" sz="2400" spc="-1" strike="noStrike">
              <a:solidFill>
                <a:srgbClr val="5983b0"/>
              </a:solidFill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IN" sz="2400" spc="-1" strike="noStrike">
              <a:solidFill>
                <a:srgbClr val="5983b0"/>
              </a:solidFill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5983b0"/>
                </a:solidFill>
                <a:latin typeface="Arial"/>
              </a:rPr>
              <a:t>In this we have two branches</a:t>
            </a:r>
            <a:endParaRPr b="0" lang="en-IN" sz="2400" spc="-1" strike="noStrike">
              <a:solidFill>
                <a:srgbClr val="5983b0"/>
              </a:solidFill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IN" sz="2400" spc="-1" strike="noStrike">
              <a:solidFill>
                <a:srgbClr val="5983b0"/>
              </a:solidFill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3015000" y="1954080"/>
            <a:ext cx="4095360" cy="147600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057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5983b0"/>
                </a:solidFill>
                <a:latin typeface="Arial"/>
              </a:rPr>
              <a:t>What rebase do : it cuts of these commits</a:t>
            </a:r>
            <a:endParaRPr b="0" lang="en-IN" sz="2400" spc="-1" strike="noStrike">
              <a:solidFill>
                <a:srgbClr val="5983b0"/>
              </a:solidFill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IN" sz="2400" spc="-1" strike="noStrike">
              <a:solidFill>
                <a:srgbClr val="5983b0"/>
              </a:solidFill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IN" sz="2400" spc="-1" strike="noStrike">
              <a:solidFill>
                <a:srgbClr val="5983b0"/>
              </a:solidFill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IN" sz="2400" spc="-1" strike="noStrike">
              <a:solidFill>
                <a:srgbClr val="5983b0"/>
              </a:solidFill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IN" sz="2400" spc="-1" strike="noStrike">
              <a:solidFill>
                <a:srgbClr val="5983b0"/>
              </a:solidFill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5983b0"/>
                </a:solidFill>
                <a:latin typeface="Arial"/>
              </a:rPr>
              <a:t>The above commits(433fa and 322ac) don’t have any information about their parents anymore.</a:t>
            </a:r>
            <a:endParaRPr b="0" lang="en-IN" sz="2400" spc="-1" strike="noStrike">
              <a:solidFill>
                <a:srgbClr val="5983b0"/>
              </a:solidFill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5983b0"/>
                </a:solidFill>
                <a:latin typeface="Arial"/>
              </a:rPr>
              <a:t> </a:t>
            </a:r>
            <a:endParaRPr b="0" lang="en-IN" sz="2400" spc="-1" strike="noStrike">
              <a:solidFill>
                <a:srgbClr val="5983b0"/>
              </a:solidFill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2891160" y="1958760"/>
            <a:ext cx="4343040" cy="146664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057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5983b0"/>
                </a:solidFill>
                <a:latin typeface="Arial"/>
              </a:rPr>
              <a:t>The system then applies them on the top the new branch.</a:t>
            </a:r>
            <a:endParaRPr b="0" lang="en-IN" sz="2400" spc="-1" strike="noStrike">
              <a:solidFill>
                <a:srgbClr val="5983b0"/>
              </a:solidFill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IN" sz="2400" spc="-1" strike="noStrike">
              <a:solidFill>
                <a:srgbClr val="5983b0"/>
              </a:solidFill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IN" sz="2400" spc="-1" strike="noStrike">
              <a:solidFill>
                <a:srgbClr val="5983b0"/>
              </a:solidFill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IN" sz="2400" spc="-1" strike="noStrike">
              <a:solidFill>
                <a:srgbClr val="5983b0"/>
              </a:solidFill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IN" sz="2400" spc="-1" strike="noStrike">
              <a:solidFill>
                <a:srgbClr val="5983b0"/>
              </a:solidFill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5983b0"/>
                </a:solidFill>
                <a:latin typeface="Arial"/>
              </a:rPr>
              <a:t>We literally cut of these commits and then apply it on top of the </a:t>
            </a:r>
            <a:r>
              <a:rPr b="0" lang="en-IN" sz="2400" spc="-1" strike="noStrike">
                <a:solidFill>
                  <a:srgbClr val="5983b0"/>
                </a:solidFill>
                <a:latin typeface="Arial"/>
              </a:rPr>
              <a:t>new branch.</a:t>
            </a:r>
            <a:endParaRPr b="0" lang="en-IN" sz="2400" spc="-1" strike="noStrike">
              <a:solidFill>
                <a:srgbClr val="5983b0"/>
              </a:solidFill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5983b0"/>
                </a:solidFill>
                <a:latin typeface="Arial"/>
              </a:rPr>
              <a:t>  </a:t>
            </a:r>
            <a:endParaRPr b="0" lang="en-IN" sz="2400" spc="-1" strike="noStrike">
              <a:solidFill>
                <a:srgbClr val="5983b0"/>
              </a:solidFill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2419560" y="1958760"/>
            <a:ext cx="5285880" cy="146664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3300" spc="-1" strike="noStrike">
                <a:solidFill>
                  <a:srgbClr val="ffffff"/>
                </a:solidFill>
                <a:latin typeface="Arial"/>
              </a:rPr>
              <a:t>Rebase Commands</a:t>
            </a: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057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5983b0"/>
                </a:solidFill>
                <a:latin typeface="Arial"/>
              </a:rPr>
              <a:t>git rebase &lt;branch name&gt;</a:t>
            </a:r>
            <a:endParaRPr b="0" lang="en-IN" sz="2400" spc="-1" strike="noStrike">
              <a:solidFill>
                <a:srgbClr val="5983b0"/>
              </a:solidFill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5983b0"/>
                </a:solidFill>
                <a:latin typeface="Arial"/>
              </a:rPr>
              <a:t>     </a:t>
            </a:r>
            <a:r>
              <a:rPr b="0" lang="en-IN" sz="2400" spc="-1" strike="noStrike">
                <a:solidFill>
                  <a:srgbClr val="5983b0"/>
                </a:solidFill>
                <a:latin typeface="Arial"/>
              </a:rPr>
              <a:t>- It will your branch to master</a:t>
            </a:r>
            <a:endParaRPr b="0" lang="en-IN" sz="2400" spc="-1" strike="noStrike">
              <a:solidFill>
                <a:srgbClr val="5983b0"/>
              </a:solidFill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5983b0"/>
                </a:solidFill>
                <a:latin typeface="Arial"/>
              </a:rPr>
              <a:t>git rebase -i &lt;branch name&gt;</a:t>
            </a:r>
            <a:endParaRPr b="0" lang="en-IN" sz="2400" spc="-1" strike="noStrike">
              <a:solidFill>
                <a:srgbClr val="5983b0"/>
              </a:solidFill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5983b0"/>
                </a:solidFill>
                <a:latin typeface="Arial"/>
              </a:rPr>
              <a:t>     </a:t>
            </a:r>
            <a:r>
              <a:rPr b="0" lang="en-IN" sz="2400" spc="-1" strike="noStrike">
                <a:solidFill>
                  <a:srgbClr val="5983b0"/>
                </a:solidFill>
                <a:latin typeface="Arial"/>
              </a:rPr>
              <a:t>- This is an interactive rebase</a:t>
            </a:r>
            <a:endParaRPr b="0" lang="en-IN" sz="2400" spc="-1" strike="noStrike">
              <a:solidFill>
                <a:srgbClr val="5983b0"/>
              </a:solidFill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5983b0"/>
                </a:solidFill>
                <a:latin typeface="Arial"/>
              </a:rPr>
              <a:t>     </a:t>
            </a:r>
            <a:r>
              <a:rPr b="0" lang="en-IN" sz="2400" spc="-1" strike="noStrike">
                <a:solidFill>
                  <a:srgbClr val="5983b0"/>
                </a:solidFill>
                <a:latin typeface="Arial"/>
              </a:rPr>
              <a:t>- Interactive rebasing gives you the opportunity to alter           </a:t>
            </a:r>
            <a:r>
              <a:rPr b="0" lang="en-IN" sz="2400" spc="-1" strike="noStrike">
                <a:solidFill>
                  <a:srgbClr val="5983b0"/>
                </a:solidFill>
                <a:latin typeface="Arial"/>
              </a:rPr>
              <a:t>individual commits in the process instead of rebasing blindly. </a:t>
            </a:r>
            <a:endParaRPr b="0" lang="en-IN" sz="2400" spc="-1" strike="noStrike">
              <a:solidFill>
                <a:srgbClr val="5983b0"/>
              </a:solidFill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5983b0"/>
                </a:solidFill>
                <a:latin typeface="Arial"/>
              </a:rPr>
              <a:t>git rebase –-continue</a:t>
            </a:r>
            <a:endParaRPr b="0" lang="en-IN" sz="2400" spc="-1" strike="noStrike">
              <a:solidFill>
                <a:srgbClr val="5983b0"/>
              </a:solidFill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5983b0"/>
                </a:solidFill>
                <a:latin typeface="Arial"/>
              </a:rPr>
              <a:t>     </a:t>
            </a:r>
            <a:r>
              <a:rPr b="0" lang="en-IN" sz="2400" spc="-1" strike="noStrike">
                <a:solidFill>
                  <a:srgbClr val="5983b0"/>
                </a:solidFill>
                <a:latin typeface="Arial"/>
              </a:rPr>
              <a:t>- It allows to bypass the commits that caused the failure</a:t>
            </a:r>
            <a:endParaRPr b="0" lang="en-IN" sz="2400" spc="-1" strike="noStrike">
              <a:solidFill>
                <a:srgbClr val="5983b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3300" spc="-1" strike="noStrike">
                <a:solidFill>
                  <a:srgbClr val="ffffff"/>
                </a:solidFill>
                <a:latin typeface="Arial"/>
              </a:rPr>
              <a:t>Pros and Cons</a:t>
            </a: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 algn="ctr">
              <a:spcBef>
                <a:spcPts val="1057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1" lang="en-IN" sz="2800" spc="-1" strike="noStrike">
                <a:solidFill>
                  <a:srgbClr val="5983b0"/>
                </a:solidFill>
                <a:latin typeface="Arial"/>
              </a:rPr>
              <a:t>Pros:</a:t>
            </a:r>
            <a:endParaRPr b="0" lang="en-IN" sz="2800" spc="-1" strike="noStrike">
              <a:solidFill>
                <a:srgbClr val="5983b0"/>
              </a:solidFill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5983b0"/>
                </a:solidFill>
                <a:latin typeface="Arial"/>
              </a:rPr>
              <a:t>Clean and flat history.</a:t>
            </a:r>
            <a:endParaRPr b="0" lang="en-IN" sz="2200" spc="-1" strike="noStrike">
              <a:solidFill>
                <a:srgbClr val="5983b0"/>
              </a:solidFill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5983b0"/>
                </a:solidFill>
                <a:latin typeface="Arial"/>
              </a:rPr>
              <a:t>Reduction of merge commits.</a:t>
            </a:r>
            <a:endParaRPr b="0" lang="en-IN" sz="2200" spc="-1" strike="noStrike">
              <a:solidFill>
                <a:srgbClr val="5983b0"/>
              </a:solidFill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5983b0"/>
                </a:solidFill>
                <a:latin typeface="Arial"/>
              </a:rPr>
              <a:t>Manipulating single commit is easy.</a:t>
            </a:r>
            <a:endParaRPr b="0" lang="en-IN" sz="2200" spc="-1" strike="noStrike">
              <a:solidFill>
                <a:srgbClr val="5983b0"/>
              </a:solidFill>
              <a:latin typeface="Arial"/>
            </a:endParaRPr>
          </a:p>
          <a:p>
            <a:pPr marL="432000" indent="-324000" algn="ctr">
              <a:spcBef>
                <a:spcPts val="1057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1" lang="en-IN" sz="2200" spc="-1" strike="noStrike">
                <a:solidFill>
                  <a:srgbClr val="5983b0"/>
                </a:solidFill>
                <a:latin typeface="Arial"/>
              </a:rPr>
              <a:t>Cons:</a:t>
            </a:r>
            <a:endParaRPr b="0" lang="en-IN" sz="2200" spc="-1" strike="noStrike">
              <a:solidFill>
                <a:srgbClr val="5983b0"/>
              </a:solidFill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5983b0"/>
                </a:solidFill>
                <a:latin typeface="Arial"/>
              </a:rPr>
              <a:t>More complex.</a:t>
            </a:r>
            <a:endParaRPr b="0" lang="en-IN" sz="2200" spc="-1" strike="noStrike">
              <a:solidFill>
                <a:srgbClr val="5983b0"/>
              </a:solidFill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5983b0"/>
                </a:solidFill>
                <a:latin typeface="Arial"/>
              </a:rPr>
              <a:t>Rebasing can be dangerous.</a:t>
            </a:r>
            <a:endParaRPr b="0" lang="en-IN" sz="2200" spc="-1" strike="noStrike">
              <a:solidFill>
                <a:srgbClr val="5983b0"/>
              </a:solidFill>
              <a:latin typeface="Arial"/>
            </a:endParaRPr>
          </a:p>
          <a:p>
            <a:pPr marL="432000" indent="-324000" algn="ctr">
              <a:spcBef>
                <a:spcPts val="1057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IN" sz="2200" spc="-1" strike="noStrike">
              <a:solidFill>
                <a:srgbClr val="5983b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 algn="ctr">
              <a:spcBef>
                <a:spcPts val="1057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6600" spc="-1" strike="noStrike">
                <a:solidFill>
                  <a:srgbClr val="5983b0"/>
                </a:solidFill>
                <a:latin typeface="Arial"/>
              </a:rPr>
              <a:t>Thank you</a:t>
            </a:r>
            <a:endParaRPr b="0" lang="en-IN" sz="6600" spc="-1" strike="noStrike">
              <a:solidFill>
                <a:srgbClr val="5983b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Application>LibreOffice/7.0.2.2$Linux_X86_64 LibreOffice_project/3a01483fc371ab18cfca4bab0d636937da5eaf70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2021-01-10T23:21:30Z</dcterms:created>
  <dc:creator/>
  <dc:description/>
  <dc:language>en-IN</dc:language>
  <cp:lastModifiedBy/>
  <dcterms:modified xsi:type="dcterms:W3CDTF">2021-01-11T00:40:36Z</dcterms:modified>
  <cp:revision>8</cp:revision>
  <dc:subject/>
  <dc:title>Blue Curve</dc:title>
</cp:coreProperties>
</file>