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2" r:id="rId9"/>
    <p:sldId id="313" r:id="rId10"/>
    <p:sldId id="277" r:id="rId11"/>
    <p:sldId id="288" r:id="rId12"/>
    <p:sldId id="289" r:id="rId13"/>
    <p:sldId id="295" r:id="rId14"/>
    <p:sldId id="287" r:id="rId15"/>
    <p:sldId id="284" r:id="rId16"/>
    <p:sldId id="297" r:id="rId17"/>
    <p:sldId id="290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6" y="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7FF03-E922-4F5A-8EBE-2868CEB5E109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422B8-E61A-439A-BC90-CFF919B20B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3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4B531-53F8-46D8-9335-CDE13C426493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232E-5E5C-4EB1-82DF-9A3060A802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E556-AB03-40C4-BF88-6B20FE08EE2B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A170-A947-4195-AADD-EEB61C1FBE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2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E83E-251C-43AF-B7FA-2D8EB488F00B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330CE-7290-4E43-B08F-08CB8259DF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1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FBD30-CA34-46FA-9FCB-15134950F4B0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E0120-35D0-425E-9EEB-C96C19D93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696F4-DCDE-4ED5-81CD-59A17A8B8122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F96D-2F35-4B30-A0E1-01F30CC642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DB89B-AE9A-4EF6-9F3D-E0758C72AAF3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BE12-2565-4BA3-8B67-4E5FCC2736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95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B4224-618A-458D-92A8-494AC6217839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D73A5-0573-48C2-8580-8C72EFBE5B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5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E478-B94A-4604-8526-518F46B44C91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D605A-C8BE-43B8-9679-375530D5DF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873F-B10E-4EC2-B290-81D089CAAA19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EEA6D-51BB-4695-B305-0A16D1C48C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85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43911-750C-46A1-96B1-1CFCD6B2610D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D989-E03E-4270-84AC-F1D2B3D6EE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7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BA7B38-6B62-4354-B5D1-48BD145956FD}" type="datetimeFigureOut">
              <a:rPr lang="ru-RU"/>
              <a:pPr>
                <a:defRPr/>
              </a:pPr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37A5-A631-4396-8ABD-28DAE8C857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1051;&#1077;&#1082;&#1094;&#1080;&#1103;%204-21/&#1078;&#1091;&#1082;-Canvas/zuk_Canva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2955" y="188640"/>
            <a:ext cx="8964612" cy="3600400"/>
          </a:xfrm>
        </p:spPr>
        <p:txBody>
          <a:bodyPr/>
          <a:lstStyle/>
          <a:p>
            <a:pPr eaLnBrk="1" hangingPunct="1"/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ОЦИФРОВКА МУЛЬТИМЕДИЙНОЙ ИНФОРМАЦИИ</a:t>
            </a:r>
            <a:b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48" y="0"/>
            <a:ext cx="8229600" cy="620688"/>
          </a:xfrm>
        </p:spPr>
        <p:txBody>
          <a:bodyPr/>
          <a:lstStyle/>
          <a:p>
            <a:pPr eaLnBrk="1" hangingPunct="1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клипом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712"/>
            <a:ext cx="9036496" cy="6021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0" dirty="0" smtClean="0"/>
              <a:t>		</a:t>
            </a:r>
            <a:r>
              <a:rPr lang="ru-RU" sz="2400" dirty="0" smtClean="0"/>
              <a:t>Для программирования </a:t>
            </a:r>
            <a:r>
              <a:rPr lang="ru-RU" sz="2400" i="1" dirty="0" smtClean="0"/>
              <a:t>действий в кадре</a:t>
            </a:r>
            <a:r>
              <a:rPr lang="ru-RU" sz="2400" dirty="0" smtClean="0"/>
              <a:t> выбирается ключевой кадр, затем на </a:t>
            </a:r>
            <a:r>
              <a:rPr lang="ru-RU" sz="2400" smtClean="0"/>
              <a:t>панели </a:t>
            </a:r>
            <a:r>
              <a:rPr lang="ru-RU" sz="2400" smtClean="0"/>
              <a:t>«Действия» </a:t>
            </a:r>
            <a:r>
              <a:rPr lang="ru-RU" sz="2400" dirty="0" smtClean="0"/>
              <a:t>и вводится текст сценария.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400" dirty="0" smtClean="0"/>
              <a:t>Остановка</a:t>
            </a:r>
            <a:r>
              <a:rPr lang="en-US" sz="2400" dirty="0" smtClean="0"/>
              <a:t>/</a:t>
            </a:r>
            <a:r>
              <a:rPr lang="ru-RU" sz="2400" dirty="0" smtClean="0"/>
              <a:t>запуск воспроизведения кадров монтажной линейки: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i="1" dirty="0" smtClean="0"/>
              <a:t>stop()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i="1" dirty="0" smtClean="0"/>
              <a:t>play()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24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Перевод в указанный кадр (</a:t>
            </a:r>
            <a:r>
              <a:rPr lang="en-US" sz="2400" dirty="0" smtClean="0"/>
              <a:t>frame) </a:t>
            </a:r>
            <a:r>
              <a:rPr lang="ru-RU" sz="2400" dirty="0" smtClean="0"/>
              <a:t>и остановка либо воспроизведение анимации в этом кадре: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i="1" dirty="0" err="1" smtClean="0"/>
              <a:t>gotoAndStop</a:t>
            </a:r>
            <a:r>
              <a:rPr lang="en-US" sz="2400" b="1" i="1" dirty="0" smtClean="0"/>
              <a:t>(frame)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i="1" dirty="0" err="1" smtClean="0"/>
              <a:t>gotoAndPlay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frame)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	</a:t>
            </a:r>
            <a:endParaRPr lang="ru-RU" sz="2400" dirty="0" smtClean="0"/>
          </a:p>
          <a:p>
            <a:pPr eaLnBrk="1" hangingPunct="1">
              <a:lnSpc>
                <a:spcPct val="80000"/>
              </a:lnSpc>
            </a:pPr>
            <a:r>
              <a:rPr lang="ru-RU" sz="2400" dirty="0" smtClean="0"/>
              <a:t>Функция </a:t>
            </a:r>
            <a:r>
              <a:rPr lang="en-US" sz="2400" b="1" i="1" dirty="0" err="1" smtClean="0"/>
              <a:t>gotoAndStop</a:t>
            </a:r>
            <a:r>
              <a:rPr lang="en-US" sz="2400" b="1" i="1" dirty="0" smtClean="0"/>
              <a:t>(</a:t>
            </a:r>
            <a:r>
              <a:rPr lang="ru-RU" sz="2400" b="1" i="1" dirty="0"/>
              <a:t>0</a:t>
            </a:r>
            <a:r>
              <a:rPr lang="en-US" sz="2400" b="1" i="1" dirty="0"/>
              <a:t>)</a:t>
            </a:r>
            <a:r>
              <a:rPr lang="en-US" sz="2400" dirty="0"/>
              <a:t> </a:t>
            </a:r>
            <a:r>
              <a:rPr lang="ru-RU" sz="2400" dirty="0" smtClean="0"/>
              <a:t>вызывает переход в начало анимации  и остановку воспроизведения анимации.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 smtClean="0"/>
              <a:t>Функция </a:t>
            </a:r>
            <a:r>
              <a:rPr lang="en-US" sz="2400" b="1" i="1" dirty="0" err="1" smtClean="0"/>
              <a:t>gotoAndPlay</a:t>
            </a:r>
            <a:r>
              <a:rPr lang="en-US" sz="2400" b="1" i="1" dirty="0" smtClean="0"/>
              <a:t>(</a:t>
            </a:r>
            <a:r>
              <a:rPr lang="ru-RU" sz="2400" b="1" i="1" dirty="0" smtClean="0"/>
              <a:t>0</a:t>
            </a:r>
            <a:r>
              <a:rPr lang="en-US" sz="2400" b="1" i="1" dirty="0" smtClean="0"/>
              <a:t>)</a:t>
            </a:r>
            <a:r>
              <a:rPr lang="en-US" sz="2400" dirty="0" smtClean="0"/>
              <a:t> </a:t>
            </a:r>
            <a:r>
              <a:rPr lang="ru-RU" sz="2400" dirty="0"/>
              <a:t>вызывает переход в начало анимации  и </a:t>
            </a:r>
            <a:r>
              <a:rPr lang="ru-RU" sz="2400" dirty="0" smtClean="0"/>
              <a:t>воспроизведение анимации с начала.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19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0" dirty="0" smtClean="0"/>
              <a:t>	</a:t>
            </a:r>
            <a:endParaRPr lang="ru-RU" sz="19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992888" cy="83671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анимацией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языке 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ActionScript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//</a:t>
            </a:r>
            <a:r>
              <a:rPr lang="ru-RU" sz="2400" dirty="0" smtClean="0"/>
              <a:t>остановка воспроизведения в начальном кадре анимации</a:t>
            </a: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400" b="1" dirty="0" smtClean="0"/>
              <a:t>  </a:t>
            </a:r>
            <a:r>
              <a:rPr lang="en-US" sz="2400" b="1" dirty="0" smtClean="0"/>
              <a:t>stop();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//</a:t>
            </a:r>
            <a:r>
              <a:rPr lang="ru-RU" sz="2400" dirty="0" smtClean="0"/>
              <a:t>запуск воспроизведения анимации щелчком мыши по кнопке </a:t>
            </a:r>
            <a:r>
              <a:rPr lang="en-US" sz="2400" b="1" i="1" dirty="0" smtClean="0"/>
              <a:t>but1</a:t>
            </a:r>
            <a:endParaRPr lang="ru-RU" sz="2400" b="1" i="1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b="1" dirty="0" smtClean="0"/>
              <a:t>  </a:t>
            </a:r>
            <a:r>
              <a:rPr lang="en-US" sz="2400" b="1" dirty="0" smtClean="0"/>
              <a:t>but1.addEventListener(</a:t>
            </a:r>
            <a:r>
              <a:rPr lang="en-US" sz="2400" b="1" dirty="0" err="1" smtClean="0"/>
              <a:t>MouseEvent.CLICK</a:t>
            </a:r>
            <a:r>
              <a:rPr lang="en-US" sz="2400" b="1" dirty="0"/>
              <a:t>, f1);</a:t>
            </a:r>
            <a:r>
              <a:rPr lang="en-US" sz="2400" b="1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 </a:t>
            </a:r>
            <a:r>
              <a:rPr lang="en-US" sz="2400" b="1" dirty="0" smtClean="0"/>
              <a:t> function f1(</a:t>
            </a:r>
            <a:r>
              <a:rPr lang="en-US" sz="2400" b="1" dirty="0" err="1" smtClean="0"/>
              <a:t>event:MouseEvent</a:t>
            </a:r>
            <a:r>
              <a:rPr lang="en-US" sz="2400" b="1" dirty="0" smtClean="0"/>
              <a:t>):void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  {play(); }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//</a:t>
            </a:r>
            <a:r>
              <a:rPr lang="ru-RU" sz="2400" dirty="0" smtClean="0"/>
              <a:t>остановка воспроизведения щелчком </a:t>
            </a:r>
            <a:r>
              <a:rPr lang="ru-RU" sz="2400" dirty="0"/>
              <a:t>мыши по кнопке </a:t>
            </a:r>
            <a:r>
              <a:rPr lang="en-US" sz="2400" b="1" i="1" dirty="0" smtClean="0"/>
              <a:t>but</a:t>
            </a:r>
            <a:r>
              <a:rPr lang="ru-RU" sz="2400" b="1" i="1" dirty="0" smtClean="0"/>
              <a:t>2</a:t>
            </a:r>
            <a:endParaRPr lang="ru-RU" sz="2400" b="1" i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ru-RU" sz="2400" b="1" dirty="0" smtClean="0"/>
              <a:t>  </a:t>
            </a:r>
            <a:r>
              <a:rPr lang="en-US" sz="2400" b="1" dirty="0" smtClean="0"/>
              <a:t>but</a:t>
            </a:r>
            <a:r>
              <a:rPr lang="ru-RU" sz="2400" b="1" dirty="0" smtClean="0"/>
              <a:t>2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addEventListener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MouseEvent.CLICK</a:t>
            </a:r>
            <a:r>
              <a:rPr lang="en-US" sz="2400" b="1" dirty="0"/>
              <a:t>, </a:t>
            </a:r>
            <a:r>
              <a:rPr lang="en-US" sz="2400" b="1" dirty="0" smtClean="0"/>
              <a:t>f</a:t>
            </a:r>
            <a:r>
              <a:rPr lang="ru-RU" sz="2400" b="1" dirty="0" smtClean="0"/>
              <a:t>2</a:t>
            </a:r>
            <a:r>
              <a:rPr lang="en-US" sz="2400" b="1" dirty="0" smtClean="0"/>
              <a:t>); </a:t>
            </a:r>
            <a:endParaRPr lang="en-US" sz="24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  function </a:t>
            </a:r>
            <a:r>
              <a:rPr lang="en-US" sz="2400" b="1" dirty="0" smtClean="0"/>
              <a:t>f</a:t>
            </a:r>
            <a:r>
              <a:rPr lang="ru-RU" sz="2400" b="1" dirty="0" smtClean="0"/>
              <a:t>2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event:MouseEvent</a:t>
            </a:r>
            <a:r>
              <a:rPr lang="en-US" sz="2400" b="1" dirty="0"/>
              <a:t>):void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  </a:t>
            </a:r>
            <a:r>
              <a:rPr lang="en-US" sz="2400" b="1" dirty="0" smtClean="0"/>
              <a:t>{stop(); </a:t>
            </a:r>
            <a:r>
              <a:rPr lang="en-US" sz="2400" b="1" dirty="0"/>
              <a:t>}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//</a:t>
            </a:r>
            <a:r>
              <a:rPr lang="ru-RU" sz="2400" dirty="0" smtClean="0"/>
              <a:t>переход в начало анимации щелчком </a:t>
            </a:r>
            <a:r>
              <a:rPr lang="ru-RU" sz="2400" dirty="0"/>
              <a:t>мыши по кнопке </a:t>
            </a:r>
            <a:r>
              <a:rPr lang="en-US" sz="2400" b="1" i="1" dirty="0" smtClean="0"/>
              <a:t>but</a:t>
            </a:r>
            <a:r>
              <a:rPr lang="ru-RU" sz="2400" b="1" i="1" dirty="0" smtClean="0"/>
              <a:t>3</a:t>
            </a:r>
            <a:endParaRPr lang="ru-RU" sz="2400" b="1" i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ru-RU" sz="2400" b="1" dirty="0" smtClean="0"/>
              <a:t>  </a:t>
            </a:r>
            <a:r>
              <a:rPr lang="en-US" sz="2400" b="1" dirty="0" smtClean="0"/>
              <a:t>but</a:t>
            </a:r>
            <a:r>
              <a:rPr lang="ru-RU" sz="2400" b="1" dirty="0" smtClean="0"/>
              <a:t>3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addEventListener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MouseEvent.CLICK</a:t>
            </a:r>
            <a:r>
              <a:rPr lang="en-US" sz="2400" b="1" dirty="0"/>
              <a:t>, </a:t>
            </a:r>
            <a:r>
              <a:rPr lang="en-US" sz="2400" b="1" dirty="0" smtClean="0"/>
              <a:t>f</a:t>
            </a:r>
            <a:r>
              <a:rPr lang="ru-RU" sz="2400" b="1" dirty="0" smtClean="0"/>
              <a:t>3</a:t>
            </a:r>
            <a:r>
              <a:rPr lang="en-US" sz="2400" b="1" dirty="0" smtClean="0"/>
              <a:t>); </a:t>
            </a:r>
            <a:endParaRPr lang="en-US" sz="24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  function </a:t>
            </a:r>
            <a:r>
              <a:rPr lang="en-US" sz="2400" b="1" dirty="0" smtClean="0"/>
              <a:t>f</a:t>
            </a:r>
            <a:r>
              <a:rPr lang="ru-RU" sz="2400" b="1" dirty="0" smtClean="0"/>
              <a:t>3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event:MouseEvent</a:t>
            </a:r>
            <a:r>
              <a:rPr lang="en-US" sz="2400" b="1" dirty="0"/>
              <a:t>):void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  </a:t>
            </a:r>
            <a:r>
              <a:rPr lang="en-US" sz="2400" b="1" dirty="0" smtClean="0"/>
              <a:t>{</a:t>
            </a:r>
            <a:r>
              <a:rPr lang="en-US" sz="2400" b="1" dirty="0" err="1" smtClean="0"/>
              <a:t>gotoAndStop</a:t>
            </a:r>
            <a:r>
              <a:rPr lang="en-US" sz="2400" b="1" dirty="0" smtClean="0"/>
              <a:t>(0); </a:t>
            </a:r>
            <a:r>
              <a:rPr lang="en-US" sz="2400" b="1" dirty="0"/>
              <a:t>} </a:t>
            </a:r>
            <a:endParaRPr lang="ru-RU" sz="24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9999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2536" y="22653"/>
            <a:ext cx="9396536" cy="886067"/>
          </a:xfrm>
        </p:spPr>
        <p:txBody>
          <a:bodyPr/>
          <a:lstStyle/>
          <a:p>
            <a:r>
              <a:rPr lang="ru-RU" sz="3200" b="1" dirty="0"/>
              <a:t>Публикация клипов с программной анимацией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 smtClean="0"/>
              <a:t>на </a:t>
            </a:r>
            <a:r>
              <a:rPr lang="ru-RU" sz="3200" b="1" dirty="0"/>
              <a:t>языке </a:t>
            </a:r>
            <a:r>
              <a:rPr lang="en-US" sz="3200" b="1" dirty="0" err="1"/>
              <a:t>ActionScript</a:t>
            </a:r>
            <a:r>
              <a:rPr lang="en-US" sz="3200" b="1" dirty="0"/>
              <a:t> 3.0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1"/>
            <a:ext cx="9144000" cy="602128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Разработанный в </a:t>
            </a:r>
            <a:r>
              <a:rPr lang="en-US" sz="2400" dirty="0" smtClean="0"/>
              <a:t>Animate</a:t>
            </a:r>
            <a:r>
              <a:rPr lang="ru-RU" sz="2400" dirty="0" smtClean="0"/>
              <a:t> клип с программной анимацией на языке </a:t>
            </a:r>
            <a:r>
              <a:rPr lang="en-US" sz="2400" b="1" dirty="0" err="1" smtClean="0"/>
              <a:t>ActionScript</a:t>
            </a:r>
            <a:r>
              <a:rPr lang="en-US" sz="2400" b="1" dirty="0" smtClean="0"/>
              <a:t> 3.0 </a:t>
            </a:r>
            <a:r>
              <a:rPr lang="ru-RU" sz="2400" dirty="0" smtClean="0"/>
              <a:t>возможно воспроизвести вне среды </a:t>
            </a:r>
            <a:r>
              <a:rPr lang="ru-RU" sz="2400" smtClean="0"/>
              <a:t>редактора только </a:t>
            </a:r>
            <a:r>
              <a:rPr lang="ru-RU" sz="2400" dirty="0" smtClean="0"/>
              <a:t>как самостоятельное приложение, сохраненное в </a:t>
            </a:r>
            <a:r>
              <a:rPr lang="en-US" sz="2400" dirty="0" smtClean="0"/>
              <a:t>exe-</a:t>
            </a:r>
            <a:r>
              <a:rPr lang="ru-RU" sz="2400" dirty="0" smtClean="0"/>
              <a:t>файл.</a:t>
            </a:r>
            <a:endParaRPr lang="en-US" sz="2400" dirty="0"/>
          </a:p>
          <a:p>
            <a:pPr marL="0" indent="0" algn="just">
              <a:buNone/>
            </a:pPr>
            <a:r>
              <a:rPr lang="ru-RU" sz="2400" dirty="0" smtClean="0"/>
              <a:t>	Для публикации клипа в </a:t>
            </a:r>
            <a:r>
              <a:rPr lang="ru-RU" sz="2400" dirty="0"/>
              <a:t>конечный </a:t>
            </a:r>
            <a:r>
              <a:rPr lang="en-US" sz="2400" dirty="0"/>
              <a:t>exe</a:t>
            </a:r>
            <a:r>
              <a:rPr lang="ru-RU" sz="2400" dirty="0" smtClean="0"/>
              <a:t>-файл необходимо </a:t>
            </a:r>
            <a:r>
              <a:rPr lang="ru-RU" sz="2400" dirty="0"/>
              <a:t>выполнить команду в редакторе «</a:t>
            </a:r>
            <a:r>
              <a:rPr lang="ru-RU" sz="2400" b="1" dirty="0"/>
              <a:t>Файл/Параметры публикации…», </a:t>
            </a:r>
            <a:r>
              <a:rPr lang="ru-RU" sz="2400" dirty="0"/>
              <a:t>в открывшемся окне выбрать режим публикации «</a:t>
            </a:r>
            <a:r>
              <a:rPr lang="ru-RU" sz="2400" b="1" dirty="0"/>
              <a:t>Проектор </a:t>
            </a:r>
            <a:r>
              <a:rPr lang="en-US" sz="2400" b="1" dirty="0"/>
              <a:t>Win</a:t>
            </a:r>
            <a:r>
              <a:rPr lang="ru-RU" sz="2400" dirty="0"/>
              <a:t>» и нажать кнопку «</a:t>
            </a:r>
            <a:r>
              <a:rPr lang="ru-RU" sz="2400" b="1" dirty="0"/>
              <a:t>Опубликовать</a:t>
            </a:r>
            <a:r>
              <a:rPr lang="ru-RU" sz="2400" dirty="0" smtClean="0"/>
              <a:t>». </a:t>
            </a:r>
            <a:r>
              <a:rPr lang="ru-RU" sz="2400" dirty="0"/>
              <a:t>После этого будет создан </a:t>
            </a:r>
            <a:r>
              <a:rPr lang="en-US" sz="2400" dirty="0"/>
              <a:t>exe</a:t>
            </a:r>
            <a:r>
              <a:rPr lang="ru-RU" sz="2400" dirty="0"/>
              <a:t>-файл независимого приложения, в который включается </a:t>
            </a:r>
            <a:r>
              <a:rPr lang="en-US" sz="2400" b="1" dirty="0"/>
              <a:t>Flash Player</a:t>
            </a:r>
            <a:r>
              <a:rPr lang="ru-RU" sz="2400" b="1" dirty="0"/>
              <a:t> </a:t>
            </a:r>
            <a:r>
              <a:rPr lang="ru-RU" sz="2400" dirty="0"/>
              <a:t>и который будет выполнять все созданные программные анимации на языке </a:t>
            </a:r>
            <a:r>
              <a:rPr lang="en-US" sz="2400" b="1" dirty="0" err="1"/>
              <a:t>ActionScript</a:t>
            </a:r>
            <a:r>
              <a:rPr lang="ru-RU" sz="2400" b="1" dirty="0"/>
              <a:t> </a:t>
            </a:r>
            <a:r>
              <a:rPr lang="ru-RU" sz="2400" b="1" dirty="0" smtClean="0"/>
              <a:t>3.0, </a:t>
            </a:r>
            <a:r>
              <a:rPr lang="ru-RU" sz="2400" dirty="0" smtClean="0"/>
              <a:t>а также полностью воспроизводить все </a:t>
            </a:r>
            <a:r>
              <a:rPr lang="ru-RU" sz="2400" dirty="0"/>
              <a:t>использованные </a:t>
            </a:r>
            <a:r>
              <a:rPr lang="ru-RU" sz="2400" dirty="0" smtClean="0"/>
              <a:t>в </a:t>
            </a:r>
            <a:r>
              <a:rPr lang="ru-RU" sz="2400" smtClean="0"/>
              <a:t>клипе возможности редактора </a:t>
            </a:r>
            <a:r>
              <a:rPr lang="en-US" sz="2400" b="1" dirty="0" smtClean="0"/>
              <a:t>Animate</a:t>
            </a:r>
            <a:r>
              <a:rPr lang="ru-RU" sz="2400" dirty="0" smtClean="0"/>
              <a:t>, в частности, все типы </a:t>
            </a:r>
            <a:r>
              <a:rPr lang="ru-RU" sz="2400" dirty="0"/>
              <a:t>синхронизации звука</a:t>
            </a:r>
            <a:r>
              <a:rPr lang="ru-RU" sz="2400" dirty="0" smtClean="0"/>
              <a:t>.</a:t>
            </a:r>
          </a:p>
          <a:p>
            <a:pPr marL="0" indent="0" algn="ctr">
              <a:buNone/>
            </a:pPr>
            <a:r>
              <a:rPr lang="ru-RU" sz="2400" dirty="0"/>
              <a:t>	</a:t>
            </a:r>
            <a:r>
              <a:rPr lang="ru-RU" sz="2400" i="1" dirty="0" smtClean="0"/>
              <a:t>Для размещения клипа на </a:t>
            </a:r>
            <a:r>
              <a:rPr lang="en-US" sz="2400" i="1" dirty="0" smtClean="0"/>
              <a:t>Web-</a:t>
            </a:r>
            <a:r>
              <a:rPr lang="ru-RU" sz="2400" i="1" dirty="0" smtClean="0"/>
              <a:t>странице необходимо использовать для его разработки в </a:t>
            </a:r>
            <a:r>
              <a:rPr lang="en-US" sz="2400" i="1" dirty="0" smtClean="0"/>
              <a:t>Animate</a:t>
            </a:r>
            <a:r>
              <a:rPr lang="ru-RU" sz="2400" i="1" dirty="0" smtClean="0"/>
              <a:t> формат 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HTML5 Canvas</a:t>
            </a:r>
            <a:r>
              <a:rPr lang="ru-RU" sz="2400" b="1" i="1" dirty="0" smtClean="0"/>
              <a:t>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420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2" y="10127"/>
            <a:ext cx="9144000" cy="610561"/>
          </a:xfrm>
        </p:spPr>
        <p:txBody>
          <a:bodyPr/>
          <a:lstStyle/>
          <a:p>
            <a:r>
              <a:rPr lang="ru-RU" b="1" dirty="0"/>
              <a:t>HTML5 </a:t>
            </a:r>
            <a:r>
              <a:rPr lang="ru-RU" b="1" dirty="0" err="1" smtClean="0"/>
              <a:t>Canvas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62822" cy="609329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	Элемент </a:t>
            </a:r>
            <a:r>
              <a:rPr lang="ru-RU" sz="2400" b="1" dirty="0" err="1" smtClean="0"/>
              <a:t>Canvas</a:t>
            </a:r>
            <a:r>
              <a:rPr lang="ru-RU" sz="2400" dirty="0" smtClean="0"/>
              <a:t> в </a:t>
            </a:r>
            <a:r>
              <a:rPr lang="ru-RU" sz="2400" b="1" dirty="0" smtClean="0"/>
              <a:t>HTML5</a:t>
            </a:r>
            <a:r>
              <a:rPr lang="ru-RU" sz="2400" dirty="0" smtClean="0"/>
              <a:t> предоставляет </a:t>
            </a:r>
            <a:r>
              <a:rPr lang="ru-RU" sz="2400" dirty="0"/>
              <a:t>API-интерфейс, </a:t>
            </a:r>
            <a:r>
              <a:rPr lang="ru-RU" sz="2400" dirty="0" smtClean="0"/>
              <a:t>который обеспечивает </a:t>
            </a:r>
            <a:r>
              <a:rPr lang="ru-RU" sz="2400" dirty="0"/>
              <a:t>возможность динамического создания и визуализации графики, диаграмм, изображений и анимации.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Элемент </a:t>
            </a:r>
            <a:r>
              <a:rPr lang="ru-RU" sz="2400" dirty="0" err="1"/>
              <a:t>Canvas</a:t>
            </a:r>
            <a:r>
              <a:rPr lang="ru-RU" sz="2400" dirty="0"/>
              <a:t> API дополняет преимущества платформы HTML5 функциями </a:t>
            </a:r>
            <a:r>
              <a:rPr lang="ru-RU" sz="2400" dirty="0" err="1"/>
              <a:t>отрисовки</a:t>
            </a:r>
            <a:r>
              <a:rPr lang="ru-RU" sz="2400" dirty="0"/>
              <a:t> двумерной </a:t>
            </a:r>
            <a:r>
              <a:rPr lang="ru-RU" sz="2400" dirty="0" smtClean="0"/>
              <a:t>графики для </a:t>
            </a:r>
            <a:r>
              <a:rPr lang="ru-RU" sz="2400" dirty="0"/>
              <a:t>визуализации растровых </a:t>
            </a:r>
            <a:r>
              <a:rPr lang="ru-RU" sz="2400" dirty="0" smtClean="0"/>
              <a:t>изображений на </a:t>
            </a:r>
            <a:r>
              <a:rPr lang="en-US" sz="2400" dirty="0" smtClean="0"/>
              <a:t>Web-</a:t>
            </a:r>
            <a:r>
              <a:rPr lang="ru-RU" sz="2400" dirty="0" smtClean="0"/>
              <a:t>странице. Однако объекты</a:t>
            </a:r>
            <a:r>
              <a:rPr lang="ru-RU" sz="2400" dirty="0"/>
              <a:t>, </a:t>
            </a:r>
            <a:r>
              <a:rPr lang="ru-RU" sz="2400" dirty="0" err="1"/>
              <a:t>отрисованные</a:t>
            </a:r>
            <a:r>
              <a:rPr lang="ru-RU" sz="2400" dirty="0"/>
              <a:t> с помощью </a:t>
            </a:r>
            <a:r>
              <a:rPr lang="ru-RU" sz="2400" dirty="0" err="1"/>
              <a:t>Canvas</a:t>
            </a:r>
            <a:r>
              <a:rPr lang="ru-RU" sz="2400" dirty="0"/>
              <a:t>, не являются частью DOM-модели </a:t>
            </a:r>
            <a:r>
              <a:rPr lang="en-US" sz="2400" dirty="0" smtClean="0"/>
              <a:t>Web</a:t>
            </a:r>
            <a:r>
              <a:rPr lang="ru-RU" sz="2400" dirty="0" smtClean="0"/>
              <a:t>-страницы и </a:t>
            </a:r>
            <a:r>
              <a:rPr lang="ru-RU" sz="2400" dirty="0"/>
              <a:t>размер полученных на странице рисунков нельзя изменить</a:t>
            </a:r>
            <a:r>
              <a:rPr lang="ru-RU" sz="2400" dirty="0" smtClean="0"/>
              <a:t>. С другой стороны, элементы </a:t>
            </a:r>
            <a:r>
              <a:rPr lang="ru-RU" sz="2400" dirty="0" err="1"/>
              <a:t>Canvas</a:t>
            </a:r>
            <a:r>
              <a:rPr lang="ru-RU" sz="2400" dirty="0"/>
              <a:t> </a:t>
            </a:r>
            <a:r>
              <a:rPr lang="ru-RU" sz="2400" dirty="0" smtClean="0"/>
              <a:t>могут </a:t>
            </a:r>
            <a:r>
              <a:rPr lang="ru-RU" sz="2400" dirty="0"/>
              <a:t>быть расширены с </a:t>
            </a:r>
            <a:r>
              <a:rPr lang="ru-RU" sz="2400" dirty="0" smtClean="0"/>
              <a:t>помощью </a:t>
            </a:r>
            <a:r>
              <a:rPr lang="ru-RU" sz="2400" dirty="0" err="1"/>
              <a:t>JavaScript</a:t>
            </a:r>
            <a:r>
              <a:rPr lang="ru-RU" sz="2400" dirty="0"/>
              <a:t>, чтобы придать им интерактивность.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Редактор </a:t>
            </a:r>
            <a:r>
              <a:rPr lang="ru-RU" sz="2400" b="1" dirty="0" err="1" smtClean="0"/>
              <a:t>Animate</a:t>
            </a:r>
            <a:r>
              <a:rPr lang="ru-RU" sz="2400" dirty="0" smtClean="0"/>
              <a:t> позволяет </a:t>
            </a:r>
            <a:r>
              <a:rPr lang="ru-RU" sz="2400" dirty="0"/>
              <a:t>создавать документы </a:t>
            </a:r>
            <a:r>
              <a:rPr lang="ru-RU" sz="2400" dirty="0" smtClean="0"/>
              <a:t>в </a:t>
            </a:r>
            <a:r>
              <a:rPr lang="ru-RU" sz="2400" b="1" dirty="0" smtClean="0"/>
              <a:t>формате</a:t>
            </a:r>
            <a:r>
              <a:rPr lang="ru-RU" sz="2400" dirty="0" smtClean="0"/>
              <a:t> </a:t>
            </a:r>
            <a:r>
              <a:rPr lang="ru-RU" sz="2400" b="1" dirty="0" smtClean="0"/>
              <a:t>HTML5 </a:t>
            </a:r>
            <a:r>
              <a:rPr lang="ru-RU" sz="2400" b="1" dirty="0" err="1"/>
              <a:t>Canvas</a:t>
            </a:r>
            <a:r>
              <a:rPr lang="ru-RU" sz="2400" dirty="0"/>
              <a:t> с </a:t>
            </a:r>
            <a:r>
              <a:rPr lang="ru-RU" sz="2400" dirty="0" smtClean="0"/>
              <a:t>графикой и анимацией, в котором обеспечивается </a:t>
            </a:r>
            <a:r>
              <a:rPr lang="ru-RU" sz="2400" dirty="0"/>
              <a:t>встроенная поддержка </a:t>
            </a:r>
            <a:r>
              <a:rPr lang="ru-RU" sz="2400" dirty="0" smtClean="0"/>
              <a:t>интерактивного </a:t>
            </a:r>
            <a:r>
              <a:rPr lang="ru-RU" sz="2400" dirty="0"/>
              <a:t>содержимого </a:t>
            </a:r>
            <a:r>
              <a:rPr lang="ru-RU" sz="2400" dirty="0" smtClean="0"/>
              <a:t>с временной шкалой, рабочей средой </a:t>
            </a:r>
            <a:r>
              <a:rPr lang="ru-RU" sz="2400" dirty="0"/>
              <a:t>и </a:t>
            </a:r>
            <a:r>
              <a:rPr lang="ru-RU" sz="2400" dirty="0" smtClean="0"/>
              <a:t>всеми инструментами </a:t>
            </a:r>
            <a:r>
              <a:rPr lang="ru-RU" sz="2400" dirty="0" err="1"/>
              <a:t>Animate</a:t>
            </a:r>
            <a:r>
              <a:rPr lang="ru-RU" sz="2400" dirty="0"/>
              <a:t> для создания </a:t>
            </a:r>
            <a:r>
              <a:rPr lang="ru-RU" sz="2400" dirty="0" smtClean="0"/>
              <a:t>содержимого с последующим выводом </a:t>
            </a:r>
            <a:r>
              <a:rPr lang="ru-RU" sz="2400" dirty="0"/>
              <a:t>его в </a:t>
            </a:r>
            <a:r>
              <a:rPr lang="ru-RU" sz="2400" b="1" dirty="0" smtClean="0"/>
              <a:t>HTML5</a:t>
            </a:r>
            <a:r>
              <a:rPr lang="ru-RU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87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14288"/>
            <a:ext cx="8229600" cy="635000"/>
          </a:xfrm>
        </p:spPr>
        <p:txBody>
          <a:bodyPr/>
          <a:lstStyle/>
          <a:p>
            <a:r>
              <a:rPr lang="ru-RU" b="1" dirty="0" smtClean="0"/>
              <a:t>Формат </a:t>
            </a:r>
            <a:r>
              <a:rPr lang="en-US" b="1" dirty="0" smtClean="0"/>
              <a:t>HTML5 Canvas</a:t>
            </a:r>
            <a:r>
              <a:rPr lang="ru-RU" b="1" dirty="0"/>
              <a:t> в </a:t>
            </a:r>
            <a:r>
              <a:rPr lang="en-US" b="1" dirty="0"/>
              <a:t>Animate</a:t>
            </a:r>
            <a:endParaRPr lang="ru-RU" b="1" dirty="0" smtClean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0" y="765175"/>
            <a:ext cx="9251950" cy="609282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Формат </a:t>
            </a:r>
            <a:r>
              <a:rPr lang="ru-RU" sz="2400" b="1" smtClean="0"/>
              <a:t>HTML5 </a:t>
            </a:r>
            <a:r>
              <a:rPr lang="en-US" sz="2400" b="1" smtClean="0"/>
              <a:t>Canvas </a:t>
            </a:r>
            <a:r>
              <a:rPr lang="ru-RU" sz="2400" smtClean="0"/>
              <a:t>используется </a:t>
            </a:r>
            <a:r>
              <a:rPr lang="ru-RU" sz="2400" dirty="0" smtClean="0"/>
              <a:t>для публикации разработанных анимационных роликов </a:t>
            </a:r>
            <a:r>
              <a:rPr lang="ru-RU" sz="2400" b="1" dirty="0" smtClean="0"/>
              <a:t>напрямую</a:t>
            </a:r>
            <a:r>
              <a:rPr lang="ru-RU" sz="2400" dirty="0" smtClean="0"/>
              <a:t> на </a:t>
            </a:r>
            <a:r>
              <a:rPr lang="en-US" sz="2400" dirty="0" smtClean="0"/>
              <a:t>Web-</a:t>
            </a:r>
            <a:r>
              <a:rPr lang="ru-RU" sz="2400" dirty="0" smtClean="0"/>
              <a:t>страницах </a:t>
            </a:r>
            <a:r>
              <a:rPr lang="ru-RU" sz="2400" b="1" dirty="0" smtClean="0"/>
              <a:t>без привлечения </a:t>
            </a:r>
            <a:r>
              <a:rPr lang="en-US" sz="2400" b="1" dirty="0" smtClean="0"/>
              <a:t>Flash-</a:t>
            </a:r>
            <a:r>
              <a:rPr lang="ru-RU" sz="2400" b="1" dirty="0" smtClean="0"/>
              <a:t>плеера</a:t>
            </a:r>
            <a:r>
              <a:rPr lang="ru-RU" sz="2400" dirty="0" smtClean="0"/>
              <a:t>. При этом управление анимацией должно выполняться на языке </a:t>
            </a:r>
            <a:r>
              <a:rPr lang="en-US" sz="2400" b="1" dirty="0" smtClean="0"/>
              <a:t>JavaScript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 smtClean="0"/>
              <a:t>	При выборе формата документа </a:t>
            </a:r>
            <a:r>
              <a:rPr lang="en-US" sz="2400" b="1" dirty="0" smtClean="0"/>
              <a:t>HTML</a:t>
            </a:r>
            <a:r>
              <a:rPr lang="ru-RU" sz="2400" b="1" dirty="0" smtClean="0"/>
              <a:t>5 </a:t>
            </a:r>
            <a:r>
              <a:rPr lang="en-US" sz="2400" b="1" dirty="0" smtClean="0"/>
              <a:t>Canvas</a:t>
            </a:r>
            <a:r>
              <a:rPr lang="ru-RU" sz="2400" b="1" dirty="0" smtClean="0"/>
              <a:t> </a:t>
            </a:r>
            <a:r>
              <a:rPr lang="ru-RU" sz="2400" dirty="0" smtClean="0"/>
              <a:t>можно создавать содержимое </a:t>
            </a:r>
            <a:r>
              <a:rPr lang="en-US" sz="2400" dirty="0" smtClean="0"/>
              <a:t>Web-</a:t>
            </a:r>
            <a:r>
              <a:rPr lang="ru-RU" sz="2400" dirty="0" smtClean="0"/>
              <a:t>страницы в HTML5-разметке напрямую в редакторе </a:t>
            </a:r>
            <a:r>
              <a:rPr lang="ru-RU" sz="2400" b="1" dirty="0" err="1" smtClean="0"/>
              <a:t>Animate</a:t>
            </a:r>
            <a:r>
              <a:rPr lang="ru-RU" sz="2400" dirty="0" smtClean="0"/>
              <a:t> с помощью предоставляемых им инструментов.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Animate</a:t>
            </a:r>
            <a:r>
              <a:rPr lang="ru-RU" sz="2400" dirty="0" smtClean="0"/>
              <a:t> публикует данные в формат </a:t>
            </a:r>
            <a:r>
              <a:rPr lang="ru-RU" sz="2400" b="1" dirty="0" smtClean="0"/>
              <a:t>HTML5</a:t>
            </a:r>
            <a:r>
              <a:rPr lang="ru-RU" sz="2400" dirty="0" smtClean="0"/>
              <a:t>, пользуясь </a:t>
            </a:r>
            <a:r>
              <a:rPr lang="ru-RU" sz="2400" b="1" dirty="0" smtClean="0"/>
              <a:t>API-интерфейсом </a:t>
            </a:r>
            <a:r>
              <a:rPr lang="ru-RU" sz="2400" b="1" dirty="0" err="1" smtClean="0"/>
              <a:t>Canvas</a:t>
            </a:r>
            <a:r>
              <a:rPr lang="ru-RU" sz="2400" dirty="0" smtClean="0"/>
              <a:t>, преобразуя объекты, созданные в рабочей области, в их точные аналоги в элементе </a:t>
            </a:r>
            <a:r>
              <a:rPr lang="ru-RU" sz="2400" dirty="0" err="1" smtClean="0"/>
              <a:t>Canvas</a:t>
            </a:r>
            <a:r>
              <a:rPr lang="ru-RU" sz="2400" dirty="0" smtClean="0"/>
              <a:t> на </a:t>
            </a:r>
            <a:r>
              <a:rPr lang="en-US" sz="2400" dirty="0" smtClean="0"/>
              <a:t>Web-</a:t>
            </a:r>
            <a:r>
              <a:rPr lang="ru-RU" sz="2400" dirty="0" smtClean="0"/>
              <a:t>странице.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Animate</a:t>
            </a:r>
            <a:r>
              <a:rPr lang="ru-RU" sz="2400" dirty="0" smtClean="0"/>
              <a:t> для приложений разработанных в формате </a:t>
            </a:r>
            <a:r>
              <a:rPr lang="en-US" sz="2400" dirty="0" smtClean="0"/>
              <a:t>HTML</a:t>
            </a:r>
            <a:r>
              <a:rPr lang="ru-RU" sz="2400" dirty="0" smtClean="0"/>
              <a:t>5 </a:t>
            </a:r>
            <a:r>
              <a:rPr lang="en-US" sz="2400" dirty="0" smtClean="0"/>
              <a:t>Canvas</a:t>
            </a:r>
            <a:r>
              <a:rPr lang="ru-RU" sz="2400" dirty="0" smtClean="0"/>
              <a:t> поддерживает только те возможности, которые предоставляются элементом </a:t>
            </a:r>
            <a:r>
              <a:rPr lang="ru-RU" sz="2400" dirty="0" err="1" smtClean="0"/>
              <a:t>Canvas</a:t>
            </a:r>
            <a:r>
              <a:rPr lang="ru-RU" sz="2400" dirty="0" smtClean="0"/>
              <a:t> в HTML5. При этом некоторые </a:t>
            </a:r>
            <a:r>
              <a:rPr lang="ru-RU" sz="2400" b="1" dirty="0" smtClean="0"/>
              <a:t>важные функции и инструменты не поддерживаются и отключены</a:t>
            </a:r>
            <a:r>
              <a:rPr lang="ru-RU" sz="2400" dirty="0" smtClean="0"/>
              <a:t>, например, синхронизация звука и анимации, 3D-преобразования, пунктирные линии и т. п.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-6230" y="0"/>
            <a:ext cx="9144000" cy="836712"/>
          </a:xfrm>
        </p:spPr>
        <p:txBody>
          <a:bodyPr/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Публикация приложения в формате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 Canvas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sz="2400" dirty="0" smtClean="0"/>
              <a:t>	При публикации мультимедийного анимационного приложения в формате </a:t>
            </a:r>
            <a:r>
              <a:rPr lang="en-US" sz="2400" b="1" dirty="0" smtClean="0"/>
              <a:t>HTML5</a:t>
            </a:r>
            <a:r>
              <a:rPr lang="ru-RU" sz="2400" b="1" dirty="0" smtClean="0"/>
              <a:t> </a:t>
            </a:r>
            <a:r>
              <a:rPr lang="en-US" sz="2400" b="1" dirty="0" smtClean="0"/>
              <a:t>Canvas </a:t>
            </a:r>
            <a:r>
              <a:rPr lang="ru-RU" sz="2400" dirty="0" smtClean="0"/>
              <a:t>автоматически создаются файлы и папки:</a:t>
            </a:r>
          </a:p>
          <a:p>
            <a:pPr>
              <a:buFontTx/>
              <a:buChar char="-"/>
              <a:defRPr/>
            </a:pPr>
            <a:r>
              <a:rPr lang="ru-RU" sz="2400" dirty="0" smtClean="0"/>
              <a:t>файл</a:t>
            </a:r>
            <a:r>
              <a:rPr lang="ru-RU" sz="2400" b="1" dirty="0" smtClean="0"/>
              <a:t> *</a:t>
            </a:r>
            <a:r>
              <a:rPr lang="en-US" sz="2400" b="1" dirty="0" smtClean="0"/>
              <a:t>.html </a:t>
            </a:r>
            <a:r>
              <a:rPr lang="ru-RU" sz="2400" b="1" dirty="0"/>
              <a:t>–</a:t>
            </a:r>
            <a:r>
              <a:rPr lang="en-US" sz="2400" b="1" dirty="0" smtClean="0"/>
              <a:t> </a:t>
            </a:r>
            <a:r>
              <a:rPr lang="ru-RU" sz="2400" dirty="0" smtClean="0"/>
              <a:t>содержит </a:t>
            </a:r>
            <a:r>
              <a:rPr lang="ru-RU" sz="2400" dirty="0"/>
              <a:t>определения для всех фигур, объектов и изображений в элементе </a:t>
            </a:r>
            <a:r>
              <a:rPr lang="ru-RU" sz="2400" dirty="0" err="1" smtClean="0"/>
              <a:t>Canvas</a:t>
            </a:r>
            <a:r>
              <a:rPr lang="ru-RU" sz="2400" dirty="0" smtClean="0"/>
              <a:t>; ссылку </a:t>
            </a:r>
            <a:r>
              <a:rPr lang="ru-RU" sz="2400" dirty="0"/>
              <a:t>на библиотеку: </a:t>
            </a:r>
            <a:r>
              <a:rPr lang="en-US" sz="2400" b="1" dirty="0" smtClean="0"/>
              <a:t>createjs-2015.11.26.min.js</a:t>
            </a:r>
            <a:r>
              <a:rPr lang="ru-RU" sz="2400" b="1" dirty="0" smtClean="0"/>
              <a:t>; </a:t>
            </a:r>
            <a:r>
              <a:rPr lang="ru-RU" sz="2400" dirty="0" smtClean="0"/>
              <a:t>вызывает </a:t>
            </a:r>
            <a:r>
              <a:rPr lang="ru-RU" sz="2400" dirty="0"/>
              <a:t>пространство имен </a:t>
            </a:r>
            <a:r>
              <a:rPr lang="ru-RU" sz="2400" dirty="0" err="1"/>
              <a:t>CreateJS</a:t>
            </a:r>
            <a:r>
              <a:rPr lang="ru-RU" sz="2400" dirty="0"/>
              <a:t> для преобразования </a:t>
            </a:r>
            <a:r>
              <a:rPr lang="ru-RU" sz="2400" dirty="0" err="1"/>
              <a:t>Animate</a:t>
            </a:r>
            <a:r>
              <a:rPr lang="ru-RU" sz="2400" dirty="0"/>
              <a:t> в </a:t>
            </a:r>
            <a:r>
              <a:rPr lang="ru-RU" sz="2400" dirty="0" smtClean="0"/>
              <a:t>HTML5 и файл </a:t>
            </a:r>
            <a:r>
              <a:rPr lang="ru-RU" sz="2400" dirty="0" err="1"/>
              <a:t>JavaScript</a:t>
            </a:r>
            <a:r>
              <a:rPr lang="ru-RU" sz="2400" dirty="0"/>
              <a:t>, содержащий интерактивные </a:t>
            </a:r>
            <a:r>
              <a:rPr lang="ru-RU" sz="2400" dirty="0" smtClean="0"/>
              <a:t>элементы.</a:t>
            </a:r>
            <a:endParaRPr lang="en-US" sz="2400" b="1" dirty="0" smtClean="0"/>
          </a:p>
          <a:p>
            <a:pPr>
              <a:buFontTx/>
              <a:buChar char="-"/>
              <a:defRPr/>
            </a:pPr>
            <a:r>
              <a:rPr lang="ru-RU" sz="2400" dirty="0" smtClean="0"/>
              <a:t>файл </a:t>
            </a:r>
            <a:r>
              <a:rPr lang="en-US" sz="2400" b="1" dirty="0" smtClean="0"/>
              <a:t>*.</a:t>
            </a:r>
            <a:r>
              <a:rPr lang="en-US" sz="2400" b="1" dirty="0" err="1" smtClean="0"/>
              <a:t>js</a:t>
            </a:r>
            <a:r>
              <a:rPr lang="ru-RU" sz="2400" b="1" dirty="0" smtClean="0"/>
              <a:t> – </a:t>
            </a:r>
            <a:r>
              <a:rPr lang="ru-RU" sz="2400" dirty="0" smtClean="0"/>
              <a:t>содержит определения </a:t>
            </a:r>
            <a:r>
              <a:rPr lang="ru-RU" sz="2400" dirty="0"/>
              <a:t>и код для всех интерактивных элементов </a:t>
            </a:r>
            <a:r>
              <a:rPr lang="ru-RU" sz="2400" dirty="0" smtClean="0"/>
              <a:t>анимации, а также в нем определяются </a:t>
            </a:r>
            <a:r>
              <a:rPr lang="ru-RU" sz="2400" dirty="0"/>
              <a:t>коды для всех типов анимации движения.</a:t>
            </a:r>
          </a:p>
          <a:p>
            <a:pPr>
              <a:buFontTx/>
              <a:buChar char="-"/>
              <a:defRPr/>
            </a:pPr>
            <a:r>
              <a:rPr lang="ru-RU" sz="2400" dirty="0" smtClean="0"/>
              <a:t>папка </a:t>
            </a:r>
            <a:r>
              <a:rPr lang="en-US" sz="2400" b="1" dirty="0" smtClean="0"/>
              <a:t>sounds</a:t>
            </a:r>
            <a:r>
              <a:rPr lang="ru-RU" sz="2400" b="1" dirty="0" smtClean="0"/>
              <a:t> </a:t>
            </a:r>
            <a:r>
              <a:rPr lang="ru-RU" sz="2400" dirty="0" smtClean="0"/>
              <a:t>с </a:t>
            </a:r>
            <a:r>
              <a:rPr lang="ru-RU" sz="2400" dirty="0"/>
              <a:t>файлами используемых </a:t>
            </a:r>
            <a:r>
              <a:rPr lang="ru-RU" sz="2400" dirty="0" smtClean="0"/>
              <a:t>звуков.</a:t>
            </a:r>
            <a:endParaRPr lang="ru-RU" sz="2400" b="1" dirty="0"/>
          </a:p>
          <a:p>
            <a:pPr>
              <a:buFontTx/>
              <a:buChar char="-"/>
              <a:defRPr/>
            </a:pPr>
            <a:r>
              <a:rPr lang="ru-RU" sz="2400" dirty="0" smtClean="0"/>
              <a:t>папка </a:t>
            </a:r>
            <a:r>
              <a:rPr lang="en-US" sz="2400" b="1" dirty="0" smtClean="0"/>
              <a:t>images</a:t>
            </a:r>
            <a:r>
              <a:rPr lang="ru-RU" sz="2400" b="1" dirty="0" smtClean="0"/>
              <a:t> </a:t>
            </a:r>
            <a:r>
              <a:rPr lang="ru-RU" sz="2400" dirty="0" smtClean="0"/>
              <a:t>с </a:t>
            </a:r>
            <a:r>
              <a:rPr lang="ru-RU" sz="2400" dirty="0"/>
              <a:t>файлами используемых </a:t>
            </a:r>
            <a:r>
              <a:rPr lang="ru-RU" sz="2400" dirty="0" smtClean="0"/>
              <a:t>изображений. </a:t>
            </a:r>
            <a:r>
              <a:rPr lang="en-US" sz="2400" dirty="0" smtClean="0"/>
              <a:t>	</a:t>
            </a:r>
            <a:endParaRPr lang="ru-RU" sz="2400" dirty="0" smtClean="0"/>
          </a:p>
          <a:p>
            <a:pPr marL="0" indent="0">
              <a:buNone/>
              <a:defRPr/>
            </a:pPr>
            <a:r>
              <a:rPr lang="ru-RU" sz="2400" dirty="0"/>
              <a:t>	</a:t>
            </a:r>
            <a:r>
              <a:rPr lang="ru-RU" sz="2400" dirty="0" smtClean="0"/>
              <a:t>По </a:t>
            </a:r>
            <a:r>
              <a:rPr lang="ru-RU" sz="2400" dirty="0"/>
              <a:t>умолчанию эти файлы </a:t>
            </a:r>
            <a:r>
              <a:rPr lang="ru-RU" sz="2400" dirty="0" smtClean="0"/>
              <a:t>и папки копируются </a:t>
            </a:r>
            <a:r>
              <a:rPr lang="ru-RU" sz="2400" dirty="0"/>
              <a:t>в ту же папку, что </a:t>
            </a:r>
            <a:r>
              <a:rPr lang="ru-RU" sz="2400" dirty="0" smtClean="0"/>
              <a:t>и файл  </a:t>
            </a:r>
            <a:r>
              <a:rPr lang="en-US" sz="2400" b="1" dirty="0" smtClean="0"/>
              <a:t>*.</a:t>
            </a:r>
            <a:r>
              <a:rPr lang="en-US" sz="2400" b="1" dirty="0" err="1" smtClean="0"/>
              <a:t>fla</a:t>
            </a:r>
            <a:r>
              <a:rPr lang="en-US" sz="2400" b="1" dirty="0" smtClean="0"/>
              <a:t> </a:t>
            </a:r>
            <a:r>
              <a:rPr lang="ru-RU" sz="2400" dirty="0" smtClean="0"/>
              <a:t>исходного документа </a:t>
            </a:r>
            <a:r>
              <a:rPr lang="en-US" sz="2400" dirty="0" smtClean="0"/>
              <a:t>Animate.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6" y="0"/>
            <a:ext cx="9144000" cy="922114"/>
          </a:xfrm>
        </p:spPr>
        <p:txBody>
          <a:bodyPr/>
          <a:lstStyle/>
          <a:p>
            <a:r>
              <a:rPr lang="ru-RU" sz="3600" b="1" dirty="0"/>
              <a:t>Перенос существующего содержимого в HTML5 </a:t>
            </a:r>
            <a:r>
              <a:rPr lang="ru-RU" sz="3600" b="1" dirty="0" err="1" smtClean="0"/>
              <a:t>Canvas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80526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smtClean="0">
                <a:latin typeface="+mj-lt"/>
              </a:rPr>
              <a:t>Чтобы </a:t>
            </a:r>
            <a:r>
              <a:rPr lang="ru-RU" sz="2400" dirty="0">
                <a:latin typeface="+mj-lt"/>
              </a:rPr>
              <a:t>автоматически импортировать существующее содержимое </a:t>
            </a:r>
            <a:r>
              <a:rPr lang="ru-RU" sz="2400" dirty="0" smtClean="0">
                <a:latin typeface="+mj-lt"/>
              </a:rPr>
              <a:t>формата </a:t>
            </a:r>
            <a:r>
              <a:rPr lang="ru-RU" sz="2400" dirty="0" err="1" smtClean="0">
                <a:latin typeface="+mj-lt"/>
              </a:rPr>
              <a:t>ActionScript</a:t>
            </a:r>
            <a:r>
              <a:rPr lang="ru-RU" sz="2400" dirty="0" smtClean="0">
                <a:latin typeface="+mj-lt"/>
              </a:rPr>
              <a:t> 3.0 в </a:t>
            </a:r>
            <a:r>
              <a:rPr lang="ru-RU" sz="2400" dirty="0">
                <a:latin typeface="+mj-lt"/>
              </a:rPr>
              <a:t>новый документ HTML5 </a:t>
            </a:r>
            <a:r>
              <a:rPr lang="ru-RU" sz="2400" dirty="0" err="1" smtClean="0">
                <a:latin typeface="+mj-lt"/>
              </a:rPr>
              <a:t>Canvas</a:t>
            </a:r>
            <a:r>
              <a:rPr lang="ru-RU" sz="2400" dirty="0" smtClean="0">
                <a:latin typeface="+mj-lt"/>
              </a:rPr>
              <a:t> необходимо выполнить </a:t>
            </a:r>
            <a:r>
              <a:rPr lang="ru-RU" sz="2400" dirty="0">
                <a:latin typeface="+mj-lt"/>
              </a:rPr>
              <a:t>команду </a:t>
            </a:r>
            <a:r>
              <a:rPr lang="ru-RU" sz="2400" dirty="0" smtClean="0">
                <a:latin typeface="+mj-lt"/>
              </a:rPr>
              <a:t>головного меню «</a:t>
            </a:r>
            <a:r>
              <a:rPr lang="ru-RU" sz="2400" b="1" dirty="0" smtClean="0">
                <a:latin typeface="+mj-lt"/>
              </a:rPr>
              <a:t>Команды</a:t>
            </a:r>
            <a:r>
              <a:rPr lang="en-US" sz="2400" b="1" dirty="0" smtClean="0">
                <a:latin typeface="+mj-lt"/>
              </a:rPr>
              <a:t>/</a:t>
            </a:r>
            <a:r>
              <a:rPr lang="ru-RU" sz="2400" b="1" dirty="0" smtClean="0">
                <a:latin typeface="+mj-lt"/>
              </a:rPr>
              <a:t>Преобразовать в другой формат документа</a:t>
            </a:r>
            <a:r>
              <a:rPr lang="en-US" sz="2400" b="1" dirty="0" smtClean="0">
                <a:latin typeface="+mj-lt"/>
              </a:rPr>
              <a:t>/</a:t>
            </a:r>
            <a:r>
              <a:rPr lang="ru-RU" sz="2400" b="1" dirty="0" smtClean="0">
                <a:latin typeface="+mj-lt"/>
              </a:rPr>
              <a:t>HTML5 </a:t>
            </a:r>
            <a:r>
              <a:rPr lang="ru-RU" sz="2400" b="1" dirty="0" err="1">
                <a:latin typeface="+mj-lt"/>
              </a:rPr>
              <a:t>Canvas</a:t>
            </a:r>
            <a:r>
              <a:rPr lang="ru-RU" sz="2400" dirty="0">
                <a:latin typeface="+mj-lt"/>
              </a:rPr>
              <a:t>», 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	После такого переноса в другой тип </a:t>
            </a:r>
            <a:r>
              <a:rPr lang="ru-RU" sz="2400" dirty="0">
                <a:latin typeface="+mj-lt"/>
              </a:rPr>
              <a:t>документа </a:t>
            </a:r>
            <a:r>
              <a:rPr lang="ru-RU" sz="2400" b="1" dirty="0">
                <a:latin typeface="+mj-lt"/>
              </a:rPr>
              <a:t>HTML5 </a:t>
            </a:r>
            <a:r>
              <a:rPr lang="en-US" sz="2400" b="1" dirty="0" smtClean="0">
                <a:latin typeface="+mj-lt"/>
              </a:rPr>
              <a:t>Canvas </a:t>
            </a:r>
            <a:r>
              <a:rPr lang="ru-RU" sz="2400" dirty="0" smtClean="0">
                <a:latin typeface="+mj-lt"/>
              </a:rPr>
              <a:t>некоторые </a:t>
            </a:r>
            <a:r>
              <a:rPr lang="ru-RU" sz="2400" dirty="0">
                <a:latin typeface="+mj-lt"/>
              </a:rPr>
              <a:t>функции </a:t>
            </a:r>
            <a:r>
              <a:rPr lang="ru-RU" sz="2400" dirty="0" err="1">
                <a:latin typeface="+mj-lt"/>
              </a:rPr>
              <a:t>Animate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перестанут поддерживат</a:t>
            </a:r>
            <a:r>
              <a:rPr lang="ru-RU" sz="2400" dirty="0">
                <a:latin typeface="+mj-lt"/>
              </a:rPr>
              <a:t>ь</a:t>
            </a:r>
            <a:r>
              <a:rPr lang="ru-RU" sz="2400" dirty="0" smtClean="0">
                <a:latin typeface="+mj-lt"/>
              </a:rPr>
              <a:t>ся</a:t>
            </a:r>
            <a:r>
              <a:rPr lang="ru-RU" sz="2400" dirty="0">
                <a:latin typeface="+mj-lt"/>
              </a:rPr>
              <a:t>. Это происходит потому, что такие функции </a:t>
            </a:r>
            <a:r>
              <a:rPr lang="ru-RU" sz="2400" dirty="0" err="1">
                <a:latin typeface="+mj-lt"/>
              </a:rPr>
              <a:t>Animate</a:t>
            </a:r>
            <a:r>
              <a:rPr lang="ru-RU" sz="2400" dirty="0">
                <a:latin typeface="+mj-lt"/>
              </a:rPr>
              <a:t> не имеют своих аналогов в API-интерфейсе </a:t>
            </a:r>
            <a:r>
              <a:rPr lang="ru-RU" sz="2400" dirty="0" err="1" smtClean="0">
                <a:latin typeface="+mj-lt"/>
              </a:rPr>
              <a:t>Canvas</a:t>
            </a:r>
            <a:r>
              <a:rPr lang="ru-RU" sz="2400" dirty="0" smtClean="0">
                <a:latin typeface="+mj-lt"/>
              </a:rPr>
              <a:t> и поэтому не </a:t>
            </a:r>
            <a:r>
              <a:rPr lang="ru-RU" sz="2400" dirty="0">
                <a:latin typeface="+mj-lt"/>
              </a:rPr>
              <a:t>могут </a:t>
            </a:r>
            <a:r>
              <a:rPr lang="ru-RU" sz="2400" dirty="0" smtClean="0">
                <a:latin typeface="+mj-lt"/>
              </a:rPr>
              <a:t>использоваться </a:t>
            </a:r>
            <a:r>
              <a:rPr lang="ru-RU" sz="2400" dirty="0">
                <a:latin typeface="+mj-lt"/>
              </a:rPr>
              <a:t>в документе типа HTML5 </a:t>
            </a:r>
            <a:r>
              <a:rPr lang="ru-RU" sz="2400" dirty="0" err="1">
                <a:latin typeface="+mj-lt"/>
              </a:rPr>
              <a:t>Canvas</a:t>
            </a:r>
            <a:r>
              <a:rPr lang="ru-RU" sz="2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При преобразовании документа </a:t>
            </a:r>
            <a:r>
              <a:rPr lang="ru-RU" sz="2400" dirty="0" err="1">
                <a:latin typeface="+mj-lt"/>
              </a:rPr>
              <a:t>Animate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в формат </a:t>
            </a:r>
            <a:r>
              <a:rPr lang="ru-RU" sz="2400" b="1" dirty="0">
                <a:latin typeface="+mj-lt"/>
              </a:rPr>
              <a:t>HTML5 </a:t>
            </a:r>
            <a:r>
              <a:rPr lang="en-US" sz="2400" b="1" dirty="0">
                <a:latin typeface="+mj-lt"/>
              </a:rPr>
              <a:t>Canvas </a:t>
            </a:r>
            <a:r>
              <a:rPr lang="ru-RU" sz="2400" dirty="0" smtClean="0">
                <a:latin typeface="+mj-lt"/>
              </a:rPr>
              <a:t>весь программный код на </a:t>
            </a:r>
            <a:r>
              <a:rPr lang="en-US" sz="2400" dirty="0" err="1" smtClean="0">
                <a:latin typeface="+mj-lt"/>
              </a:rPr>
              <a:t>ActionScript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будет закомментирован и его необходимо преобразовать к конструкциям, принятым в языке </a:t>
            </a:r>
            <a:r>
              <a:rPr lang="en-US" sz="2400" b="1" dirty="0" smtClean="0">
                <a:latin typeface="+mj-lt"/>
              </a:rPr>
              <a:t>JavaScript.</a:t>
            </a:r>
            <a:endParaRPr lang="ru-RU" sz="2400" b="1" dirty="0" smtClean="0">
              <a:latin typeface="+mj-lt"/>
            </a:endParaRPr>
          </a:p>
          <a:p>
            <a:pPr marL="0" indent="0">
              <a:buNone/>
            </a:pPr>
            <a:r>
              <a:rPr lang="ru-RU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5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-99392"/>
            <a:ext cx="7848872" cy="980728"/>
          </a:xfrm>
        </p:spPr>
        <p:txBody>
          <a:bodyPr/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автоматической анимацией на языке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JavaScript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кнопками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//</a:t>
            </a:r>
            <a:r>
              <a:rPr lang="ru-RU" sz="2400" dirty="0"/>
              <a:t>остановка воспроизведения в начальном кадре 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err="1" smtClean="0"/>
              <a:t>this.stop</a:t>
            </a:r>
            <a:r>
              <a:rPr lang="en-US" sz="2400" b="1" dirty="0"/>
              <a:t>(); </a:t>
            </a: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ru-RU" sz="24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//</a:t>
            </a:r>
            <a:r>
              <a:rPr lang="ru-RU" sz="2400" dirty="0"/>
              <a:t>запуск воспроизведения анимации щелчком мыши по кнопке </a:t>
            </a:r>
            <a:r>
              <a:rPr lang="en-US" sz="2400" b="1" i="1" dirty="0"/>
              <a:t>but1</a:t>
            </a:r>
            <a:endParaRPr lang="ru-RU" sz="2400" b="1" i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this.but1.addEventListener("click",f1.bind(this</a:t>
            </a:r>
            <a:r>
              <a:rPr lang="en-US" sz="2400" b="1" dirty="0" smtClean="0"/>
              <a:t>));</a:t>
            </a:r>
            <a:endParaRPr lang="ru-RU" sz="2400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smtClean="0"/>
              <a:t>function</a:t>
            </a:r>
            <a:r>
              <a:rPr lang="ru-RU" sz="2400" b="1" dirty="0" smtClean="0"/>
              <a:t> </a:t>
            </a:r>
            <a:r>
              <a:rPr lang="en-US" sz="2400" b="1" dirty="0" smtClean="0"/>
              <a:t>f1(</a:t>
            </a:r>
            <a:r>
              <a:rPr lang="en-US" sz="2400" b="1" dirty="0" err="1" smtClean="0"/>
              <a:t>args</a:t>
            </a:r>
            <a:r>
              <a:rPr lang="en-US" sz="2400" b="1" dirty="0"/>
              <a:t>){</a:t>
            </a:r>
            <a:r>
              <a:rPr lang="en-US" sz="2400" b="1" dirty="0" err="1" smtClean="0"/>
              <a:t>this.play</a:t>
            </a:r>
            <a:r>
              <a:rPr lang="en-US" sz="2400" b="1" dirty="0"/>
              <a:t>();} </a:t>
            </a:r>
            <a:endParaRPr lang="ru-RU" sz="24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ru-RU" sz="24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//</a:t>
            </a:r>
            <a:r>
              <a:rPr lang="ru-RU" sz="2400" dirty="0"/>
              <a:t>остановка воспроизведения щелчком мыши по кнопке </a:t>
            </a:r>
            <a:r>
              <a:rPr lang="en-US" sz="2400" b="1" i="1" dirty="0"/>
              <a:t>but</a:t>
            </a:r>
            <a:r>
              <a:rPr lang="ru-RU" sz="2400" b="1" i="1" dirty="0"/>
              <a:t>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this.but2.addEventListener("click",f2.bind(this</a:t>
            </a:r>
            <a:r>
              <a:rPr lang="en-US" sz="2400" b="1" dirty="0" smtClean="0"/>
              <a:t>));</a:t>
            </a:r>
            <a:endParaRPr lang="ru-RU" sz="2400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smtClean="0"/>
              <a:t>function </a:t>
            </a:r>
            <a:r>
              <a:rPr lang="en-US" sz="2400" b="1" dirty="0"/>
              <a:t>f2(</a:t>
            </a:r>
            <a:r>
              <a:rPr lang="en-US" sz="2400" b="1" dirty="0" err="1"/>
              <a:t>args</a:t>
            </a:r>
            <a:r>
              <a:rPr lang="en-US" sz="2400" b="1" dirty="0"/>
              <a:t>){</a:t>
            </a:r>
            <a:r>
              <a:rPr lang="en-US" sz="2400" b="1" dirty="0" err="1"/>
              <a:t>this.stop</a:t>
            </a:r>
            <a:r>
              <a:rPr lang="en-US" sz="2400" b="1" dirty="0"/>
              <a:t>();}</a:t>
            </a:r>
            <a:endParaRPr lang="ru-RU" sz="24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ru-RU" sz="24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//</a:t>
            </a:r>
            <a:r>
              <a:rPr lang="ru-RU" sz="2400" dirty="0"/>
              <a:t>переход </a:t>
            </a:r>
            <a:r>
              <a:rPr lang="ru-RU" sz="2400" dirty="0" smtClean="0"/>
              <a:t>во второй кадр анимации </a:t>
            </a:r>
            <a:r>
              <a:rPr lang="ru-RU" sz="2400" dirty="0"/>
              <a:t>щелчком мыши по кнопке </a:t>
            </a:r>
            <a:r>
              <a:rPr lang="en-US" sz="2400" b="1" i="1" dirty="0"/>
              <a:t>but</a:t>
            </a:r>
            <a:r>
              <a:rPr lang="ru-RU" sz="2400" b="1" i="1" dirty="0"/>
              <a:t>3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smtClean="0"/>
              <a:t>this.but3.addEventListener</a:t>
            </a:r>
            <a:r>
              <a:rPr lang="en-US" sz="2400" b="1" dirty="0"/>
              <a:t>("click",f3.bind(this</a:t>
            </a:r>
            <a:r>
              <a:rPr lang="en-US" sz="2400" b="1" dirty="0" smtClean="0"/>
              <a:t>));</a:t>
            </a:r>
            <a:endParaRPr lang="ru-RU" sz="2400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 smtClean="0"/>
              <a:t>function </a:t>
            </a:r>
            <a:r>
              <a:rPr lang="en-US" sz="2400" b="1" dirty="0"/>
              <a:t>f3(</a:t>
            </a:r>
            <a:r>
              <a:rPr lang="en-US" sz="2400" b="1" dirty="0" err="1"/>
              <a:t>args</a:t>
            </a:r>
            <a:r>
              <a:rPr lang="en-US" sz="2400" b="1" dirty="0"/>
              <a:t>){</a:t>
            </a:r>
            <a:r>
              <a:rPr lang="en-US" sz="2400" b="1" dirty="0" err="1"/>
              <a:t>this.gotoAndStop</a:t>
            </a:r>
            <a:r>
              <a:rPr lang="en-US" sz="2400" b="1" dirty="0"/>
              <a:t>(1);}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34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algn="ctr"/>
            <a:r>
              <a:rPr lang="ru-RU" sz="3800" b="1" smtClean="0"/>
              <a:t>Оцифровка мультимедийной информации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47180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sz="2400" i="1" smtClean="0"/>
              <a:t>	Мультимедийная информация</a:t>
            </a:r>
            <a:r>
              <a:rPr lang="ru-RU" sz="2400" b="1" smtClean="0"/>
              <a:t> </a:t>
            </a:r>
            <a:r>
              <a:rPr lang="ru-RU" sz="2400" smtClean="0"/>
              <a:t>– графическая и звуковая, воспринимается органами чувств человека только в аналоговом виде и только в определенных пределах по графике, звуку и скорости воспроизведения чередующихся кадров в видео или анимации.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2400" smtClean="0"/>
              <a:t>	Это обстоятельство лежит в основе принципов </a:t>
            </a:r>
            <a:r>
              <a:rPr lang="ru-RU" sz="2400" i="1" smtClean="0"/>
              <a:t>оцифровки</a:t>
            </a:r>
            <a:r>
              <a:rPr lang="ru-RU" sz="2400" smtClean="0"/>
              <a:t> мультимедийной информации и записи ее в графические, аудио и видео-файлы.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2400" smtClean="0"/>
              <a:t>	Оцифровка мультимедийной информации подразумевает </a:t>
            </a:r>
            <a:r>
              <a:rPr lang="ru-RU" sz="2400" i="1" smtClean="0"/>
              <a:t>запись в цифровой форме </a:t>
            </a:r>
            <a:r>
              <a:rPr lang="ru-RU" sz="2400" smtClean="0"/>
              <a:t>в файлы соответствующего формата для хранения и последующего воспроизведения на компьютере аналоговой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33659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algn="ctr"/>
            <a:r>
              <a:rPr lang="ru-RU" sz="3800" b="1" smtClean="0"/>
              <a:t>Теорема Котельникова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1498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sz="2400" smtClean="0"/>
              <a:t>	Следствие из теоремы В. Котельникова (фундаментального утверждения в области цифровой обработки сигналов, связывающего </a:t>
            </a:r>
            <a:r>
              <a:rPr lang="ru-RU" sz="2400" i="1" smtClean="0"/>
              <a:t>непрерывные </a:t>
            </a:r>
            <a:r>
              <a:rPr lang="ru-RU" sz="2400" smtClean="0"/>
              <a:t>и </a:t>
            </a:r>
            <a:r>
              <a:rPr lang="ru-RU" sz="2400" i="1" smtClean="0"/>
              <a:t>дискретные</a:t>
            </a:r>
            <a:r>
              <a:rPr lang="ru-RU" sz="2400" smtClean="0"/>
              <a:t> сигналы):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ru-RU" sz="2400" smtClean="0"/>
              <a:t> </a:t>
            </a:r>
            <a:r>
              <a:rPr lang="ru-RU" sz="2400" b="1" smtClean="0"/>
              <a:t>«</a:t>
            </a:r>
            <a:r>
              <a:rPr lang="ru-RU" sz="2400" b="1" i="1" smtClean="0"/>
              <a:t>Любой аналоговый сигнал может быть восстановлен с какой угодно точностью по своим дискретным отсчётам, взятым с частотой f &gt; 2</a:t>
            </a:r>
            <a:r>
              <a:rPr lang="en-US" sz="2400" b="1" i="1" smtClean="0"/>
              <a:t>f</a:t>
            </a:r>
            <a:r>
              <a:rPr lang="en-US" sz="2400" b="1" i="1" baseline="-25000" smtClean="0"/>
              <a:t>m</a:t>
            </a:r>
            <a:r>
              <a:rPr lang="en-US" sz="2400" b="1" i="1" smtClean="0"/>
              <a:t> </a:t>
            </a:r>
            <a:r>
              <a:rPr lang="ru-RU" sz="2400" b="1" i="1" smtClean="0"/>
              <a:t>, где </a:t>
            </a:r>
            <a:r>
              <a:rPr lang="en-US" sz="2400" b="1" i="1" smtClean="0"/>
              <a:t>f</a:t>
            </a:r>
            <a:r>
              <a:rPr lang="en-US" sz="2400" b="1" i="1" baseline="-25000" smtClean="0"/>
              <a:t>m</a:t>
            </a:r>
            <a:r>
              <a:rPr lang="en-US" sz="2400" b="1" i="1" smtClean="0"/>
              <a:t> </a:t>
            </a:r>
            <a:r>
              <a:rPr lang="ru-RU" sz="2400" b="1" i="1" smtClean="0"/>
              <a:t> — максимальная частота, которая ограничена спектром реального сигнала</a:t>
            </a:r>
            <a:r>
              <a:rPr lang="ru-RU" sz="2400" b="1" smtClean="0"/>
              <a:t>».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sz="2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2400" smtClean="0"/>
              <a:t>	Например, частота дискретизации звука должна быть не менее 40 кГц, поскольку максимальная частота звука для восприятия человеком составляет примерно 20 кГц.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3519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9217025" cy="12795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b="1" dirty="0" smtClean="0"/>
              <a:t>Оцифровка звука </a:t>
            </a:r>
            <a:br>
              <a:rPr lang="ru-RU" b="1" dirty="0" smtClean="0"/>
            </a:br>
            <a:r>
              <a:rPr lang="ru-RU" b="1" dirty="0"/>
              <a:t>(</a:t>
            </a:r>
            <a:r>
              <a:rPr lang="ru-RU" b="1" dirty="0" smtClean="0"/>
              <a:t>дискретизация и квантование)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9144000" cy="457358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dirty="0" smtClean="0"/>
              <a:t>	</a:t>
            </a:r>
            <a:r>
              <a:rPr lang="ru-RU" sz="2600" dirty="0" smtClean="0"/>
              <a:t>При </a:t>
            </a:r>
            <a:r>
              <a:rPr lang="ru-RU" sz="2600" dirty="0"/>
              <a:t>оцифровке звука (</a:t>
            </a:r>
            <a:r>
              <a:rPr lang="en-US" sz="2600" dirty="0"/>
              <a:t>Digital sampling</a:t>
            </a:r>
            <a:r>
              <a:rPr lang="ru-RU" sz="2600" dirty="0"/>
              <a:t>)</a:t>
            </a:r>
            <a:r>
              <a:rPr lang="ru-RU" sz="2600" b="1" dirty="0"/>
              <a:t> </a:t>
            </a:r>
            <a:r>
              <a:rPr lang="ru-RU" sz="2600" dirty="0"/>
              <a:t>при выполнении этих этапов звуковой платой компьютера, как правило, для них назначаются параметры в следующих пределах:</a:t>
            </a:r>
          </a:p>
          <a:p>
            <a:pPr eaLnBrk="1" hangingPunct="1">
              <a:defRPr/>
            </a:pPr>
            <a:r>
              <a:rPr lang="ru-RU" sz="2400" b="1" dirty="0" smtClean="0"/>
              <a:t>Дискретизация</a:t>
            </a:r>
            <a:r>
              <a:rPr lang="ru-RU" sz="2400" dirty="0" smtClean="0"/>
              <a:t> (</a:t>
            </a:r>
            <a:r>
              <a:rPr lang="en-US" sz="2400" dirty="0" smtClean="0"/>
              <a:t>Sampling rate</a:t>
            </a:r>
            <a:r>
              <a:rPr lang="ru-RU" sz="2400" dirty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от 11 кГц до 44 кГц</a:t>
            </a:r>
          </a:p>
          <a:p>
            <a:pPr eaLnBrk="1" hangingPunct="1">
              <a:defRPr/>
            </a:pPr>
            <a:r>
              <a:rPr lang="ru-RU" sz="2400" b="1" dirty="0" smtClean="0"/>
              <a:t>Квантование</a:t>
            </a:r>
            <a:r>
              <a:rPr lang="ru-RU" sz="2400" dirty="0" smtClean="0"/>
              <a:t> (</a:t>
            </a:r>
            <a:r>
              <a:rPr lang="en-US" sz="2400" dirty="0" smtClean="0"/>
              <a:t>Sampling size</a:t>
            </a:r>
            <a:r>
              <a:rPr lang="ru-RU" sz="2400" dirty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от 8 бит (речь) до 16 бит (музыка)</a:t>
            </a:r>
          </a:p>
          <a:p>
            <a:pPr eaLnBrk="1" hangingPunct="1">
              <a:defRPr/>
            </a:pPr>
            <a:endParaRPr lang="ru-RU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	Объем звукового файла: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2400" b="1" dirty="0" smtClean="0"/>
              <a:t>V(</a:t>
            </a:r>
            <a:r>
              <a:rPr lang="ru-RU" sz="2400" b="1" dirty="0" smtClean="0"/>
              <a:t>байт)=</a:t>
            </a:r>
            <a:r>
              <a:rPr lang="en-US" sz="2400" b="1" dirty="0" err="1" smtClean="0"/>
              <a:t>Sr</a:t>
            </a:r>
            <a:r>
              <a:rPr lang="en-US" sz="2400" b="1" dirty="0" smtClean="0"/>
              <a:t>(</a:t>
            </a:r>
            <a:r>
              <a:rPr lang="ru-RU" sz="2400" b="1" dirty="0" smtClean="0"/>
              <a:t>Гц) </a:t>
            </a:r>
            <a:r>
              <a:rPr lang="en-US" sz="2400" b="1" dirty="0" smtClean="0"/>
              <a:t>*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Ss</a:t>
            </a:r>
            <a:r>
              <a:rPr lang="ru-RU" sz="2400" b="1" dirty="0" smtClean="0"/>
              <a:t>(бит)</a:t>
            </a:r>
            <a:r>
              <a:rPr lang="en-US" sz="2400" b="1" dirty="0" smtClean="0"/>
              <a:t>/8</a:t>
            </a:r>
            <a:r>
              <a:rPr lang="ru-RU" sz="2400" b="1" dirty="0" smtClean="0"/>
              <a:t> </a:t>
            </a:r>
            <a:r>
              <a:rPr lang="en-US" sz="2400" b="1" dirty="0" smtClean="0"/>
              <a:t>*</a:t>
            </a:r>
            <a:r>
              <a:rPr lang="ru-RU" sz="2400" b="1" dirty="0" smtClean="0"/>
              <a:t> </a:t>
            </a:r>
            <a:r>
              <a:rPr lang="en-US" sz="2400" b="1" dirty="0" smtClean="0"/>
              <a:t>t</a:t>
            </a:r>
            <a:r>
              <a:rPr lang="ru-RU" sz="2400" b="1" dirty="0" smtClean="0"/>
              <a:t>(с) </a:t>
            </a:r>
            <a:r>
              <a:rPr lang="en-US" sz="2400" b="1" dirty="0" smtClean="0"/>
              <a:t>*</a:t>
            </a:r>
            <a:r>
              <a:rPr lang="ru-RU" sz="2400" b="1" dirty="0" smtClean="0"/>
              <a:t> </a:t>
            </a:r>
            <a:r>
              <a:rPr lang="en-US" sz="2400" b="1" dirty="0" smtClean="0"/>
              <a:t>n</a:t>
            </a:r>
            <a:endParaRPr lang="ru-RU" sz="2400" b="1" dirty="0" smtClean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ru-RU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	Типы звуковых форматов: </a:t>
            </a:r>
            <a:r>
              <a:rPr lang="en-US" sz="2400" b="1" dirty="0" smtClean="0"/>
              <a:t>WAV</a:t>
            </a:r>
            <a:r>
              <a:rPr lang="ru-RU" sz="2400" dirty="0" smtClean="0"/>
              <a:t> (несжатый)</a:t>
            </a:r>
            <a:r>
              <a:rPr lang="en-US" sz="2400" dirty="0" smtClean="0"/>
              <a:t>, </a:t>
            </a:r>
            <a:r>
              <a:rPr lang="en-US" sz="2400" b="1" dirty="0" smtClean="0"/>
              <a:t>MP3</a:t>
            </a:r>
            <a:r>
              <a:rPr lang="ru-RU" sz="2400" b="1" dirty="0" smtClean="0"/>
              <a:t> </a:t>
            </a:r>
            <a:r>
              <a:rPr lang="ru-RU" sz="2400" dirty="0" smtClean="0"/>
              <a:t>(сжатый по определенному алгоритму) и др.</a:t>
            </a:r>
          </a:p>
        </p:txBody>
      </p:sp>
    </p:spTree>
    <p:extLst>
      <p:ext uri="{BB962C8B-B14F-4D97-AF65-F5344CB8AC3E}">
        <p14:creationId xmlns:p14="http://schemas.microsoft.com/office/powerpoint/2010/main" val="2675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ru-RU" sz="4000" b="1" smtClean="0"/>
              <a:t>Оцифровка звуковой волны</a:t>
            </a:r>
          </a:p>
        </p:txBody>
      </p:sp>
      <p:pic>
        <p:nvPicPr>
          <p:cNvPr id="7171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2513"/>
            <a:ext cx="9144000" cy="5781675"/>
          </a:xfrm>
        </p:spPr>
      </p:pic>
    </p:spTree>
    <p:extLst>
      <p:ext uri="{BB962C8B-B14F-4D97-AF65-F5344CB8AC3E}">
        <p14:creationId xmlns:p14="http://schemas.microsoft.com/office/powerpoint/2010/main" val="912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9525"/>
          </a:xfrm>
        </p:spPr>
        <p:txBody>
          <a:bodyPr/>
          <a:lstStyle/>
          <a:p>
            <a:pPr algn="ctr"/>
            <a:r>
              <a:rPr lang="ru-RU" sz="4000" b="1" smtClean="0"/>
              <a:t>Основные форматы </a:t>
            </a:r>
            <a:r>
              <a:rPr lang="ru-RU" sz="4000" b="1" smtClean="0"/>
              <a:t>сжатия </a:t>
            </a:r>
            <a:r>
              <a:rPr lang="ru-RU" sz="4000" b="1" smtClean="0"/>
              <a:t>мультимедийной </a:t>
            </a:r>
            <a:r>
              <a:rPr lang="ru-RU" sz="4000" b="1" smtClean="0"/>
              <a:t>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388" y="1557338"/>
            <a:ext cx="8785225" cy="47688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smtClean="0"/>
              <a:t>	</a:t>
            </a:r>
            <a:r>
              <a:rPr lang="ru-RU" sz="2600" smtClean="0"/>
              <a:t>После </a:t>
            </a:r>
            <a:r>
              <a:rPr lang="ru-RU" sz="2600" dirty="0"/>
              <a:t>оцифровки </a:t>
            </a:r>
            <a:r>
              <a:rPr lang="ru-RU" sz="2600" dirty="0" smtClean="0"/>
              <a:t>аналоговой </a:t>
            </a:r>
            <a:r>
              <a:rPr lang="ru-RU" sz="2600" smtClean="0"/>
              <a:t>информации при ее последующем воспроизведении в аналоговом виде  можно </a:t>
            </a:r>
            <a:r>
              <a:rPr lang="ru-RU" sz="2600" dirty="0"/>
              <a:t>не учитывать те данные, </a:t>
            </a:r>
            <a:r>
              <a:rPr lang="ru-RU" sz="2600" dirty="0" smtClean="0"/>
              <a:t>которые не могут быть восприняты органами чувств человека, что лежит в основе всех </a:t>
            </a:r>
            <a:r>
              <a:rPr lang="ru-RU" sz="2600" dirty="0"/>
              <a:t>специальных </a:t>
            </a:r>
            <a:r>
              <a:rPr lang="ru-RU" sz="2600" b="1" dirty="0"/>
              <a:t>алгоритмов сжатия</a:t>
            </a:r>
            <a:r>
              <a:rPr lang="ru-RU" sz="2600" dirty="0"/>
              <a:t> при конвертации в различные </a:t>
            </a:r>
            <a:r>
              <a:rPr lang="ru-RU" sz="2600" b="1" dirty="0" smtClean="0"/>
              <a:t>форматы </a:t>
            </a:r>
            <a:r>
              <a:rPr lang="ru-RU" sz="2600" dirty="0" smtClean="0"/>
              <a:t>записи </a:t>
            </a:r>
            <a:r>
              <a:rPr lang="ru-RU" sz="2600" smtClean="0"/>
              <a:t>мультимедийной информации.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600" smtClean="0"/>
              <a:t>	Основные форматы сжатия: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600"/>
              <a:t>	</a:t>
            </a:r>
            <a:r>
              <a:rPr lang="en-US" sz="2600" b="1" smtClean="0"/>
              <a:t>mp3</a:t>
            </a:r>
            <a:r>
              <a:rPr lang="en-US" sz="2600" smtClean="0"/>
              <a:t> – </a:t>
            </a:r>
            <a:r>
              <a:rPr lang="ru-RU" sz="2600" smtClean="0"/>
              <a:t>для звуковых файлов;</a:t>
            </a:r>
            <a:r>
              <a:rPr lang="en-US" sz="2600" smtClean="0"/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600"/>
              <a:t>	</a:t>
            </a:r>
            <a:r>
              <a:rPr lang="en-US" sz="2600" b="1" smtClean="0"/>
              <a:t>jpg</a:t>
            </a:r>
            <a:r>
              <a:rPr lang="en-US" sz="2600" smtClean="0"/>
              <a:t> – </a:t>
            </a:r>
            <a:r>
              <a:rPr lang="ru-RU" sz="2600" smtClean="0"/>
              <a:t>для графических файлов;</a:t>
            </a:r>
            <a:endParaRPr lang="en-US" sz="26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600"/>
              <a:t>	</a:t>
            </a:r>
            <a:r>
              <a:rPr lang="en-US" sz="2600" b="1" smtClean="0"/>
              <a:t>mp4</a:t>
            </a:r>
            <a:r>
              <a:rPr lang="en-US" sz="2600" smtClean="0"/>
              <a:t> – </a:t>
            </a:r>
            <a:r>
              <a:rPr lang="ru-RU" sz="2600" smtClean="0"/>
              <a:t>для видеофайлов.</a:t>
            </a:r>
            <a:endParaRPr lang="en-US" sz="26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600"/>
              <a:t>	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739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503"/>
            <a:ext cx="8229600" cy="886217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JPEG-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формат</a:t>
            </a:r>
            <a:b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oint Photographic Experts </a:t>
            </a:r>
            <a:r>
              <a:rPr lang="en-US" sz="3200" b="1" smtClean="0">
                <a:solidFill>
                  <a:schemeClr val="accent2">
                    <a:lumMod val="75000"/>
                  </a:schemeClr>
                </a:solidFill>
              </a:rPr>
              <a:t>Group</a:t>
            </a:r>
            <a:r>
              <a:rPr lang="en-US" sz="3200" smtClean="0">
                <a:solidFill>
                  <a:schemeClr val="tx1"/>
                </a:solidFill>
              </a:rPr>
              <a:t>)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9219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74" y="1412776"/>
            <a:ext cx="9151174" cy="5445375"/>
          </a:xfrm>
        </p:spPr>
      </p:pic>
    </p:spTree>
    <p:extLst>
      <p:ext uri="{BB962C8B-B14F-4D97-AF65-F5344CB8AC3E}">
        <p14:creationId xmlns:p14="http://schemas.microsoft.com/office/powerpoint/2010/main" val="17881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18" y="0"/>
            <a:ext cx="9124982" cy="76470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>
                <a:solidFill>
                  <a:schemeClr val="tx2"/>
                </a:solidFill>
              </a:rPr>
              <a:t>MPEG-формат</a:t>
            </a:r>
            <a:r>
              <a:rPr lang="ru-RU" sz="2800" b="1">
                <a:solidFill>
                  <a:schemeClr val="tx2"/>
                </a:solidFill>
              </a:rPr>
              <a:t/>
            </a:r>
            <a:br>
              <a:rPr lang="ru-RU" sz="2800" b="1">
                <a:solidFill>
                  <a:schemeClr val="tx2"/>
                </a:solidFill>
              </a:rPr>
            </a:br>
            <a:r>
              <a:rPr lang="en-US" sz="2700" b="1" smtClean="0"/>
              <a:t>MPEG-</a:t>
            </a:r>
            <a:r>
              <a:rPr lang="ru-RU" sz="2700" b="1" smtClean="0"/>
              <a:t>последовательность: </a:t>
            </a:r>
            <a:r>
              <a:rPr lang="en-US" sz="2700" b="1" smtClean="0">
                <a:solidFill>
                  <a:schemeClr val="accent2">
                    <a:lumMod val="75000"/>
                  </a:schemeClr>
                </a:solidFill>
              </a:rPr>
              <a:t>I </a:t>
            </a:r>
            <a:r>
              <a:rPr lang="en-US" sz="2700" b="1" dirty="0" smtClean="0">
                <a:solidFill>
                  <a:schemeClr val="accent2">
                    <a:lumMod val="75000"/>
                  </a:schemeClr>
                </a:solidFill>
              </a:rPr>
              <a:t>- Intra, P - Predicted, B </a:t>
            </a:r>
            <a:r>
              <a:rPr lang="en-US" sz="2700" b="1" smtClean="0">
                <a:solidFill>
                  <a:schemeClr val="accent2">
                    <a:lumMod val="75000"/>
                  </a:schemeClr>
                </a:solidFill>
              </a:rPr>
              <a:t>– Bidirectional</a:t>
            </a:r>
            <a:endParaRPr lang="ru-RU" sz="2700" dirty="0"/>
          </a:p>
        </p:txBody>
      </p:sp>
      <p:pic>
        <p:nvPicPr>
          <p:cNvPr id="1126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80728"/>
            <a:ext cx="9144000" cy="5877272"/>
          </a:xfrm>
        </p:spPr>
      </p:pic>
    </p:spTree>
    <p:extLst>
      <p:ext uri="{BB962C8B-B14F-4D97-AF65-F5344CB8AC3E}">
        <p14:creationId xmlns:p14="http://schemas.microsoft.com/office/powerpoint/2010/main" val="9815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2955" y="188640"/>
            <a:ext cx="8964612" cy="4824536"/>
          </a:xfrm>
        </p:spPr>
        <p:txBody>
          <a:bodyPr/>
          <a:lstStyle/>
          <a:p>
            <a:pPr eaLnBrk="1" hangingPunct="1"/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b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b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ПУБЛИКАЦИЯ КЛИПОВ</a:t>
            </a:r>
            <a:endParaRPr lang="ru-RU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227</Words>
  <Application>Microsoft Office PowerPoint</Application>
  <PresentationFormat>Экран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Тема Office</vt:lpstr>
      <vt:lpstr>ОЦИФРОВКА МУЛЬТИМЕДИЙНОЙ ИНФОРМАЦИИ  </vt:lpstr>
      <vt:lpstr>Оцифровка мультимедийной информации</vt:lpstr>
      <vt:lpstr>Теорема Котельникова</vt:lpstr>
      <vt:lpstr>Оцифровка звука  (дискретизация и квантование)</vt:lpstr>
      <vt:lpstr>Оцифровка звуковой волны</vt:lpstr>
      <vt:lpstr>Основные форматы сжатия мультимедийной информации</vt:lpstr>
      <vt:lpstr>JPEG-формат (Joint Photographic Experts Group)</vt:lpstr>
      <vt:lpstr>MPEG-формат MPEG-последовательность: I - Intra, P - Predicted, B – Bidirectional</vt:lpstr>
      <vt:lpstr>УПРАВЛЕНИЕ  и  ПУБЛИКАЦИЯ КЛИПОВ</vt:lpstr>
      <vt:lpstr>Функции управления клипом</vt:lpstr>
      <vt:lpstr>Управление автоматической анимацией на языке ActionScript</vt:lpstr>
      <vt:lpstr>Публикация клипов с программной анимацией  на языке ActionScript 3.0</vt:lpstr>
      <vt:lpstr>HTML5 Canvas</vt:lpstr>
      <vt:lpstr>Формат HTML5 Canvas в Animate</vt:lpstr>
      <vt:lpstr>Публикация приложения в формате HTML5 Canvas</vt:lpstr>
      <vt:lpstr>Перенос существующего содержимого в HTML5 Canvas</vt:lpstr>
      <vt:lpstr>Управление автоматической анимацией на языке JavaScript кнопками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ActionScript 3.0</dc:title>
  <dc:creator>Pavilion</dc:creator>
  <cp:lastModifiedBy>Николай Гурин</cp:lastModifiedBy>
  <cp:revision>174</cp:revision>
  <dcterms:created xsi:type="dcterms:W3CDTF">2012-11-08T04:29:47Z</dcterms:created>
  <dcterms:modified xsi:type="dcterms:W3CDTF">2024-02-11T09:49:46Z</dcterms:modified>
</cp:coreProperties>
</file>