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02" r:id="rId4"/>
    <p:sldId id="258" r:id="rId5"/>
    <p:sldId id="303" r:id="rId6"/>
    <p:sldId id="304" r:id="rId7"/>
    <p:sldId id="305" r:id="rId8"/>
    <p:sldId id="306" r:id="rId9"/>
    <p:sldId id="307" r:id="rId10"/>
    <p:sldId id="308" r:id="rId11"/>
    <p:sldId id="300" r:id="rId12"/>
    <p:sldId id="259" r:id="rId13"/>
    <p:sldId id="309" r:id="rId14"/>
    <p:sldId id="310" r:id="rId15"/>
    <p:sldId id="260" r:id="rId16"/>
    <p:sldId id="261" r:id="rId17"/>
    <p:sldId id="312" r:id="rId18"/>
    <p:sldId id="262" r:id="rId19"/>
    <p:sldId id="31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7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E219F-196B-4713-8DBE-1517158C2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7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5A10F-F273-49B3-B333-802A62257A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7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669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5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8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hu.kirov.ru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5445" y="2537322"/>
            <a:ext cx="8361229" cy="2098226"/>
          </a:xfrm>
        </p:spPr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Адресация в компьютерных сетях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1824" y="4635548"/>
            <a:ext cx="6831673" cy="1086237"/>
          </a:xfrm>
        </p:spPr>
        <p:txBody>
          <a:bodyPr/>
          <a:lstStyle/>
          <a:p>
            <a:pPr algn="r"/>
            <a:r>
              <a:rPr lang="ru-RU" dirty="0" smtClean="0"/>
              <a:t>Лекция 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широковещательной передачи (то есть передачи всем абонентам сети одновременно) применяется специально выделенный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48 битов которого установлены в единицу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Его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принимают все абоненты сети независимо от их индивидуальных и групповых адресов.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71022"/>
            <a:ext cx="8905875" cy="2257425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471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IP v4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4043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30982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1087904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32-разрядное двоичное число, разделенное на группы по 8 бит, называемые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октетами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3040" y="5290244"/>
            <a:ext cx="966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172.16.123.1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действительный адрес, а 172.16.123.256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несуществующий адрес, поскольку 256 выходит за пределы допустимого диапазона: от 0 до 255.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86767"/>
            <a:ext cx="941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graphicFrame>
        <p:nvGraphicFramePr>
          <p:cNvPr id="3099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951488"/>
              </p:ext>
            </p:extLst>
          </p:nvPr>
        </p:nvGraphicFramePr>
        <p:xfrm>
          <a:off x="2399031" y="2513607"/>
          <a:ext cx="8002588" cy="9683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172.16.123.1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подсети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хоста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172.16.0.0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0.0.123.1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91146" y="1421127"/>
            <a:ext cx="9773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 состоит из двух логических частей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подсети) 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узла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хоста) в этой подсети.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146" y="3743466"/>
            <a:ext cx="97732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подсети, в поле номера узла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ставят нули. 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хоста, в поле номера подсети ставят нули. Например, если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172.16.123.1 первые два байта отводятся под номер подсети, остальные два байта – под номер узла, то номера записываются следующим образом: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подсети 172.16.0.0;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хоста 0.0.123.1.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 smtClean="0"/>
              <a:t>Представление IP-адреса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84671" y="1616077"/>
            <a:ext cx="9901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числу разрядов, отводимых для представления номера узла (или номера подсети), можно определить общее количество узлов (или подсетей) по простому правилу: если число разрядов для представления номера узла равно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общее  количество узлов равно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узла вычитаются вследствие того, что адреса со всеми разрядами, равными нулям или единицам, являются особыми и используются в специальных целях.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4671" y="5258251"/>
            <a:ext cx="9901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под номер узла в некоторой подсети отводится два байта (16 бит), то общее количество узлов в такой подсети равно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= 65534 узла.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84671" y="4935794"/>
            <a:ext cx="990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097" y="214983"/>
            <a:ext cx="8229600" cy="561975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Классы </a:t>
            </a:r>
            <a:r>
              <a:rPr lang="en-US" b="1" i="1" dirty="0"/>
              <a:t>IP</a:t>
            </a:r>
            <a:r>
              <a:rPr lang="ru-RU" b="1" i="1" dirty="0"/>
              <a:t>-адресов </a:t>
            </a:r>
            <a:r>
              <a:rPr lang="en-US" b="1" i="1" dirty="0"/>
              <a:t>(</a:t>
            </a:r>
            <a:r>
              <a:rPr lang="ru-RU" altLang="ru-RU" b="1" i="1" dirty="0"/>
              <a:t>сетей</a:t>
            </a:r>
            <a:r>
              <a:rPr lang="en-US" altLang="ru-RU" b="1" i="1" dirty="0"/>
              <a:t>)</a:t>
            </a:r>
            <a:endParaRPr lang="ru-RU" altLang="ru-RU" b="1" i="1" dirty="0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91526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11" y="952500"/>
            <a:ext cx="7448550" cy="5905500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1248698" y="1266354"/>
            <a:ext cx="287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пять классов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-адресов: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принадлежность к тому или иному классу отвечают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биты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88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206" y="598488"/>
            <a:ext cx="11031794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i="1" dirty="0"/>
              <a:t>Характеристики IP-адресов разных классов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3122"/>
              </p:ext>
            </p:extLst>
          </p:nvPr>
        </p:nvGraphicFramePr>
        <p:xfrm>
          <a:off x="1371600" y="2373621"/>
          <a:ext cx="9961195" cy="34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3" imgW="6047592" imgH="2081955" progId="Word.Document.8">
                  <p:embed/>
                </p:oleObj>
              </mc:Choice>
              <mc:Fallback>
                <p:oleObj name="Document" r:id="rId3" imgW="6047592" imgH="2081955" progId="Word.Documen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3621"/>
                        <a:ext cx="9961195" cy="34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5240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1485900"/>
          </a:xfrm>
        </p:spPr>
        <p:txBody>
          <a:bodyPr>
            <a:normAutofit/>
          </a:bodyPr>
          <a:lstStyle/>
          <a:p>
            <a:r>
              <a:rPr lang="ru-RU" b="1" i="1" dirty="0"/>
              <a:t>Проблема классов </a:t>
            </a:r>
            <a:r>
              <a:rPr lang="en-US" b="1" i="1" dirty="0"/>
              <a:t>IP-</a:t>
            </a:r>
            <a:r>
              <a:rPr lang="ru-RU" b="1" i="1" dirty="0"/>
              <a:t>адресов</a:t>
            </a:r>
            <a:endParaRPr lang="en-US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9703" y="3609284"/>
            <a:ext cx="101567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основных способа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этой проблемы: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эффективная схема деления на подсети с использованием масок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950);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6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9703" y="1271434"/>
            <a:ext cx="102648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классов удовлетворительно решало задачу деления на подсети в начале развития Интернета. В 90-е годы с увеличением числа подсетей стал ощущаться дефицит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-адресов. Это связано с неэффективностью распределения при классовой схеме адресации. Например, если организации требуется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тысяча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ей выделяется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класса 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этом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64534 адреса не будут использоваться.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7907"/>
              </p:ext>
            </p:extLst>
          </p:nvPr>
        </p:nvGraphicFramePr>
        <p:xfrm>
          <a:off x="1288026" y="5398901"/>
          <a:ext cx="1005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51805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настоящее время использовать принцип классов для определения идентификаторов сети и хоста можно и нужно только в случае отсутствия маски подсети.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88026" y="3492356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288026" y="5188421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7507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Использование масок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6529" y="4005284"/>
            <a:ext cx="9909675" cy="228736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00000000. 00000000. 00000000  (255.0.0.0);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00000000. 00000000 (255.255.0.0);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 (255.255.255.0) 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18033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82902" y="1659088"/>
            <a:ext cx="9752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число, которое используется в паре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-адресом; двоичная запись маски содержит единицы в тех разрядах, которые должны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интерпретироваться как номер сети.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стандартных классов сетей маски имеют следующие значения: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3651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Формы записи маски </a:t>
            </a:r>
          </a:p>
        </p:txBody>
      </p:sp>
      <p:graphicFrame>
        <p:nvGraphicFramePr>
          <p:cNvPr id="9255" name="Group 3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2891910"/>
              </p:ext>
            </p:extLst>
          </p:nvPr>
        </p:nvGraphicFramePr>
        <p:xfrm>
          <a:off x="2301466" y="3689054"/>
          <a:ext cx="8070850" cy="914272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192.168.1.1/24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4023992"/>
              </p:ext>
            </p:extLst>
          </p:nvPr>
        </p:nvGraphicFramePr>
        <p:xfrm>
          <a:off x="2135188" y="5734050"/>
          <a:ext cx="8075612" cy="914272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подсети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хоста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0.0.0.1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406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61430"/>
            <a:ext cx="962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 записывается либо в виде, аналогичном записи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например 255.255.255.0, либо совместно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 с помощью указания числа единичных разрядов в записи маски, например 192.168.1.1/24, т. е. в маске содержится 24 единицы (255.255.255.0).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085744"/>
            <a:ext cx="819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таком случае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 и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be-BY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следующими.</a:t>
            </a:r>
            <a:endParaRPr lang="en-US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24000" y="4837471"/>
            <a:ext cx="9625782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Что такое IP-адрес компьютера и как его проверить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2889091"/>
            <a:ext cx="4234407" cy="2269808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85934"/>
            <a:ext cx="9601200" cy="1485900"/>
          </a:xfrm>
        </p:spPr>
        <p:txBody>
          <a:bodyPr/>
          <a:lstStyle/>
          <a:p>
            <a:r>
              <a:rPr lang="ru-RU" dirty="0" smtClean="0"/>
              <a:t>Типы адресов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599" y="1618911"/>
            <a:ext cx="971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сетях TCP/IP имеет адреса трех уровней: физический (MAC-адрес), сетевой (IP-адрес) и символьный (DNS-имя).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2" descr="Как узнать свой IP-адрес: простые способы и онлайн-сервисы - Apelsin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NS-записи домена: типы записей, как их добавить и провер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5" y="3687286"/>
            <a:ext cx="3714750" cy="29432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 -адрес [АйТи бубен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7798"/>
          <a:stretch/>
        </p:blipFill>
        <p:spPr bwMode="auto">
          <a:xfrm>
            <a:off x="1093901" y="3844711"/>
            <a:ext cx="3840480" cy="2667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8641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8291513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правила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в двоичном виде начинается с 1.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единиц в двоичном виде непрерывна.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226" y="32849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9737" y="3299285"/>
            <a:ext cx="229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063552" y="29969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981200" y="3668618"/>
            <a:ext cx="5616624" cy="633771"/>
            <a:chOff x="457200" y="3668617"/>
            <a:chExt cx="5616624" cy="633771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3933056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11111111.10000000.00000000.00000000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1475656" y="3668617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07614" y="459041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255.0.255.0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9782" y="4604720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081246" y="4974053"/>
            <a:ext cx="5616624" cy="633771"/>
            <a:chOff x="557246" y="4974052"/>
            <a:chExt cx="5616624" cy="633771"/>
          </a:xfrm>
        </p:grpSpPr>
        <p:sp>
          <p:nvSpPr>
            <p:cNvPr id="29" name="TextBox 28"/>
            <p:cNvSpPr txBox="1"/>
            <p:nvPr/>
          </p:nvSpPr>
          <p:spPr>
            <a:xfrm>
              <a:off x="557246" y="523849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11111111.00000000.11111111.00000000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1575702" y="4974052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410500" y="4640725"/>
            <a:ext cx="1162472" cy="297323"/>
            <a:chOff x="6073824" y="4869160"/>
            <a:chExt cx="1162472" cy="297323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/>
          <p:cNvCxnSpPr/>
          <p:nvPr/>
        </p:nvCxnSpPr>
        <p:spPr>
          <a:xfrm>
            <a:off x="2129305" y="443711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137058" y="57332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4098" y="5833483"/>
            <a:ext cx="171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875594" y="5847784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2137058" y="6217117"/>
            <a:ext cx="5616624" cy="633771"/>
            <a:chOff x="613058" y="6217116"/>
            <a:chExt cx="5616624" cy="633771"/>
          </a:xfrm>
        </p:grpSpPr>
        <p:sp>
          <p:nvSpPr>
            <p:cNvPr id="45" name="TextBox 44"/>
            <p:cNvSpPr txBox="1"/>
            <p:nvPr/>
          </p:nvSpPr>
          <p:spPr>
            <a:xfrm>
              <a:off x="613058" y="6481555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11111111.11111110.10000000.00000000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1631514" y="6217116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535137" y="5883789"/>
            <a:ext cx="1162472" cy="297323"/>
            <a:chOff x="6073824" y="4869160"/>
            <a:chExt cx="1162472" cy="297323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/>
      <p:bldP spid="6" grpId="0"/>
      <p:bldP spid="27" grpId="0"/>
      <p:bldP spid="28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7485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753599" cy="80669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в десятичном виде могут присутствовать только следующие числа с непрерывной последовательностью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9005"/>
              </p:ext>
            </p:extLst>
          </p:nvPr>
        </p:nvGraphicFramePr>
        <p:xfrm>
          <a:off x="3215680" y="266633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5883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21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десятичном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двоичном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5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4" y="394364"/>
            <a:ext cx="109728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281651" cy="29947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alt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Важна также корректная последовательность данных чисел в десятичном виде: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начинается с одного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255 в маске может следовать любое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после 254, 252, 248, 240, 224, 192, 128 могут быть только нули.</a:t>
            </a:r>
          </a:p>
          <a:p>
            <a:pPr marL="0" indent="0" algn="just">
              <a:buNone/>
            </a:pPr>
            <a:endParaRPr lang="ru-RU" altLang="ru-RU" sz="2000" dirty="0"/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5" y="5867980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1" y="5848172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252.0.0.0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8712" y="58679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067769" y="5921184"/>
            <a:ext cx="1685142" cy="345624"/>
            <a:chOff x="6073824" y="4869160"/>
            <a:chExt cx="1162472" cy="29732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1637296" y="4916129"/>
            <a:ext cx="9168355" cy="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8823" y="5085184"/>
            <a:ext cx="27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масок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457200" algn="l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192.168.89.16, маска подсети 255.255.192.0 (другая форма записи: 192.168.89.16/18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3147707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11000000.10101000.01011001.00010000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	64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501936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74638"/>
            <a:ext cx="8147050" cy="1143000"/>
          </a:xfrm>
        </p:spPr>
        <p:txBody>
          <a:bodyPr/>
          <a:lstStyle/>
          <a:p>
            <a:pPr algn="l" eaLnBrk="1" hangingPunct="1"/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.16, маска подсети 255.255.192.0 (другая форма записи: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.16/18).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285273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4724401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8196" grpId="0"/>
      <p:bldP spid="8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97" y="169921"/>
            <a:ext cx="8939683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297" y="1757191"/>
            <a:ext cx="921498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масок администратор может структурировать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 требуя от поставщика услуг дополнительных номеров сетей.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600"/>
              </a:spcBef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Допустим, организации выделена сеть класса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160.95.0.0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5298" y="3992675"/>
            <a:ext cx="921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такой сети может находиться до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65 534 узлов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организации требуется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независимые сети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числом узлов в каждой не более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этой ситуации можно применить деление на подсети с помощью масок. Например, при использовании маски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третий байт адреса будет определять номер внутренней подсети, а четвертый байт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узла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6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3" y="277544"/>
            <a:ext cx="9920747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pic>
        <p:nvPicPr>
          <p:cNvPr id="19459" name="Рисунок 609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575437"/>
            <a:ext cx="6337300" cy="143981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6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8" y="3685210"/>
            <a:ext cx="6803135" cy="3049886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5574891" y="3015250"/>
            <a:ext cx="324466" cy="669960"/>
          </a:xfrm>
          <a:prstGeom prst="downArrow">
            <a:avLst>
              <a:gd name="adj1" fmla="val 43156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91780" y="3685210"/>
            <a:ext cx="3424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во внешней сети (Интернет) ничего «не знают» о делении сети 160.95.0.0 на подсети, все пакеты направляются на маршрутизатор организации, который переправляет их в требуемую внутреннюю подсеть.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0" y="836713"/>
            <a:ext cx="92138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не превышающее 25.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3593" y="301911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63750" y="4325803"/>
            <a:ext cx="921384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сетей не будет превышать 25,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добавить 5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^5=32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 eaLnBrk="1" hangingPunct="1">
              <a:defRPr/>
            </a:pPr>
            <a:endParaRPr lang="ru-RU" sz="16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605089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0645" y="6051528"/>
            <a:ext cx="27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Оставшиеся разряды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3316" y="6050890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Добавленные 5 разрядов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255.255.254.0</a:t>
            </a:r>
          </a:p>
        </p:txBody>
      </p:sp>
    </p:spTree>
    <p:extLst>
      <p:ext uri="{BB962C8B-B14F-4D97-AF65-F5344CB8AC3E}">
        <p14:creationId xmlns:p14="http://schemas.microsoft.com/office/powerpoint/2010/main" val="40592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ru-RU" altLang="ru-RU" sz="2000" u="sng" dirty="0"/>
              <a:t>Пример </a:t>
            </a:r>
            <a:r>
              <a:rPr lang="en-US" altLang="ru-RU" sz="2000" u="sng" dirty="0"/>
              <a:t>5</a:t>
            </a:r>
            <a:endParaRPr lang="ru-RU" altLang="ru-RU" sz="2000" u="sng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836713"/>
            <a:ext cx="8859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в каждой из которой число узлов не превышает 60.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57682" y="284709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76772" y="4149080"/>
            <a:ext cx="813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узлов в сети не будет превышать 60,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оставить 6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(60)).</a:t>
            </a:r>
          </a:p>
          <a:p>
            <a:pPr algn="just" eaLnBrk="1" hangingPunct="1">
              <a:defRPr/>
            </a:pPr>
            <a:endParaRPr lang="ru-RU" sz="10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361" y="590340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8871" y="5904045"/>
            <a:ext cx="28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Оставляемые 6 разрядов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824" y="5903407"/>
            <a:ext cx="385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Лишние 8 разрядов добавляются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2348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1268413"/>
            <a:ext cx="836295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IР-адрес состоит только из двоичных нулей, то он обозначает адрес того узла, который сгенерировал этот пакет.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0.0.0.0</a:t>
            </a:r>
            <a:endParaRPr lang="en-US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00180" y="2189501"/>
            <a:ext cx="39608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0 0 0 0 ................................... 0 0 0 0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6116" y="3424134"/>
            <a:ext cx="8358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поле номера сети стоят 0, то по умолчанию считается, что этот узел принадлежит той же самой сети, что и узел, который отправил пакет.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0.0.100.1 / 16    или    31.1.1.1 / 3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400180" y="4279004"/>
            <a:ext cx="28368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0 0 0 0 .......0 Номер узла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88499" y="5466735"/>
            <a:ext cx="6696744" cy="1299080"/>
            <a:chOff x="1619672" y="5523588"/>
            <a:chExt cx="6696744" cy="1299080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4037480" y="5523588"/>
              <a:ext cx="0" cy="281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11111.00000001.00000001.00000001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9" name="Прямая со стрелкой 8"/>
            <p:cNvCxnSpPr>
              <a:endCxn id="4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animBg="1"/>
      <p:bldP spid="20487" grpId="0"/>
      <p:bldP spid="20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 smtClean="0"/>
              <a:t>Mac-</a:t>
            </a:r>
            <a:r>
              <a:rPr lang="ru-RU" altLang="ru-RU" sz="5400" b="1" i="1" u="sng" dirty="0" smtClean="0"/>
              <a:t>адрес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23697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524000" y="1397725"/>
            <a:ext cx="9891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все двоичные разряды IP-адреса равны 1,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55048" y="2773076"/>
            <a:ext cx="3876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1 1 1 1 .........................................1 1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01226"/>
            <a:ext cx="54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255.255.255.255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0" y="3793328"/>
            <a:ext cx="90201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вариант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(всем узлам в сети отправителя) может быть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в котором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0, а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0.255.255.255 / 8   или   15.255.255.255 / 4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630939" y="5336540"/>
            <a:ext cx="6696744" cy="1521460"/>
            <a:chOff x="1619672" y="5301208"/>
            <a:chExt cx="6696744" cy="152146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3995936" y="5301208"/>
              <a:ext cx="0" cy="43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</a:t>
              </a:r>
              <a:r>
                <a:rPr lang="ru-RU" dirty="0">
                  <a:solidFill>
                    <a:srgbClr val="00B0F0"/>
                  </a:solidFill>
                </a:rPr>
                <a:t>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4" name="Прямая со стрелкой 13"/>
            <p:cNvCxnSpPr>
              <a:endCxn id="11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118953"/>
            <a:ext cx="9143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Если поле адреса назначения содержит только 1, то пакет, имеющий такой адрес рассылается всем узлам сети с заданным номером. Такая рассылка называется широковещательным сообщением 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8015" y="2198453"/>
            <a:ext cx="32750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Номер сети 1111................11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4619" y="2712648"/>
            <a:ext cx="617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1.255.255.255 / 8   или   15.255.255.255 / 5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253001" y="3122050"/>
            <a:ext cx="6696744" cy="1172661"/>
            <a:chOff x="1619672" y="5301208"/>
            <a:chExt cx="6696744" cy="117266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00001</a:t>
              </a:r>
              <a:r>
                <a:rPr lang="ru-RU" dirty="0">
                  <a:solidFill>
                    <a:srgbClr val="00B0F0"/>
                  </a:solidFill>
                </a:rPr>
                <a:t>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6" name="Прямая со стрелкой 15"/>
            <p:cNvCxnSpPr>
              <a:endCxn id="13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604619" y="4451709"/>
            <a:ext cx="906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Но, например,  15.255.255.255 / 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уже  относится к индивидуальному адресу в сети отправителя.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199723" y="5240072"/>
            <a:ext cx="2393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15.255.255.255 /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2594474" y="5630937"/>
            <a:ext cx="7896227" cy="1172661"/>
            <a:chOff x="1619672" y="5301208"/>
            <a:chExt cx="6696744" cy="117266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01111.11111111.11111111.11111111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25" name="Прямая со стрелкой 24"/>
            <p:cNvCxnSpPr>
              <a:endCxn id="22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73838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Адрес 127.0.0.1 зарезервирован для организации обратной связи при тестировании работы программного обеспечения узла без реальной отправки пакета по сети. </a:t>
            </a:r>
            <a:endParaRPr lang="en-US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имеет название</a:t>
            </a:r>
            <a:r>
              <a:rPr lang="ru-RU" alt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36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63.255.255.255/3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2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63.255.255.255/3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15780" y="2066792"/>
            <a:ext cx="1344176" cy="3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56884" y="2071866"/>
            <a:ext cx="1267308" cy="34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индивидуальный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5" y="2428438"/>
            <a:ext cx="20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широковещательный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67608" y="3016117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07768" y="3016117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04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48737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97597" y="3043811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616280" y="3043811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493" y="354276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7757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92584" y="1712958"/>
            <a:ext cx="1170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7392145" y="2458362"/>
            <a:ext cx="2181717" cy="592324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88016" y="3533773"/>
            <a:ext cx="2503466" cy="849770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Всем узлам в сеть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32.0.0.0.</a:t>
            </a:r>
          </a:p>
        </p:txBody>
      </p:sp>
    </p:spTree>
    <p:extLst>
      <p:ext uri="{BB962C8B-B14F-4D97-AF65-F5344CB8AC3E}">
        <p14:creationId xmlns:p14="http://schemas.microsoft.com/office/powerpoint/2010/main" val="23626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0" grpId="0"/>
      <p:bldP spid="11" grpId="0"/>
      <p:bldP spid="19" grpId="0"/>
      <p:bldP spid="20" grpId="0"/>
      <p:bldP spid="24" grpId="0"/>
      <p:bldP spid="25" grpId="0"/>
      <p:bldP spid="26" grpId="0"/>
      <p:bldP spid="36" grpId="0" animBg="1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3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631505" y="1712959"/>
            <a:ext cx="8878461" cy="2660806"/>
            <a:chOff x="107504" y="1712958"/>
            <a:chExt cx="8878461" cy="2660806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H="1">
              <a:off x="5673597" y="3043810"/>
              <a:ext cx="1224136" cy="47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092280" y="3043810"/>
              <a:ext cx="1152128" cy="43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107504" y="1712958"/>
              <a:ext cx="8878461" cy="2660806"/>
              <a:chOff x="107504" y="1712958"/>
              <a:chExt cx="8878461" cy="2660806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H="1">
                <a:off x="2591780" y="2066792"/>
                <a:ext cx="1344176" cy="361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5032884" y="2071865"/>
                <a:ext cx="1267308" cy="349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03648" y="2401724"/>
                <a:ext cx="18722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индивидуальный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2428438"/>
                <a:ext cx="20387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широковещательный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1043608" y="3016116"/>
                <a:ext cx="1224136" cy="471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2483768" y="3016116"/>
                <a:ext cx="1152128" cy="43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7504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487379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7493" y="3542767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13757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968584" y="1712958"/>
                <a:ext cx="1170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</a:t>
                </a:r>
                <a:endParaRPr lang="ru-RU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72894" y="2430857"/>
            <a:ext cx="2181717" cy="575967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559496" y="3517515"/>
            <a:ext cx="1980412" cy="837848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7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Одному узлу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31.255.255.255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оправителя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36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6397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Частные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Прямоугольник 1"/>
          <p:cNvSpPr>
            <a:spLocks noChangeArrowheads="1"/>
          </p:cNvSpPr>
          <p:nvPr/>
        </p:nvSpPr>
        <p:spPr bwMode="auto">
          <a:xfrm>
            <a:off x="1524000" y="1431926"/>
            <a:ext cx="954712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распределения номеров IANA (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зарезервировала для частных сетей три блока адресов:</a:t>
            </a: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сеть класса А               10.0.0.0 – 10.255.255.255;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сетей класса В           172.16.0.0 – 172.31.255.255;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сетей класса С         192.168.0.0 – 192.168.255.255.</a:t>
            </a:r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2"/>
          <p:cNvSpPr>
            <a:spLocks noChangeArrowheads="1"/>
          </p:cNvSpPr>
          <p:nvPr/>
        </p:nvSpPr>
        <p:spPr bwMode="auto">
          <a:xfrm>
            <a:off x="1524000" y="3798035"/>
            <a:ext cx="95471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организация может использовать IP‑адреса из этих блоков без согласования с 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или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‑регистраторами. В результате эти адреса используются во множестве организаций. Таким образом, уникальность адресов сохраняется только в масштабе одной или нескольких организаций, согласованно использующих общий блок адресов. В такой сети каждая рабочая станция может обмениваться информацией с любой другой рабочей станцией частной сети.</a:t>
            </a:r>
            <a:endParaRPr lang="ru-RU" altLang="en-US" sz="1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5831580"/>
            <a:ext cx="9547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частным также относится 1 сеть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 Network ID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169.254.0.0 / 16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используется ОС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автоматического предоставления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при отсутствии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1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Публичные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Прямоугольник 2"/>
          <p:cNvSpPr>
            <a:spLocks noChangeArrowheads="1"/>
          </p:cNvSpPr>
          <p:nvPr/>
        </p:nvSpPr>
        <p:spPr bwMode="auto">
          <a:xfrm>
            <a:off x="1524000" y="1314078"/>
            <a:ext cx="961594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организации требуются уникальные (публичные) адреса для связи с внешними сетями, такие адреса следует получать обычным путем через регистраторов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адреса никогда не будут входить ни в один из указанных выше блоков частных адресов.</a:t>
            </a:r>
          </a:p>
          <a:p>
            <a:pPr algn="just" eaLnBrk="1" hangingPunct="1"/>
            <a:endParaRPr lang="ru-RU" alt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доступа к глобальной сети Интернет с частных адресов в сети устанавливается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которых будет заменять в отправляемом пакете частный адрес на один из приобретенных публичных адресов.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5903994" y="523890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лако 2"/>
          <p:cNvSpPr/>
          <p:nvPr/>
        </p:nvSpPr>
        <p:spPr>
          <a:xfrm>
            <a:off x="2234095" y="4191743"/>
            <a:ext cx="3096344" cy="2555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7" name="Облако 6"/>
          <p:cNvSpPr/>
          <p:nvPr/>
        </p:nvSpPr>
        <p:spPr>
          <a:xfrm>
            <a:off x="7333437" y="4376583"/>
            <a:ext cx="266429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23385" y="5783720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7481" y="59321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5301" y="4692381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40570" y="44763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55291" y="5135647"/>
            <a:ext cx="1013281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7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/>
              <a:t>IP v6</a:t>
            </a:r>
            <a:endParaRPr lang="ru-RU" altLang="ru-RU" sz="5400" b="1" i="1" u="sng"/>
          </a:p>
        </p:txBody>
      </p:sp>
    </p:spTree>
    <p:extLst>
      <p:ext uri="{BB962C8B-B14F-4D97-AF65-F5344CB8AC3E}">
        <p14:creationId xmlns:p14="http://schemas.microsoft.com/office/powerpoint/2010/main" val="2489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568246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ru-RU" b="1" i="1" dirty="0"/>
              <a:t>IP </a:t>
            </a:r>
            <a:r>
              <a:rPr lang="en-US" altLang="ru-RU" b="1" i="1" dirty="0" smtClean="0"/>
              <a:t>v6. </a:t>
            </a:r>
            <a:r>
              <a:rPr lang="ru-RU" altLang="ru-RU" b="1" i="1" dirty="0" smtClean="0"/>
              <a:t>Аспекты</a:t>
            </a:r>
            <a:endParaRPr lang="ru-RU" altLang="en-US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247" y="1322389"/>
            <a:ext cx="9827340" cy="5763116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масок является временным решением проблемы дефицита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-адресов, так как адресное пространство протокола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увеличивается, а количество хостов в Интернете растет с каждым днем. Для принципиального решения проблемы требуется существенное увеличение количества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-адресов. Для преодоления ограничений IPv4 был разработан 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6-й версии - IPv6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2373, 2460).</a:t>
            </a:r>
          </a:p>
          <a:p>
            <a:pPr algn="just" eaLnBrk="1" hangingPunct="1"/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следующие 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адреса  128  бит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такая длина обеспечивает огромное адресное пространство, или примерно 3.4×10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адресов. Такое количество адресов позволит присваивать в обозримом будущем уникальные IP-адреса любым устройствам;</a:t>
            </a:r>
          </a:p>
          <a:p>
            <a:pPr algn="just">
              <a:buFont typeface="Symbol" panose="05050102010706020507" pitchFamily="18" charset="2"/>
              <a:buChar char=""/>
            </a:pPr>
            <a:endParaRPr lang="ru-RU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конфигурация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протокол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предоставляет средства автоматической настройки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 других сетевых параметров даже при отсутствии таких служб, как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безопасность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передачи данных является обязательным использование протокола защищенной передачи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(протокол IPv4 также может использовать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обязан этого делать).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19288" y="3333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Архитектура адресации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1524000" y="1471910"/>
            <a:ext cx="985192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типа адресов: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одиночного интерфейса.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интерфейсу, указанному в адресе.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набора интерфейсов (принадлежащих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одному из интерфейсов, указанному в адресе (ближайший, в соответствии с мерой, определенной протоколом маршрутизации).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набора интерфейсов (обычно 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мультикастинг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-адресу, доставляется всем интерфейсам, заданным этим адресом.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средство подключения узла к каналу.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1824" y="1496815"/>
            <a:ext cx="9111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стандартного выбран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48-битный формат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адреса, что соответствует примерно 280 триллионам различных адресов.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тем, чтобы распределить возможные диапазоны адресов между многочисленными изготовителями сетевых адаптеров, была предложена следующая структура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6" y="3997779"/>
            <a:ext cx="9010650" cy="2171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8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1952625" y="1428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en-US" b="1" i="1" dirty="0"/>
              <a:t>Модель адресации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543665" y="594747"/>
            <a:ext cx="9615948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90650" indent="-5032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 всех типов ассоциируются с интерфейсами, а не узлами. Так как каждый интерфейс принадлежит только одному узлу,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интерфейса может идентифицировать узел.</a:t>
            </a: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соотносится только с одним интерфейсом. Одному интерфейсу могут соответствовать много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 различного типа (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Существует два исключения из этого правила: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Одиночный адрес может приписываться нескольким физическим интерфейсам, если приложение рассматривает эти несколько интерфейсов как единое целое при представлении его на уровне Интернет.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могут иметь ненумерованные интерфейсы (например, интерфейсу не присваивается никакого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адреса) для соединений точка-точка, чтобы исключить необходимость вручную конфигурировать и объявлять эти адреса. 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соответствует модели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где подсеть ассоциируется с каналом. Одному каналу могут соответствовать несколько подсетей.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43665" y="95419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Представление записи </a:t>
            </a:r>
            <a:r>
              <a:rPr lang="en-US" altLang="en-US" b="1" i="1" dirty="0" smtClean="0"/>
              <a:t>IPv6-</a:t>
            </a:r>
            <a:r>
              <a:rPr lang="ru-RU" altLang="en-US" b="1" i="1" dirty="0" smtClean="0"/>
              <a:t>адресов </a:t>
            </a:r>
            <a:r>
              <a:rPr lang="ru-RU" altLang="en-US" b="1" i="1" dirty="0"/>
              <a:t>(текстовое представление адресов)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911351" y="1740654"/>
            <a:ext cx="8953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Основная форма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числа.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2711451" y="3068638"/>
            <a:ext cx="7121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fedc:ba98:7654:3210:FEDC:BA98:7654:3210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1080:0:0:0:8:800:200C:417A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Прямоугольник 2"/>
          <p:cNvSpPr>
            <a:spLocks noChangeArrowheads="1"/>
          </p:cNvSpPr>
          <p:nvPr/>
        </p:nvSpPr>
        <p:spPr bwMode="auto">
          <a:xfrm>
            <a:off x="1911351" y="5013326"/>
            <a:ext cx="8953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Заметьте, что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ненужно писать начальные нули в каждом из конкретных полей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 каждом поле должна быть, по крайней мере, одна </a:t>
            </a:r>
            <a:r>
              <a:rPr lang="ru-RU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цифра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41987" y="1829261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53497" y="3220872"/>
            <a:ext cx="9144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записи 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‘::’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нулевых групп: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1080:0:0:0:8:800:200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01:0:0:0:0:0:0:43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0:0:0:0:0:0:0:1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0:0:0:0:0:0:0:0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01::43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::1	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524500" y="5064126"/>
            <a:ext cx="285750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95564" y="5030788"/>
            <a:ext cx="635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95564" y="5602288"/>
            <a:ext cx="642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Прямоугольник 1"/>
          <p:cNvSpPr>
            <a:spLocks noChangeArrowheads="1"/>
          </p:cNvSpPr>
          <p:nvPr/>
        </p:nvSpPr>
        <p:spPr bwMode="auto">
          <a:xfrm>
            <a:off x="1406014" y="320451"/>
            <a:ext cx="994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/>
            <a:r>
              <a:rPr lang="ru-RU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Сокращенная форма записи.</a:t>
            </a:r>
          </a:p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метода записи некоторых типов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адресов, они часто содержат длинные последовательности нулевых бит. Для того чтобы сделать запись адресов, содержащих нулевые биты, более удобной, имеется специальный синтаксис для удаления лишних нулей.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"::" указывает на наличие групп из 16 нулевых бит. Комбинация "::" может появляться только при записи адреса. Последовательность "::" может также использоваться для удаления из записи начальных или завершающих нулей в </a:t>
            </a:r>
            <a:r>
              <a:rPr lang="ru-RU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адресе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805501" y="770835"/>
            <a:ext cx="94229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Альтернативная форма записи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более удобна при работе с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и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является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типа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коды адреса, а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десятичные 8-битовые, составляющие младшую часть адреса (стандартное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представление)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 ::13.1.68.3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::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37687" y="3532957"/>
            <a:ext cx="339974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08751" y="3499619"/>
            <a:ext cx="756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08751" y="4071119"/>
            <a:ext cx="764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i="1" u="sng" smtClean="0"/>
              <a:t>Имена в TCP/IP</a:t>
            </a:r>
            <a:r>
              <a:rPr lang="ru-RU" alt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9" y="1792712"/>
            <a:ext cx="7794515" cy="4012552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6349" y="1161527"/>
            <a:ext cx="1006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Система DNS основана  на  иерархической  древовидной  структуре, называемой пространством доменных имен. Доменом является каждый узел и  лист  этой  структуры.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350" y="5942916"/>
            <a:ext cx="10068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Непосредственные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потомки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первого уровня TLD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Top-Level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домены верхнего уровня)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6349" y="353522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4444" y="3162229"/>
            <a:ext cx="250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 верхний  домен  называется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корневым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Корневой домен как реальный узел не существует, он исполняет роль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дерева.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3833" y="1684898"/>
            <a:ext cx="9920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верхнего уровня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разделить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группы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arpa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особый  домен,  используемый  для  преобразования IP-адресов  в  доменные  имена (обратное  преобразование). Содержит единственный дочерний домен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организаций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(некоммерческие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(образовательные учреждения) и т.д.;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стран (географические  домены)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(Россия),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(Германия)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8630" y="375168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845" y="1268761"/>
            <a:ext cx="99600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первого  уровня  включают  только  домены  второго  уровня, записи  об  отдельных  хостах  могут  содержаться  в  доменах,  начиная  со второго уровня.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 и  управлением  доменами  первого  уровня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1998 года занимается  международная  некоммерческая  организация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ICANN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Corporation for Assigned Names and Numbers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Корпорация  Интернет  по присвоению  имен  и  адресов,  www.icann.org)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второго 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находящиеся  в  географических  доменах,  распределяются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национальными  организациями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которым ICANN передало  полномочия  в этом  вопросе.  </a:t>
            </a:r>
          </a:p>
          <a:p>
            <a:pPr algn="just" defTabSz="43200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Управлением 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доменами  третьего  и  следующего  уровней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владельцы соответствующих доменов второго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845" y="355504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33833" y="4885797"/>
            <a:ext cx="102736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b="1" dirty="0">
                <a:latin typeface="Times New Roman" panose="02020603050405020304" pitchFamily="18" charset="0"/>
                <a:hlinkClick r:id="rId2"/>
              </a:rPr>
              <a:t>www.vshu.kirov.ru</a:t>
            </a:r>
            <a:r>
              <a:rPr lang="ru-RU" altLang="ru-RU" sz="2200" b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В этой записи </a:t>
            </a:r>
            <a:r>
              <a:rPr lang="ru-RU" altLang="ru-RU" sz="2200" dirty="0" err="1">
                <a:latin typeface="Times New Roman" panose="02020603050405020304" pitchFamily="18" charset="0"/>
              </a:rPr>
              <a:t>www</a:t>
            </a:r>
            <a:r>
              <a:rPr lang="ru-RU" altLang="ru-RU" sz="2200" dirty="0">
                <a:latin typeface="Times New Roman" panose="02020603050405020304" pitchFamily="18" charset="0"/>
              </a:rPr>
              <a:t> – имя хоста, vshu.kirov.ru. – DNS-суффикс. </a:t>
            </a:r>
            <a:r>
              <a:rPr lang="ru-RU" altLang="ru-RU" sz="2200" b="1" dirty="0">
                <a:latin typeface="Times New Roman" panose="02020603050405020304" pitchFamily="18" charset="0"/>
              </a:rPr>
              <a:t>Точку в конце FQDN обычно можно опускать.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3833" y="1454002"/>
            <a:ext cx="99109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определенное 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доменное  имя FQDN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записывается следующим  образом. 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 идет  имя  хоста (лист  в  дереве  пространства имен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 через  точку  следует  DNS-суффикс – последовательность доменных имен всех уровней до первого включительно.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Запись завершается точкой, после которой подразумевается корневой домен.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FQDN для хоста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домена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vshu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327" y="385001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980728"/>
            <a:ext cx="96159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Пользователь  работает  с  доменными  именами,  компьютеры пересылают  пакеты,  пользуясь IP-адресами.  Для  согласования  двух  систем адресаций  необходима  специальная  служба,  которая  занимается  переводом доменного  имени  в IP-адрес  и  обратно.  Такая  служба  в TCP/IP называется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служба доменных имен (аббревиатура DNS совпадает с  аббревиатурой  системы  доменных  имен).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преобразования доменного имени в IP-адрес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разрешением доменного имени.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21" y="4293096"/>
            <a:ext cx="961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 доменных  имен  поддерживает  распределенную  базу  данных, которая  хранится  на  специальных  компьютерах – DNS-серверах.  Термин «распределенная» означает, что вся информация не хранится в одном месте, её  части  распределены  по  отдельным DNS-серверам.  Например,  за  домены первого  уровня  отвечают 13 корневых  серверов,  имеющих  имена  от A.ROOT-SERVERS.NET  до M.ROOT-SERVERS.NET, расположенных  по всему миру (большинство в США). Такие  части  пространства  имен  называются  зонами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4455" y="324324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15" y="137364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Младшие 24 разряда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 адреса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присваивает каждый из зарегистрированных производителей сетевых адаптеров. Всего возможно свыше 16 миллионов комбинаций, то есть каждый изготовитель может выпустить 16 миллионов сетевых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адаптеров.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24220" y="2108300"/>
            <a:ext cx="30710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1308824"/>
            <a:ext cx="96159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Пространство имен делится на зоны исходя из удобства администрирования. Одна  зона  может  содержать  несколько  доменов,  так  же  как  информация  о домене  может  быть  рассредоточена  по  нескольким  зонам.  На DNS-сервере могут  храниться  несколько  зон.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 целях  повышения  надежности  и производительности  зона  может  быть  размещена  одновременно  на нескольких  серверах,  в  этом  случае  один  из  серверов  является  главным  и хранит  основную  копию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остальные  серверы  являются дополнительными,  на  них  содержатся  вспомогательные  копии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635" y="392945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-941388" y="1267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/>
          <a:stretch/>
        </p:blipFill>
        <p:spPr bwMode="auto">
          <a:xfrm>
            <a:off x="7342997" y="1339961"/>
            <a:ext cx="4030888" cy="4542364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33833" y="5750004"/>
            <a:ext cx="100289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  <a:r>
              <a:rPr lang="ru-RU" alt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Следуя  </a:t>
            </a:r>
            <a:r>
              <a:rPr lang="ru-RU" alt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правилам  формирования DNS-имен,  зона  обратного преобразования,  соответствующая  подсети 156.98.10.0, будет  называться 10.98.156.in-addr.arpa.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378192"/>
            <a:ext cx="57223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 преобразования IP-адресов  в  доменные  имена  существуют  зоны обратного  преобразования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reverse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  верхнем  уровне пространства имен Интернета этим зонам соответствует домен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in-addr.arpa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этого  домена  формируются  из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IP-адресов.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5965" y="407663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30859"/>
            <a:ext cx="9625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DNS построена  по  модели «клиент-сервер»,  т. е.  в  процессе разрешения  имен  участвуют DNS-клиент  и DNS-серверы.  Системный компонент DNS-клиента,  называемый  DNS-распознавателем,  отправляет запросы на DNS-серверы. Запросы бывают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двух видов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итеративные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обращается к DNS-серверу с просьбой разрешить имя без обращения к другим DNS-серверам; 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рекурсивные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 перекладывает  всю  работу  по разрешению  имени  на DNS-сервер.  Если  запрашиваемое  имя отсутствует  в  базе  данных  и  в  кэше  сервера,  он  отправляет итеративные запросы на другие DNS-серверы.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основном DNS-клиентами используются рекурсивные запросы. На следующем рисунке проиллюстрирован процесс разрешения доменного имени с помощью рекурсивного запроса.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8461" y="447537"/>
            <a:ext cx="8141972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</a:t>
            </a:r>
            <a:r>
              <a:rPr lang="en-US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имен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7" y="1484671"/>
            <a:ext cx="7694878" cy="5373329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18764" y="107919"/>
            <a:ext cx="10163636" cy="12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обработки рекурсивного </a:t>
            </a:r>
            <a:endParaRPr lang="ru-RU" altLang="ru-RU" sz="4400" b="1" i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DNS-запроса</a:t>
            </a:r>
            <a:endParaRPr lang="ru-RU" alt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38711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188063"/>
            <a:ext cx="9694605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образуют никакой иерархии в своем пространстве, это простой линейный список имен компьютеров, точнее работающих на компьютере служб. Имена компьютеров состоят из 15 видимых символов плюс 16-й служебный символ. Если видимых символов меньше 15, то оставшиеся символы заполняются нулями (не символ нуля, а байт, состоящий из двоичных нулей). 16-й символ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службе, работающей на компьютере с данным именем.</a:t>
            </a:r>
          </a:p>
          <a:p>
            <a:pPr indent="342900" algn="just"/>
            <a:endParaRPr lang="en-US" sz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Просмотреть список имен пространства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имеются на данном компьютере, можно с помощью команды «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nbtstat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0108"/>
          <a:stretch/>
        </p:blipFill>
        <p:spPr>
          <a:xfrm>
            <a:off x="2376881" y="3814730"/>
            <a:ext cx="5123030" cy="30213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78212" y="5531904"/>
            <a:ext cx="345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угловых скобках указан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шестнадцатиричный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 16-го служебного символа какого-либо имени.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406076"/>
            <a:ext cx="7509556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23438"/>
            <a:ext cx="96159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Когда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один компьютер пытается использовать ресурсы, предоставляемые другим компьютером через интерфейс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первый компьютер, называемый клиентом, вначале должен определить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второго компьютера, называемого сервером, по имени этого компьютера. Это может быть сделано одним из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34290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запрос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локальной базе данных </a:t>
            </a:r>
            <a:r>
              <a:rPr lang="ru-RU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-имен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в файле LMHOSTS (этот файл хранится в той же папке, что и файл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hosts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отображающий FQDN-имена);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централизованной БД имен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на сервере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(служба имен в Интернете для Windows)).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8733" y="217436"/>
            <a:ext cx="8438157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000" b="1" i="1" dirty="0">
                <a:solidFill>
                  <a:schemeClr val="tx2"/>
                </a:solidFill>
              </a:rPr>
              <a:t>Процесс разрешения имен в пространстве </a:t>
            </a:r>
            <a:r>
              <a:rPr lang="en-US" sz="4000" b="1" i="1" dirty="0">
                <a:solidFill>
                  <a:schemeClr val="tx2"/>
                </a:solidFill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узла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разрешение имен осуществляется с помощью различных комбинаций перечисленных способов:</a:t>
            </a:r>
          </a:p>
          <a:p>
            <a:pPr indent="342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посредством широковещательных сообщений (компьютер, которому нужно разрешить имя, рассылает по локальной сети широковещательное сообщение с запросом IP-адреса по имени компьютера);</a:t>
            </a:r>
          </a:p>
          <a:p>
            <a:pPr algn="just">
              <a:tabLst>
                <a:tab pos="228600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узел «точка — точка»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с помощью WINS-сервера (когда клиенту нужно разрешить имя компьютера в IP-адрес, клиент отправляет серверу имя, а тот в ответ посылает адрес);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комбинирует запросы b- и р-узла (WINS-клиент смешанного типа сначала пытается применить широковещательный запрос, а в случае неудачи обращается 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WlNS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-серверу; поскольку разрешение имени начинается с широковещательного запроса, m-узел загружает сеть широковещательным трафиком в той же степени, что и b-узел);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также комбинирует запросы b-узла и р-узла, но при этом сначала используется запрос к WINS-серверу и лишь в случае неудачи начинается рассылка широковещательного сообщения, поэтому в большинстве сетей h-узлы работают быстрее и меньше засоряют сеть широковещательными пакетами.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83" y="13834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22 разряда кода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OUI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идентификатор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IEEE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присваивает один или несколько OUI каждому производителю сетевых адаптеров. Это позволяет исключить совпадения адресов адаптеров от разных производителей. Всего возможно свыше 4 миллионов разных OUI, это означает, что теоретически может быть зарегистрировано 4 миллиона производителей.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111574"/>
            <a:ext cx="35282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7898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OUA и OUI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UAA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Administered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– универсально управляемый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IEEE-адрес.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517974"/>
            <a:ext cx="65965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5" y="2321843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I/G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Individual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указывает на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он установлен в 0, то индивидуальный, если в 1, то групповой (многопунктовый или функциональный). Пакеты с групповым адресом получат все имеющие этот групповой адрес сетевые адаптеры. Причем групповой адрес определяется 46-ю младшими разрядами.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8220" y="3040756"/>
            <a:ext cx="13133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16366" y="1312793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старших разряда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управляющие, они определяют тип адреса, способ интерпретации остальных 46 разрядов.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8220" y="3058628"/>
            <a:ext cx="67330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92298" y="3049692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2" y="179402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 smtClean="0"/>
              <a:t>Физический адрес (</a:t>
            </a:r>
            <a:r>
              <a:rPr lang="en-US" dirty="0" smtClean="0"/>
              <a:t>MAC-</a:t>
            </a:r>
            <a:r>
              <a:rPr lang="ru-RU" dirty="0" smtClean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управляющий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U/L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флажком универсального/местного управления и определяет, как был присвоен адрес данному сетевому адаптеру. Обычно он установлен в 0. Установка бита U/L в 1 означает, что адрес задан не производителем сетевого адаптера, а организацией, использующей данную сеть.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77340" y="2519666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184</TotalTime>
  <Words>3100</Words>
  <Application>Microsoft Office PowerPoint</Application>
  <PresentationFormat>Широкоэкранный</PresentationFormat>
  <Paragraphs>402</Paragraphs>
  <Slides>57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Franklin Gothic Book</vt:lpstr>
      <vt:lpstr>Symbol</vt:lpstr>
      <vt:lpstr>Times New Roman</vt:lpstr>
      <vt:lpstr>Verdana</vt:lpstr>
      <vt:lpstr>Crop</vt:lpstr>
      <vt:lpstr>Document</vt:lpstr>
      <vt:lpstr>Адресация в компьютерных сетях</vt:lpstr>
      <vt:lpstr>Типы адресов</vt:lpstr>
      <vt:lpstr>Mac-адрес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IP v4</vt:lpstr>
      <vt:lpstr>Представление IP-адреса</vt:lpstr>
      <vt:lpstr>Представление IP-адреса</vt:lpstr>
      <vt:lpstr>Представление IP-адреса</vt:lpstr>
      <vt:lpstr>Классы IP-адресов (сетей)</vt:lpstr>
      <vt:lpstr>Характеристики IP-адресов разных классов</vt:lpstr>
      <vt:lpstr>Проблема классов IP-адресов</vt:lpstr>
      <vt:lpstr>Использование масок </vt:lpstr>
      <vt:lpstr>Формы записи маски </vt:lpstr>
      <vt:lpstr>Проверка корректности маски </vt:lpstr>
      <vt:lpstr>Проверка корректности маски </vt:lpstr>
      <vt:lpstr>Проверка корректности маски </vt:lpstr>
      <vt:lpstr>   Пример 1</vt:lpstr>
      <vt:lpstr>Пример 2</vt:lpstr>
      <vt:lpstr>Структурирование сети с помощью масок</vt:lpstr>
      <vt:lpstr>Структурирование сети с помощью масок</vt:lpstr>
      <vt:lpstr> Пример 4</vt:lpstr>
      <vt:lpstr>Пример 5</vt:lpstr>
      <vt:lpstr>Особые IP-адреса</vt:lpstr>
      <vt:lpstr>Особые IP-адреса</vt:lpstr>
      <vt:lpstr>Особые IP-адреса</vt:lpstr>
      <vt:lpstr>Особые IP-адреса</vt:lpstr>
      <vt:lpstr>Презентация PowerPoint</vt:lpstr>
      <vt:lpstr>Презентация PowerPoint</vt:lpstr>
      <vt:lpstr>Частные IP-адреса</vt:lpstr>
      <vt:lpstr>Публичные IP-адреса</vt:lpstr>
      <vt:lpstr>IP v6</vt:lpstr>
      <vt:lpstr>IP v6. Аспекты</vt:lpstr>
      <vt:lpstr>Архитектура адресации</vt:lpstr>
      <vt:lpstr>Модель адресации</vt:lpstr>
      <vt:lpstr>Представление записи IPv6-адресов (текстовое представление адресов)</vt:lpstr>
      <vt:lpstr>Презентация PowerPoint</vt:lpstr>
      <vt:lpstr>Презентация PowerPoint</vt:lpstr>
      <vt:lpstr>Имена в TCP/IP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в компьютерных сетях</dc:title>
  <dc:creator>Dmitri Romanenko</dc:creator>
  <cp:lastModifiedBy>Леново</cp:lastModifiedBy>
  <cp:revision>25</cp:revision>
  <dcterms:created xsi:type="dcterms:W3CDTF">2021-10-16T20:40:59Z</dcterms:created>
  <dcterms:modified xsi:type="dcterms:W3CDTF">2023-11-25T07:55:15Z</dcterms:modified>
</cp:coreProperties>
</file>