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5" r:id="rId15"/>
    <p:sldId id="270" r:id="rId16"/>
    <p:sldId id="271" r:id="rId17"/>
    <p:sldId id="257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anisimovkhv/learning/kripto/lecture/tema1#p1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Основы </a:t>
            </a:r>
            <a:br>
              <a:rPr lang="ru-RU" b="1" dirty="0" smtClean="0"/>
            </a:br>
            <a:r>
              <a:rPr lang="ru-RU" b="1" dirty="0" smtClean="0"/>
              <a:t>информационной</a:t>
            </a:r>
            <a:br>
              <a:rPr lang="ru-RU" b="1" dirty="0" smtClean="0"/>
            </a:br>
            <a:r>
              <a:rPr lang="ru-RU" b="1" dirty="0" smtClean="0"/>
              <a:t>безопасности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chemeClr val="tx1"/>
                </a:solidFill>
              </a:rPr>
              <a:t>Ржеутская</a:t>
            </a:r>
            <a:r>
              <a:rPr lang="ru-RU" sz="2800" dirty="0" smtClean="0">
                <a:solidFill>
                  <a:schemeClr val="tx1"/>
                </a:solidFill>
              </a:rPr>
              <a:t> Надежда </a:t>
            </a:r>
            <a:r>
              <a:rPr lang="ru-RU" sz="2800" dirty="0" err="1" smtClean="0">
                <a:solidFill>
                  <a:schemeClr val="tx1"/>
                </a:solidFill>
              </a:rPr>
              <a:t>Викентьевна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smtClean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 smtClean="0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и носители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соответствии с законом «О государственных секретах» к охраняемым сведениям могут быть отнесены сведения, несанкционированное распространение которых создает или может нанести ущерб национальной безопасности, обороноспособности и жизненно важным интересам Республики Беларусь. Государственные секреты являются собственностью Республики Беларусь. Установление и снятие ограничений на распространение сведений, составляющих государственные секреты, производится в определенном настоящим Законом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11527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61703"/>
            <a:ext cx="8915400" cy="5349519"/>
          </a:xfrm>
        </p:spPr>
        <p:txBody>
          <a:bodyPr>
            <a:noAutofit/>
          </a:bodyPr>
          <a:lstStyle/>
          <a:p>
            <a:r>
              <a:rPr lang="ru-RU" sz="2000" dirty="0"/>
              <a:t>Государственные секреты Республики Беларусь подразделяются на две категории: государственная тайна и служебная тайна.</a:t>
            </a:r>
          </a:p>
          <a:p>
            <a:r>
              <a:rPr lang="ru-RU" sz="2000" b="1" dirty="0"/>
              <a:t>Государственная тайна</a:t>
            </a:r>
            <a:r>
              <a:rPr lang="ru-RU" sz="2000" dirty="0"/>
              <a:t> – государственные секреты, разглашение или утрата которых может повлечь тяжкие последствия для национальной безопасности, обороноспособности, экономических и политических интересов Республики Беларусь, а также создать реальную угрозу безопасности правам и свободам граждан.</a:t>
            </a:r>
          </a:p>
          <a:p>
            <a:r>
              <a:rPr lang="ru-RU" sz="2000" b="1" dirty="0"/>
              <a:t>Служебная тайна</a:t>
            </a:r>
            <a:r>
              <a:rPr lang="ru-RU" sz="2000" dirty="0"/>
              <a:t> – государственные секреты, разглашение или утрата которых может нанести ущерб национальной безопасности, обороноспособности, политическим и экономическим интересам Республики Беларусь, а также правам и свободам граждан. Сведения, составляющие служебную тайну, как правило, имеют характер отдельных данных, входящих в состав сведений, являющихся государственной тайной, и не раскрывают ее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385998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Конфиденциальная информация</a:t>
            </a:r>
            <a:r>
              <a:rPr lang="ru-RU" sz="2000" dirty="0"/>
              <a:t> – документированная информация, правовой режим которой установлен специальными нормами действующего законодательства в области государственной, коммерческой, промышленной и другой общественной деятельности. </a:t>
            </a:r>
            <a:endParaRPr lang="ru-RU" sz="2000" dirty="0" smtClean="0"/>
          </a:p>
          <a:p>
            <a:r>
              <a:rPr lang="ru-RU" sz="2000" b="1" dirty="0"/>
              <a:t>Информация, запрещенная к распространению</a:t>
            </a:r>
            <a:r>
              <a:rPr lang="ru-RU" sz="2000" dirty="0"/>
              <a:t>, определена в многочисленных нормативных документах. В частности: Конституция Республики Беларусь, Уголовный Кодекс Республики Беларусь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0720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2181497"/>
            <a:ext cx="9675812" cy="3729725"/>
          </a:xfrm>
        </p:spPr>
        <p:txBody>
          <a:bodyPr>
            <a:normAutofit/>
          </a:bodyPr>
          <a:lstStyle/>
          <a:p>
            <a:r>
              <a:rPr lang="ru-RU" sz="2000" dirty="0"/>
              <a:t>I. </a:t>
            </a:r>
            <a:r>
              <a:rPr lang="ru-RU" sz="2000" b="1" dirty="0"/>
              <a:t>Формальные средства защиты </a:t>
            </a:r>
            <a:r>
              <a:rPr lang="ru-RU" sz="2000" dirty="0"/>
              <a:t>– выполняют защитные функции строго по заранее предусмотренной процедуре без участия человека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II. </a:t>
            </a:r>
            <a:r>
              <a:rPr lang="ru-RU" sz="2000" b="1" dirty="0"/>
              <a:t>Неформальные средства защиты </a:t>
            </a:r>
            <a:r>
              <a:rPr lang="ru-RU" sz="2000" dirty="0"/>
              <a:t>– регламентируют деятельность человека.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790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548" y="284476"/>
            <a:ext cx="8911687" cy="1280890"/>
          </a:xfrm>
        </p:spPr>
        <p:txBody>
          <a:bodyPr/>
          <a:lstStyle/>
          <a:p>
            <a:r>
              <a:rPr lang="ru-RU" b="1" dirty="0"/>
              <a:t>Формальные средства защиты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228" y="862149"/>
            <a:ext cx="10593977" cy="5734594"/>
          </a:xfrm>
        </p:spPr>
        <p:txBody>
          <a:bodyPr>
            <a:noAutofit/>
          </a:bodyPr>
          <a:lstStyle/>
          <a:p>
            <a:r>
              <a:rPr lang="ru-RU" b="1" dirty="0" smtClean="0"/>
              <a:t>Физические </a:t>
            </a:r>
            <a:r>
              <a:rPr lang="ru-RU" b="1" dirty="0"/>
              <a:t>средства </a:t>
            </a:r>
            <a:r>
              <a:rPr lang="ru-RU" dirty="0"/>
              <a:t>- механические, электрические, электромеханические, электронные, электронно-механические и тому подобные устройства и системы, которые функционируют автономно от информационных систем, создавая различного рода препятствия на пути дестабилизирующих факторов (замок на двери, жалюзи, забор, экраны).</a:t>
            </a:r>
          </a:p>
          <a:p>
            <a:r>
              <a:rPr lang="ru-RU" b="1" dirty="0"/>
              <a:t>Аппаратные средства </a:t>
            </a:r>
            <a:r>
              <a:rPr lang="ru-RU" dirty="0"/>
              <a:t>- механические, электрические, электромеханические, электронные, электронно-механические, оптические, лазерные, радиолокационные и тому подобные устройства, встраиваемые в информационных системах или сопрягаемые с ней специально для решения задач защиты информации.</a:t>
            </a:r>
          </a:p>
          <a:p>
            <a:r>
              <a:rPr lang="ru-RU" b="1" dirty="0"/>
              <a:t>Программные средства </a:t>
            </a:r>
            <a:r>
              <a:rPr lang="ru-RU" dirty="0"/>
              <a:t>- пакеты программ, отдельные программы или их части, используемые для решения задач защиты информации. Программные средства не требуют специальной аппаратуры, однако они ведут к снижению производительности информационных систем, требуют выделения под их нужды определенного объема ресурсов и т.п.</a:t>
            </a:r>
          </a:p>
          <a:p>
            <a:r>
              <a:rPr lang="ru-RU" dirty="0"/>
              <a:t>К </a:t>
            </a:r>
            <a:r>
              <a:rPr lang="ru-RU" b="1" dirty="0"/>
              <a:t>специфическим средствам защиты информации</a:t>
            </a:r>
            <a:r>
              <a:rPr lang="ru-RU" dirty="0"/>
              <a:t> относятся криптографические методы. В информационных системах криптографические средства защиты информации могут использоваться как для защиты обрабатываемой информации в компонентах системы, так и для защиты информации, передаваемой по каналам связи. Само преобразование информации может осуществляться аппаратными или программными средствами, с помощью механических устройств, вручную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17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9977" y="822961"/>
            <a:ext cx="10384971" cy="5760720"/>
          </a:xfrm>
        </p:spPr>
        <p:txBody>
          <a:bodyPr>
            <a:noAutofit/>
          </a:bodyPr>
          <a:lstStyle/>
          <a:p>
            <a:r>
              <a:rPr lang="ru-RU" b="1" dirty="0" smtClean="0"/>
              <a:t>Законодательные </a:t>
            </a:r>
            <a:r>
              <a:rPr lang="ru-RU" b="1" dirty="0"/>
              <a:t>средства</a:t>
            </a:r>
            <a:r>
              <a:rPr lang="ru-RU" dirty="0"/>
              <a:t> – законы и другие нормативно-правовые акты, с помощью которых регламентируются правила использования, обработки и передачи информации ограниченного доступа и устанавливаются меры ответственности за нарушение этих правил. Распространяются на всех субъектов информационных отношений.</a:t>
            </a:r>
          </a:p>
          <a:p>
            <a:r>
              <a:rPr lang="ru-RU" b="1" dirty="0"/>
              <a:t>Организационные средства </a:t>
            </a:r>
            <a:r>
              <a:rPr lang="ru-RU" dirty="0"/>
              <a:t>- организационно-технические и организационно-правовые мероприятия, осуществляемые в течение всего жизненного цикла защищаемой информационной системы (строительство помещений, проектирование информационных систем, монтаж и наладка оборудования, испытания и эксплуатация информационных систем). Другими словами – это средства уровня организации, регламентирующие перечень лиц, оборудования, материалов и т.д., имеющих отношение к информационным системам, а также режимов их работы и использования. К организационным мерам также относят сертификацию информационных систем или их элементов, аттестацию объектов и субъектов на выполнение требований обеспечения безопасности и т.д.</a:t>
            </a:r>
          </a:p>
          <a:p>
            <a:r>
              <a:rPr lang="ru-RU" b="1" dirty="0"/>
              <a:t>Морально-этические средства</a:t>
            </a:r>
            <a:r>
              <a:rPr lang="ru-RU" dirty="0"/>
              <a:t> - сложившиеся в обществе или в данном коллективе моральные нормы или этические правила, соблюдение которых способствует защите информации, а нарушение приравнивается к несоблюдению правил поведения в обществе или коллективе, ведет к потере престижа и авторитета.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54553" y="258350"/>
            <a:ext cx="8911687" cy="695239"/>
          </a:xfrm>
        </p:spPr>
        <p:txBody>
          <a:bodyPr/>
          <a:lstStyle/>
          <a:p>
            <a:r>
              <a:rPr lang="ru-RU" b="1" dirty="0"/>
              <a:t>Неформальные средства защиты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89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>
                <a:hlinkClick r:id="rId2"/>
              </a:rPr>
              <a:t>Способы передачи конфиденциальной информации на расстоянии.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Способов передачи конфиденциальной информации на расстоянии существует множество, среди которых можно выделить </a:t>
            </a:r>
            <a:r>
              <a:rPr lang="ru-RU" sz="2000" b="1" dirty="0"/>
              <a:t>три</a:t>
            </a:r>
            <a:r>
              <a:rPr lang="ru-RU" sz="2000" dirty="0"/>
              <a:t> основных направления.</a:t>
            </a:r>
          </a:p>
          <a:p>
            <a:r>
              <a:rPr lang="ru-RU" sz="2000" dirty="0"/>
              <a:t>1. Создать абсолютно надежный, недоступный для других канал связи между абонентами.</a:t>
            </a:r>
          </a:p>
          <a:p>
            <a:r>
              <a:rPr lang="ru-RU" sz="2000" dirty="0"/>
              <a:t>2. Использовать общедоступный канал связи, но скрыть сам факт передачи информации.</a:t>
            </a:r>
          </a:p>
          <a:p>
            <a:r>
              <a:rPr lang="ru-RU" sz="2000" dirty="0"/>
              <a:t>3. Использовать общедоступный канал связи, но передавать по нему нужную информацию в таком преобразованном виде, чтобы восстановить ее мог только адресат.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684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методов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— законодательные (правовые);</a:t>
            </a:r>
          </a:p>
          <a:p>
            <a:r>
              <a:rPr lang="ru-RU" sz="3200" dirty="0"/>
              <a:t>— организационные;</a:t>
            </a:r>
          </a:p>
          <a:p>
            <a:r>
              <a:rPr lang="ru-RU" sz="3200" dirty="0"/>
              <a:t>— технические;</a:t>
            </a:r>
          </a:p>
          <a:p>
            <a:r>
              <a:rPr lang="ru-RU" sz="3200" dirty="0"/>
              <a:t>— комплексные.</a:t>
            </a:r>
          </a:p>
        </p:txBody>
      </p:sp>
    </p:spTree>
    <p:extLst>
      <p:ext uri="{BB962C8B-B14F-4D97-AF65-F5344CB8AC3E}">
        <p14:creationId xmlns:p14="http://schemas.microsoft.com/office/powerpoint/2010/main" val="399519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61703"/>
            <a:ext cx="8915400" cy="5349519"/>
          </a:xfrm>
        </p:spPr>
        <p:txBody>
          <a:bodyPr>
            <a:normAutofit/>
          </a:bodyPr>
          <a:lstStyle/>
          <a:p>
            <a:r>
              <a:rPr lang="ru-RU" sz="2400" dirty="0"/>
              <a:t>Для обеспечения защиты объектов информационной безопасности должны быть соответствующие правовые акты, устанавливающие порядок защиты и ответственность за его нарушение. Законы должны давать ответы на следующие вопросы: что такое информация, кому она принадлежит, как может с ней поступать собственник, что является посягательством на его права, как он имеет право защищаться, какую ответственность несет нарушитель прав собственника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28723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483326"/>
            <a:ext cx="8915400" cy="5427896"/>
          </a:xfrm>
        </p:spPr>
        <p:txBody>
          <a:bodyPr/>
          <a:lstStyle/>
          <a:p>
            <a:r>
              <a:rPr lang="ru-RU" sz="2400" dirty="0"/>
              <a:t>Установленные в законах нормы реализуются через комплекс организационных мер, проводимых прежде всего государством, ответственным за выполнение законов, и собственниками информации. К таким мерам относятся издание подзаконных актов, регулирующих конкретные вопросы по защите информации (положения, инструкции, стандарты и т. д.), и государственное регулирование сферы через систему лицензирования, сертификации, аттестации.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8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угроз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3749" y="1319349"/>
            <a:ext cx="9270863" cy="4591873"/>
          </a:xfrm>
        </p:spPr>
        <p:txBody>
          <a:bodyPr>
            <a:normAutofit/>
          </a:bodyPr>
          <a:lstStyle/>
          <a:p>
            <a:r>
              <a:rPr lang="ru-RU" sz="2000" dirty="0"/>
              <a:t>Под</a:t>
            </a:r>
            <a:r>
              <a:rPr lang="ru-RU" sz="2000" i="1" dirty="0"/>
              <a:t> </a:t>
            </a:r>
            <a:r>
              <a:rPr lang="ru-RU" sz="2000" b="1" dirty="0"/>
              <a:t>угрозой информационной безопасности объекта</a:t>
            </a:r>
            <a:r>
              <a:rPr lang="ru-RU" sz="2000" dirty="0"/>
              <a:t> будем понимать возможные воздействия на него, приводящие к ущербу.</a:t>
            </a:r>
          </a:p>
          <a:p>
            <a:r>
              <a:rPr lang="ru-RU" sz="2000" b="1" dirty="0"/>
              <a:t>По виду:</a:t>
            </a:r>
          </a:p>
          <a:p>
            <a:r>
              <a:rPr lang="ru-RU" sz="2000" dirty="0"/>
              <a:t>— физической и логической целостности (уничтожение или искажение информации);</a:t>
            </a:r>
          </a:p>
          <a:p>
            <a:r>
              <a:rPr lang="ru-RU" sz="2000" dirty="0"/>
              <a:t>— конфиденциальности (несанкционированное получение);</a:t>
            </a:r>
          </a:p>
          <a:p>
            <a:r>
              <a:rPr lang="ru-RU" sz="2000" dirty="0"/>
              <a:t>— доступности (работоспособности);</a:t>
            </a:r>
          </a:p>
          <a:p>
            <a:r>
              <a:rPr lang="ru-RU" sz="2000" dirty="0"/>
              <a:t>— права собственности;</a:t>
            </a:r>
          </a:p>
          <a:p>
            <a:r>
              <a:rPr lang="ru-RU" sz="2000" b="1" dirty="0"/>
              <a:t>По происхождению:</a:t>
            </a:r>
          </a:p>
          <a:p>
            <a:r>
              <a:rPr lang="ru-RU" sz="2000" dirty="0"/>
              <a:t>— случайные (отказы, сбои, ошибки, стихийные явления);</a:t>
            </a:r>
          </a:p>
          <a:p>
            <a:r>
              <a:rPr lang="ru-RU" sz="2000" dirty="0"/>
              <a:t>— преднамеренные (злоумышленные действия людей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1945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391886"/>
            <a:ext cx="8915400" cy="5519336"/>
          </a:xfrm>
        </p:spPr>
        <p:txBody>
          <a:bodyPr/>
          <a:lstStyle/>
          <a:p>
            <a:r>
              <a:rPr lang="ru-RU" sz="2400" dirty="0"/>
              <a:t>Поскольку в настоящее время основное количество информации генерируется, обрабатывается, передается и хранится с помощью технических средств, то для конкретной ее защиты в информационных объектах необходимы технические устройства. В силу многообразия технических средств нападения приходится использовать обширный арсенал технических средств защиты. Наибольший положительный эффект достигается в том случае, когда все перечисленные способы применяются совместно, т.е. комплексно.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14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61703"/>
            <a:ext cx="8915400" cy="5349519"/>
          </a:xfrm>
        </p:spPr>
        <p:txBody>
          <a:bodyPr>
            <a:normAutofit/>
          </a:bodyPr>
          <a:lstStyle/>
          <a:p>
            <a:r>
              <a:rPr lang="ru-RU" sz="2000" b="1" dirty="0"/>
              <a:t>По источникам:</a:t>
            </a:r>
          </a:p>
          <a:p>
            <a:r>
              <a:rPr lang="ru-RU" sz="2000" dirty="0"/>
              <a:t>— люди (персонал, посторонние);</a:t>
            </a:r>
          </a:p>
          <a:p>
            <a:r>
              <a:rPr lang="ru-RU" sz="2000" dirty="0"/>
              <a:t>— технические устройства;</a:t>
            </a:r>
          </a:p>
          <a:p>
            <a:r>
              <a:rPr lang="ru-RU" sz="2000" dirty="0"/>
              <a:t>— модели, алгоритмы, программы;</a:t>
            </a:r>
          </a:p>
          <a:p>
            <a:r>
              <a:rPr lang="ru-RU" sz="2000" dirty="0"/>
              <a:t>— внешняя среда (состояние атмосферы, побочные шумы, сигналы и наводки).</a:t>
            </a:r>
          </a:p>
          <a:p>
            <a:pPr fontAlgn="base"/>
            <a:r>
              <a:rPr lang="ru-RU" sz="2000" b="1" dirty="0"/>
              <a:t>Информационные угрозы могут быть обусловлены:</a:t>
            </a:r>
          </a:p>
          <a:p>
            <a:pPr lvl="0" fontAlgn="base"/>
            <a:r>
              <a:rPr lang="ru-RU" sz="2000" dirty="0"/>
              <a:t>естественными факторами (пожар, наводнение, и др.);</a:t>
            </a:r>
          </a:p>
          <a:p>
            <a:pPr lvl="0" fontAlgn="base"/>
            <a:r>
              <a:rPr lang="ru-RU" sz="2000" dirty="0"/>
              <a:t>человеческими факторами.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739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44583"/>
            <a:ext cx="8915400" cy="5166639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 smtClean="0"/>
              <a:t>Последние (человеческий фактор), </a:t>
            </a:r>
            <a:r>
              <a:rPr lang="ru-RU" sz="2000" dirty="0"/>
              <a:t>в свою очередь, подразделяются на:</a:t>
            </a:r>
          </a:p>
          <a:p>
            <a:pPr lvl="0" fontAlgn="base"/>
            <a:r>
              <a:rPr lang="ru-RU" sz="2000" dirty="0"/>
              <a:t>угрозы, носящие случайный, неумышленный характер. Это угрозы, связанные с ошибками процесса подготовки, обработки и передачи информации;</a:t>
            </a:r>
          </a:p>
          <a:p>
            <a:pPr lvl="0" fontAlgn="base"/>
            <a:r>
              <a:rPr lang="ru-RU" sz="2000" dirty="0"/>
              <a:t>угрозы, обусловленные умышленными, преднамеренными действиями людей. Это угрозы, связанные с несанкционированным доступом к ресурсам АИС.</a:t>
            </a:r>
          </a:p>
          <a:p>
            <a:pPr fontAlgn="base"/>
            <a:endParaRPr lang="ru-RU" sz="2000" dirty="0" smtClean="0"/>
          </a:p>
          <a:p>
            <a:pPr fontAlgn="base"/>
            <a:r>
              <a:rPr lang="ru-RU" sz="2000" dirty="0" smtClean="0"/>
              <a:t>Умышленные </a:t>
            </a:r>
            <a:r>
              <a:rPr lang="ru-RU" sz="2000" dirty="0"/>
              <a:t>угрозы преследуют цель нанесения ущерба пользователям АИС и, в свою очередь, подразделяются на активные и пассивные.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26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849086"/>
            <a:ext cx="8915400" cy="5062136"/>
          </a:xfrm>
        </p:spPr>
        <p:txBody>
          <a:bodyPr>
            <a:normAutofit/>
          </a:bodyPr>
          <a:lstStyle/>
          <a:p>
            <a:pPr fontAlgn="base"/>
            <a:r>
              <a:rPr lang="ru-RU" sz="2000" b="1" dirty="0"/>
              <a:t>Пассивные угрозы</a:t>
            </a:r>
            <a:r>
              <a:rPr lang="ru-RU" sz="2000" dirty="0"/>
              <a:t>, как правило, направлены на несанкционированное использование информационных ресурсов, не оказывая при этом влияния на их функционирование (прослушивание).</a:t>
            </a:r>
          </a:p>
          <a:p>
            <a:pPr fontAlgn="base"/>
            <a:r>
              <a:rPr lang="ru-RU" sz="2000" b="1" dirty="0"/>
              <a:t>Активные угрозы </a:t>
            </a:r>
            <a:r>
              <a:rPr lang="ru-RU" sz="2000" dirty="0"/>
              <a:t>имеют целью нарушение нормального процесса функционирования системы посредством целенаправленного воздействия на аппаратные, программные и информационные ресурсы. Источниками активных угроз могут быть непосредственные действия злоумышленников, программные вирусы и т.п.</a:t>
            </a:r>
          </a:p>
        </p:txBody>
      </p:sp>
    </p:spTree>
    <p:extLst>
      <p:ext uri="{BB962C8B-B14F-4D97-AF65-F5344CB8AC3E}">
        <p14:creationId xmlns:p14="http://schemas.microsoft.com/office/powerpoint/2010/main" val="10708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18457"/>
            <a:ext cx="8915400" cy="5192765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/>
              <a:t>Умышленные угрозы также подразделяются на внутренние, возникающие внутри управляемой организации, и внешние.</a:t>
            </a:r>
          </a:p>
          <a:p>
            <a:pPr fontAlgn="base"/>
            <a:r>
              <a:rPr lang="ru-RU" sz="2000" dirty="0"/>
              <a:t>Под </a:t>
            </a:r>
            <a:r>
              <a:rPr lang="ru-RU" sz="2000" b="1" dirty="0"/>
              <a:t>внутренними угрозами </a:t>
            </a:r>
            <a:r>
              <a:rPr lang="ru-RU" sz="2000" dirty="0"/>
              <a:t>понимаются — угрозы безопасности информации инсайдером (исполнителем) которых является внутренний по отношению к ресурсам организации субъект (инсайдер).</a:t>
            </a:r>
          </a:p>
          <a:p>
            <a:pPr fontAlgn="base"/>
            <a:r>
              <a:rPr lang="ru-RU" sz="2000" dirty="0"/>
              <a:t>Под </a:t>
            </a:r>
            <a:r>
              <a:rPr lang="ru-RU" sz="2000" b="1" dirty="0"/>
              <a:t>внешними угрозами </a:t>
            </a:r>
            <a:r>
              <a:rPr lang="ru-RU" sz="2000" dirty="0"/>
              <a:t>понимаются — угрозы безопасности информации инициатором (исполнителем) которых является внешний по отношению к ресурсам организации субъект (удаленный хакер, злоумышленник).</a:t>
            </a:r>
          </a:p>
        </p:txBody>
      </p:sp>
    </p:spTree>
    <p:extLst>
      <p:ext uri="{BB962C8B-B14F-4D97-AF65-F5344CB8AC3E}">
        <p14:creationId xmlns:p14="http://schemas.microsoft.com/office/powerpoint/2010/main" val="23803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96834"/>
            <a:ext cx="8915400" cy="51143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1" dirty="0"/>
              <a:t>Внутренние угрозы</a:t>
            </a:r>
          </a:p>
          <a:p>
            <a:pPr lvl="0" fontAlgn="base"/>
            <a:r>
              <a:rPr lang="ru-RU" dirty="0"/>
              <a:t>Утечки информации</a:t>
            </a:r>
          </a:p>
          <a:p>
            <a:pPr lvl="0" fontAlgn="base"/>
            <a:r>
              <a:rPr lang="ru-RU" dirty="0"/>
              <a:t>Неавторизованный доступ</a:t>
            </a:r>
          </a:p>
          <a:p>
            <a:pPr fontAlgn="base"/>
            <a:r>
              <a:rPr lang="ru-RU" b="1" dirty="0"/>
              <a:t>Внешние угрозы</a:t>
            </a:r>
          </a:p>
          <a:p>
            <a:pPr lvl="0" fontAlgn="base"/>
            <a:r>
              <a:rPr lang="ru-RU" dirty="0"/>
              <a:t>Вредоносные программы (вирусы, троянцы, черви и т.д.)</a:t>
            </a:r>
          </a:p>
          <a:p>
            <a:pPr lvl="0" fontAlgn="base"/>
            <a:r>
              <a:rPr lang="ru-RU" dirty="0"/>
              <a:t>Атаки хакеров</a:t>
            </a:r>
          </a:p>
          <a:p>
            <a:pPr lvl="0" fontAlgn="base"/>
            <a:r>
              <a:rPr lang="ru-RU" dirty="0" err="1"/>
              <a:t>DDos</a:t>
            </a:r>
            <a:r>
              <a:rPr lang="ru-RU" dirty="0"/>
              <a:t>-атаки</a:t>
            </a:r>
          </a:p>
          <a:p>
            <a:pPr lvl="0" fontAlgn="base"/>
            <a:r>
              <a:rPr lang="ru-RU" dirty="0" err="1"/>
              <a:t>Таргетированные</a:t>
            </a:r>
            <a:r>
              <a:rPr lang="ru-RU" dirty="0"/>
              <a:t> атаки</a:t>
            </a:r>
          </a:p>
          <a:p>
            <a:pPr lvl="0" fontAlgn="base"/>
            <a:r>
              <a:rPr lang="ru-RU" dirty="0"/>
              <a:t>Спам</a:t>
            </a:r>
          </a:p>
          <a:p>
            <a:pPr lvl="0" fontAlgn="base"/>
            <a:r>
              <a:rPr lang="ru-RU" dirty="0" err="1"/>
              <a:t>Фишинг</a:t>
            </a:r>
            <a:endParaRPr lang="ru-RU" dirty="0"/>
          </a:p>
          <a:p>
            <a:pPr lvl="0" fontAlgn="base"/>
            <a:r>
              <a:rPr lang="ru-RU" dirty="0"/>
              <a:t>Промышленные угрозы (</a:t>
            </a:r>
            <a:r>
              <a:rPr lang="ru-RU" dirty="0" err="1"/>
              <a:t>stuxnet</a:t>
            </a:r>
            <a:r>
              <a:rPr lang="ru-RU" dirty="0"/>
              <a:t>, </a:t>
            </a:r>
            <a:r>
              <a:rPr lang="ru-RU" dirty="0" err="1"/>
              <a:t>flame</a:t>
            </a:r>
            <a:r>
              <a:rPr lang="ru-RU" dirty="0"/>
              <a:t>, </a:t>
            </a:r>
            <a:r>
              <a:rPr lang="ru-RU" dirty="0" err="1"/>
              <a:t>duqu</a:t>
            </a:r>
            <a:r>
              <a:rPr lang="ru-RU" dirty="0"/>
              <a:t>)</a:t>
            </a:r>
          </a:p>
          <a:p>
            <a:pPr lvl="0" fontAlgn="base"/>
            <a:r>
              <a:rPr lang="ru-RU" dirty="0"/>
              <a:t>Шпионское программное обеспечение (</a:t>
            </a:r>
            <a:r>
              <a:rPr lang="ru-RU" dirty="0" err="1"/>
              <a:t>spyware</a:t>
            </a:r>
            <a:r>
              <a:rPr lang="ru-RU" dirty="0"/>
              <a:t>, </a:t>
            </a:r>
            <a:r>
              <a:rPr lang="ru-RU" dirty="0" err="1"/>
              <a:t>adware</a:t>
            </a:r>
            <a:r>
              <a:rPr lang="ru-RU" dirty="0"/>
              <a:t>)</a:t>
            </a:r>
          </a:p>
          <a:p>
            <a:pPr lvl="0" fontAlgn="base"/>
            <a:r>
              <a:rPr lang="ru-RU" dirty="0" err="1"/>
              <a:t>botnets</a:t>
            </a:r>
            <a:r>
              <a:rPr lang="ru-RU" dirty="0"/>
              <a:t> (</a:t>
            </a:r>
            <a:r>
              <a:rPr lang="ru-RU" dirty="0" err="1"/>
              <a:t>ботнеты</a:t>
            </a:r>
            <a:r>
              <a:rPr lang="ru-RU" dirty="0"/>
              <a:t> или зомби-сети)</a:t>
            </a:r>
          </a:p>
        </p:txBody>
      </p:sp>
    </p:spTree>
    <p:extLst>
      <p:ext uri="{BB962C8B-B14F-4D97-AF65-F5344CB8AC3E}">
        <p14:creationId xmlns:p14="http://schemas.microsoft.com/office/powerpoint/2010/main" val="11637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097280"/>
            <a:ext cx="8915400" cy="4813942"/>
          </a:xfrm>
        </p:spPr>
        <p:txBody>
          <a:bodyPr>
            <a:normAutofit/>
          </a:bodyPr>
          <a:lstStyle/>
          <a:p>
            <a:r>
              <a:rPr lang="ru-RU" sz="2000" b="1" dirty="0"/>
              <a:t>Случайные угрозы</a:t>
            </a:r>
            <a:r>
              <a:rPr lang="ru-RU" sz="2000" dirty="0"/>
              <a:t> обусловлены недостаточной надежностью аппаратуры и программных продуктов, недопустимым уровнем внешних воздействий, ошибками персонала. Методы оценки воздействия этих угроз рассматриваются в других дисциплинах (теории надежности, программировании, инженерной психологии и т. д.).</a:t>
            </a:r>
          </a:p>
          <a:p>
            <a:r>
              <a:rPr lang="ru-RU" sz="2000" b="1" dirty="0"/>
              <a:t>Преднамеренные угрозы</a:t>
            </a:r>
            <a:r>
              <a:rPr lang="ru-RU" sz="2000" dirty="0"/>
              <a:t> связаны с действиями людей (работники спецслужб, самого объекта, хакеры). Огромное количество разнообразных информационных объектов делает бессмысленным перечисление всех возможных угроз для информационной безопасности, поэтому в дальнейшем при изучении того или иного раздела мы будем рассматривать основные угрозы для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21822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57646"/>
            <a:ext cx="8915400" cy="5153576"/>
          </a:xfrm>
        </p:spPr>
        <p:txBody>
          <a:bodyPr>
            <a:normAutofit/>
          </a:bodyPr>
          <a:lstStyle/>
          <a:p>
            <a:r>
              <a:rPr lang="ru-RU" dirty="0"/>
              <a:t>Например, для </a:t>
            </a:r>
            <a:r>
              <a:rPr lang="ru-RU" b="1" dirty="0"/>
              <a:t>несанкционированного доступа к информации </a:t>
            </a:r>
            <a:r>
              <a:rPr lang="ru-RU" dirty="0"/>
              <a:t>вычислительной системы злоумышленник может воспользоваться:</a:t>
            </a:r>
          </a:p>
          <a:p>
            <a:r>
              <a:rPr lang="ru-RU" dirty="0"/>
              <a:t>— штатными каналами доступа, если нет никаких мер защиты;</a:t>
            </a:r>
          </a:p>
          <a:p>
            <a:r>
              <a:rPr lang="ru-RU" dirty="0"/>
              <a:t>— через терминалы пользователей;</a:t>
            </a:r>
          </a:p>
          <a:p>
            <a:r>
              <a:rPr lang="ru-RU" dirty="0"/>
              <a:t>— через терминал администратора системы;</a:t>
            </a:r>
          </a:p>
          <a:p>
            <a:r>
              <a:rPr lang="ru-RU" dirty="0"/>
              <a:t>— через удаленные терминалы,</a:t>
            </a:r>
          </a:p>
          <a:p>
            <a:r>
              <a:rPr lang="ru-RU" dirty="0"/>
              <a:t>или нештатными каналами доступа:</a:t>
            </a:r>
          </a:p>
          <a:p>
            <a:r>
              <a:rPr lang="ru-RU" dirty="0"/>
              <a:t>— побочное электромагнитное излучение информации с аппаратуры системы;</a:t>
            </a:r>
          </a:p>
          <a:p>
            <a:r>
              <a:rPr lang="ru-RU" dirty="0"/>
              <a:t>— побочные наводки информации по сети электропитания и заземления;</a:t>
            </a:r>
          </a:p>
          <a:p>
            <a:r>
              <a:rPr lang="ru-RU" dirty="0"/>
              <a:t>— побочные наводки информации на вспомогательных коммуникациях;</a:t>
            </a:r>
          </a:p>
          <a:p>
            <a:r>
              <a:rPr lang="ru-RU" dirty="0"/>
              <a:t>— подключение к внешним каналам связи.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95833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</TotalTime>
  <Words>1012</Words>
  <Application>Microsoft Office PowerPoint</Application>
  <PresentationFormat>Широкоэкранный</PresentationFormat>
  <Paragraphs>88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Легкий дым</vt:lpstr>
      <vt:lpstr>Основы  информационной безопасности </vt:lpstr>
      <vt:lpstr>Классификация угроз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Категории и носители информации</vt:lpstr>
      <vt:lpstr>Презентация PowerPoint</vt:lpstr>
      <vt:lpstr>Презентация PowerPoint</vt:lpstr>
      <vt:lpstr>Средства защиты информации</vt:lpstr>
      <vt:lpstr>Формальные средства защиты </vt:lpstr>
      <vt:lpstr>Неформальные средства защиты</vt:lpstr>
      <vt:lpstr>Способы передачи конфиденциальной информации на расстоянии.</vt:lpstr>
      <vt:lpstr>Классификация методов защиты информации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Nagezhda</cp:lastModifiedBy>
  <cp:revision>14</cp:revision>
  <dcterms:created xsi:type="dcterms:W3CDTF">2021-02-03T09:19:28Z</dcterms:created>
  <dcterms:modified xsi:type="dcterms:W3CDTF">2022-09-06T17:37:12Z</dcterms:modified>
</cp:coreProperties>
</file>