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0"/>
  </p:notesMasterIdLst>
  <p:sldIdLst>
    <p:sldId id="324" r:id="rId2"/>
    <p:sldId id="269" r:id="rId3"/>
    <p:sldId id="270" r:id="rId4"/>
    <p:sldId id="271" r:id="rId5"/>
    <p:sldId id="272" r:id="rId6"/>
    <p:sldId id="273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8" r:id="rId18"/>
    <p:sldId id="289" r:id="rId19"/>
    <p:sldId id="291" r:id="rId20"/>
    <p:sldId id="293" r:id="rId21"/>
    <p:sldId id="294" r:id="rId22"/>
    <p:sldId id="295" r:id="rId23"/>
    <p:sldId id="296" r:id="rId24"/>
    <p:sldId id="297" r:id="rId25"/>
    <p:sldId id="298" r:id="rId26"/>
    <p:sldId id="300" r:id="rId27"/>
    <p:sldId id="323" r:id="rId28"/>
    <p:sldId id="301" r:id="rId29"/>
    <p:sldId id="302" r:id="rId30"/>
    <p:sldId id="304" r:id="rId31"/>
    <p:sldId id="303" r:id="rId32"/>
    <p:sldId id="322" r:id="rId33"/>
    <p:sldId id="306" r:id="rId34"/>
    <p:sldId id="307" r:id="rId35"/>
    <p:sldId id="308" r:id="rId36"/>
    <p:sldId id="309" r:id="rId37"/>
    <p:sldId id="310" r:id="rId38"/>
    <p:sldId id="311" r:id="rId39"/>
    <p:sldId id="321" r:id="rId40"/>
    <p:sldId id="312" r:id="rId41"/>
    <p:sldId id="313" r:id="rId42"/>
    <p:sldId id="314" r:id="rId43"/>
    <p:sldId id="315" r:id="rId44"/>
    <p:sldId id="316" r:id="rId45"/>
    <p:sldId id="317" r:id="rId46"/>
    <p:sldId id="319" r:id="rId47"/>
    <p:sldId id="320" r:id="rId48"/>
    <p:sldId id="325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 лекция" id="{4AF1DBE3-9CB3-4B25-9B82-AA3C96548529}">
          <p14:sldIdLst>
            <p14:sldId id="324"/>
            <p14:sldId id="269"/>
            <p14:sldId id="270"/>
            <p14:sldId id="271"/>
            <p14:sldId id="272"/>
            <p14:sldId id="273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4 лекция" id="{9E1F9A6D-3209-4D2D-8FD6-59FD2F227511}">
          <p14:sldIdLst>
            <p14:sldId id="288"/>
            <p14:sldId id="289"/>
            <p14:sldId id="291"/>
            <p14:sldId id="293"/>
            <p14:sldId id="294"/>
            <p14:sldId id="295"/>
            <p14:sldId id="296"/>
            <p14:sldId id="297"/>
            <p14:sldId id="298"/>
            <p14:sldId id="300"/>
            <p14:sldId id="323"/>
            <p14:sldId id="301"/>
            <p14:sldId id="302"/>
            <p14:sldId id="304"/>
            <p14:sldId id="303"/>
            <p14:sldId id="322"/>
            <p14:sldId id="306"/>
            <p14:sldId id="307"/>
            <p14:sldId id="308"/>
            <p14:sldId id="309"/>
            <p14:sldId id="310"/>
            <p14:sldId id="311"/>
            <p14:sldId id="321"/>
            <p14:sldId id="312"/>
            <p14:sldId id="313"/>
            <p14:sldId id="314"/>
            <p14:sldId id="315"/>
            <p14:sldId id="316"/>
            <p14:sldId id="317"/>
            <p14:sldId id="319"/>
            <p14:sldId id="320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78453" autoAdjust="0"/>
  </p:normalViewPr>
  <p:slideViewPr>
    <p:cSldViewPr snapToGrid="0">
      <p:cViewPr varScale="1">
        <p:scale>
          <a:sx n="57" d="100"/>
          <a:sy n="57" d="100"/>
        </p:scale>
        <p:origin x="11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75BB9-5C37-4E9A-BCCE-3851C122B0D5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96F1D-8D37-4C7E-B696-D607374AB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73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kn.ktu10.com/?q=node/4395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8%D1%82%D0%B0%D0%BB%D1%8C%D1%8F%D0%BD%D1%81%D0%BA%D0%B8%D0%B9_%D1%8F%D0%B7%D1%8B%D0%BA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u.wikipedia.org/wiki/%D0%92%D0%B8%D0%B6%D0%B5%D0%BD%D0%B5%D1%80,_%D0%91%D0%BB%D0%B5%D0%B7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8%D1%82%D0%B0%D0%BB%D1%8C%D1%8F%D0%BD%D1%81%D0%BA%D0%B8%D0%B9_%D1%8F%D0%B7%D1%8B%D0%BA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u.wikipedia.org/wiki/%D0%92%D0%B8%D0%B6%D0%B5%D0%BD%D0%B5%D1%80,_%D0%91%D0%BB%D0%B5%D0%B7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C%D0%BE%D1%89%D0%BD%D0%BE%D1%81%D1%82%D1%8C_%D0%BC%D0%BD%D0%BE%D0%B6%D0%B5%D1%81%D1%82%D0%B2%D0%B0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Вводятся</a:t>
            </a:r>
            <a:r>
              <a:rPr lang="ru-RU" baseline="0" dirty="0"/>
              <a:t> такие определения как</a:t>
            </a:r>
          </a:p>
          <a:p>
            <a:r>
              <a:rPr lang="ru-RU" baseline="0" dirty="0"/>
              <a:t>Например сложность экспоненциальная, или </a:t>
            </a:r>
            <a:r>
              <a:rPr lang="ru-RU" baseline="0" dirty="0" err="1"/>
              <a:t>пономиальная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1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11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17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761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где L- номер зашифрованной буквы в алфавите; m — номер позиции буквы шифруемого текста в алфавите; k — шаг смещения(функциональная зависимость от позиции буквы в сообщении); N — число букв алфавита.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92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где L — код зашифрованной буквы в алфавите; m — код буквы шифруемого текста в алфавите; k — смещение; N — число букв алфавита.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237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где L — код зашифрованной буквы в алфавите; m — код буквы шифруемого текста в алфавите; k — смещение; N — число букв алфавита.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771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шифр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Плейфера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более устойчив к взлому по сравнению с шифром простой замены, так как затрудняется частотный анализ. Он может быть проведен, но не для 26 возможных символов (латинский алфавит), а для 26х26=676 возможных биграмм. Анализ частоты биграмм возможен, но является значительно более трудным и требует намного большего объёма зашифрованного текста.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033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шифр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Плейфера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более устойчив к взлому по сравнению с шифром простой замены, так как затрудняется частотный анализ. Он может быть проведен, но не для 26 возможных символов (латинский алфавит), а для 26х26=676 возможных биграмм. Анализ частоты биграмм возможен, но является значительно более трудным и требует намного большего объёма зашифрованного текста.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122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шифр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Плейфера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более устойчив к взлому по сравнению с шифром простой замены, так как затрудняется частотный анализ. Он может быть проведен, но не для 26 возможных символов (латинский алфавит), а для 26х26=676 возможных биграмм. Анализ частоты биграмм возможен, но является значительно более трудным и требует намного большего объёма зашифрованного текста.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937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5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Чуть более надёжна чем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перестановка без ключа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834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расшифровки необходимо использовать инверсию этих четырёх правил, откидывая символы «Х» (или «Q»), если они не несут смысла в исходном сообщении.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930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расшифровки необходимо использовать инверсию этих четырёх правил, откидывая символы «Х» (или «Q»), если они не несут смысла в исходном сообщении.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004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Виженера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изобретался многократно. Впервые этот метод описал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Джован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Баттиста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Беллазо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Итальянский язык"/>
              </a:rPr>
              <a:t>итал.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Giovan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Battista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Bellaso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книге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cifra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del. Sig.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Giovan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Battista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 в 1553 году, однако в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XIX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веке получил имя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Виженер, Блез"/>
              </a:rPr>
              <a:t>Блеза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Виженер, Блез"/>
              </a:rPr>
              <a:t>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Виженер, Блез"/>
              </a:rPr>
              <a:t>Виженера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французского дипломата.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511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Виженера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изобретался многократно. Впервые этот метод описал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Джован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Баттиста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Беллазо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Итальянский язык"/>
              </a:rPr>
              <a:t>итал.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Giovan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Battista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Bellaso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книге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cifra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del. Sig.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Giovan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Battista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 в 1553 году, однако в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XIX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веке получил имя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Виженер, Блез"/>
              </a:rPr>
              <a:t>Блеза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Виженер, Блез"/>
              </a:rPr>
              <a:t>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Виженер, Блез"/>
              </a:rPr>
              <a:t>Виженера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французского дипломата.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962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в таблице получается 26 различных шифров Цезаря. На каждом этапе шифрования используются различные алфавиты, выбираемые в зависимости от символа ключевого слова.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051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8330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848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155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Виженера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«размывает» характеристики частот появления символов в тексте, но некоторые особенности появления символов в тексте остаются. Главный недостаток шифра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Виженера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состоит в том, что его ключ повторяется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8834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 "двойной квадрат" оказался очень надежным и удобным и применялся Германией в годы второй мировой войны.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60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первый взгляд кажется, будто магических квадратов очень мало. Тем не менее, их число очень быстро возрастает с увеличением размера квадрата. Так, существует лишь один магический квадрат размером 3 х 3, если не принимать во внимание его повороты. Магических квадратов 4 х 4 насчитывается уже 880, а число магических квадратов размером 5 х 5 около 250000. Поэтому магические квадраты больших размеров могли быть хорошей основой для надежной системы шифрования того времени, потому что ручной перебор всех вариантов ключа для этого шифра был немыслим.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7928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543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6897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027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Шифрование методом "двойного квадрата" дает весьма устойчивый к вскрытию и простой в применении шифр.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Взламывание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шифртекста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"двойного квадрата" требует больших усилий, при этом длина сообщения должна быть не менее тридцати строк.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388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29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 </a:t>
            </a:r>
            <a:r>
              <a:rPr lang="ru-RU" dirty="0"/>
              <a:t>разработан</a:t>
            </a:r>
            <a:r>
              <a:rPr lang="en-US" baseline="0" dirty="0"/>
              <a:t> IBM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188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Шифр назван в честь римского императора Гая Юлия Цезаря, использовавшего его для секретной переписки со своими генералами.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435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Где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— символ открытого текста,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символ шифрованного текста,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Мощность множества"/>
              </a:rPr>
              <a:t>мощность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алфавита, а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ключ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375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002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46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B50A-AA56-40E7-97AE-B327A0E0E658}" type="datetime1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46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4365-0287-4D97-A551-6C82DC54D57D}" type="datetime1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32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E79D-F8D5-4869-9C12-F1C948CC7667}" type="datetime1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214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E175-43F4-4150-9F45-4D0107892779}" type="datetime1">
              <a:rPr lang="ru-RU" smtClean="0"/>
              <a:t>03.10.2022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94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31E6-AA8A-436C-A79E-922F24AAD029}" type="datetime1">
              <a:rPr lang="ru-RU" smtClean="0"/>
              <a:t>03.10.2022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7888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169E-B833-4517-8853-02AF43F13CBD}" type="datetime1">
              <a:rPr lang="ru-RU" smtClean="0"/>
              <a:t>03.10.2022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614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296-1963-43E6-AE43-FD69A3B7BFFF}" type="datetime1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03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E926-4AE2-4236-A210-9C60F3A729EB}" type="datetime1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57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B549-0A68-4AA1-81AB-4C22053EC6E3}" type="datetime1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7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516D-CA5E-4802-A1F4-BA7977F9A782}" type="datetime1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24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1AE9-DA20-4BC1-806E-C25BC9C4DB18}" type="datetime1">
              <a:rPr lang="ru-RU" smtClean="0"/>
              <a:t>03.10.2022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2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AB97-A79E-4F4F-A937-5DE23F0C540E}" type="datetime1">
              <a:rPr lang="ru-RU" smtClean="0"/>
              <a:t>03.10.2022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24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C512-2AEA-4DDD-93D0-F80A069589AF}" type="datetime1">
              <a:rPr lang="ru-RU" smtClean="0"/>
              <a:t>03.10.2022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47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FC5-B4A8-4DFB-8D75-AF29565DFE5E}" type="datetime1">
              <a:rPr lang="ru-RU" smtClean="0"/>
              <a:t>03.10.2022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43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A798-7BD2-491F-8F6D-8D016F455E51}" type="datetime1">
              <a:rPr lang="ru-RU" smtClean="0"/>
              <a:t>03.10.2022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1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B658-E151-4985-86FD-BA788AE11C3A}" type="datetime1">
              <a:rPr lang="ru-RU" smtClean="0"/>
              <a:t>03.10.2022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93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79F8-D366-4EE1-9BFE-6E494A4DAC85}" type="datetime1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00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7657" y="2234152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Основы </a:t>
            </a:r>
            <a:br>
              <a:rPr lang="ru-RU" b="1" dirty="0"/>
            </a:br>
            <a:r>
              <a:rPr lang="ru-RU" b="1" dirty="0" smtClean="0"/>
              <a:t>информационной</a:t>
            </a:r>
            <a:br>
              <a:rPr lang="ru-RU" b="1" dirty="0" smtClean="0"/>
            </a:br>
            <a:r>
              <a:rPr lang="ru-RU" b="1" dirty="0" smtClean="0"/>
              <a:t>безопасности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err="1">
                <a:solidFill>
                  <a:schemeClr val="tx1"/>
                </a:solidFill>
              </a:rPr>
              <a:t>Ржеутская</a:t>
            </a:r>
            <a:r>
              <a:rPr lang="ru-RU" sz="2800" dirty="0">
                <a:solidFill>
                  <a:schemeClr val="tx1"/>
                </a:solidFill>
              </a:rPr>
              <a:t> Надежда </a:t>
            </a:r>
            <a:r>
              <a:rPr lang="ru-RU" sz="2800" dirty="0" err="1">
                <a:solidFill>
                  <a:schemeClr val="tx1"/>
                </a:solidFill>
              </a:rPr>
              <a:t>Викентьевна</a:t>
            </a:r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Ассистент кафедры </a:t>
            </a:r>
            <a:r>
              <a:rPr lang="ru-RU" sz="2800" dirty="0" err="1">
                <a:solidFill>
                  <a:schemeClr val="tx1"/>
                </a:solidFill>
              </a:rPr>
              <a:t>ИСиТ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20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СИММЕТРИЧНЫЕ КРИПТОСИСТЕМЫ</a:t>
            </a:r>
          </a:p>
          <a:p>
            <a:pPr marL="0" indent="0">
              <a:buNone/>
            </a:pPr>
            <a:r>
              <a:rPr lang="ru-RU" dirty="0"/>
              <a:t>Одиночная перестановка по ключу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Шифровать будем ту же фразу, которую шифровали без ключа</a:t>
            </a:r>
          </a:p>
          <a:p>
            <a:pPr marL="0" indent="0">
              <a:buNone/>
            </a:pPr>
            <a:r>
              <a:rPr lang="ru-RU" dirty="0"/>
              <a:t>Ключом у нас будет слово ЗАЩИТА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43451"/>
              </p:ext>
            </p:extLst>
          </p:nvPr>
        </p:nvGraphicFramePr>
        <p:xfrm>
          <a:off x="2032000" y="3940536"/>
          <a:ext cx="8128002" cy="1854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80112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И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51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СИММЕТРИЧНЫЕ КРИПТОСИСТЕМЫ</a:t>
            </a:r>
          </a:p>
          <a:p>
            <a:pPr marL="0" indent="0">
              <a:buNone/>
            </a:pPr>
            <a:r>
              <a:rPr lang="ru-RU" dirty="0"/>
              <a:t>Одиночная перестановка по ключу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Шифровать будем ту же фразу, которую шифровали без ключа</a:t>
            </a:r>
          </a:p>
          <a:p>
            <a:pPr marL="0" indent="0">
              <a:buNone/>
            </a:pPr>
            <a:r>
              <a:rPr lang="ru-RU" dirty="0"/>
              <a:t>Ключом у нас будет слово ЗАЩИТА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Шифр будет иметь такой вид: </a:t>
            </a:r>
            <a:r>
              <a:rPr lang="ru-RU" dirty="0" smtClean="0"/>
              <a:t>УИХТОА_БО_ </a:t>
            </a:r>
            <a:r>
              <a:rPr lang="ru-RU" dirty="0"/>
              <a:t>_ЧЗ_ЧПОЁ</a:t>
            </a:r>
            <a:endParaRPr lang="en-US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847067"/>
              </p:ext>
            </p:extLst>
          </p:nvPr>
        </p:nvGraphicFramePr>
        <p:xfrm>
          <a:off x="2032000" y="3722172"/>
          <a:ext cx="8128002" cy="14833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4478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И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88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СИММЕТРИЧНЫЕ КРИПТОСИСТЕМЫ</a:t>
            </a:r>
          </a:p>
          <a:p>
            <a:pPr marL="0" indent="0">
              <a:buNone/>
            </a:pPr>
            <a:r>
              <a:rPr lang="ru-RU" dirty="0"/>
              <a:t>Двойная</a:t>
            </a:r>
            <a:r>
              <a:rPr lang="ru-RU" b="1" dirty="0"/>
              <a:t> </a:t>
            </a:r>
            <a:r>
              <a:rPr lang="ru-RU" dirty="0"/>
              <a:t>перестановка по ключу</a:t>
            </a:r>
          </a:p>
          <a:p>
            <a:pPr marL="0" indent="0">
              <a:buNone/>
            </a:pPr>
            <a:r>
              <a:rPr lang="ru-RU" dirty="0"/>
              <a:t>Для дополнительной скрытности можно повторно шифровать сообщение, которое уже было зашифровано. Этот способ известен под названием двойная перестановка. Для этого размер второй таблицы подбирают так, чтобы длины ее строк и столбцов были другие, чем в первой таблице. Лучше всего, если они будут взаимно простыми. Кроме того, в первой таблице можно переставлять столбцы, а во второй строки. Наконец, можно заполнять таблицу зигзагом, змейкой, по спирали или каким-то другим способом. Такие способы заполнения таблицы если и не усиливают стойкость шифра, то делают процесс шифрования гораздо более занимательным.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10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СИММЕТРИЧНЫЕ КРИПТОСИСТЕМЫ</a:t>
            </a:r>
          </a:p>
          <a:p>
            <a:pPr marL="0" indent="0">
              <a:buNone/>
            </a:pPr>
            <a:r>
              <a:rPr lang="ru-RU" dirty="0"/>
              <a:t>Перестановка «Магический квадрат Дюрера»</a:t>
            </a:r>
          </a:p>
          <a:p>
            <a:pPr marL="0" indent="0">
              <a:buNone/>
            </a:pPr>
            <a:r>
              <a:rPr lang="ru-RU" dirty="0"/>
              <a:t>Магическими квадратами называются квадратные таблицы со вписанными в их клетки последовательными натуральными числами от 1, которые дают в сумме по каждому столбцу, каждой строке и каждой диагонали одно и то же число. </a:t>
            </a:r>
          </a:p>
          <a:p>
            <a:pPr marL="0" indent="0">
              <a:buNone/>
            </a:pPr>
            <a:r>
              <a:rPr lang="ru-RU" dirty="0"/>
              <a:t>Подобные квадраты широко применялись для вписывания шифруемого текста по приведенной в них нумерации.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82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СИММЕТРИЧНЫЕ КРИПТОСИСТЕМЫ</a:t>
            </a:r>
          </a:p>
          <a:p>
            <a:pPr marL="0" indent="0">
              <a:buNone/>
            </a:pPr>
            <a:r>
              <a:rPr lang="ru-RU" dirty="0"/>
              <a:t>Перестановка «Магический квадрат Дюрера»</a:t>
            </a:r>
          </a:p>
          <a:p>
            <a:pPr marL="0" indent="0">
              <a:buNone/>
            </a:pPr>
            <a:r>
              <a:rPr lang="ru-RU" dirty="0"/>
              <a:t>Если потом выписать содержимое таблицы по строкам, то получалась шифровка перестановкой букв.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707653"/>
              </p:ext>
            </p:extLst>
          </p:nvPr>
        </p:nvGraphicFramePr>
        <p:xfrm>
          <a:off x="2715064" y="3978558"/>
          <a:ext cx="7335396" cy="14630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833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3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3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606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СИММЕТРИЧНЫЕ КРИПТОСИСТЕМЫ</a:t>
            </a:r>
          </a:p>
          <a:p>
            <a:pPr marL="0" indent="0">
              <a:buNone/>
            </a:pPr>
            <a:r>
              <a:rPr lang="ru-RU" sz="1600" dirty="0"/>
              <a:t>Перестановка «Магический квадрат Дюрера»</a:t>
            </a:r>
          </a:p>
          <a:p>
            <a:pPr marL="0" indent="0">
              <a:buNone/>
            </a:pPr>
            <a:r>
              <a:rPr lang="ru-RU" sz="1600" dirty="0"/>
              <a:t>Например, требуется зашифровать фразу: «</a:t>
            </a:r>
            <a:r>
              <a:rPr lang="ru-RU" sz="1600" b="1" dirty="0"/>
              <a:t>РЕАЛЬНОСТЬ_БЫТИЯ</a:t>
            </a:r>
            <a:r>
              <a:rPr lang="ru-RU" sz="1600" dirty="0"/>
              <a:t>». Буквы этой фразы вписываются последовательно в квадрат согласно записанным в них числам: позиция буквы в предложении соответствует порядковому числу.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b="1" dirty="0"/>
              <a:t>ТЯЕОНАЫБИЬСРЛЬ_Т</a:t>
            </a:r>
            <a:endParaRPr lang="en-US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00546"/>
              </p:ext>
            </p:extLst>
          </p:nvPr>
        </p:nvGraphicFramePr>
        <p:xfrm>
          <a:off x="2729132" y="3856952"/>
          <a:ext cx="7321328" cy="14630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830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Т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Я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Е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О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Н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А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Ы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Б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И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Ь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С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Р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Л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Ь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BY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Т</a:t>
                      </a:r>
                      <a:endParaRPr lang="ru-BY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40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Стандарты шифрования:</a:t>
            </a:r>
          </a:p>
          <a:p>
            <a:pPr marL="0" indent="0">
              <a:buNone/>
            </a:pPr>
            <a:r>
              <a:rPr lang="ru-RU" b="1" dirty="0"/>
              <a:t>Достоинства</a:t>
            </a:r>
          </a:p>
          <a:p>
            <a:r>
              <a:rPr lang="ru-RU" dirty="0"/>
              <a:t>скорость на 3 порядка выше</a:t>
            </a:r>
          </a:p>
          <a:p>
            <a:r>
              <a:rPr lang="ru-RU" dirty="0"/>
              <a:t>простота реализации (за счёт более простых операций)</a:t>
            </a:r>
          </a:p>
          <a:p>
            <a:r>
              <a:rPr lang="ru-RU" dirty="0"/>
              <a:t>меньшая требуемая длина ключа для сопоставимой стойкости</a:t>
            </a:r>
          </a:p>
          <a:p>
            <a:r>
              <a:rPr lang="ru-RU" dirty="0"/>
              <a:t>изученность (за счёт большего возраста)</a:t>
            </a:r>
          </a:p>
          <a:p>
            <a:pPr marL="0" indent="0">
              <a:buNone/>
            </a:pPr>
            <a:r>
              <a:rPr lang="ru-RU" b="1" dirty="0"/>
              <a:t>Недостатки</a:t>
            </a:r>
            <a:endParaRPr lang="en-US" dirty="0"/>
          </a:p>
          <a:p>
            <a:r>
              <a:rPr lang="ru-RU" dirty="0"/>
              <a:t>сложность управления ключами в большой сети. Означает квадратичное возрастание числа пар ключей, которые надо генерировать, передавать, хранить и уничтожать в сети. Для сети в 10 абонентов требуется 45 ключей, для 100 уже 4950, для 1000 — 499500 и т. д.</a:t>
            </a:r>
          </a:p>
          <a:p>
            <a:r>
              <a:rPr lang="ru-RU" dirty="0"/>
              <a:t>сложность обмена ключами. Для применения необходимо решить проблему надёжной передачи ключей каждому абоненту, так как нужен секретный канал для передачи каждого ключа обеим сторонам.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854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Цезаря:</a:t>
            </a:r>
          </a:p>
          <a:p>
            <a:r>
              <a:rPr lang="ru-RU" sz="2400" dirty="0"/>
              <a:t>один из простых и наиболее широко известных методов шифрования.</a:t>
            </a:r>
          </a:p>
          <a:p>
            <a:r>
              <a:rPr lang="ru-RU" sz="2400" dirty="0"/>
              <a:t>Это вид шифра подстановки, в котором каждый символ в открытом тексте заменяется символом, находящимся на некотором постоянном числе позиций левее или правее него в алфавите. Например, в шифре со сдвигом вправо на 3, А была бы заменена на Г, Б станет Д, и так далее.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335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Цезаря:</a:t>
            </a:r>
          </a:p>
          <a:p>
            <a:r>
              <a:rPr lang="ru-RU" sz="2400" dirty="0"/>
              <a:t>Если сопоставить каждому символу алфавита его порядковый номер (нумеруя с 0), то шифрование и дешифрование можно выразить формулами модульной арифметики: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5106" t="63775" r="66223" b="28330"/>
          <a:stretch/>
        </p:blipFill>
        <p:spPr>
          <a:xfrm>
            <a:off x="2857649" y="4331368"/>
            <a:ext cx="4791124" cy="113899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30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Цезаря:</a:t>
            </a:r>
          </a:p>
          <a:p>
            <a:r>
              <a:rPr lang="ru-RU" sz="2400" dirty="0"/>
              <a:t>Шифрование с использованием ключа k = 3. Буква «Е» «сдвигается» на три буквы вперёд и становится буквой «З». Твёрдый знак, перемещённый на три буквы вперёд, становится буквой «Э», буква «Я», перемещённая на три буквы вперёд, становится буквой «В», и так далее. :</a:t>
            </a:r>
          </a:p>
          <a:p>
            <a:r>
              <a:rPr lang="ru-RU" sz="2400" dirty="0"/>
              <a:t>Исходный алфавит: АБВГДЕЁЖЗИЙКЛМНОПРСТУФХЦЧШЩЪЫЬЭЮЯ</a:t>
            </a:r>
          </a:p>
          <a:p>
            <a:r>
              <a:rPr lang="ru-RU" sz="2400" dirty="0"/>
              <a:t>Шифрованный:      ГДЕЁЖЗИЙКЛМНОПРСТУФХЦЧШЩЪЫЬЭЮЯАБВ </a:t>
            </a:r>
          </a:p>
          <a:p>
            <a:endParaRPr lang="ru-RU" sz="2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44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1" y="304800"/>
            <a:ext cx="8915399" cy="6146800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2000" b="1" dirty="0" smtClean="0"/>
              <a:t>ТЕМА</a:t>
            </a:r>
            <a:br>
              <a:rPr lang="ru-RU" sz="2000" b="1" dirty="0" smtClean="0"/>
            </a:b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 smtClean="0"/>
              <a:t>КРИПТОГРАФИЧЕСКАЯ ЗАЩИТА КОМПЬЮТЕРНОЙ ИНФОРМАЦИИ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2000" dirty="0"/>
              <a:t> 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1</a:t>
            </a:r>
            <a:r>
              <a:rPr lang="ru-RU" sz="2000" b="1" dirty="0"/>
              <a:t>. Принципы криптографической защиты информации. </a:t>
            </a:r>
            <a:r>
              <a:rPr lang="ru-RU" sz="2000" dirty="0"/>
              <a:t>Криптография как наука. Основные модели криптосистем. Требования к криптосистемам.</a:t>
            </a:r>
            <a:r>
              <a:rPr lang="ru-RU" sz="2000"/>
              <a:t/>
            </a:r>
            <a:br>
              <a:rPr lang="ru-RU" sz="2000"/>
            </a:br>
            <a:r>
              <a:rPr lang="ru-RU" sz="2000" b="1" smtClean="0"/>
              <a:t>2</a:t>
            </a:r>
            <a:r>
              <a:rPr lang="ru-RU" sz="2000" b="1" dirty="0"/>
              <a:t>. Симметричные криптосистемы</a:t>
            </a:r>
            <a:r>
              <a:rPr lang="ru-RU" sz="2000" b="1" i="1" dirty="0"/>
              <a:t>.</a:t>
            </a:r>
            <a:r>
              <a:rPr lang="ru-RU" sz="2000" b="1" dirty="0"/>
              <a:t> </a:t>
            </a:r>
            <a:r>
              <a:rPr lang="ru-RU" sz="2000" dirty="0"/>
              <a:t>Классические методы шифрования. Шифрование методами перестановки: простая перестановка, одиночная перестановка по ключу, двойная перестановка, магический квадрат, шифр </a:t>
            </a:r>
            <a:r>
              <a:rPr lang="ru-RU" sz="2000" dirty="0" err="1"/>
              <a:t>Кардано</a:t>
            </a:r>
            <a:r>
              <a:rPr lang="ru-RU" sz="2000" dirty="0"/>
              <a:t>, шифр Ришелье. Шифрование методами замены: </a:t>
            </a:r>
            <a:r>
              <a:rPr lang="ru-RU" sz="2000" dirty="0" err="1"/>
              <a:t>полибианский</a:t>
            </a:r>
            <a:r>
              <a:rPr lang="ru-RU" sz="2000" dirty="0"/>
              <a:t> квадрат, шифр Цезаря, шифр Цезаря с ключевым словом, аффинная система подстановок Цезаря, диск Альберти, шифр </a:t>
            </a:r>
            <a:r>
              <a:rPr lang="ru-RU" sz="2000" dirty="0" err="1"/>
              <a:t>Гронсфельда</a:t>
            </a:r>
            <a:r>
              <a:rPr lang="ru-RU" sz="2000" dirty="0"/>
              <a:t>, шифр </a:t>
            </a:r>
            <a:r>
              <a:rPr lang="ru-RU" sz="2000" dirty="0" err="1"/>
              <a:t>Виженера</a:t>
            </a:r>
            <a:r>
              <a:rPr lang="ru-RU" sz="2000" dirty="0"/>
              <a:t>, одноразовый блокнот. Понятие о генераторах псевдослучайной последовательности. Алгоритмы генерации. </a:t>
            </a:r>
            <a:br>
              <a:rPr lang="ru-RU" sz="2000" dirty="0"/>
            </a:br>
            <a:endParaRPr lang="ru-RU" sz="20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89211" y="5037196"/>
            <a:ext cx="8915399" cy="8604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1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Цезаря:</a:t>
            </a:r>
          </a:p>
          <a:p>
            <a:r>
              <a:rPr lang="ru-RU" sz="2400" dirty="0"/>
              <a:t>Оригинальный текст:</a:t>
            </a:r>
          </a:p>
          <a:p>
            <a:pPr marL="0" indent="0">
              <a:buNone/>
            </a:pPr>
            <a:r>
              <a:rPr lang="ru-RU" sz="2400" b="1" i="1" dirty="0"/>
              <a:t>ХОЧУ ЗАЧЁТ ПО </a:t>
            </a:r>
            <a:r>
              <a:rPr lang="ru-RU" sz="2400" b="1" i="1" dirty="0" smtClean="0"/>
              <a:t>ОИБ</a:t>
            </a:r>
            <a:r>
              <a:rPr lang="ru-RU" sz="2400" i="1" dirty="0" smtClean="0"/>
              <a:t>.</a:t>
            </a:r>
            <a:endParaRPr lang="ru-RU" sz="2400" i="1" dirty="0"/>
          </a:p>
          <a:p>
            <a:r>
              <a:rPr lang="ru-RU" sz="2400" dirty="0"/>
              <a:t>Шифрованный текст получается путём замены каждой буквы оригинального текста соответствующей буквой шифрованного алфавита:</a:t>
            </a:r>
          </a:p>
          <a:p>
            <a:pPr marL="0" indent="0">
              <a:buNone/>
            </a:pPr>
            <a:r>
              <a:rPr lang="ru-RU" sz="2400" b="1" i="1" dirty="0"/>
              <a:t>ШСЪЦ ЛГЪИХ ТС </a:t>
            </a:r>
            <a:r>
              <a:rPr lang="ru-RU" sz="2400" b="1" i="1" dirty="0" smtClean="0"/>
              <a:t>СЛД</a:t>
            </a:r>
            <a:r>
              <a:rPr lang="ru-RU" sz="2400" i="1" dirty="0" smtClean="0"/>
              <a:t>.</a:t>
            </a:r>
            <a:endParaRPr lang="ru-RU" sz="24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061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</a:t>
            </a:r>
            <a:r>
              <a:rPr lang="ru-RU" sz="2400" b="1" dirty="0" err="1"/>
              <a:t>Трисемуса</a:t>
            </a:r>
            <a:r>
              <a:rPr lang="ru-RU" sz="2400" b="1" dirty="0"/>
              <a:t>:</a:t>
            </a:r>
          </a:p>
          <a:p>
            <a:r>
              <a:rPr lang="ru-RU" sz="2400" dirty="0"/>
              <a:t>Представляет собой усовершенствованный шифр Цезаря, то есть шифр подстановки.  </a:t>
            </a:r>
          </a:p>
          <a:p>
            <a:r>
              <a:rPr lang="ru-RU" sz="2400" dirty="0"/>
              <a:t>По алгоритму шифрования, каждый символ сообщения смещается на символ, отстающий от данного на некоторый шаг.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991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</a:t>
            </a:r>
            <a:r>
              <a:rPr lang="ru-RU" sz="2400" b="1" dirty="0" err="1"/>
              <a:t>Трисемуса</a:t>
            </a:r>
            <a:r>
              <a:rPr lang="ru-RU" sz="2400" b="1" dirty="0"/>
              <a:t>:</a:t>
            </a:r>
          </a:p>
          <a:p>
            <a:r>
              <a:rPr lang="ru-RU" sz="2400" dirty="0"/>
              <a:t>Здесь шаг смещения делается переменным, то есть зависящим от каких-либо дополнительных факторов. Например, можно задать закон смещения в виде линейной функции (уравнения </a:t>
            </a:r>
            <a:r>
              <a:rPr lang="ru-RU" sz="2400" dirty="0" err="1"/>
              <a:t>зашифрования</a:t>
            </a:r>
            <a:r>
              <a:rPr lang="ru-RU" sz="2400" dirty="0"/>
              <a:t>) позиции шифруемой буквы. </a:t>
            </a:r>
          </a:p>
          <a:p>
            <a:r>
              <a:rPr lang="ru-RU" sz="2400" dirty="0"/>
              <a:t>Сама функция должна гарантировать целочисленное значение. Прямая функция шифрования должна иметь обратную функцию шифрования, тоже целочисленную.</a:t>
            </a:r>
            <a:endParaRPr lang="ru-RU" sz="24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007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Введем такое понятие:</a:t>
            </a:r>
          </a:p>
          <a:p>
            <a:r>
              <a:rPr lang="ru-RU" sz="2400" i="1" dirty="0"/>
              <a:t>Уравнением </a:t>
            </a:r>
            <a:r>
              <a:rPr lang="ru-RU" sz="2400" i="1" dirty="0" err="1"/>
              <a:t>зашифрования</a:t>
            </a:r>
            <a:r>
              <a:rPr lang="ru-RU" sz="2400" i="1" dirty="0"/>
              <a:t> </a:t>
            </a:r>
            <a:r>
              <a:rPr lang="ru-RU" sz="2400" dirty="0"/>
              <a:t>называется соотношение, описывающее процесс образования зашифрованных данных из открытых данных в результате преобразований, заданных алгоритмом криптографического преобразования.</a:t>
            </a:r>
          </a:p>
          <a:p>
            <a:endParaRPr lang="ru-RU" sz="24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187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b="1" dirty="0"/>
                  <a:t>Шифрование с использованием системы </a:t>
                </a:r>
                <a:r>
                  <a:rPr lang="ru-RU" sz="2400" b="1" dirty="0" err="1"/>
                  <a:t>Трисемуса</a:t>
                </a:r>
                <a:r>
                  <a:rPr lang="ru-RU" sz="2400" b="1" dirty="0"/>
                  <a:t>:</a:t>
                </a:r>
              </a:p>
              <a:p>
                <a:r>
                  <a:rPr lang="ru-RU" sz="2400" i="1" dirty="0"/>
                  <a:t>Уравнение </a:t>
                </a:r>
                <a:r>
                  <a:rPr lang="ru-RU" sz="2400" i="1" dirty="0" err="1"/>
                  <a:t>зашифрования</a:t>
                </a:r>
                <a:r>
                  <a:rPr lang="ru-RU" sz="2400" i="1" dirty="0"/>
                  <a:t> для шифра </a:t>
                </a:r>
                <a:r>
                  <a:rPr lang="ru-RU" sz="2400" i="1" dirty="0" err="1"/>
                  <a:t>Тритемиуса</a:t>
                </a:r>
                <a:r>
                  <a:rPr lang="ru-RU" sz="2400" i="1" dirty="0"/>
                  <a:t> имеет следующий вид: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400" i="1" dirty="0"/>
                        <m:t>L</m:t>
                      </m:r>
                      <m:r>
                        <m:rPr>
                          <m:nor/>
                        </m:rPr>
                        <a:rPr lang="ru-RU" sz="2400" i="1" dirty="0"/>
                        <m:t>=(</m:t>
                      </m:r>
                      <m:r>
                        <m:rPr>
                          <m:nor/>
                        </m:rPr>
                        <a:rPr lang="ru-RU" sz="2400" i="1" dirty="0"/>
                        <m:t>m</m:t>
                      </m:r>
                      <m:r>
                        <m:rPr>
                          <m:nor/>
                        </m:rPr>
                        <a:rPr lang="ru-RU" sz="2400" i="1" dirty="0"/>
                        <m:t>+</m:t>
                      </m:r>
                      <m:r>
                        <m:rPr>
                          <m:nor/>
                        </m:rPr>
                        <a:rPr lang="ru-RU" sz="2400" i="1" dirty="0"/>
                        <m:t>k</m:t>
                      </m:r>
                      <m:r>
                        <m:rPr>
                          <m:nor/>
                        </m:rPr>
                        <a:rPr lang="ru-RU" sz="2400" i="1" dirty="0"/>
                        <m:t>)</m:t>
                      </m:r>
                      <m:r>
                        <m:rPr>
                          <m:nor/>
                        </m:rPr>
                        <a:rPr lang="en-US" sz="2400" b="0" i="1" dirty="0" smtClean="0"/>
                        <m:t>mod</m:t>
                      </m:r>
                      <m:r>
                        <m:rPr>
                          <m:nor/>
                        </m:rPr>
                        <a:rPr lang="ru-RU" sz="2400" i="1" dirty="0"/>
                        <m:t> </m:t>
                      </m:r>
                      <m:r>
                        <m:rPr>
                          <m:nor/>
                        </m:rPr>
                        <a:rPr lang="ru-RU" sz="2400" i="1" dirty="0"/>
                        <m:t>N</m:t>
                      </m:r>
                    </m:oMath>
                  </m:oMathPara>
                </a14:m>
                <a:endParaRPr lang="en-US" sz="2400" i="1" dirty="0"/>
              </a:p>
              <a:p>
                <a:r>
                  <a:rPr lang="ru-RU" sz="2400" i="1" dirty="0"/>
                  <a:t>Некоторые варианты вычисления шага смещения k: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400" i="1" dirty="0"/>
                      <m:t>k</m:t>
                    </m:r>
                    <m:r>
                      <m:rPr>
                        <m:nor/>
                      </m:rPr>
                      <a:rPr lang="ru-RU" sz="2400" i="1" dirty="0"/>
                      <m:t>=</m:t>
                    </m:r>
                    <m:r>
                      <m:rPr>
                        <m:nor/>
                      </m:rPr>
                      <a:rPr lang="en-US" sz="2400" b="0" i="1" dirty="0" smtClean="0"/>
                      <m:t>A</m:t>
                    </m:r>
                    <m:r>
                      <m:rPr>
                        <m:nor/>
                      </m:rPr>
                      <a:rPr lang="en-US" sz="2400" b="0" i="1" dirty="0" smtClean="0"/>
                      <m:t>∗</m:t>
                    </m:r>
                    <m:r>
                      <m:rPr>
                        <m:nor/>
                      </m:rPr>
                      <a:rPr lang="en-US" sz="2400" b="0" i="1" dirty="0" smtClean="0"/>
                      <m:t>p</m:t>
                    </m:r>
                    <m:r>
                      <m:rPr>
                        <m:nor/>
                      </m:rPr>
                      <a:rPr lang="ru-RU" sz="2400" i="1" dirty="0"/>
                      <m:t>+</m:t>
                    </m:r>
                    <m:r>
                      <m:rPr>
                        <m:nor/>
                      </m:rPr>
                      <a:rPr lang="en-US" sz="2400" b="0" i="1" dirty="0" smtClean="0"/>
                      <m:t>B</m:t>
                    </m:r>
                  </m:oMath>
                </a14:m>
                <a:r>
                  <a:rPr lang="ru-RU" sz="2400" i="1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1" dirty="0" smtClean="0"/>
                      <m:t>k</m:t>
                    </m:r>
                    <m:r>
                      <m:rPr>
                        <m:nor/>
                      </m:rPr>
                      <a:rPr lang="ru-RU" sz="2400" i="1" dirty="0"/>
                      <m:t>=</m:t>
                    </m:r>
                    <m:r>
                      <m:rPr>
                        <m:nor/>
                      </m:rPr>
                      <a:rPr lang="en-US" sz="2400" b="0" i="1" dirty="0" smtClean="0"/>
                      <m:t>A</m:t>
                    </m:r>
                    <m:r>
                      <m:rPr>
                        <m:nor/>
                      </m:rPr>
                      <a:rPr lang="en-US" sz="2400" b="0" i="1" dirty="0" smtClean="0"/>
                      <m:t>∗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ru-RU" sz="2400" i="1" dirty="0"/>
                      <m:t>+</m:t>
                    </m:r>
                    <m:r>
                      <m:rPr>
                        <m:nor/>
                      </m:rPr>
                      <a:rPr lang="en-US" sz="2400" b="0" i="1" dirty="0" smtClean="0"/>
                      <m:t>B</m:t>
                    </m:r>
                    <m:r>
                      <m:rPr>
                        <m:nor/>
                      </m:rPr>
                      <a:rPr lang="en-US" sz="2400" b="0" i="1" dirty="0" smtClean="0"/>
                      <m:t>∗</m:t>
                    </m:r>
                    <m:r>
                      <m:rPr>
                        <m:nor/>
                      </m:rPr>
                      <a:rPr lang="en-US" sz="2400" b="0" i="1" dirty="0" smtClean="0"/>
                      <m:t>p</m:t>
                    </m:r>
                    <m:r>
                      <m:rPr>
                        <m:nor/>
                      </m:rPr>
                      <a:rPr lang="ru-RU" sz="2400" i="1" dirty="0"/>
                      <m:t>+</m:t>
                    </m:r>
                    <m:r>
                      <m:rPr>
                        <m:nor/>
                      </m:rPr>
                      <a:rPr lang="en-US" sz="2400" b="0" i="1" dirty="0" smtClean="0"/>
                      <m:t>C</m:t>
                    </m:r>
                  </m:oMath>
                </a14:m>
                <a:r>
                  <a:rPr lang="ru-RU" sz="2400" i="1" dirty="0"/>
                  <a:t>,</a:t>
                </a:r>
              </a:p>
              <a:p>
                <a:pPr marL="0" indent="0">
                  <a:buNone/>
                </a:pPr>
                <a:r>
                  <a:rPr lang="ru-RU" sz="2400" i="1" dirty="0"/>
                  <a:t>где p — позиция буквы в сообщении; A, B, C — ключи.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94" t="-1290" b="-3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612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b="1" dirty="0"/>
                  <a:t>Шифрование с использованием системы </a:t>
                </a:r>
                <a:r>
                  <a:rPr lang="ru-RU" sz="2000" b="1" dirty="0" err="1"/>
                  <a:t>Трисемуса</a:t>
                </a:r>
                <a:r>
                  <a:rPr lang="ru-RU" sz="2000" b="1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i="1" dirty="0"/>
                  <a:t>Определяем порядковый номер шифруемой буквы в тексте.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i="1" dirty="0"/>
                  <a:t>Определяем код буквы в алфавите.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i="1" dirty="0"/>
                  <a:t>Вычисляем смещение k.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i="1" dirty="0"/>
                  <a:t>Находим код зашифрованной буквы, пользуясь нашим уравнением </a:t>
                </a:r>
                <a:r>
                  <a:rPr lang="ru-RU" sz="2000" i="1" dirty="0" err="1"/>
                  <a:t>зашифрования</a:t>
                </a:r>
                <a:r>
                  <a:rPr lang="ru-RU" sz="2000" i="1" dirty="0"/>
                  <a:t>.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i="1" dirty="0">
                        <a:latin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/>
                  <a:t/>
                </a:r>
                <a:br>
                  <a:rPr lang="en-US" sz="2000" i="1" dirty="0"/>
                </a:br>
                <a:r>
                  <a:rPr lang="ru-RU" sz="2000" i="1" dirty="0" err="1"/>
                  <a:t>Расшифрование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 dirty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en-US" sz="2000" i="1" dirty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i="1" dirty="0">
                        <a:latin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000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i="1" dirty="0"/>
                  <a:t>По коду L восстанавливаем очередную букву криптограммы.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i="1" dirty="0"/>
                  <a:t>Повторяем пункты 1..5 до окончания текста шифрограммы.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52" t="-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649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000" b="1" dirty="0"/>
              <a:t>Шифрование с использованием системы </a:t>
            </a:r>
            <a:r>
              <a:rPr lang="ru-RU" sz="2000" b="1" dirty="0" err="1"/>
              <a:t>Трисемуса</a:t>
            </a:r>
            <a:r>
              <a:rPr lang="ru-RU" sz="2000" b="1" dirty="0"/>
              <a:t>:</a:t>
            </a:r>
          </a:p>
          <a:p>
            <a:pPr marL="0" indent="0">
              <a:buNone/>
            </a:pPr>
            <a:r>
              <a:rPr lang="ru-RU" sz="2000" dirty="0"/>
              <a:t>Для </a:t>
            </a:r>
            <a:r>
              <a:rPr lang="en-US" sz="2000" dirty="0"/>
              <a:t>k=2p^2+5p+3 </a:t>
            </a:r>
            <a:r>
              <a:rPr lang="ru-RU" sz="2000" dirty="0"/>
              <a:t>и алфавита: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Оригинальный текст:</a:t>
            </a:r>
          </a:p>
          <a:p>
            <a:pPr marL="0" indent="0">
              <a:buNone/>
            </a:pPr>
            <a:r>
              <a:rPr lang="ru-RU" sz="2000" i="1" dirty="0"/>
              <a:t>Съешь же ещё этих мягких французских булок, да выпей чаю.</a:t>
            </a:r>
          </a:p>
          <a:p>
            <a:pPr marL="0" indent="0">
              <a:buNone/>
            </a:pPr>
            <a:r>
              <a:rPr lang="ru-RU" sz="2000" dirty="0"/>
              <a:t>Шифрованный текст:</a:t>
            </a:r>
          </a:p>
          <a:p>
            <a:pPr marL="0" indent="0">
              <a:buNone/>
            </a:pPr>
            <a:r>
              <a:rPr lang="ru-RU" sz="2000" i="1" dirty="0"/>
              <a:t>ФБЩШЛГД Ч.ЪСЧДП ЕО,ЧЁЬЙЙЛЮЩЛ РЬА РЙХАКЕЛ,РЮШЮЭ,НТЩВ,ПЁФЦВ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26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15922"/>
              </p:ext>
            </p:extLst>
          </p:nvPr>
        </p:nvGraphicFramePr>
        <p:xfrm>
          <a:off x="2589212" y="2932096"/>
          <a:ext cx="8233488" cy="134124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5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41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856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24"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6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24">
                <a:tc>
                  <a:txBody>
                    <a:bodyPr/>
                    <a:lstStyle/>
                    <a:p>
                      <a:r>
                        <a:rPr lang="ru-RU" sz="140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833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30D9B-EFB9-4A44-A895-817CC52D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4B6A11-F19E-4470-85BE-03148C1A0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Зашифруем сообщение «</a:t>
            </a:r>
            <a:r>
              <a:rPr lang="ru-RU" b="1" dirty="0"/>
              <a:t>САМАЯ ЛУЧШАЯ РАБОТА</a:t>
            </a:r>
            <a:r>
              <a:rPr lang="ru-RU" dirty="0"/>
              <a:t>»</a:t>
            </a:r>
          </a:p>
          <a:p>
            <a:pPr marL="0" indent="0">
              <a:buNone/>
            </a:pPr>
            <a:r>
              <a:rPr lang="ru-RU" dirty="0"/>
              <a:t>В качестве ключа возьмем слово «Правитель»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Получим зашифрованное сообщение «</a:t>
            </a:r>
            <a:r>
              <a:rPr lang="ru-RU" b="1" dirty="0"/>
              <a:t>ЪГЧГЛ КЫПРГЛ БГНЩЗГ</a:t>
            </a:r>
            <a:r>
              <a:rPr lang="ru-RU" dirty="0"/>
              <a:t>»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BY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65F7A6-0548-4676-827A-7205B380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27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AEAFCFA-07DD-470C-8316-37F7856D5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51412"/>
              </p:ext>
            </p:extLst>
          </p:nvPr>
        </p:nvGraphicFramePr>
        <p:xfrm>
          <a:off x="3716592" y="3016044"/>
          <a:ext cx="5220928" cy="2175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2616">
                  <a:extLst>
                    <a:ext uri="{9D8B030D-6E8A-4147-A177-3AD203B41FA5}">
                      <a16:colId xmlns:a16="http://schemas.microsoft.com/office/drawing/2014/main" val="1591166236"/>
                    </a:ext>
                  </a:extLst>
                </a:gridCol>
                <a:gridCol w="652616">
                  <a:extLst>
                    <a:ext uri="{9D8B030D-6E8A-4147-A177-3AD203B41FA5}">
                      <a16:colId xmlns:a16="http://schemas.microsoft.com/office/drawing/2014/main" val="3430602167"/>
                    </a:ext>
                  </a:extLst>
                </a:gridCol>
                <a:gridCol w="652616">
                  <a:extLst>
                    <a:ext uri="{9D8B030D-6E8A-4147-A177-3AD203B41FA5}">
                      <a16:colId xmlns:a16="http://schemas.microsoft.com/office/drawing/2014/main" val="1512511742"/>
                    </a:ext>
                  </a:extLst>
                </a:gridCol>
                <a:gridCol w="652616">
                  <a:extLst>
                    <a:ext uri="{9D8B030D-6E8A-4147-A177-3AD203B41FA5}">
                      <a16:colId xmlns:a16="http://schemas.microsoft.com/office/drawing/2014/main" val="906090335"/>
                    </a:ext>
                  </a:extLst>
                </a:gridCol>
                <a:gridCol w="652616">
                  <a:extLst>
                    <a:ext uri="{9D8B030D-6E8A-4147-A177-3AD203B41FA5}">
                      <a16:colId xmlns:a16="http://schemas.microsoft.com/office/drawing/2014/main" val="246591254"/>
                    </a:ext>
                  </a:extLst>
                </a:gridCol>
                <a:gridCol w="652616">
                  <a:extLst>
                    <a:ext uri="{9D8B030D-6E8A-4147-A177-3AD203B41FA5}">
                      <a16:colId xmlns:a16="http://schemas.microsoft.com/office/drawing/2014/main" val="2305007152"/>
                    </a:ext>
                  </a:extLst>
                </a:gridCol>
                <a:gridCol w="652616">
                  <a:extLst>
                    <a:ext uri="{9D8B030D-6E8A-4147-A177-3AD203B41FA5}">
                      <a16:colId xmlns:a16="http://schemas.microsoft.com/office/drawing/2014/main" val="1943637122"/>
                    </a:ext>
                  </a:extLst>
                </a:gridCol>
                <a:gridCol w="652616">
                  <a:extLst>
                    <a:ext uri="{9D8B030D-6E8A-4147-A177-3AD203B41FA5}">
                      <a16:colId xmlns:a16="http://schemas.microsoft.com/office/drawing/2014/main" val="2246284955"/>
                    </a:ext>
                  </a:extLst>
                </a:gridCol>
              </a:tblGrid>
              <a:tr h="543847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п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р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а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в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и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т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е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л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7322486"/>
                  </a:ext>
                </a:extLst>
              </a:tr>
              <a:tr h="543847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ь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б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г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д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ж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з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й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к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5216233"/>
                  </a:ext>
                </a:extLst>
              </a:tr>
              <a:tr h="543847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м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н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о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с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у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ф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х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ц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5002634"/>
                  </a:ext>
                </a:extLst>
              </a:tr>
              <a:tr h="543847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ч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ш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щ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ъ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ы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э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ю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 dirty="0">
                          <a:effectLst/>
                        </a:rPr>
                        <a:t>я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4787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28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</a:t>
            </a:r>
            <a:r>
              <a:rPr lang="ru-RU" sz="2400" b="1" dirty="0" err="1"/>
              <a:t>Плейфера</a:t>
            </a:r>
            <a:r>
              <a:rPr lang="ru-RU" sz="2400" b="1" dirty="0"/>
              <a:t>:</a:t>
            </a:r>
          </a:p>
          <a:p>
            <a:r>
              <a:rPr lang="ru-RU" sz="2400" dirty="0"/>
              <a:t>Представляет собой ручную симметричную </a:t>
            </a:r>
            <a:br>
              <a:rPr lang="ru-RU" sz="2400" dirty="0"/>
            </a:br>
            <a:r>
              <a:rPr lang="ru-RU" sz="2400" dirty="0"/>
              <a:t>технику шифрования, в которой впервые использована замена биграмм.</a:t>
            </a:r>
          </a:p>
          <a:p>
            <a:r>
              <a:rPr lang="ru-RU" sz="2400" dirty="0"/>
              <a:t>Шифр предусматривает шифрование пар символов (биграмм) вместо одиночных символов, как в шифре подстановки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747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</a:t>
            </a:r>
            <a:r>
              <a:rPr lang="ru-RU" sz="2400" b="1" dirty="0" err="1"/>
              <a:t>Плейфера</a:t>
            </a:r>
            <a:r>
              <a:rPr lang="ru-RU" sz="2400" b="1" dirty="0"/>
              <a:t>:</a:t>
            </a:r>
          </a:p>
          <a:p>
            <a:r>
              <a:rPr lang="ru-RU" sz="2400" dirty="0"/>
              <a:t>Шифр </a:t>
            </a:r>
            <a:r>
              <a:rPr lang="ru-RU" sz="2400" dirty="0" err="1"/>
              <a:t>Плейфера</a:t>
            </a:r>
            <a:r>
              <a:rPr lang="ru-RU" sz="2400" dirty="0"/>
              <a:t> использует матрицу 5х5 (для латинского алфавита, для кириллического алфавита необходимо увеличить размер матрицы до 4х8), содержащую ключевое слово или фразу.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3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основе криптографических методов защиты информации лежат математические алгоритмы преобразования (шифрования) данных с целью их защиты от прочтения незаконными пользователями. Различают математические дисциплины: криптографию и </a:t>
            </a:r>
            <a:r>
              <a:rPr lang="ru-RU" dirty="0" err="1"/>
              <a:t>криптоанализ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i="1" dirty="0" err="1"/>
              <a:t>Криптоанализ</a:t>
            </a:r>
            <a:r>
              <a:rPr lang="ru-RU" i="1" dirty="0"/>
              <a:t> </a:t>
            </a:r>
            <a:r>
              <a:rPr lang="ru-RU" dirty="0"/>
              <a:t>– наука о методах и способах вскрытия шифров и кодов, анализа надежности </a:t>
            </a:r>
            <a:r>
              <a:rPr lang="ru-RU" dirty="0" err="1"/>
              <a:t>криптоалгоритмов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i="1" dirty="0"/>
              <a:t>Криптография </a:t>
            </a:r>
            <a:r>
              <a:rPr lang="ru-RU" dirty="0"/>
              <a:t>– наука (искусство) о защите информации от прочтения ее посторонними, о методах преобразования (шифрования) информации с целью ее защиты от незаконных пользователей.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1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</a:t>
            </a:r>
            <a:r>
              <a:rPr lang="ru-RU" sz="2400" b="1" dirty="0" err="1"/>
              <a:t>Плейфера</a:t>
            </a:r>
            <a:r>
              <a:rPr lang="ru-RU" sz="2400" b="1" dirty="0"/>
              <a:t>:</a:t>
            </a:r>
          </a:p>
          <a:p>
            <a:pPr marL="0" indent="0">
              <a:buNone/>
            </a:pPr>
            <a:r>
              <a:rPr lang="ru-RU" sz="2400" dirty="0"/>
              <a:t>Для создания матрицы и использования шифра достаточно запомнить ключевое слово и четыре простых правила. </a:t>
            </a:r>
          </a:p>
          <a:p>
            <a:pPr marL="0" indent="0">
              <a:buNone/>
            </a:pPr>
            <a:r>
              <a:rPr lang="ru-RU" sz="2400" dirty="0"/>
              <a:t>Чтобы составить ключевую матрицу, в первую очередь нужно заполнить пустые ячейки матрицы буквами ключевого слова (не записывая повторяющиеся символы), потом заполнить оставшиеся ячейки матрицы символами алфавита, не встречающимися в ключевом слове, по порядку.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112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</a:t>
            </a:r>
            <a:r>
              <a:rPr lang="ru-RU" sz="2400" b="1" dirty="0" err="1"/>
              <a:t>Плейфера</a:t>
            </a:r>
            <a:r>
              <a:rPr lang="ru-RU" sz="2400" b="1" dirty="0"/>
              <a:t>: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Если два символа биграммы совпадают (или если остался один символ), добавляем после первого символа «Ъ», зашифровываем новую пару символов и продолжаем.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Если символы биграммы исходного текста встречаются в одной строке, то эти символы замещаются на символы, расположенные в ближайших столбцах справа от соответствующих символов. Если символ является последним в строке, то он заменяется на первый символ этой же строки.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Если символы биграммы исходного текста встречаются в одном столбце, то они преобразуются в символы того же столбца, находящиеся непосредственно под ними. Если символ является нижним в столбце, то он заменяется на первый символ этого же столбца.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Если символы биграммы исходного текста находятся в разных столбцах и разных строках, то они заменяются на символы, находящиеся в тех же строках, но соответствующие другим углам прямоугольника.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694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FCFFC-58D3-4A5C-90C3-6BDC02C3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C18D07-11E4-4F7A-96DF-580594D60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Разобьем слово «Россия» на биграммы</a:t>
            </a:r>
          </a:p>
          <a:p>
            <a:pPr marL="0" indent="0">
              <a:buNone/>
            </a:pPr>
            <a:r>
              <a:rPr lang="ru-RU" dirty="0"/>
              <a:t>РО СЪ СИ ЯЪ</a:t>
            </a:r>
          </a:p>
          <a:p>
            <a:pPr marL="0" indent="0">
              <a:buNone/>
            </a:pPr>
            <a:r>
              <a:rPr lang="ru-RU" dirty="0"/>
              <a:t>Используем ключ «АВИАЦИЯ», тогда матрица примет вид:</a:t>
            </a:r>
          </a:p>
          <a:p>
            <a:pPr marL="0" indent="0">
              <a:buNone/>
            </a:pPr>
            <a:endParaRPr lang="ru-BY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8BF303-A591-41AC-ADD6-BCFA7F11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32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B76B55B-5B09-43A7-9FD9-4C40ECD4F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58715"/>
              </p:ext>
            </p:extLst>
          </p:nvPr>
        </p:nvGraphicFramePr>
        <p:xfrm>
          <a:off x="4737884" y="3565356"/>
          <a:ext cx="4618056" cy="2187800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577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257">
                  <a:extLst>
                    <a:ext uri="{9D8B030D-6E8A-4147-A177-3AD203B41FA5}">
                      <a16:colId xmlns:a16="http://schemas.microsoft.com/office/drawing/2014/main" val="3924100742"/>
                    </a:ext>
                  </a:extLst>
                </a:gridCol>
                <a:gridCol w="577257">
                  <a:extLst>
                    <a:ext uri="{9D8B030D-6E8A-4147-A177-3AD203B41FA5}">
                      <a16:colId xmlns:a16="http://schemas.microsoft.com/office/drawing/2014/main" val="4291043408"/>
                    </a:ext>
                  </a:extLst>
                </a:gridCol>
                <a:gridCol w="577257">
                  <a:extLst>
                    <a:ext uri="{9D8B030D-6E8A-4147-A177-3AD203B41FA5}">
                      <a16:colId xmlns:a16="http://schemas.microsoft.com/office/drawing/2014/main" val="145548648"/>
                    </a:ext>
                  </a:extLst>
                </a:gridCol>
              </a:tblGrid>
              <a:tr h="5469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в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ц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я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б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д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9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е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ж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з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й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к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л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н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9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п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с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т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у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ф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х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9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ч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ш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щ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ъ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э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ю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774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</a:t>
            </a:r>
            <a:r>
              <a:rPr lang="ru-RU" sz="2400" b="1" dirty="0" err="1"/>
              <a:t>Плейфера</a:t>
            </a:r>
            <a:r>
              <a:rPr lang="ru-RU" sz="2400" b="1" dirty="0"/>
              <a:t>:</a:t>
            </a:r>
          </a:p>
          <a:p>
            <a:pPr marL="0" indent="0">
              <a:buNone/>
            </a:pPr>
            <a:r>
              <a:rPr lang="ru-RU" sz="2000" dirty="0"/>
              <a:t>Зашифруем биграммы сообщения по приведенным выше правилам: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1. </a:t>
            </a:r>
            <a:r>
              <a:rPr lang="ru-RU" sz="2000" dirty="0"/>
              <a:t>Биграмма АЮ</a:t>
            </a:r>
            <a:r>
              <a:rPr lang="en-US" sz="2000" dirty="0"/>
              <a:t> </a:t>
            </a:r>
            <a:r>
              <a:rPr lang="ru-RU" sz="2000" dirty="0"/>
              <a:t>формирует прямоугольник, заменяем её на ДЧ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2. </a:t>
            </a:r>
            <a:r>
              <a:rPr lang="ru-RU" sz="2000" dirty="0"/>
              <a:t>Биграмма ЖШ</a:t>
            </a:r>
            <a:r>
              <a:rPr lang="en-US" sz="2000" dirty="0"/>
              <a:t> </a:t>
            </a:r>
            <a:r>
              <a:rPr lang="ru-RU" sz="2000" dirty="0"/>
              <a:t>расположена в одном столбце, заменяем её на ПВ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3. </a:t>
            </a:r>
            <a:r>
              <a:rPr lang="ru-RU" sz="2000" dirty="0"/>
              <a:t>Биграмма З</a:t>
            </a:r>
            <a:r>
              <a:rPr lang="en-US" sz="2000" dirty="0"/>
              <a:t>H </a:t>
            </a:r>
            <a:r>
              <a:rPr lang="ru-RU" sz="2000" dirty="0"/>
              <a:t>расположена в </a:t>
            </a:r>
            <a:r>
              <a:rPr lang="ru-RU" sz="2000"/>
              <a:t>одной строке, </a:t>
            </a:r>
            <a:r>
              <a:rPr lang="ru-RU" sz="2000" dirty="0"/>
              <a:t>заменяем её на ЙЕ</a:t>
            </a:r>
            <a:r>
              <a:rPr lang="en-US" sz="2000" dirty="0"/>
              <a:t>.</a:t>
            </a:r>
            <a:br>
              <a:rPr lang="en-US" sz="2000" dirty="0"/>
            </a:b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33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E59FD94-6241-4601-ACA3-873BC25FE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709270"/>
              </p:ext>
            </p:extLst>
          </p:nvPr>
        </p:nvGraphicFramePr>
        <p:xfrm>
          <a:off x="250723" y="1740310"/>
          <a:ext cx="2338493" cy="1814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6566">
                  <a:extLst>
                    <a:ext uri="{9D8B030D-6E8A-4147-A177-3AD203B41FA5}">
                      <a16:colId xmlns:a16="http://schemas.microsoft.com/office/drawing/2014/main" val="2671367536"/>
                    </a:ext>
                  </a:extLst>
                </a:gridCol>
                <a:gridCol w="343616">
                  <a:extLst>
                    <a:ext uri="{9D8B030D-6E8A-4147-A177-3AD203B41FA5}">
                      <a16:colId xmlns:a16="http://schemas.microsoft.com/office/drawing/2014/main" val="3086724063"/>
                    </a:ext>
                  </a:extLst>
                </a:gridCol>
                <a:gridCol w="286346">
                  <a:extLst>
                    <a:ext uri="{9D8B030D-6E8A-4147-A177-3AD203B41FA5}">
                      <a16:colId xmlns:a16="http://schemas.microsoft.com/office/drawing/2014/main" val="1978595256"/>
                    </a:ext>
                  </a:extLst>
                </a:gridCol>
                <a:gridCol w="248167">
                  <a:extLst>
                    <a:ext uri="{9D8B030D-6E8A-4147-A177-3AD203B41FA5}">
                      <a16:colId xmlns:a16="http://schemas.microsoft.com/office/drawing/2014/main" val="204158192"/>
                    </a:ext>
                  </a:extLst>
                </a:gridCol>
                <a:gridCol w="267256">
                  <a:extLst>
                    <a:ext uri="{9D8B030D-6E8A-4147-A177-3AD203B41FA5}">
                      <a16:colId xmlns:a16="http://schemas.microsoft.com/office/drawing/2014/main" val="3523520911"/>
                    </a:ext>
                  </a:extLst>
                </a:gridCol>
                <a:gridCol w="272029">
                  <a:extLst>
                    <a:ext uri="{9D8B030D-6E8A-4147-A177-3AD203B41FA5}">
                      <a16:colId xmlns:a16="http://schemas.microsoft.com/office/drawing/2014/main" val="1595450287"/>
                    </a:ext>
                  </a:extLst>
                </a:gridCol>
                <a:gridCol w="286346">
                  <a:extLst>
                    <a:ext uri="{9D8B030D-6E8A-4147-A177-3AD203B41FA5}">
                      <a16:colId xmlns:a16="http://schemas.microsoft.com/office/drawing/2014/main" val="4008391877"/>
                    </a:ext>
                  </a:extLst>
                </a:gridCol>
                <a:gridCol w="248167">
                  <a:extLst>
                    <a:ext uri="{9D8B030D-6E8A-4147-A177-3AD203B41FA5}">
                      <a16:colId xmlns:a16="http://schemas.microsoft.com/office/drawing/2014/main" val="826720352"/>
                    </a:ext>
                  </a:extLst>
                </a:gridCol>
              </a:tblGrid>
              <a:tr h="453512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в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ц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я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б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д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1976173"/>
                  </a:ext>
                </a:extLst>
              </a:tr>
              <a:tr h="453512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е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ж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з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й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к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л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н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4990959"/>
                  </a:ext>
                </a:extLst>
              </a:tr>
              <a:tr h="453512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п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с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т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у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ф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х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4279480"/>
                  </a:ext>
                </a:extLst>
              </a:tr>
              <a:tr h="453512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ч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ш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щ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ъ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э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ю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445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099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89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Зашифруем сообщение </a:t>
            </a:r>
          </a:p>
          <a:p>
            <a:pPr marL="0" indent="0">
              <a:buNone/>
            </a:pPr>
            <a:r>
              <a:rPr lang="ru-RU" sz="2400" dirty="0"/>
              <a:t>«СКАЖИ КА ДЯДЯ ВЕДЬ НЕ ДАРОМ</a:t>
            </a:r>
            <a:r>
              <a:rPr lang="en-US" sz="2400" dirty="0"/>
              <a:t>»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Разбиваем на биграммы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СК АЖ ИК АД ЯД ЯВ ЕД ЬН ЕД АР ОМ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ru-RU" sz="2400" dirty="0"/>
              <a:t>Получаем зашифрованный текст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ru-RU" sz="2400" dirty="0"/>
              <a:t> </a:t>
            </a:r>
            <a:r>
              <a:rPr lang="ru-RU" sz="2400" i="1" dirty="0"/>
              <a:t>«ТЙ ВЕ ЯЗ ВА БА БИ НА ЮЛ НА ИО ФЕ»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34</a:t>
            </a:fld>
            <a:endParaRPr lang="ru-RU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D7A0812-3003-4354-8EBF-748C5098C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62625"/>
              </p:ext>
            </p:extLst>
          </p:nvPr>
        </p:nvGraphicFramePr>
        <p:xfrm>
          <a:off x="250719" y="2268668"/>
          <a:ext cx="2338493" cy="1814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6566">
                  <a:extLst>
                    <a:ext uri="{9D8B030D-6E8A-4147-A177-3AD203B41FA5}">
                      <a16:colId xmlns:a16="http://schemas.microsoft.com/office/drawing/2014/main" val="2671367536"/>
                    </a:ext>
                  </a:extLst>
                </a:gridCol>
                <a:gridCol w="343616">
                  <a:extLst>
                    <a:ext uri="{9D8B030D-6E8A-4147-A177-3AD203B41FA5}">
                      <a16:colId xmlns:a16="http://schemas.microsoft.com/office/drawing/2014/main" val="3086724063"/>
                    </a:ext>
                  </a:extLst>
                </a:gridCol>
                <a:gridCol w="286346">
                  <a:extLst>
                    <a:ext uri="{9D8B030D-6E8A-4147-A177-3AD203B41FA5}">
                      <a16:colId xmlns:a16="http://schemas.microsoft.com/office/drawing/2014/main" val="1978595256"/>
                    </a:ext>
                  </a:extLst>
                </a:gridCol>
                <a:gridCol w="248167">
                  <a:extLst>
                    <a:ext uri="{9D8B030D-6E8A-4147-A177-3AD203B41FA5}">
                      <a16:colId xmlns:a16="http://schemas.microsoft.com/office/drawing/2014/main" val="204158192"/>
                    </a:ext>
                  </a:extLst>
                </a:gridCol>
                <a:gridCol w="267256">
                  <a:extLst>
                    <a:ext uri="{9D8B030D-6E8A-4147-A177-3AD203B41FA5}">
                      <a16:colId xmlns:a16="http://schemas.microsoft.com/office/drawing/2014/main" val="3523520911"/>
                    </a:ext>
                  </a:extLst>
                </a:gridCol>
                <a:gridCol w="272029">
                  <a:extLst>
                    <a:ext uri="{9D8B030D-6E8A-4147-A177-3AD203B41FA5}">
                      <a16:colId xmlns:a16="http://schemas.microsoft.com/office/drawing/2014/main" val="1595450287"/>
                    </a:ext>
                  </a:extLst>
                </a:gridCol>
                <a:gridCol w="286346">
                  <a:extLst>
                    <a:ext uri="{9D8B030D-6E8A-4147-A177-3AD203B41FA5}">
                      <a16:colId xmlns:a16="http://schemas.microsoft.com/office/drawing/2014/main" val="4008391877"/>
                    </a:ext>
                  </a:extLst>
                </a:gridCol>
                <a:gridCol w="248167">
                  <a:extLst>
                    <a:ext uri="{9D8B030D-6E8A-4147-A177-3AD203B41FA5}">
                      <a16:colId xmlns:a16="http://schemas.microsoft.com/office/drawing/2014/main" val="826720352"/>
                    </a:ext>
                  </a:extLst>
                </a:gridCol>
              </a:tblGrid>
              <a:tr h="453512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в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ц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я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б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д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1976173"/>
                  </a:ext>
                </a:extLst>
              </a:tr>
              <a:tr h="453512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е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ж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з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й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к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л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н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4990959"/>
                  </a:ext>
                </a:extLst>
              </a:tr>
              <a:tr h="453512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п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с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т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у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ф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х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4279480"/>
                  </a:ext>
                </a:extLst>
              </a:tr>
              <a:tr h="453512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ч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ш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щ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ъ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э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ru-RU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ю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445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914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</a:t>
            </a:r>
            <a:r>
              <a:rPr lang="ru-RU" sz="2400" b="1" dirty="0" err="1"/>
              <a:t>Вижинера</a:t>
            </a:r>
            <a:r>
              <a:rPr lang="ru-RU" sz="2400" b="1" dirty="0"/>
              <a:t>:</a:t>
            </a:r>
          </a:p>
          <a:p>
            <a:r>
              <a:rPr lang="ru-RU" sz="2400" dirty="0"/>
              <a:t>Представляет собой метод </a:t>
            </a:r>
            <a:r>
              <a:rPr lang="ru-RU" sz="2400" dirty="0" err="1"/>
              <a:t>полиалфавитного</a:t>
            </a:r>
            <a:r>
              <a:rPr lang="ru-RU" sz="2400" dirty="0"/>
              <a:t> </a:t>
            </a:r>
            <a:br>
              <a:rPr lang="ru-RU" sz="2400" dirty="0"/>
            </a:br>
            <a:r>
              <a:rPr lang="ru-RU" sz="2400" dirty="0"/>
              <a:t>шифрования буквенного текста с использованием ключевого слова.</a:t>
            </a:r>
          </a:p>
          <a:p>
            <a:r>
              <a:rPr lang="ru-RU" sz="2400" dirty="0"/>
              <a:t>Этот метод является простой формой многоалфавитной замены.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052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</a:t>
            </a:r>
            <a:r>
              <a:rPr lang="ru-RU" sz="2400" b="1" dirty="0" err="1"/>
              <a:t>Вижинера</a:t>
            </a:r>
            <a:r>
              <a:rPr lang="ru-RU" sz="2400" b="1" dirty="0"/>
              <a:t>:</a:t>
            </a:r>
          </a:p>
          <a:p>
            <a:pPr marL="0" indent="0">
              <a:buNone/>
            </a:pPr>
            <a:r>
              <a:rPr lang="ru-RU" sz="2400" dirty="0"/>
              <a:t>В шифре Цезаря каждая буква алфавита сдвигается на несколько строк; например в шифре Цезаря при сдвиге +3, A стало бы D, B стало бы E и так далее. </a:t>
            </a:r>
          </a:p>
          <a:p>
            <a:pPr marL="0" indent="0">
              <a:buNone/>
            </a:pPr>
            <a:r>
              <a:rPr lang="ru-RU" sz="2400" dirty="0"/>
              <a:t>Шифр </a:t>
            </a:r>
            <a:r>
              <a:rPr lang="ru-RU" sz="2400" dirty="0" err="1"/>
              <a:t>Виженера</a:t>
            </a:r>
            <a:r>
              <a:rPr lang="ru-RU" sz="2400" dirty="0"/>
              <a:t> состоит из последовательности нескольких шифров Цезаря с различными значениями сдвига. </a:t>
            </a:r>
          </a:p>
          <a:p>
            <a:pPr marL="0" indent="0">
              <a:buNone/>
            </a:pPr>
            <a:r>
              <a:rPr lang="ru-RU" sz="2400" dirty="0"/>
              <a:t>Для зашифровывания может использоваться таблица алфавитов, называемая </a:t>
            </a:r>
            <a:r>
              <a:rPr lang="ru-RU" sz="2400" dirty="0" err="1"/>
              <a:t>tabula</a:t>
            </a:r>
            <a:r>
              <a:rPr lang="ru-RU" sz="2400" dirty="0"/>
              <a:t> </a:t>
            </a:r>
            <a:r>
              <a:rPr lang="ru-RU" sz="2400" dirty="0" err="1"/>
              <a:t>recta</a:t>
            </a:r>
            <a:r>
              <a:rPr lang="ru-RU" sz="2400" dirty="0"/>
              <a:t> или квадрат (таблица) </a:t>
            </a:r>
            <a:r>
              <a:rPr lang="ru-RU" sz="2400" dirty="0" err="1"/>
              <a:t>Виженера</a:t>
            </a:r>
            <a:r>
              <a:rPr lang="ru-RU" sz="2400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370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5378" y="524466"/>
            <a:ext cx="8911687" cy="1280890"/>
          </a:xfrm>
        </p:spPr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1579" y="1904999"/>
            <a:ext cx="5165421" cy="4577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</a:t>
            </a:r>
            <a:r>
              <a:rPr lang="ru-RU" sz="2400" b="1" dirty="0" err="1"/>
              <a:t>Вижинера</a:t>
            </a:r>
            <a:r>
              <a:rPr lang="ru-RU" sz="2400" b="1" dirty="0"/>
              <a:t>:</a:t>
            </a:r>
          </a:p>
          <a:p>
            <a:pPr marL="0" indent="0">
              <a:buNone/>
            </a:pPr>
            <a:r>
              <a:rPr lang="ru-RU" sz="2400" dirty="0"/>
              <a:t>Применительно к латинскому алфавиту таблица </a:t>
            </a:r>
            <a:r>
              <a:rPr lang="ru-RU" sz="2400" dirty="0" err="1"/>
              <a:t>Виженера</a:t>
            </a:r>
            <a:r>
              <a:rPr lang="ru-RU" sz="2400" dirty="0"/>
              <a:t> составляется из строк по 26 символов, причём каждая следующая строка сдвигается на несколько позиций.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37</a:t>
            </a:fld>
            <a:endParaRPr lang="ru-RU"/>
          </a:p>
        </p:txBody>
      </p:sp>
      <p:pic>
        <p:nvPicPr>
          <p:cNvPr id="16387" name="Picture 3" descr="Файл:Vigenère squar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164911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986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</a:t>
            </a:r>
            <a:r>
              <a:rPr lang="ru-RU" sz="2400" b="1" dirty="0" err="1"/>
              <a:t>Вижинера</a:t>
            </a:r>
            <a:r>
              <a:rPr lang="ru-RU" sz="2400" b="1" dirty="0"/>
              <a:t>:</a:t>
            </a:r>
          </a:p>
          <a:p>
            <a:r>
              <a:rPr lang="ru-RU" sz="2400" dirty="0"/>
              <a:t>Например, предположим, что исходный текст имеет вид:</a:t>
            </a:r>
          </a:p>
          <a:p>
            <a:pPr marL="0" indent="0">
              <a:buNone/>
            </a:pPr>
            <a:r>
              <a:rPr lang="ru-RU" sz="2400" i="1" dirty="0"/>
              <a:t>ПОЛУЧИТЬ ЗАЧЁТ</a:t>
            </a:r>
            <a:endParaRPr lang="en-US" sz="2400" i="1" dirty="0"/>
          </a:p>
          <a:p>
            <a:pPr marL="0" indent="0">
              <a:buNone/>
            </a:pPr>
            <a:endParaRPr lang="ru-RU" sz="2400" i="1" dirty="0"/>
          </a:p>
          <a:p>
            <a:r>
              <a:rPr lang="ru-RU" sz="2400" dirty="0"/>
              <a:t>Человек, посылающий сообщение, записывает ключевое слово («РАБОТА») циклически до тех пор, пока его длина не будет соответствовать длине исходного текста:</a:t>
            </a:r>
          </a:p>
          <a:p>
            <a:pPr marL="0" indent="0">
              <a:buNone/>
            </a:pPr>
            <a:r>
              <a:rPr lang="ru-RU" sz="2400" i="1" dirty="0"/>
              <a:t>РАБОТАРАБОТАР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76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66A239-DD7F-4299-ACA5-37ABB05E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39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182F1A-B161-4CE3-A377-574027519B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438" y="265471"/>
            <a:ext cx="7079227" cy="64892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244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криптографии широко используются следующие преобразования и термины.</a:t>
            </a:r>
          </a:p>
          <a:p>
            <a:r>
              <a:rPr lang="ru-RU" i="1" dirty="0"/>
              <a:t>Перестановка </a:t>
            </a:r>
            <a:r>
              <a:rPr lang="ru-RU" dirty="0"/>
              <a:t>– нарушение нормального порядка следования единиц информации, например, букв (СЕКРЕТ – ЕТКРСЕ).</a:t>
            </a:r>
          </a:p>
          <a:p>
            <a:r>
              <a:rPr lang="ru-RU" i="1" dirty="0"/>
              <a:t>Замена на основе </a:t>
            </a:r>
            <a:r>
              <a:rPr lang="ru-RU" i="1" dirty="0" err="1"/>
              <a:t>шифралфавита</a:t>
            </a:r>
            <a:r>
              <a:rPr lang="ru-RU" i="1" dirty="0"/>
              <a:t> </a:t>
            </a:r>
            <a:r>
              <a:rPr lang="ru-RU" dirty="0"/>
              <a:t>– перечень эквивалентов, используемых для преобразования открытого текста в шифрованный. Иногда </a:t>
            </a:r>
            <a:r>
              <a:rPr lang="ru-RU" dirty="0" err="1"/>
              <a:t>шифралфавит</a:t>
            </a:r>
            <a:r>
              <a:rPr lang="ru-RU" dirty="0"/>
              <a:t> предусматривает несколько замен одного знака. Например, </a:t>
            </a:r>
            <a:r>
              <a:rPr lang="ru-RU" i="1" dirty="0"/>
              <a:t>С </a:t>
            </a:r>
            <a:r>
              <a:rPr lang="ru-RU" dirty="0"/>
              <a:t>{16, 21, 35, 72}, т. е. </a:t>
            </a:r>
            <a:r>
              <a:rPr lang="ru-RU" i="1" dirty="0"/>
              <a:t>С </a:t>
            </a:r>
            <a:r>
              <a:rPr lang="ru-RU" dirty="0"/>
              <a:t>заменяется одним из чисел. Этот выбор называется </a:t>
            </a:r>
            <a:r>
              <a:rPr lang="ru-RU" dirty="0" err="1"/>
              <a:t>гомофоном</a:t>
            </a:r>
            <a:r>
              <a:rPr lang="ru-RU" i="1" dirty="0"/>
              <a:t>. </a:t>
            </a:r>
            <a:r>
              <a:rPr lang="ru-RU" dirty="0"/>
              <a:t>Время от времени в </a:t>
            </a:r>
            <a:r>
              <a:rPr lang="ru-RU" dirty="0" err="1"/>
              <a:t>шифралфавит</a:t>
            </a:r>
            <a:r>
              <a:rPr lang="ru-RU" dirty="0"/>
              <a:t> включают символ, который ничего не значит (символ-пустышка).</a:t>
            </a:r>
          </a:p>
          <a:p>
            <a:r>
              <a:rPr lang="ru-RU" i="1" dirty="0"/>
              <a:t>Код </a:t>
            </a:r>
            <a:r>
              <a:rPr lang="ru-RU" dirty="0"/>
              <a:t>– огромный шифр замены. С одной стороны – тысячи слов, фраз, букв и слогов открытого текста, с другой – заменяющие их кодовые слова или кодовые обозначения.</a:t>
            </a:r>
          </a:p>
          <a:p>
            <a:r>
              <a:rPr lang="ru-RU" i="1" dirty="0"/>
              <a:t>Шифр </a:t>
            </a:r>
            <a:r>
              <a:rPr lang="ru-RU" dirty="0"/>
              <a:t>– код, основной единицей которого является знак, несколько знаков или битовый блок.</a:t>
            </a:r>
          </a:p>
          <a:p>
            <a:r>
              <a:rPr lang="ru-RU" i="1" dirty="0"/>
              <a:t>Криптограмма </a:t>
            </a:r>
            <a:r>
              <a:rPr lang="ru-RU" dirty="0"/>
              <a:t>– окончательно обработанное и отосланное сообщение.</a:t>
            </a:r>
          </a:p>
          <a:p>
            <a:r>
              <a:rPr lang="ru-RU" i="1" dirty="0"/>
              <a:t>Расшифровка </a:t>
            </a:r>
            <a:r>
              <a:rPr lang="ru-RU" dirty="0"/>
              <a:t>(раскодирование) – преобразование </a:t>
            </a:r>
            <a:r>
              <a:rPr lang="ru-RU" dirty="0" err="1"/>
              <a:t>шифротекста</a:t>
            </a:r>
            <a:r>
              <a:rPr lang="ru-RU" dirty="0"/>
              <a:t> (</a:t>
            </a:r>
            <a:r>
              <a:rPr lang="ru-RU" dirty="0" err="1"/>
              <a:t>кодотекста</a:t>
            </a:r>
            <a:r>
              <a:rPr lang="ru-RU" dirty="0"/>
              <a:t>), при наличии ключа и системы шифрования.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1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</a:t>
            </a:r>
            <a:r>
              <a:rPr lang="ru-RU" sz="2400" b="1" dirty="0" err="1"/>
              <a:t>Вижинера</a:t>
            </a:r>
            <a:r>
              <a:rPr lang="ru-RU" sz="2400" b="1" dirty="0"/>
              <a:t>:</a:t>
            </a:r>
          </a:p>
          <a:p>
            <a:pPr marL="0" indent="0">
              <a:buNone/>
            </a:pPr>
            <a:r>
              <a:rPr lang="ru-RU" sz="2400" dirty="0"/>
              <a:t>Первый символ исходного текста П зашифрован последовательностью Р, которая является первым символом ключа. Первый символ Я шифрованного текста находится на пересечении строки Р и столбца П в таблице </a:t>
            </a:r>
            <a:r>
              <a:rPr lang="ru-RU" sz="2400" dirty="0" err="1"/>
              <a:t>Вижинера</a:t>
            </a:r>
            <a:r>
              <a:rPr lang="ru-RU" sz="2400" dirty="0"/>
              <a:t>. Точно так же для второго символа исходного текста используется второй символ ключа; то есть второй символ шифрованного текста О получается на пересечении строки А и столбца О. Остальная часть исходного текста шифруется подобным способом.</a:t>
            </a:r>
            <a:endParaRPr lang="ru-RU" sz="24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001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Шифрование с использованием системы </a:t>
            </a:r>
            <a:r>
              <a:rPr lang="ru-RU" sz="2400" b="1" dirty="0" err="1"/>
              <a:t>Вижинера</a:t>
            </a:r>
            <a:r>
              <a:rPr lang="ru-RU" sz="2400" b="1" dirty="0"/>
              <a:t>:</a:t>
            </a:r>
          </a:p>
          <a:p>
            <a:pPr marL="0" indent="0">
              <a:buNone/>
            </a:pPr>
            <a:r>
              <a:rPr lang="ru-RU" sz="2400" dirty="0"/>
              <a:t>Исходный текст:      </a:t>
            </a:r>
          </a:p>
          <a:p>
            <a:pPr marL="0" indent="0">
              <a:buNone/>
            </a:pPr>
            <a:r>
              <a:rPr lang="ru-RU" sz="2400" i="1" dirty="0"/>
              <a:t>ПОЛУЧИТЬ ЗАЧЁТ</a:t>
            </a:r>
            <a:endParaRPr lang="en-US" sz="2400" i="1" dirty="0"/>
          </a:p>
          <a:p>
            <a:pPr marL="0" indent="0">
              <a:buNone/>
            </a:pPr>
            <a:r>
              <a:rPr lang="ru-RU" sz="2400" dirty="0"/>
              <a:t>Ключ:                </a:t>
            </a:r>
          </a:p>
          <a:p>
            <a:pPr marL="0" indent="0">
              <a:buNone/>
            </a:pPr>
            <a:r>
              <a:rPr lang="ru-RU" sz="2400" i="1" dirty="0"/>
              <a:t>РАБОТА</a:t>
            </a:r>
            <a:endParaRPr lang="en-US" sz="2400" i="1" dirty="0"/>
          </a:p>
          <a:p>
            <a:pPr marL="0" indent="0">
              <a:buNone/>
            </a:pPr>
            <a:r>
              <a:rPr lang="ru-RU" sz="2400" dirty="0"/>
              <a:t>Зашифрованный текст: </a:t>
            </a:r>
          </a:p>
          <a:p>
            <a:pPr marL="0" indent="0">
              <a:buNone/>
            </a:pPr>
            <a:r>
              <a:rPr lang="ru-RU" sz="2400" i="1" dirty="0"/>
              <a:t>ЯОМБЙИВЬ ИОЙЕВ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532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b="1" dirty="0"/>
                  <a:t>Шифрование с использованием системы </a:t>
                </a:r>
                <a:r>
                  <a:rPr lang="ru-RU" sz="2400" b="1" dirty="0" err="1"/>
                  <a:t>Вижинера</a:t>
                </a:r>
                <a:r>
                  <a:rPr lang="ru-RU" sz="2400" b="1" dirty="0"/>
                  <a:t>:</a:t>
                </a:r>
              </a:p>
              <a:p>
                <a:pPr marL="0" indent="0">
                  <a:buNone/>
                </a:pPr>
                <a:r>
                  <a:rPr lang="ru-RU" sz="2400" dirty="0"/>
                  <a:t>Если буквы A—Z соответствуют числам 0—25, то шифрование </a:t>
                </a:r>
                <a:r>
                  <a:rPr lang="ru-RU" sz="2400" dirty="0" err="1"/>
                  <a:t>Виженера</a:t>
                </a:r>
                <a:r>
                  <a:rPr lang="ru-RU" sz="2400" dirty="0"/>
                  <a:t> можно записать в виде формулы: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ru-RU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ru-RU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i="1" dirty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26</m:t>
                      </m:r>
                    </m:oMath>
                  </m:oMathPara>
                </a14:m>
                <a:endParaRPr lang="ru-RU" sz="2400" i="1" dirty="0"/>
              </a:p>
              <a:p>
                <a:pPr marL="0" indent="0">
                  <a:buNone/>
                </a:pPr>
                <a:r>
                  <a:rPr lang="ru-RU" sz="2400" dirty="0"/>
                  <a:t>Расшифровка: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ru-RU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b="0" i="1" dirty="0" smtClean="0">
                          <a:latin typeface="Cambria Math" panose="02040503050406030204" pitchFamily="18" charset="0"/>
                        </a:rPr>
                        <m:t>+26</m:t>
                      </m:r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i="1" dirty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26</m:t>
                      </m:r>
                    </m:oMath>
                  </m:oMathPara>
                </a14:m>
                <a:endParaRPr lang="ru-RU" sz="24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94" t="-1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2437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 «двойной квадрат» </a:t>
            </a:r>
            <a:r>
              <a:rPr lang="ru-RU" sz="2400" b="1" dirty="0" err="1"/>
              <a:t>Уитстона</a:t>
            </a:r>
            <a:r>
              <a:rPr lang="ru-RU" sz="2400" b="1" dirty="0"/>
              <a:t>:</a:t>
            </a:r>
          </a:p>
          <a:p>
            <a:pPr marL="0" indent="0">
              <a:buNone/>
            </a:pPr>
            <a:r>
              <a:rPr lang="ru-RU" sz="2400" dirty="0"/>
              <a:t>Шифр "двойной квадрат" использует сразу две таблицы, размещенные по одной горизонтали, а шифрование идет биграммами, как в шифре </a:t>
            </a:r>
            <a:r>
              <a:rPr lang="ru-RU" sz="2400" dirty="0" err="1"/>
              <a:t>Плейфейра</a:t>
            </a:r>
            <a:r>
              <a:rPr lang="ru-RU" sz="2400" dirty="0"/>
              <a:t>.</a:t>
            </a:r>
            <a:endParaRPr lang="ru-RU" sz="28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419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 «двойной квадрат» </a:t>
            </a:r>
            <a:r>
              <a:rPr lang="ru-RU" sz="2400" b="1" dirty="0" err="1"/>
              <a:t>Уитстона</a:t>
            </a:r>
            <a:r>
              <a:rPr lang="ru-RU" sz="2400" b="1" dirty="0"/>
              <a:t>:</a:t>
            </a:r>
          </a:p>
          <a:p>
            <a:pPr marL="0" indent="0">
              <a:buNone/>
            </a:pPr>
            <a:r>
              <a:rPr lang="ru-RU" sz="2400" dirty="0"/>
              <a:t>Пусть имеются две таблицы. В качестве ключей будем использовать два слова «Работа» и «Халява».</a:t>
            </a:r>
            <a:endParaRPr lang="ru-RU" sz="2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44</a:t>
            </a:fld>
            <a:endParaRPr lang="ru-RU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C33A7242-5EDA-4010-84A3-3ADA3512E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06249"/>
              </p:ext>
            </p:extLst>
          </p:nvPr>
        </p:nvGraphicFramePr>
        <p:xfrm>
          <a:off x="2589212" y="3849329"/>
          <a:ext cx="812800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162486167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15959893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14907462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915231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77044094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97034582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44814231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27104628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40320059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53328564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10383073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64459736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9199672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06836735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9573948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74473771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371374357"/>
                    </a:ext>
                  </a:extLst>
                </a:gridCol>
              </a:tblGrid>
              <a:tr h="220352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ru-BY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я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361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й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ru-B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й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549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ц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ru-B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ц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2453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щ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ъ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ю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я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ru-BY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щ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ъ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ю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6726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067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/>
              <a:t>Шифр «двойной квадрат» </a:t>
            </a:r>
            <a:r>
              <a:rPr lang="ru-RU" sz="2400" b="1" dirty="0" err="1"/>
              <a:t>Уитстона</a:t>
            </a:r>
            <a:r>
              <a:rPr lang="ru-RU" sz="2400" b="1" dirty="0"/>
              <a:t>:</a:t>
            </a:r>
          </a:p>
          <a:p>
            <a:pPr marL="0" indent="0">
              <a:buNone/>
            </a:pPr>
            <a:r>
              <a:rPr lang="ru-RU" sz="2400" dirty="0"/>
              <a:t>Перед шифрованием исходное сообщение разбивают на биграммы. </a:t>
            </a:r>
          </a:p>
          <a:p>
            <a:pPr marL="0" indent="0">
              <a:buNone/>
            </a:pPr>
            <a:r>
              <a:rPr lang="ru-RU" sz="2400" dirty="0"/>
              <a:t>Каждая биграмма шифруется отдельно. </a:t>
            </a:r>
          </a:p>
          <a:p>
            <a:pPr marL="0" indent="0">
              <a:buNone/>
            </a:pPr>
            <a:r>
              <a:rPr lang="ru-RU" sz="2400" dirty="0"/>
              <a:t>Первую букву биграммы находят в левой таблице, а вторую букву - в правой таблице. </a:t>
            </a:r>
          </a:p>
          <a:p>
            <a:pPr marL="0" indent="0">
              <a:buNone/>
            </a:pPr>
            <a:r>
              <a:rPr lang="ru-RU" sz="2400" dirty="0"/>
              <a:t>Затем мысленно строят прямоугольник так, чтобы буквы биграммы лежали в его противоположных вершинах. </a:t>
            </a:r>
          </a:p>
          <a:p>
            <a:pPr marL="0" indent="0">
              <a:buNone/>
            </a:pPr>
            <a:r>
              <a:rPr lang="ru-RU" sz="2400" dirty="0"/>
              <a:t>Другие две вершины этого прямоугольника дают буквы биграммы </a:t>
            </a:r>
            <a:r>
              <a:rPr lang="ru-RU" sz="2400" dirty="0" err="1"/>
              <a:t>шифртекста</a:t>
            </a:r>
            <a:r>
              <a:rPr lang="ru-RU" sz="2400" dirty="0"/>
              <a:t>.</a:t>
            </a:r>
            <a:endParaRPr lang="ru-RU" sz="28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2820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24585" y="3583858"/>
            <a:ext cx="9280027" cy="2327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 «двойной квадрат» </a:t>
            </a:r>
            <a:r>
              <a:rPr lang="ru-RU" sz="2400" b="1" dirty="0" err="1"/>
              <a:t>Уитстона</a:t>
            </a:r>
            <a:r>
              <a:rPr lang="ru-RU" sz="2400" b="1" dirty="0"/>
              <a:t>:</a:t>
            </a:r>
          </a:p>
          <a:p>
            <a:pPr marL="0" indent="0">
              <a:buNone/>
            </a:pPr>
            <a:r>
              <a:rPr lang="ru-RU" sz="2400" dirty="0"/>
              <a:t>Предположим, что шифруется биграмма исходного текста РЮ.</a:t>
            </a:r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r>
              <a:rPr lang="ru-RU" sz="2400" dirty="0"/>
              <a:t>Получаем зашифрованную биграмму </a:t>
            </a:r>
            <a:r>
              <a:rPr lang="ru-RU" sz="2400" dirty="0" err="1"/>
              <a:t>шифртекста</a:t>
            </a:r>
            <a:r>
              <a:rPr lang="ru-RU" sz="2400" dirty="0"/>
              <a:t> ДШ.</a:t>
            </a:r>
            <a:endParaRPr lang="ru-RU" sz="2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46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22EA889-F501-4E00-9972-427BC268D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12225"/>
              </p:ext>
            </p:extLst>
          </p:nvPr>
        </p:nvGraphicFramePr>
        <p:xfrm>
          <a:off x="3376606" y="1755058"/>
          <a:ext cx="812800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191738230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1342592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15709546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3037485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4039058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72285047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70613397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08848526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6821708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8920292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7664622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13179661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19354317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89880700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84692664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97020207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816417828"/>
                    </a:ext>
                  </a:extLst>
                </a:gridCol>
              </a:tblGrid>
              <a:tr h="220352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ru-BY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я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237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й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ru-B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й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183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ц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ru-B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ц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257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щ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ъ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ю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я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ru-BY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щ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ъ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ю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552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8297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симметрические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24585" y="3878826"/>
            <a:ext cx="9280027" cy="2740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Шифр «двойной квадрат» </a:t>
            </a:r>
            <a:r>
              <a:rPr lang="ru-RU" sz="2400" b="1" dirty="0" err="1"/>
              <a:t>Уитстона</a:t>
            </a:r>
            <a:r>
              <a:rPr lang="ru-RU" sz="2400" b="1" dirty="0"/>
              <a:t>:</a:t>
            </a:r>
          </a:p>
          <a:p>
            <a:r>
              <a:rPr lang="ru-RU" sz="2000" dirty="0"/>
              <a:t>Сообщение</a:t>
            </a:r>
          </a:p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i="1" dirty="0"/>
              <a:t>ПО ЛУ ЧИ ТЬ ЗА ЧЁ ТЪ</a:t>
            </a:r>
          </a:p>
          <a:p>
            <a:r>
              <a:rPr lang="ru-RU" sz="2000" dirty="0" err="1"/>
              <a:t>Шифртекст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ru-RU" sz="2000" i="1" dirty="0"/>
              <a:t>НП КЦ СМ ЖБ ОМ ЯЬ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47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D88298F-2E7B-48EE-8C5B-054E22482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5506"/>
              </p:ext>
            </p:extLst>
          </p:nvPr>
        </p:nvGraphicFramePr>
        <p:xfrm>
          <a:off x="3376606" y="1744070"/>
          <a:ext cx="812800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154002750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18295974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14920530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352319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13003824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71047586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94307079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87066323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37558831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84158803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904767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34589599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68981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02813683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9538264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134536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990794689"/>
                    </a:ext>
                  </a:extLst>
                </a:gridCol>
              </a:tblGrid>
              <a:tr h="220352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ru-BY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я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473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й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ru-B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й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465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ц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ru-B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ц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11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щ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ъ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ю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я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ru-BY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щ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ъ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ю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8231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2150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Криптографические методы защиты информации.</a:t>
            </a:r>
          </a:p>
          <a:p>
            <a:r>
              <a:rPr lang="ru-RU" sz="2400" b="1" dirty="0" smtClean="0"/>
              <a:t>Симметричные шифры.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53067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построения абсолютно стойкого шифра необходимо уметь получать совершенно случайный ключ. </a:t>
            </a:r>
          </a:p>
          <a:p>
            <a:pPr marL="0" indent="0">
              <a:buNone/>
            </a:pPr>
            <a:r>
              <a:rPr lang="ru-RU" dirty="0"/>
              <a:t>Иначе можно выявить некоторую закономерность в шифрованных сообщениях. </a:t>
            </a:r>
          </a:p>
          <a:p>
            <a:pPr marL="0" indent="0">
              <a:buNone/>
            </a:pPr>
            <a:r>
              <a:rPr lang="ru-RU" dirty="0"/>
              <a:t>Стойкость шифра – это сложность задачи его вскрытия. </a:t>
            </a:r>
          </a:p>
          <a:p>
            <a:pPr marL="0" indent="0">
              <a:buNone/>
            </a:pPr>
            <a:r>
              <a:rPr lang="ru-RU" dirty="0"/>
              <a:t>Сложность задачи – минимальная сложность алгоритмов ее решения.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53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СИММЕТРИЧНЫЕ КРИПТОСИСТЕМЫ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Симметричные системы шифрования, в отличие от асимметричных,</a:t>
            </a:r>
            <a:r>
              <a:rPr lang="en-US" dirty="0"/>
              <a:t> </a:t>
            </a:r>
            <a:r>
              <a:rPr lang="ru-RU" dirty="0"/>
              <a:t>используют один и тот же ключ как на этапе </a:t>
            </a:r>
            <a:r>
              <a:rPr lang="ru-RU" dirty="0" err="1"/>
              <a:t>зашифрования</a:t>
            </a:r>
            <a:r>
              <a:rPr lang="ru-RU" dirty="0"/>
              <a:t> данных, так</a:t>
            </a:r>
            <a:r>
              <a:rPr lang="en-US" dirty="0"/>
              <a:t> </a:t>
            </a:r>
            <a:r>
              <a:rPr lang="ru-RU" dirty="0"/>
              <a:t>и на этапе их </a:t>
            </a:r>
            <a:r>
              <a:rPr lang="ru-RU" dirty="0" err="1"/>
              <a:t>расшифрования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Все эти алгоритмы в той или иной мере строгости</a:t>
            </a:r>
            <a:r>
              <a:rPr lang="en-US" dirty="0"/>
              <a:t> </a:t>
            </a:r>
            <a:r>
              <a:rPr lang="ru-RU" dirty="0"/>
              <a:t>обладают следующими основными свойствами:</a:t>
            </a:r>
          </a:p>
          <a:p>
            <a:r>
              <a:rPr lang="ru-RU" i="1" dirty="0"/>
              <a:t>рассеивание </a:t>
            </a:r>
            <a:r>
              <a:rPr lang="ru-RU" dirty="0"/>
              <a:t>(распространение влияния);</a:t>
            </a:r>
          </a:p>
          <a:p>
            <a:r>
              <a:rPr lang="ru-RU" i="1" dirty="0"/>
              <a:t>перемешивание </a:t>
            </a:r>
            <a:r>
              <a:rPr lang="ru-RU" dirty="0"/>
              <a:t>(исключение статистической взаимосвязи)</a:t>
            </a:r>
            <a:r>
              <a:rPr lang="ru-RU" i="1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5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СИММЕТРИЧНЫЕ КРИПТОСИСТЕМЫ</a:t>
            </a:r>
          </a:p>
          <a:p>
            <a:pPr marL="0" indent="0">
              <a:buNone/>
            </a:pPr>
            <a:r>
              <a:rPr lang="ru-RU" dirty="0"/>
              <a:t>Простая перестановка</a:t>
            </a:r>
          </a:p>
          <a:p>
            <a:pPr marL="0" indent="0">
              <a:buNone/>
            </a:pPr>
            <a:r>
              <a:rPr lang="ru-RU" dirty="0"/>
              <a:t>Простая перестановка без ключа — один из самых простых методов шифрования. Сообщение записывается в таблицу по столбцам. После того, как открытый текст записан колонками, для образования шифровки он считывается по строкам. Для использования этого шифра отправителю и получателю нужно договориться об общем ключе в виде размера таблицы.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04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СИММЕТРИЧНЫЕ КРИПТОСИСТЕМЫ</a:t>
            </a:r>
          </a:p>
          <a:p>
            <a:pPr marL="0" indent="0">
              <a:buNone/>
            </a:pPr>
            <a:r>
              <a:rPr lang="ru-RU" dirty="0"/>
              <a:t>Простая перестановка</a:t>
            </a:r>
          </a:p>
          <a:p>
            <a:pPr marL="0" indent="0">
              <a:buNone/>
            </a:pPr>
            <a:r>
              <a:rPr lang="ru-RU" dirty="0"/>
              <a:t>например, зашифруем фразу «</a:t>
            </a:r>
            <a:r>
              <a:rPr lang="ru-RU" dirty="0" smtClean="0"/>
              <a:t>ХОЧУ_ЗАЧЁТ_ПО_ОИБ", </a:t>
            </a:r>
            <a:r>
              <a:rPr lang="ru-RU" dirty="0"/>
              <a:t>разместим текст в "таблице" - по три строки.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Шифр будет иметь такой вид: </a:t>
            </a:r>
            <a:r>
              <a:rPr lang="ru-RU" dirty="0" smtClean="0"/>
              <a:t>ХУАТОИО_Ч</a:t>
            </a:r>
            <a:r>
              <a:rPr lang="ru-RU" dirty="0"/>
              <a:t>_ </a:t>
            </a:r>
            <a:r>
              <a:rPr lang="ru-RU" dirty="0" smtClean="0"/>
              <a:t>_БЧЗЁПО</a:t>
            </a:r>
            <a:r>
              <a:rPr lang="ru-RU" dirty="0"/>
              <a:t>_</a:t>
            </a:r>
          </a:p>
          <a:p>
            <a:pPr marL="0" indent="0">
              <a:buNone/>
            </a:pPr>
            <a:r>
              <a:rPr lang="ru-RU" dirty="0"/>
              <a:t> </a:t>
            </a:r>
            <a:endParaRPr lang="en-US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48234"/>
              </p:ext>
            </p:extLst>
          </p:nvPr>
        </p:nvGraphicFramePr>
        <p:xfrm>
          <a:off x="2589208" y="3698027"/>
          <a:ext cx="8538336" cy="1112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23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3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3056">
                  <a:extLst>
                    <a:ext uri="{9D8B030D-6E8A-4147-A177-3AD203B41FA5}">
                      <a16:colId xmlns:a16="http://schemas.microsoft.com/office/drawing/2014/main" val="2609078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И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01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Криптографические методы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СИММЕТРИЧНЫЕ КРИПТОСИСТЕМЫ</a:t>
            </a:r>
          </a:p>
          <a:p>
            <a:pPr marL="0" indent="0">
              <a:buNone/>
            </a:pPr>
            <a:r>
              <a:rPr lang="ru-RU" dirty="0"/>
              <a:t>Одиночная перестановка по ключу</a:t>
            </a:r>
          </a:p>
          <a:p>
            <a:pPr marL="0" indent="0">
              <a:buNone/>
            </a:pPr>
            <a:r>
              <a:rPr lang="ru-RU" dirty="0"/>
              <a:t>Более практический метод шифрования, называемый одиночной перестановкой по ключу очень похож на предыдущий. Он отличается лишь тем, что колонки таблицы переставляются по ключевому слову, фразе или набору чисел длиной в строку таблицы.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5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1361</TotalTime>
  <Words>2946</Words>
  <Application>Microsoft Office PowerPoint</Application>
  <PresentationFormat>Широкоэкранный</PresentationFormat>
  <Paragraphs>855</Paragraphs>
  <Slides>48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4" baseType="lpstr">
      <vt:lpstr>Arial</vt:lpstr>
      <vt:lpstr>Calibri</vt:lpstr>
      <vt:lpstr>Cambria Math</vt:lpstr>
      <vt:lpstr>Century Gothic</vt:lpstr>
      <vt:lpstr>Wingdings 3</vt:lpstr>
      <vt:lpstr>Легкий дым</vt:lpstr>
      <vt:lpstr>Основы  информационной безопасности </vt:lpstr>
      <vt:lpstr>     ТЕМА  КРИПТОГРАФИЧЕСКАЯ ЗАЩИТА КОМПЬЮТЕРНОЙ ИНФОРМАЦИИ   1. Принципы криптографической защиты информации. Криптография как наука. Основные модели криптосистем. Требования к криптосистемам. 2. Симметричные криптосистемы. Классические методы шифрования. Шифрование методами перестановки: простая перестановка, одиночная перестановка по ключу, двойная перестановка, магический квадрат, шифр Кардано, шифр Ришелье. Шифрование методами замены: полибианский квадрат, шифр Цезаря, шифр Цезаря с ключевым словом, аффинная система подстановок Цезаря, диск Альберти, шифр Гронсфельда, шифр Виженера, одноразовый блокнот. Понятие о генераторах псевдослучайной последовательности. Алгоритмы генерации.  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Презентация PowerPoint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КРИПТОГРАФИЧЕСКИЕ МЕТОДЫ ЗАЩИТЫ ИНФОРМАЦИИ</dc:title>
  <dc:creator>Надежда</dc:creator>
  <cp:lastModifiedBy>Nagezhda</cp:lastModifiedBy>
  <cp:revision>20</cp:revision>
  <dcterms:created xsi:type="dcterms:W3CDTF">2014-09-04T21:31:48Z</dcterms:created>
  <dcterms:modified xsi:type="dcterms:W3CDTF">2022-10-03T14:31:57Z</dcterms:modified>
</cp:coreProperties>
</file>