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83" r:id="rId1"/>
  </p:sldMasterIdLst>
  <p:notesMasterIdLst>
    <p:notesMasterId r:id="rId32"/>
  </p:notesMasterIdLst>
  <p:sldIdLst>
    <p:sldId id="365" r:id="rId2"/>
    <p:sldId id="366" r:id="rId3"/>
    <p:sldId id="336" r:id="rId4"/>
    <p:sldId id="363" r:id="rId5"/>
    <p:sldId id="364" r:id="rId6"/>
    <p:sldId id="338" r:id="rId7"/>
    <p:sldId id="339" r:id="rId8"/>
    <p:sldId id="340" r:id="rId9"/>
    <p:sldId id="342" r:id="rId10"/>
    <p:sldId id="343" r:id="rId11"/>
    <p:sldId id="344" r:id="rId12"/>
    <p:sldId id="345" r:id="rId13"/>
    <p:sldId id="353" r:id="rId14"/>
    <p:sldId id="354" r:id="rId15"/>
    <p:sldId id="355" r:id="rId16"/>
    <p:sldId id="346" r:id="rId17"/>
    <p:sldId id="347" r:id="rId18"/>
    <p:sldId id="348" r:id="rId19"/>
    <p:sldId id="349" r:id="rId20"/>
    <p:sldId id="357" r:id="rId21"/>
    <p:sldId id="350" r:id="rId22"/>
    <p:sldId id="358" r:id="rId23"/>
    <p:sldId id="351" r:id="rId24"/>
    <p:sldId id="352" r:id="rId25"/>
    <p:sldId id="356" r:id="rId26"/>
    <p:sldId id="359" r:id="rId27"/>
    <p:sldId id="361" r:id="rId28"/>
    <p:sldId id="362" r:id="rId29"/>
    <p:sldId id="360" r:id="rId30"/>
    <p:sldId id="367"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Ассиметричные системы" id="{1C947096-5964-42D9-80EF-871897D0D84C}">
          <p14:sldIdLst>
            <p14:sldId id="365"/>
            <p14:sldId id="366"/>
            <p14:sldId id="336"/>
            <p14:sldId id="363"/>
            <p14:sldId id="364"/>
            <p14:sldId id="338"/>
            <p14:sldId id="339"/>
            <p14:sldId id="340"/>
            <p14:sldId id="342"/>
            <p14:sldId id="343"/>
            <p14:sldId id="344"/>
            <p14:sldId id="345"/>
            <p14:sldId id="353"/>
            <p14:sldId id="354"/>
            <p14:sldId id="355"/>
            <p14:sldId id="346"/>
            <p14:sldId id="347"/>
            <p14:sldId id="348"/>
            <p14:sldId id="349"/>
            <p14:sldId id="357"/>
            <p14:sldId id="350"/>
            <p14:sldId id="358"/>
            <p14:sldId id="351"/>
            <p14:sldId id="352"/>
            <p14:sldId id="356"/>
            <p14:sldId id="359"/>
            <p14:sldId id="361"/>
            <p14:sldId id="362"/>
            <p14:sldId id="360"/>
            <p14:sldId id="3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Стиль из темы 1 - акцент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3" autoAdjust="0"/>
    <p:restoredTop sz="94434" autoAdjust="0"/>
  </p:normalViewPr>
  <p:slideViewPr>
    <p:cSldViewPr snapToGrid="0">
      <p:cViewPr varScale="1">
        <p:scale>
          <a:sx n="73" d="100"/>
          <a:sy n="73" d="100"/>
        </p:scale>
        <p:origin x="45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75BB9-5C37-4E9A-BCCE-3851C122B0D5}" type="datetimeFigureOut">
              <a:rPr lang="ru-RU" smtClean="0"/>
              <a:t>03.10.2022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96F1D-8D37-4C7E-B696-D607374AB59E}" type="slidenum">
              <a:rPr lang="ru-RU" smtClean="0"/>
              <a:t>‹#›</a:t>
            </a:fld>
            <a:endParaRPr lang="ru-RU"/>
          </a:p>
        </p:txBody>
      </p:sp>
    </p:spTree>
    <p:extLst>
      <p:ext uri="{BB962C8B-B14F-4D97-AF65-F5344CB8AC3E}">
        <p14:creationId xmlns:p14="http://schemas.microsoft.com/office/powerpoint/2010/main" val="243373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Но сама односторонняя функция бесполезна в применении: ею можно зашифровать сообщение, но расшифровать нельзя. Поэтому криптография с открытым ключом использует односторонние функции с лазейкой.  </a:t>
            </a:r>
          </a:p>
          <a:p>
            <a:r>
              <a:rPr lang="ru-RU" sz="1200" b="0" i="0" kern="1200" dirty="0">
                <a:solidFill>
                  <a:schemeClr val="tx1"/>
                </a:solidFill>
                <a:effectLst/>
                <a:latin typeface="+mn-lt"/>
                <a:ea typeface="+mn-ea"/>
                <a:cs typeface="+mn-cs"/>
              </a:rPr>
              <a:t> К примеру, если разобрать часы на множество составных частей, то очень сложно собрать вновь работающие часы. </a:t>
            </a:r>
            <a:r>
              <a:rPr lang="ru-RU" sz="1200" b="0" i="0" kern="1200">
                <a:solidFill>
                  <a:schemeClr val="tx1"/>
                </a:solidFill>
                <a:effectLst/>
                <a:latin typeface="+mn-lt"/>
                <a:ea typeface="+mn-ea"/>
                <a:cs typeface="+mn-cs"/>
              </a:rPr>
              <a:t>Но если есть инструкция по сборке (лазейка), то можно легко решить эту проблему.</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6</a:t>
            </a:fld>
            <a:endParaRPr lang="ru-RU"/>
          </a:p>
        </p:txBody>
      </p:sp>
    </p:spTree>
    <p:extLst>
      <p:ext uri="{BB962C8B-B14F-4D97-AF65-F5344CB8AC3E}">
        <p14:creationId xmlns:p14="http://schemas.microsoft.com/office/powerpoint/2010/main" val="621081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18</a:t>
            </a:fld>
            <a:endParaRPr lang="ru-RU"/>
          </a:p>
        </p:txBody>
      </p:sp>
    </p:spTree>
    <p:extLst>
      <p:ext uri="{BB962C8B-B14F-4D97-AF65-F5344CB8AC3E}">
        <p14:creationId xmlns:p14="http://schemas.microsoft.com/office/powerpoint/2010/main" val="234734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19</a:t>
            </a:fld>
            <a:endParaRPr lang="ru-RU"/>
          </a:p>
        </p:txBody>
      </p:sp>
    </p:spTree>
    <p:extLst>
      <p:ext uri="{BB962C8B-B14F-4D97-AF65-F5344CB8AC3E}">
        <p14:creationId xmlns:p14="http://schemas.microsoft.com/office/powerpoint/2010/main" val="381028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при любом случайном или преднамеренном изменении документа подпись станет недействительной, потому что вычислена она на основании исходного состояния документа и соответствует лишь ему</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гарантия выявления подделки при контроле целостности делает подделывание нецелесообразным в большинстве случаев.</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a:t>Так как создать корректную подпись можно, лишь зная закрытый ключ, а он известен только владельцу, он не может отказаться от своей подписи под документом.</a:t>
            </a:r>
          </a:p>
          <a:p>
            <a:r>
              <a:rPr lang="ru-RU" sz="1200" dirty="0"/>
              <a:t>Так как создать корректную подпись можно, лишь зная закрытый ключ, а он известен только владельцу, он может доказать своё авторство подписи под документом. В зависимости от деталей определения документа могут быть подписаны такие поля, как «автор», «внесённые изменения», «метка времени» и т. д</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23</a:t>
            </a:fld>
            <a:endParaRPr lang="ru-RU" dirty="0"/>
          </a:p>
        </p:txBody>
      </p:sp>
    </p:spTree>
    <p:extLst>
      <p:ext uri="{BB962C8B-B14F-4D97-AF65-F5344CB8AC3E}">
        <p14:creationId xmlns:p14="http://schemas.microsoft.com/office/powerpoint/2010/main" val="99231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24</a:t>
            </a:fld>
            <a:endParaRPr lang="ru-RU" dirty="0"/>
          </a:p>
        </p:txBody>
      </p:sp>
    </p:spTree>
    <p:extLst>
      <p:ext uri="{BB962C8B-B14F-4D97-AF65-F5344CB8AC3E}">
        <p14:creationId xmlns:p14="http://schemas.microsoft.com/office/powerpoint/2010/main" val="115180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7</a:t>
            </a:fld>
            <a:endParaRPr lang="ru-RU"/>
          </a:p>
        </p:txBody>
      </p:sp>
    </p:spTree>
    <p:extLst>
      <p:ext uri="{BB962C8B-B14F-4D97-AF65-F5344CB8AC3E}">
        <p14:creationId xmlns:p14="http://schemas.microsoft.com/office/powerpoint/2010/main" val="54629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«Секретный» пароль не хранится в компьютере ни в каком виде. Файл паролей может быть теперь просмотрен другими пользователями без потери секретности, так как функция практически необратимая.</a:t>
            </a:r>
            <a:endParaRPr lang="ru-RU" dirty="0"/>
          </a:p>
        </p:txBody>
      </p:sp>
      <p:sp>
        <p:nvSpPr>
          <p:cNvPr id="4" name="Номер слайда 3"/>
          <p:cNvSpPr>
            <a:spLocks noGrp="1"/>
          </p:cNvSpPr>
          <p:nvPr>
            <p:ph type="sldNum" sz="quarter" idx="10"/>
          </p:nvPr>
        </p:nvSpPr>
        <p:spPr/>
        <p:txBody>
          <a:bodyPr/>
          <a:lstStyle/>
          <a:p>
            <a:fld id="{67396F1D-8D37-4C7E-B696-D607374AB59E}" type="slidenum">
              <a:rPr lang="ru-RU" smtClean="0"/>
              <a:t>8</a:t>
            </a:fld>
            <a:endParaRPr lang="ru-RU"/>
          </a:p>
        </p:txBody>
      </p:sp>
    </p:spTree>
    <p:extLst>
      <p:ext uri="{BB962C8B-B14F-4D97-AF65-F5344CB8AC3E}">
        <p14:creationId xmlns:p14="http://schemas.microsoft.com/office/powerpoint/2010/main" val="334441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Ниже показана схема передачи информации лицом А лицу В. Они могут быть как физическими лицами, так и организациями и так далее. Но для более лёгкого восприятия принято участников передачи отождествлять с людьми, чаще всего именуемыми Алиса и Боб. Участника, который стремится перехватить и расшифровать сообщения Алисы и Боба, чаще всего называют Евой.</a:t>
            </a:r>
          </a:p>
        </p:txBody>
      </p:sp>
      <p:sp>
        <p:nvSpPr>
          <p:cNvPr id="4" name="Номер слайда 3"/>
          <p:cNvSpPr>
            <a:spLocks noGrp="1"/>
          </p:cNvSpPr>
          <p:nvPr>
            <p:ph type="sldNum" sz="quarter" idx="10"/>
          </p:nvPr>
        </p:nvSpPr>
        <p:spPr/>
        <p:txBody>
          <a:bodyPr/>
          <a:lstStyle/>
          <a:p>
            <a:fld id="{67396F1D-8D37-4C7E-B696-D607374AB59E}" type="slidenum">
              <a:rPr lang="ru-RU" smtClean="0"/>
              <a:t>9</a:t>
            </a:fld>
            <a:endParaRPr lang="ru-RU"/>
          </a:p>
        </p:txBody>
      </p:sp>
    </p:spTree>
    <p:extLst>
      <p:ext uri="{BB962C8B-B14F-4D97-AF65-F5344CB8AC3E}">
        <p14:creationId xmlns:p14="http://schemas.microsoft.com/office/powerpoint/2010/main" val="3343606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10</a:t>
            </a:fld>
            <a:endParaRPr lang="ru-RU"/>
          </a:p>
        </p:txBody>
      </p:sp>
    </p:spTree>
    <p:extLst>
      <p:ext uri="{BB962C8B-B14F-4D97-AF65-F5344CB8AC3E}">
        <p14:creationId xmlns:p14="http://schemas.microsoft.com/office/powerpoint/2010/main" val="355062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11</a:t>
            </a:fld>
            <a:endParaRPr lang="ru-RU"/>
          </a:p>
        </p:txBody>
      </p:sp>
    </p:spTree>
    <p:extLst>
      <p:ext uri="{BB962C8B-B14F-4D97-AF65-F5344CB8AC3E}">
        <p14:creationId xmlns:p14="http://schemas.microsoft.com/office/powerpoint/2010/main" val="1578952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12</a:t>
            </a:fld>
            <a:endParaRPr lang="ru-RU"/>
          </a:p>
        </p:txBody>
      </p:sp>
    </p:spTree>
    <p:extLst>
      <p:ext uri="{BB962C8B-B14F-4D97-AF65-F5344CB8AC3E}">
        <p14:creationId xmlns:p14="http://schemas.microsoft.com/office/powerpoint/2010/main" val="3126590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a:t>(обычно с помощью алгоритмов криптосистем с открытым ключом распределяют ключи, малые по объёму, а саму передачу больших информационных потоков осуществляют с помощью других алгоритмов),</a:t>
            </a:r>
            <a:r>
              <a:rPr lang="en-US" sz="1200" dirty="0"/>
              <a:t> </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16</a:t>
            </a:fld>
            <a:endParaRPr lang="ru-RU"/>
          </a:p>
        </p:txBody>
      </p:sp>
    </p:spTree>
    <p:extLst>
      <p:ext uri="{BB962C8B-B14F-4D97-AF65-F5344CB8AC3E}">
        <p14:creationId xmlns:p14="http://schemas.microsoft.com/office/powerpoint/2010/main" val="290708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67396F1D-8D37-4C7E-B696-D607374AB59E}" type="slidenum">
              <a:rPr lang="ru-RU" smtClean="0"/>
              <a:t>17</a:t>
            </a:fld>
            <a:endParaRPr lang="ru-RU"/>
          </a:p>
        </p:txBody>
      </p:sp>
    </p:spTree>
    <p:extLst>
      <p:ext uri="{BB962C8B-B14F-4D97-AF65-F5344CB8AC3E}">
        <p14:creationId xmlns:p14="http://schemas.microsoft.com/office/powerpoint/2010/main" val="3711457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F93B50A-AA56-40E7-97AE-B327A0E0E658}"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03946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8D94365-0287-4D97-A551-6C82DC54D57D}"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7132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852E79D-F8D5-4869-9C12-F1C948CC7667}"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3214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8FF1E175-43F4-4150-9F45-4D0107892779}"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3319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FF9031E6-AA8A-436C-A79E-922F24AAD029}"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7888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9D8169E-B833-4517-8853-02AF43F13CBD}"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129614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105296-1963-43E6-AE43-FD69A3B7BFFF}"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0160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290E926-4AE2-4236-A210-9C60F3A729EB}"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3215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7D7B549-0A68-4AA1-81AB-4C22053EC6E3}"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40017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FE4516D-CA5E-4802-A1F4-BA7977F9A782}" type="datetime1">
              <a:rPr lang="ru-RU" smtClean="0"/>
              <a:t>03.10.2022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99924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F5B91AE9-DA20-4BC1-806E-C25BC9C4DB18}"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25592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B36AB97-A79E-4F4F-A937-5DE23F0C540E}" type="datetime1">
              <a:rPr lang="ru-RU" smtClean="0"/>
              <a:t>03.10.2022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6024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E6FC512-2AEA-4DDD-93D0-F80A069589AF}" type="datetime1">
              <a:rPr lang="ru-RU" smtClean="0"/>
              <a:t>03.10.2022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56347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89FC5-B4A8-4DFB-8D75-AF29565DFE5E}" type="datetime1">
              <a:rPr lang="ru-RU" smtClean="0"/>
              <a:t>03.10.2022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385243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31DA798-7BD2-491F-8F6D-8D016F455E51}"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19481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27DDB658-E151-4985-86FD-BA788AE11C3A}" type="datetime1">
              <a:rPr lang="ru-RU" smtClean="0"/>
              <a:t>03.10.2022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A6426DB-66A6-492E-A172-7D8A0019AE35}" type="slidenum">
              <a:rPr lang="ru-RU" smtClean="0"/>
              <a:t>‹#›</a:t>
            </a:fld>
            <a:endParaRPr lang="ru-RU"/>
          </a:p>
        </p:txBody>
      </p:sp>
    </p:spTree>
    <p:extLst>
      <p:ext uri="{BB962C8B-B14F-4D97-AF65-F5344CB8AC3E}">
        <p14:creationId xmlns:p14="http://schemas.microsoft.com/office/powerpoint/2010/main" val="420293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7ED79F8-D366-4EE1-9BFE-6E494A4DAC85}" type="datetime1">
              <a:rPr lang="ru-RU" smtClean="0"/>
              <a:t>03.10.2022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A6426DB-66A6-492E-A172-7D8A0019AE35}" type="slidenum">
              <a:rPr lang="ru-RU" smtClean="0"/>
              <a:t>‹#›</a:t>
            </a:fld>
            <a:endParaRPr lang="ru-RU"/>
          </a:p>
        </p:txBody>
      </p:sp>
    </p:spTree>
    <p:extLst>
      <p:ext uri="{BB962C8B-B14F-4D97-AF65-F5344CB8AC3E}">
        <p14:creationId xmlns:p14="http://schemas.microsoft.com/office/powerpoint/2010/main" val="1188003399"/>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www.consultant.ru/document/cons_doc_LAW_11270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137657" y="2234152"/>
            <a:ext cx="8915399" cy="2262781"/>
          </a:xfrm>
        </p:spPr>
        <p:txBody>
          <a:bodyPr>
            <a:normAutofit fontScale="90000"/>
          </a:bodyPr>
          <a:lstStyle/>
          <a:p>
            <a:pPr algn="ctr"/>
            <a:r>
              <a:rPr lang="ru-RU" b="1" dirty="0"/>
              <a:t>Основы </a:t>
            </a:r>
            <a:br>
              <a:rPr lang="ru-RU" b="1" dirty="0"/>
            </a:br>
            <a:r>
              <a:rPr lang="ru-RU" b="1" dirty="0" smtClean="0"/>
              <a:t>информационной </a:t>
            </a:r>
            <a:br>
              <a:rPr lang="ru-RU" b="1" dirty="0" smtClean="0"/>
            </a:br>
            <a:r>
              <a:rPr lang="ru-RU" b="1" dirty="0" smtClean="0"/>
              <a:t>безопасности</a:t>
            </a:r>
            <a:r>
              <a:rPr lang="ru-RU" b="1" dirty="0"/>
              <a:t/>
            </a:r>
            <a:br>
              <a:rPr lang="ru-RU" b="1" dirty="0"/>
            </a:br>
            <a:endParaRPr lang="ru-RU" b="1" dirty="0"/>
          </a:p>
        </p:txBody>
      </p:sp>
      <p:sp>
        <p:nvSpPr>
          <p:cNvPr id="3" name="Подзаголовок 2"/>
          <p:cNvSpPr>
            <a:spLocks noGrp="1"/>
          </p:cNvSpPr>
          <p:nvPr>
            <p:ph type="subTitle" idx="1"/>
          </p:nvPr>
        </p:nvSpPr>
        <p:spPr/>
        <p:txBody>
          <a:bodyPr>
            <a:normAutofit/>
          </a:bodyPr>
          <a:lstStyle/>
          <a:p>
            <a:r>
              <a:rPr lang="ru-RU" sz="2800" dirty="0" err="1">
                <a:solidFill>
                  <a:schemeClr val="tx1"/>
                </a:solidFill>
              </a:rPr>
              <a:t>Ржеутская</a:t>
            </a:r>
            <a:r>
              <a:rPr lang="ru-RU" sz="2800" dirty="0">
                <a:solidFill>
                  <a:schemeClr val="tx1"/>
                </a:solidFill>
              </a:rPr>
              <a:t> Надежда </a:t>
            </a:r>
            <a:r>
              <a:rPr lang="ru-RU" sz="2800" dirty="0" err="1">
                <a:solidFill>
                  <a:schemeClr val="tx1"/>
                </a:solidFill>
              </a:rPr>
              <a:t>Викентьевна</a:t>
            </a:r>
            <a:endParaRPr lang="ru-RU" sz="2800" dirty="0">
              <a:solidFill>
                <a:schemeClr val="tx1"/>
              </a:solidFill>
            </a:endParaRPr>
          </a:p>
          <a:p>
            <a:r>
              <a:rPr lang="ru-RU" sz="2800" dirty="0">
                <a:solidFill>
                  <a:schemeClr val="tx1"/>
                </a:solidFill>
              </a:rPr>
              <a:t>Ассистент кафедры </a:t>
            </a:r>
            <a:r>
              <a:rPr lang="ru-RU" sz="2800" dirty="0" err="1">
                <a:solidFill>
                  <a:schemeClr val="tx1"/>
                </a:solidFill>
              </a:rPr>
              <a:t>ИСиТ</a:t>
            </a:r>
            <a:endParaRPr lang="ru-RU" sz="2800" dirty="0">
              <a:solidFill>
                <a:schemeClr val="tx1"/>
              </a:solidFill>
            </a:endParaRPr>
          </a:p>
        </p:txBody>
      </p:sp>
    </p:spTree>
    <p:extLst>
      <p:ext uri="{BB962C8B-B14F-4D97-AF65-F5344CB8AC3E}">
        <p14:creationId xmlns:p14="http://schemas.microsoft.com/office/powerpoint/2010/main" val="3283902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10</a:t>
            </a:fld>
            <a:endParaRPr lang="ru-RU"/>
          </a:p>
        </p:txBody>
      </p:sp>
      <p:sp>
        <p:nvSpPr>
          <p:cNvPr id="3" name="Объект 2"/>
          <p:cNvSpPr>
            <a:spLocks noGrp="1"/>
          </p:cNvSpPr>
          <p:nvPr>
            <p:ph idx="1"/>
          </p:nvPr>
        </p:nvSpPr>
        <p:spPr>
          <a:xfrm>
            <a:off x="1009934" y="2133600"/>
            <a:ext cx="5377218" cy="4512860"/>
          </a:xfrm>
        </p:spPr>
        <p:txBody>
          <a:bodyPr>
            <a:normAutofit/>
          </a:bodyPr>
          <a:lstStyle/>
          <a:p>
            <a:pPr>
              <a:buFont typeface="+mj-lt"/>
              <a:buAutoNum type="arabicPeriod"/>
            </a:pPr>
            <a:r>
              <a:rPr lang="ru-RU" sz="2800" dirty="0"/>
              <a:t>Боб выбирает пару (</a:t>
            </a:r>
            <a:r>
              <a:rPr lang="ru-RU" sz="2800" dirty="0" err="1"/>
              <a:t>e,d</a:t>
            </a:r>
            <a:r>
              <a:rPr lang="ru-RU" sz="2800" dirty="0"/>
              <a:t>) и шлёт ключ шифрования e (открытый ключ) Алисе по открытому каналу, а ключ </a:t>
            </a:r>
            <a:r>
              <a:rPr lang="ru-RU" sz="2800" dirty="0" err="1"/>
              <a:t>расшифрования</a:t>
            </a:r>
            <a:r>
              <a:rPr lang="ru-RU" sz="2800" dirty="0"/>
              <a:t> d (закрытый ключ) защищён и секретен (он не должен передаваться по открытому каналу).</a:t>
            </a:r>
          </a:p>
        </p:txBody>
      </p:sp>
    </p:spTree>
    <p:extLst>
      <p:ext uri="{BB962C8B-B14F-4D97-AF65-F5344CB8AC3E}">
        <p14:creationId xmlns:p14="http://schemas.microsoft.com/office/powerpoint/2010/main" val="277739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11</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2"/>
            </a:pPr>
            <a:r>
              <a:rPr lang="ru-RU" sz="2800" dirty="0"/>
              <a:t>Чтобы послать сообщение m Бобу, Алиса применяет функцию шифрования, определённую открытым ключом e: </a:t>
            </a:r>
            <a:r>
              <a:rPr lang="ru-RU" sz="2800" dirty="0" err="1"/>
              <a:t>E_e</a:t>
            </a:r>
            <a:r>
              <a:rPr lang="ru-RU" sz="2800" dirty="0"/>
              <a:t>(m)=c, c — полученный </a:t>
            </a:r>
            <a:r>
              <a:rPr lang="ru-RU" sz="2800" dirty="0" err="1"/>
              <a:t>шифротекст</a:t>
            </a:r>
            <a:r>
              <a:rPr lang="ru-RU" sz="2800" dirty="0"/>
              <a:t>.</a:t>
            </a:r>
          </a:p>
        </p:txBody>
      </p:sp>
    </p:spTree>
    <p:extLst>
      <p:ext uri="{BB962C8B-B14F-4D97-AF65-F5344CB8AC3E}">
        <p14:creationId xmlns:p14="http://schemas.microsoft.com/office/powerpoint/2010/main" val="145465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12</a:t>
            </a:fld>
            <a:endParaRPr lang="ru-RU"/>
          </a:p>
        </p:txBody>
      </p:sp>
      <p:sp>
        <p:nvSpPr>
          <p:cNvPr id="3" name="Объект 2"/>
          <p:cNvSpPr>
            <a:spLocks noGrp="1"/>
          </p:cNvSpPr>
          <p:nvPr>
            <p:ph idx="1"/>
          </p:nvPr>
        </p:nvSpPr>
        <p:spPr>
          <a:xfrm>
            <a:off x="1009934" y="2133600"/>
            <a:ext cx="5377218" cy="4512860"/>
          </a:xfrm>
        </p:spPr>
        <p:txBody>
          <a:bodyPr>
            <a:normAutofit/>
          </a:bodyPr>
          <a:lstStyle/>
          <a:p>
            <a:pPr marL="514350" indent="-514350">
              <a:buFont typeface="+mj-lt"/>
              <a:buAutoNum type="arabicPeriod" startAt="3"/>
            </a:pPr>
            <a:r>
              <a:rPr lang="ru-RU" sz="2800" dirty="0"/>
              <a:t>Боб расшифровывает </a:t>
            </a:r>
            <a:r>
              <a:rPr lang="ru-RU" sz="2800" dirty="0" err="1"/>
              <a:t>шифротекст</a:t>
            </a:r>
            <a:r>
              <a:rPr lang="ru-RU" sz="2800" dirty="0"/>
              <a:t> c, применяя обратное преобразование </a:t>
            </a:r>
            <a:r>
              <a:rPr lang="ru-RU" sz="2800" dirty="0" err="1"/>
              <a:t>D_d</a:t>
            </a:r>
            <a:r>
              <a:rPr lang="ru-RU" sz="2800" dirty="0"/>
              <a:t>, однозначно определённое значением d.</a:t>
            </a:r>
          </a:p>
        </p:txBody>
      </p:sp>
    </p:spTree>
    <p:extLst>
      <p:ext uri="{BB962C8B-B14F-4D97-AF65-F5344CB8AC3E}">
        <p14:creationId xmlns:p14="http://schemas.microsoft.com/office/powerpoint/2010/main" val="16473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marL="0" indent="0">
              <a:buNone/>
            </a:pPr>
            <a:r>
              <a:rPr lang="ru-RU" dirty="0"/>
              <a:t>Алгоритм шифрования:</a:t>
            </a:r>
          </a:p>
          <a:p>
            <a:pPr>
              <a:buFont typeface="+mj-lt"/>
              <a:buAutoNum type="arabicPeriod"/>
            </a:pPr>
            <a:r>
              <a:rPr lang="ru-RU" dirty="0"/>
              <a:t>Генерация ключей:</a:t>
            </a:r>
          </a:p>
        </p:txBody>
      </p:sp>
      <p:sp>
        <p:nvSpPr>
          <p:cNvPr id="4" name="Номер слайда 3"/>
          <p:cNvSpPr>
            <a:spLocks noGrp="1"/>
          </p:cNvSpPr>
          <p:nvPr>
            <p:ph type="sldNum" sz="quarter" idx="12"/>
          </p:nvPr>
        </p:nvSpPr>
        <p:spPr/>
        <p:txBody>
          <a:bodyPr/>
          <a:lstStyle/>
          <a:p>
            <a:fld id="{1A6426DB-66A6-492E-A172-7D8A0019AE35}" type="slidenum">
              <a:rPr lang="ru-RU" smtClean="0"/>
              <a:t>13</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extLst>
                        <a:ext uri="{9D8B030D-6E8A-4147-A177-3AD203B41FA5}">
                          <a16:colId xmlns:a16="http://schemas.microsoft.com/office/drawing/2014/main" val="20000"/>
                        </a:ext>
                      </a:extLst>
                    </a:gridCol>
                    <a:gridCol w="4489719">
                      <a:extLst>
                        <a:ext uri="{9D8B030D-6E8A-4147-A177-3AD203B41FA5}">
                          <a16:colId xmlns:a16="http://schemas.microsoft.com/office/drawing/2014/main" val="20001"/>
                        </a:ext>
                      </a:extLst>
                    </a:gridCol>
                  </a:tblGrid>
                  <a:tr h="711027">
                    <a:tc>
                      <a:txBody>
                        <a:bodyPr/>
                        <a:lstStyle/>
                        <a:p>
                          <a:r>
                            <a:rPr lang="ru-RU" sz="2000" b="0" i="0" kern="1200" dirty="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3557</m:t>
                                </m:r>
                                <m:r>
                                  <a:rPr lang="en-US" sz="2000" b="0" i="1" smtClean="0">
                                    <a:latin typeface="Cambria Math" panose="02040503050406030204" pitchFamily="18" charset="0"/>
                                  </a:rPr>
                                  <m:t>,</m:t>
                                </m:r>
                              </m:oMath>
                            </m:oMathPara>
                          </a14:m>
                          <a:endParaRPr lang="en-US" sz="2000" b="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2579</m:t>
                                </m:r>
                              </m:oMath>
                            </m:oMathPara>
                          </a14:m>
                          <a:endParaRPr lang="ru-RU" sz="2000" dirty="0"/>
                        </a:p>
                      </a:txBody>
                      <a:tcPr marL="101019" marR="101019" marT="50509" marB="50509"/>
                    </a:tc>
                    <a:extLst>
                      <a:ext uri="{0D108BD9-81ED-4DB2-BD59-A6C34878D82A}">
                        <a16:rowId xmlns:a16="http://schemas.microsoft.com/office/drawing/2014/main" val="10000"/>
                      </a:ext>
                    </a:extLst>
                  </a:tr>
                  <a:tr h="711027">
                    <a:tc>
                      <a:txBody>
                        <a:bodyPr/>
                        <a:lstStyle/>
                        <a:p>
                          <a:r>
                            <a:rPr lang="ru-RU" sz="2000" b="0" i="0" kern="1200" dirty="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3557</m:t>
                                </m:r>
                                <m:r>
                                  <a:rPr lang="en-US" sz="2000" b="0" i="1" smtClean="0">
                                    <a:latin typeface="Cambria Math" panose="02040503050406030204" pitchFamily="18" charset="0"/>
                                  </a:rPr>
                                  <m:t>∗</m:t>
                                </m:r>
                                <m:r>
                                  <a:rPr lang="en-US" sz="2000" b="0" i="1" smtClean="0">
                                    <a:latin typeface="Cambria Math" panose="02040503050406030204" pitchFamily="18" charset="0"/>
                                  </a:rPr>
                                  <m:t>2579</m:t>
                                </m:r>
                                <m:r>
                                  <a:rPr lang="en-US" sz="2000" b="0" i="1" smtClean="0">
                                    <a:latin typeface="Cambria Math" panose="02040503050406030204" pitchFamily="18" charset="0"/>
                                  </a:rPr>
                                  <m:t>=</m:t>
                                </m:r>
                                <m:r>
                                  <a:rPr lang="en-US" sz="2000" b="0" i="1" smtClean="0">
                                    <a:latin typeface="Cambria Math" panose="02040503050406030204" pitchFamily="18" charset="0"/>
                                  </a:rPr>
                                  <m:t>9173503</m:t>
                                </m:r>
                              </m:oMath>
                            </m:oMathPara>
                          </a14:m>
                          <a:endParaRPr lang="ru-RU" sz="2000" dirty="0"/>
                        </a:p>
                      </a:txBody>
                      <a:tcPr marL="101019" marR="101019" marT="50509" marB="50509"/>
                    </a:tc>
                    <a:extLst>
                      <a:ext uri="{0D108BD9-81ED-4DB2-BD59-A6C34878D82A}">
                        <a16:rowId xmlns:a16="http://schemas.microsoft.com/office/drawing/2014/main" val="10001"/>
                      </a:ext>
                    </a:extLst>
                  </a:tr>
                  <a:tr h="409687">
                    <a:tc>
                      <a:txBody>
                        <a:bodyPr/>
                        <a:lstStyle/>
                        <a:p>
                          <a:r>
                            <a:rPr lang="ru-RU" sz="2000" b="0" i="0" kern="1200" dirty="0">
                              <a:solidFill>
                                <a:schemeClr val="lt1"/>
                              </a:solidFill>
                              <a:effectLst/>
                              <a:latin typeface="+mn-lt"/>
                              <a:ea typeface="+mn-ea"/>
                              <a:cs typeface="+mn-cs"/>
                            </a:rPr>
                            <a:t>Вычислить </a:t>
                          </a:r>
                          <a:r>
                            <a:rPr lang="ru-RU" sz="2000" b="0" i="0" u="none" strike="noStrike" kern="1200" dirty="0">
                              <a:solidFill>
                                <a:schemeClr val="lt1"/>
                              </a:solidFill>
                              <a:effectLst/>
                              <a:latin typeface="+mn-lt"/>
                              <a:ea typeface="+mn-ea"/>
                              <a:cs typeface="+mn-cs"/>
                            </a:rPr>
                            <a:t>функцию Эйлера</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ru-RU"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9167368</m:t>
                                </m:r>
                              </m:oMath>
                            </m:oMathPara>
                          </a14:m>
                          <a:endParaRPr lang="ru-RU" sz="2000" dirty="0"/>
                        </a:p>
                      </a:txBody>
                      <a:tcPr marL="101019" marR="101019" marT="50509" marB="50509"/>
                    </a:tc>
                    <a:extLst>
                      <a:ext uri="{0D108BD9-81ED-4DB2-BD59-A6C34878D82A}">
                        <a16:rowId xmlns:a16="http://schemas.microsoft.com/office/drawing/2014/main" val="10002"/>
                      </a:ext>
                    </a:extLst>
                  </a:tr>
                  <a:tr h="409687">
                    <a:tc>
                      <a:txBody>
                        <a:bodyPr/>
                        <a:lstStyle/>
                        <a:p>
                          <a:r>
                            <a:rPr lang="ru-RU" sz="2000" b="0" i="0" u="none" strike="noStrike" kern="1200" dirty="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3</m:t>
                                </m:r>
                              </m:oMath>
                            </m:oMathPara>
                          </a14:m>
                          <a:endParaRPr lang="ru-RU" sz="2000" dirty="0"/>
                        </a:p>
                      </a:txBody>
                      <a:tcPr marL="101019" marR="101019" marT="50509" marB="50509"/>
                    </a:tc>
                    <a:extLst>
                      <a:ext uri="{0D108BD9-81ED-4DB2-BD59-A6C34878D82A}">
                        <a16:rowId xmlns:a16="http://schemas.microsoft.com/office/drawing/2014/main" val="10003"/>
                      </a:ext>
                    </a:extLst>
                  </a:tr>
                  <a:tr h="711027">
                    <a:tc>
                      <a:txBody>
                        <a:bodyPr/>
                        <a:lstStyle/>
                        <a:p>
                          <a:r>
                            <a:rPr lang="ru-RU" sz="2000" b="0" i="0" u="none" kern="1200" dirty="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1</m:t>
                                    </m:r>
                                  </m:sup>
                                </m:sSup>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6111579</m:t>
                                </m:r>
                              </m:oMath>
                            </m:oMathPara>
                          </a14:m>
                          <a:endParaRPr lang="ru-RU" sz="2000" dirty="0"/>
                        </a:p>
                      </a:txBody>
                      <a:tcPr marL="101019" marR="101019" marT="50509" marB="50509"/>
                    </a:tc>
                    <a:extLst>
                      <a:ext uri="{0D108BD9-81ED-4DB2-BD59-A6C34878D82A}">
                        <a16:rowId xmlns:a16="http://schemas.microsoft.com/office/drawing/2014/main" val="10004"/>
                      </a:ext>
                    </a:extLst>
                  </a:tr>
                  <a:tr h="409687">
                    <a:tc>
                      <a:txBody>
                        <a:bodyPr/>
                        <a:lstStyle/>
                        <a:p>
                          <a:r>
                            <a:rPr lang="ru-RU" sz="2000" b="0" i="0" kern="1200" dirty="0">
                              <a:solidFill>
                                <a:schemeClr val="lt1"/>
                              </a:solidFill>
                              <a:effectLst/>
                              <a:latin typeface="+mn-lt"/>
                              <a:ea typeface="+mn-ea"/>
                              <a:cs typeface="+mn-cs"/>
                            </a:rPr>
                            <a:t>Опубликовать </a:t>
                          </a:r>
                          <a:r>
                            <a:rPr lang="ru-RU" sz="2000" b="1" i="1" kern="1200" dirty="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𝑒</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9173503</m:t>
                                </m:r>
                                <m:r>
                                  <a:rPr lang="en-US" sz="2000" b="0" i="0" smtClean="0">
                                    <a:latin typeface="Cambria Math" panose="02040503050406030204" pitchFamily="18" charset="0"/>
                                  </a:rPr>
                                  <m:t>}</m:t>
                                </m:r>
                              </m:oMath>
                            </m:oMathPara>
                          </a14:m>
                          <a:endParaRPr lang="ru-RU" sz="2000" dirty="0"/>
                        </a:p>
                      </a:txBody>
                      <a:tcPr marL="101019" marR="101019" marT="50509" marB="50509"/>
                    </a:tc>
                    <a:extLst>
                      <a:ext uri="{0D108BD9-81ED-4DB2-BD59-A6C34878D82A}">
                        <a16:rowId xmlns:a16="http://schemas.microsoft.com/office/drawing/2014/main" val="10005"/>
                      </a:ext>
                    </a:extLst>
                  </a:tr>
                  <a:tr h="409687">
                    <a:tc>
                      <a:txBody>
                        <a:bodyPr/>
                        <a:lstStyle/>
                        <a:p>
                          <a:r>
                            <a:rPr lang="ru-RU" sz="2000" b="0" i="0" kern="1200" dirty="0">
                              <a:solidFill>
                                <a:schemeClr val="lt1"/>
                              </a:solidFill>
                              <a:effectLst/>
                              <a:latin typeface="+mn-lt"/>
                              <a:ea typeface="+mn-ea"/>
                              <a:cs typeface="+mn-cs"/>
                            </a:rPr>
                            <a:t>Сохранить </a:t>
                          </a:r>
                          <a:r>
                            <a:rPr lang="ru-RU" sz="2000" b="1" i="1" kern="1200" dirty="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𝑑</m:t>
                                    </m:r>
                                    <m:r>
                                      <a:rPr lang="en-US" sz="2000" b="0" i="1" smtClean="0">
                                        <a:latin typeface="Cambria Math" panose="02040503050406030204" pitchFamily="18" charset="0"/>
                                      </a:rPr>
                                      <m:t>,</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6111579</m:t>
                                </m:r>
                                <m:r>
                                  <a:rPr lang="en-US" sz="2000" b="0" i="1" smtClean="0">
                                    <a:latin typeface="Cambria Math" panose="02040503050406030204" pitchFamily="18" charset="0"/>
                                  </a:rPr>
                                  <m:t>,</m:t>
                                </m:r>
                                <m:r>
                                  <a:rPr lang="en-US" sz="2000" b="0" i="1" smtClean="0">
                                    <a:latin typeface="Cambria Math" panose="02040503050406030204" pitchFamily="18" charset="0"/>
                                  </a:rPr>
                                  <m:t>9173503</m:t>
                                </m:r>
                                <m:r>
                                  <a:rPr lang="en-US" sz="2000" b="0" i="0" smtClean="0">
                                    <a:latin typeface="Cambria Math" panose="02040503050406030204" pitchFamily="18" charset="0"/>
                                  </a:rPr>
                                  <m:t>}</m:t>
                                </m:r>
                              </m:oMath>
                            </m:oMathPara>
                          </a14:m>
                          <a:endParaRPr lang="ru-RU" sz="2000" dirty="0"/>
                        </a:p>
                      </a:txBody>
                      <a:tcPr marL="101019" marR="101019" marT="50509" marB="50509"/>
                    </a:tc>
                    <a:extLst>
                      <a:ext uri="{0D108BD9-81ED-4DB2-BD59-A6C34878D82A}">
                        <a16:rowId xmlns:a16="http://schemas.microsoft.com/office/drawing/2014/main" val="10006"/>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876157893"/>
                  </p:ext>
                </p:extLst>
              </p:nvPr>
            </p:nvGraphicFramePr>
            <p:xfrm>
              <a:off x="1774422" y="3047534"/>
              <a:ext cx="8979438" cy="3771829"/>
            </p:xfrm>
            <a:graphic>
              <a:graphicData uri="http://schemas.openxmlformats.org/drawingml/2006/table">
                <a:tbl>
                  <a:tblPr firstCol="1" bandRow="1">
                    <a:tableStyleId>{5C22544A-7EE6-4342-B048-85BDC9FD1C3A}</a:tableStyleId>
                  </a:tblPr>
                  <a:tblGrid>
                    <a:gridCol w="4489719"/>
                    <a:gridCol w="4489719"/>
                  </a:tblGrid>
                  <a:tr h="711027">
                    <a:tc>
                      <a:txBody>
                        <a:bodyPr/>
                        <a:lstStyle/>
                        <a:p>
                          <a:r>
                            <a:rPr lang="ru-RU" sz="2000" b="0" i="0" kern="1200" dirty="0" smtClean="0">
                              <a:solidFill>
                                <a:schemeClr val="lt1"/>
                              </a:solidFill>
                              <a:effectLst/>
                              <a:latin typeface="+mn-lt"/>
                              <a:ea typeface="+mn-ea"/>
                              <a:cs typeface="+mn-cs"/>
                            </a:rPr>
                            <a:t>Выбрать два простых различных числа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419" r="-271" b="-443590"/>
                          </a:stretch>
                        </a:blipFill>
                      </a:tcPr>
                    </a:tc>
                  </a:tr>
                  <a:tr h="711027">
                    <a:tc>
                      <a:txBody>
                        <a:bodyPr/>
                        <a:lstStyle/>
                        <a:p>
                          <a:r>
                            <a:rPr lang="ru-RU" sz="2000" b="0" i="0" kern="1200" dirty="0" smtClean="0">
                              <a:solidFill>
                                <a:schemeClr val="lt1"/>
                              </a:solidFill>
                              <a:effectLst/>
                              <a:latin typeface="+mn-lt"/>
                              <a:ea typeface="+mn-ea"/>
                              <a:cs typeface="+mn-cs"/>
                            </a:rPr>
                            <a:t>Вычислить модуль(произведение)</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103419" r="-271" b="-343590"/>
                          </a:stretch>
                        </a:blipFill>
                      </a:tcPr>
                    </a:tc>
                  </a:tr>
                  <a:tr h="409687">
                    <a:tc>
                      <a:txBody>
                        <a:bodyPr/>
                        <a:lstStyle/>
                        <a:p>
                          <a:r>
                            <a:rPr lang="ru-RU" sz="2000" b="0" i="0" kern="1200" dirty="0" smtClean="0">
                              <a:solidFill>
                                <a:schemeClr val="lt1"/>
                              </a:solidFill>
                              <a:effectLst/>
                              <a:latin typeface="+mn-lt"/>
                              <a:ea typeface="+mn-ea"/>
                              <a:cs typeface="+mn-cs"/>
                            </a:rPr>
                            <a:t>Вычислить </a:t>
                          </a:r>
                          <a:r>
                            <a:rPr lang="ru-RU" sz="2000" b="0" i="0" u="none" strike="noStrike" kern="1200" dirty="0" smtClean="0">
                              <a:solidFill>
                                <a:schemeClr val="lt1"/>
                              </a:solidFill>
                              <a:effectLst/>
                              <a:latin typeface="+mn-lt"/>
                              <a:ea typeface="+mn-ea"/>
                              <a:cs typeface="+mn-cs"/>
                            </a:rPr>
                            <a:t>функцию Эйлера</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355224" r="-271" b="-500000"/>
                          </a:stretch>
                        </a:blipFill>
                      </a:tcPr>
                    </a:tc>
                  </a:tr>
                  <a:tr h="409687">
                    <a:tc>
                      <a:txBody>
                        <a:bodyPr/>
                        <a:lstStyle/>
                        <a:p>
                          <a:r>
                            <a:rPr lang="ru-RU" sz="2000" b="0" i="0" u="none" strike="noStrike" kern="1200" dirty="0" smtClean="0">
                              <a:solidFill>
                                <a:schemeClr val="lt1"/>
                              </a:solidFill>
                              <a:effectLst/>
                              <a:latin typeface="+mn-lt"/>
                              <a:ea typeface="+mn-ea"/>
                              <a:cs typeface="+mn-cs"/>
                            </a:rPr>
                            <a:t>Выбрать открытую экспоненту</a:t>
                          </a:r>
                          <a:endParaRPr lang="ru-RU" sz="2000" dirty="0"/>
                        </a:p>
                      </a:txBody>
                      <a:tcPr marL="101019" marR="101019" marT="50509" marB="50509"/>
                    </a:tc>
                    <a:tc>
                      <a:txBody>
                        <a:bodyPr/>
                        <a:lstStyle/>
                        <a:p>
                          <a:endParaRPr lang="ru-RU"/>
                        </a:p>
                      </a:txBody>
                      <a:tcPr marL="101019" marR="101019" marT="50509" marB="50509">
                        <a:blipFill rotWithShape="0">
                          <a:blip r:embed="rId2"/>
                          <a:stretch>
                            <a:fillRect l="-100136" t="-455224" r="-271" b="-400000"/>
                          </a:stretch>
                        </a:blipFill>
                      </a:tcPr>
                    </a:tc>
                  </a:tr>
                  <a:tr h="711027">
                    <a:tc>
                      <a:txBody>
                        <a:bodyPr/>
                        <a:lstStyle/>
                        <a:p>
                          <a:r>
                            <a:rPr lang="ru-RU" sz="2000" b="0" i="0" u="none" kern="1200" dirty="0" smtClean="0">
                              <a:solidFill>
                                <a:schemeClr val="lt1"/>
                              </a:solidFill>
                              <a:effectLst/>
                              <a:latin typeface="+mn-lt"/>
                              <a:ea typeface="+mn-ea"/>
                              <a:cs typeface="+mn-cs"/>
                            </a:rPr>
                            <a:t>Вычислить секретную экспоненту</a:t>
                          </a:r>
                          <a:endParaRPr lang="ru-RU" sz="2000" u="none" dirty="0"/>
                        </a:p>
                      </a:txBody>
                      <a:tcPr marL="101019" marR="101019" marT="50509" marB="50509"/>
                    </a:tc>
                    <a:tc>
                      <a:txBody>
                        <a:bodyPr/>
                        <a:lstStyle/>
                        <a:p>
                          <a:endParaRPr lang="ru-RU"/>
                        </a:p>
                      </a:txBody>
                      <a:tcPr marL="101019" marR="101019" marT="50509" marB="50509">
                        <a:blipFill rotWithShape="0">
                          <a:blip r:embed="rId2"/>
                          <a:stretch>
                            <a:fillRect l="-100136" t="-317949" r="-271" b="-129060"/>
                          </a:stretch>
                        </a:blipFill>
                      </a:tcPr>
                    </a:tc>
                  </a:tr>
                  <a:tr h="409687">
                    <a:tc>
                      <a:txBody>
                        <a:bodyPr/>
                        <a:lstStyle/>
                        <a:p>
                          <a:r>
                            <a:rPr lang="ru-RU" sz="2000" b="0" i="0" kern="1200" dirty="0" smtClean="0">
                              <a:solidFill>
                                <a:schemeClr val="lt1"/>
                              </a:solidFill>
                              <a:effectLst/>
                              <a:latin typeface="+mn-lt"/>
                              <a:ea typeface="+mn-ea"/>
                              <a:cs typeface="+mn-cs"/>
                            </a:rPr>
                            <a:t>Опубликовать </a:t>
                          </a:r>
                          <a:r>
                            <a:rPr lang="ru-RU" sz="2000" b="1" i="1" kern="1200" dirty="0" smtClean="0">
                              <a:solidFill>
                                <a:schemeClr val="lt1"/>
                              </a:solidFill>
                              <a:effectLst/>
                              <a:latin typeface="+mn-lt"/>
                              <a:ea typeface="+mn-ea"/>
                              <a:cs typeface="+mn-cs"/>
                            </a:rPr>
                            <a:t>открытый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719118" r="-271" b="-122059"/>
                          </a:stretch>
                        </a:blipFill>
                      </a:tcPr>
                    </a:tc>
                  </a:tr>
                  <a:tr h="409687">
                    <a:tc>
                      <a:txBody>
                        <a:bodyPr/>
                        <a:lstStyle/>
                        <a:p>
                          <a:r>
                            <a:rPr lang="ru-RU" sz="2000" b="0" i="0" kern="1200" dirty="0" smtClean="0">
                              <a:solidFill>
                                <a:schemeClr val="lt1"/>
                              </a:solidFill>
                              <a:effectLst/>
                              <a:latin typeface="+mn-lt"/>
                              <a:ea typeface="+mn-ea"/>
                              <a:cs typeface="+mn-cs"/>
                            </a:rPr>
                            <a:t>Сохранить </a:t>
                          </a:r>
                          <a:r>
                            <a:rPr lang="ru-RU" sz="2000" b="1" i="1" kern="1200" dirty="0" smtClean="0">
                              <a:solidFill>
                                <a:schemeClr val="lt1"/>
                              </a:solidFill>
                              <a:effectLst/>
                              <a:latin typeface="+mn-lt"/>
                              <a:ea typeface="+mn-ea"/>
                              <a:cs typeface="+mn-cs"/>
                            </a:rPr>
                            <a:t>закрытый ключ</a:t>
                          </a:r>
                          <a:endParaRPr lang="ru-RU" sz="2000" b="1" dirty="0"/>
                        </a:p>
                      </a:txBody>
                      <a:tcPr marL="101019" marR="101019" marT="50509" marB="50509"/>
                    </a:tc>
                    <a:tc>
                      <a:txBody>
                        <a:bodyPr/>
                        <a:lstStyle/>
                        <a:p>
                          <a:endParaRPr lang="ru-RU"/>
                        </a:p>
                      </a:txBody>
                      <a:tcPr marL="101019" marR="101019" marT="50509" marB="50509">
                        <a:blipFill rotWithShape="0">
                          <a:blip r:embed="rId2"/>
                          <a:stretch>
                            <a:fillRect l="-100136" t="-831343" r="-271" b="-23881"/>
                          </a:stretch>
                        </a:blipFill>
                      </a:tcPr>
                    </a:tc>
                  </a:tr>
                </a:tbl>
              </a:graphicData>
            </a:graphic>
          </p:graphicFrame>
        </mc:Fallback>
      </mc:AlternateContent>
    </p:spTree>
    <p:extLst>
      <p:ext uri="{BB962C8B-B14F-4D97-AF65-F5344CB8AC3E}">
        <p14:creationId xmlns:p14="http://schemas.microsoft.com/office/powerpoint/2010/main" val="169609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a:t>Шифрование:</a:t>
            </a:r>
          </a:p>
        </p:txBody>
      </p:sp>
      <p:sp>
        <p:nvSpPr>
          <p:cNvPr id="4" name="Номер слайда 3"/>
          <p:cNvSpPr>
            <a:spLocks noGrp="1"/>
          </p:cNvSpPr>
          <p:nvPr>
            <p:ph type="sldNum" sz="quarter" idx="12"/>
          </p:nvPr>
        </p:nvSpPr>
        <p:spPr/>
        <p:txBody>
          <a:bodyPr/>
          <a:lstStyle/>
          <a:p>
            <a:fld id="{1A6426DB-66A6-492E-A172-7D8A0019AE35}" type="slidenum">
              <a:rPr lang="ru-RU" smtClean="0"/>
              <a:t>14</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extLst>
                        <a:ext uri="{9D8B030D-6E8A-4147-A177-3AD203B41FA5}">
                          <a16:colId xmlns:a16="http://schemas.microsoft.com/office/drawing/2014/main" val="20000"/>
                        </a:ext>
                      </a:extLst>
                    </a:gridCol>
                    <a:gridCol w="4952148">
                      <a:extLst>
                        <a:ext uri="{9D8B030D-6E8A-4147-A177-3AD203B41FA5}">
                          <a16:colId xmlns:a16="http://schemas.microsoft.com/office/drawing/2014/main" val="20001"/>
                        </a:ext>
                      </a:extLst>
                    </a:gridCol>
                  </a:tblGrid>
                  <a:tr h="809180">
                    <a:tc>
                      <a:txBody>
                        <a:bodyPr/>
                        <a:lstStyle/>
                        <a:p>
                          <a:r>
                            <a:rPr lang="ru-RU" sz="2200" b="1" i="1" kern="1200" dirty="0">
                              <a:solidFill>
                                <a:schemeClr val="lt1"/>
                              </a:solidFill>
                              <a:effectLst/>
                              <a:latin typeface="+mn-lt"/>
                              <a:ea typeface="+mn-ea"/>
                              <a:cs typeface="+mn-cs"/>
                            </a:rPr>
                            <a:t>Открытый ключ</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𝑒</m:t>
                                    </m:r>
                                    <m:r>
                                      <a:rPr lang="en-US" sz="2200" b="0" i="1" smtClean="0">
                                        <a:latin typeface="Cambria Math" panose="02040503050406030204" pitchFamily="18" charset="0"/>
                                      </a:rPr>
                                      <m:t>,</m:t>
                                    </m:r>
                                    <m:r>
                                      <a:rPr lang="en-US" sz="2200" b="0" i="1" smtClean="0">
                                        <a:latin typeface="Cambria Math" panose="02040503050406030204" pitchFamily="18" charset="0"/>
                                      </a:rPr>
                                      <m:t>𝑛</m:t>
                                    </m:r>
                                  </m:e>
                                </m:d>
                                <m:r>
                                  <a:rPr lang="en-US" sz="2200" b="0" i="1" smtClean="0">
                                    <a:latin typeface="Cambria Math" panose="02040503050406030204" pitchFamily="18" charset="0"/>
                                  </a:rPr>
                                  <m:t>={</m:t>
                                </m:r>
                                <m:r>
                                  <a:rPr lang="en-US" sz="2200" b="0" i="1" smtClean="0">
                                    <a:latin typeface="Cambria Math" panose="02040503050406030204" pitchFamily="18" charset="0"/>
                                  </a:rPr>
                                  <m:t>3</m:t>
                                </m:r>
                                <m:r>
                                  <a:rPr lang="en-US" sz="2200" b="0" i="1" smtClean="0">
                                    <a:latin typeface="Cambria Math" panose="02040503050406030204" pitchFamily="18" charset="0"/>
                                  </a:rPr>
                                  <m:t>,</m:t>
                                </m:r>
                                <m:r>
                                  <a:rPr lang="en-US" sz="2200" b="0" i="1" smtClean="0">
                                    <a:latin typeface="Cambria Math" panose="02040503050406030204" pitchFamily="18" charset="0"/>
                                  </a:rPr>
                                  <m:t>9173503</m:t>
                                </m:r>
                                <m:r>
                                  <a:rPr lang="en-US" sz="2200" b="0" i="0" smtClean="0">
                                    <a:latin typeface="Cambria Math" panose="02040503050406030204" pitchFamily="18" charset="0"/>
                                  </a:rPr>
                                  <m:t>}</m:t>
                                </m:r>
                              </m:oMath>
                            </m:oMathPara>
                          </a14:m>
                          <a:endParaRPr lang="ru-RU" sz="2200" dirty="0"/>
                        </a:p>
                      </a:txBody>
                      <a:tcPr marL="111423" marR="111423" marT="55712" marB="55712" anchor="ctr"/>
                    </a:tc>
                    <a:extLst>
                      <a:ext uri="{0D108BD9-81ED-4DB2-BD59-A6C34878D82A}">
                        <a16:rowId xmlns:a16="http://schemas.microsoft.com/office/drawing/2014/main" val="10000"/>
                      </a:ext>
                    </a:extLst>
                  </a:tr>
                  <a:tr h="809180">
                    <a:tc>
                      <a:txBody>
                        <a:bodyPr/>
                        <a:lstStyle/>
                        <a:p>
                          <a:r>
                            <a:rPr lang="ru-RU" sz="2200" b="0" i="0" kern="1200" dirty="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𝑚</m:t>
                                </m:r>
                                <m:r>
                                  <a:rPr lang="en-US" sz="2200" b="0" i="1" smtClean="0">
                                    <a:latin typeface="Cambria Math" panose="02040503050406030204" pitchFamily="18" charset="0"/>
                                  </a:rPr>
                                  <m:t>=</m:t>
                                </m:r>
                                <m:r>
                                  <a:rPr lang="en-US" sz="2200" b="0" i="1" smtClean="0">
                                    <a:latin typeface="Cambria Math" panose="02040503050406030204" pitchFamily="18" charset="0"/>
                                  </a:rPr>
                                  <m:t>111111</m:t>
                                </m:r>
                              </m:oMath>
                            </m:oMathPara>
                          </a14:m>
                          <a:endParaRPr lang="ru-RU" sz="2200" dirty="0"/>
                        </a:p>
                      </a:txBody>
                      <a:tcPr marL="111423" marR="111423" marT="55712" marB="55712" anchor="ctr"/>
                    </a:tc>
                    <a:extLst>
                      <a:ext uri="{0D108BD9-81ED-4DB2-BD59-A6C34878D82A}">
                        <a16:rowId xmlns:a16="http://schemas.microsoft.com/office/drawing/2014/main" val="10001"/>
                      </a:ext>
                    </a:extLst>
                  </a:tr>
                  <a:tr h="1396667">
                    <a:tc>
                      <a:txBody>
                        <a:bodyPr/>
                        <a:lstStyle/>
                        <a:p>
                          <a:r>
                            <a:rPr lang="ru-RU" sz="2200" b="0" i="0" kern="1200" dirty="0">
                              <a:solidFill>
                                <a:schemeClr val="lt1"/>
                              </a:solidFill>
                              <a:effectLst/>
                              <a:latin typeface="+mn-lt"/>
                              <a:ea typeface="+mn-ea"/>
                              <a:cs typeface="+mn-cs"/>
                            </a:rPr>
                            <a:t>Вычислить </a:t>
                          </a:r>
                          <a:r>
                            <a:rPr lang="ru-RU" sz="2200" b="0" i="0" kern="1200" dirty="0" err="1">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𝐸</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𝑚</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𝑚</m:t>
                                    </m:r>
                                  </m:e>
                                  <m:sup>
                                    <m:r>
                                      <a:rPr lang="en-US" sz="2200" b="0" i="1" smtClean="0">
                                        <a:latin typeface="Cambria Math" panose="02040503050406030204" pitchFamily="18" charset="0"/>
                                      </a:rPr>
                                      <m:t>𝑒</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m:t>
                                </m:r>
                                <m:r>
                                  <a:rPr lang="en-US" sz="2200" b="0" i="1" smtClean="0">
                                    <a:latin typeface="Cambria Math" panose="02040503050406030204" pitchFamily="18" charset="0"/>
                                  </a:rPr>
                                  <m:t>𝑛</m:t>
                                </m:r>
                                <m:r>
                                  <a:rPr lang="en-US" sz="2200" b="0" i="1" smtClean="0">
                                    <a:latin typeface="Cambria Math" panose="02040503050406030204" pitchFamily="18" charset="0"/>
                                  </a:rPr>
                                  <m:t>=</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111111</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𝑚𝑜𝑑</m:t>
                                </m:r>
                                <m:r>
                                  <a:rPr lang="en-US" sz="2200" b="0" i="1" smtClean="0">
                                    <a:latin typeface="Cambria Math" panose="02040503050406030204" pitchFamily="18" charset="0"/>
                                  </a:rPr>
                                  <m:t> </m:t>
                                </m:r>
                                <m:r>
                                  <a:rPr lang="en-US" sz="2200" b="0" i="1" smtClean="0">
                                    <a:latin typeface="Cambria Math" panose="02040503050406030204" pitchFamily="18" charset="0"/>
                                  </a:rPr>
                                  <m:t>9173503</m:t>
                                </m:r>
                                <m:r>
                                  <a:rPr lang="en-US" sz="2200" b="0" i="1" smtClean="0">
                                    <a:latin typeface="Cambria Math" panose="02040503050406030204" pitchFamily="18" charset="0"/>
                                  </a:rPr>
                                  <m:t>=</m:t>
                                </m:r>
                                <m:r>
                                  <a:rPr lang="en-US" sz="2200" b="0" i="1" smtClean="0">
                                    <a:latin typeface="Cambria Math" panose="02040503050406030204" pitchFamily="18" charset="0"/>
                                  </a:rPr>
                                  <m:t>4051753</m:t>
                                </m:r>
                              </m:oMath>
                            </m:oMathPara>
                          </a14:m>
                          <a:endParaRPr lang="ru-RU" sz="2200" dirty="0"/>
                        </a:p>
                      </a:txBody>
                      <a:tcPr marL="111423" marR="111423" marT="55712" marB="55712" anchor="ctr"/>
                    </a:tc>
                    <a:extLst>
                      <a:ext uri="{0D108BD9-81ED-4DB2-BD59-A6C34878D82A}">
                        <a16:rowId xmlns:a16="http://schemas.microsoft.com/office/drawing/2014/main" val="1000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649296768"/>
                  </p:ext>
                </p:extLst>
              </p:nvPr>
            </p:nvGraphicFramePr>
            <p:xfrm>
              <a:off x="1311579" y="2896194"/>
              <a:ext cx="9904296" cy="3015027"/>
            </p:xfrm>
            <a:graphic>
              <a:graphicData uri="http://schemas.openxmlformats.org/drawingml/2006/table">
                <a:tbl>
                  <a:tblPr firstCol="1" bandRow="1">
                    <a:tableStyleId>{5C22544A-7EE6-4342-B048-85BDC9FD1C3A}</a:tableStyleId>
                  </a:tblPr>
                  <a:tblGrid>
                    <a:gridCol w="4952148"/>
                    <a:gridCol w="4952148"/>
                  </a:tblGrid>
                  <a:tr h="809180">
                    <a:tc>
                      <a:txBody>
                        <a:bodyPr/>
                        <a:lstStyle/>
                        <a:p>
                          <a:r>
                            <a:rPr lang="ru-RU" sz="2200" b="1" i="1" kern="1200" dirty="0" smtClean="0">
                              <a:solidFill>
                                <a:schemeClr val="lt1"/>
                              </a:solidFill>
                              <a:effectLst/>
                              <a:latin typeface="+mn-lt"/>
                              <a:ea typeface="+mn-ea"/>
                              <a:cs typeface="+mn-cs"/>
                            </a:rPr>
                            <a:t>Открытый </a:t>
                          </a:r>
                          <a:r>
                            <a:rPr lang="ru-RU" sz="2200" b="1" i="1" kern="1200" dirty="0" smtClean="0">
                              <a:solidFill>
                                <a:schemeClr val="lt1"/>
                              </a:solidFill>
                              <a:effectLst/>
                              <a:latin typeface="+mn-lt"/>
                              <a:ea typeface="+mn-ea"/>
                              <a:cs typeface="+mn-cs"/>
                            </a:rPr>
                            <a:t>ключ</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752" r="-246" b="-273684"/>
                          </a:stretch>
                        </a:blipFill>
                      </a:tcPr>
                    </a:tc>
                  </a:tr>
                  <a:tr h="809180">
                    <a:tc>
                      <a:txBody>
                        <a:bodyPr/>
                        <a:lstStyle/>
                        <a:p>
                          <a:r>
                            <a:rPr lang="ru-RU" sz="2200" b="0" i="0" kern="1200" dirty="0" smtClean="0">
                              <a:solidFill>
                                <a:schemeClr val="lt1"/>
                              </a:solidFill>
                              <a:effectLst/>
                              <a:latin typeface="+mn-lt"/>
                              <a:ea typeface="+mn-ea"/>
                              <a:cs typeface="+mn-cs"/>
                            </a:rPr>
                            <a:t>Выбрать текст для зашифровки</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00752" r="-246" b="-173684"/>
                          </a:stretch>
                        </a:blipFill>
                      </a:tcPr>
                    </a:tc>
                  </a:tr>
                  <a:tr h="1396667">
                    <a:tc>
                      <a:txBody>
                        <a:bodyPr/>
                        <a:lstStyle/>
                        <a:p>
                          <a:r>
                            <a:rPr lang="ru-RU" sz="2200" b="0" i="0" kern="1200" dirty="0" smtClean="0">
                              <a:solidFill>
                                <a:schemeClr val="lt1"/>
                              </a:solidFill>
                              <a:effectLst/>
                              <a:latin typeface="+mn-lt"/>
                              <a:ea typeface="+mn-ea"/>
                              <a:cs typeface="+mn-cs"/>
                            </a:rPr>
                            <a:t>Вычислить </a:t>
                          </a:r>
                          <a:r>
                            <a:rPr lang="ru-RU" sz="2200" b="0" i="0" kern="1200" dirty="0" err="1" smtClean="0">
                              <a:solidFill>
                                <a:schemeClr val="lt1"/>
                              </a:solidFill>
                              <a:effectLst/>
                              <a:latin typeface="+mn-lt"/>
                              <a:ea typeface="+mn-ea"/>
                              <a:cs typeface="+mn-cs"/>
                            </a:rPr>
                            <a:t>шифротекст</a:t>
                          </a:r>
                          <a:endParaRPr lang="ru-RU" sz="2200" b="1" dirty="0"/>
                        </a:p>
                      </a:txBody>
                      <a:tcPr marL="111423" marR="111423" marT="55712" marB="55712" anchor="ctr"/>
                    </a:tc>
                    <a:tc>
                      <a:txBody>
                        <a:bodyPr/>
                        <a:lstStyle/>
                        <a:p>
                          <a:endParaRPr lang="ru-RU"/>
                        </a:p>
                      </a:txBody>
                      <a:tcPr marL="111423" marR="111423" marT="55712" marB="55712" anchor="ctr">
                        <a:blipFill rotWithShape="0">
                          <a:blip r:embed="rId2"/>
                          <a:stretch>
                            <a:fillRect l="-100246" t="-116594" r="-246" b="-873"/>
                          </a:stretch>
                        </a:blipFill>
                      </a:tcPr>
                    </a:tc>
                  </a:tr>
                </a:tbl>
              </a:graphicData>
            </a:graphic>
          </p:graphicFrame>
        </mc:Fallback>
      </mc:AlternateContent>
    </p:spTree>
    <p:extLst>
      <p:ext uri="{BB962C8B-B14F-4D97-AF65-F5344CB8AC3E}">
        <p14:creationId xmlns:p14="http://schemas.microsoft.com/office/powerpoint/2010/main" val="159049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RSA - </a:t>
            </a:r>
            <a:r>
              <a:rPr lang="ru-RU" dirty="0"/>
              <a:t>аббревиатура от фамилий </a:t>
            </a:r>
            <a:r>
              <a:rPr lang="ru-RU" dirty="0" err="1"/>
              <a:t>Rivest</a:t>
            </a:r>
            <a:r>
              <a:rPr lang="ru-RU" dirty="0"/>
              <a:t>, </a:t>
            </a:r>
            <a:r>
              <a:rPr lang="ru-RU" dirty="0" err="1"/>
              <a:t>Shamir</a:t>
            </a:r>
            <a:r>
              <a:rPr lang="ru-RU" dirty="0"/>
              <a:t> и </a:t>
            </a:r>
            <a:r>
              <a:rPr lang="ru-RU" dirty="0" err="1"/>
              <a:t>Adleman</a:t>
            </a:r>
            <a:endParaRPr lang="ru-RU" dirty="0"/>
          </a:p>
        </p:txBody>
      </p:sp>
      <p:sp>
        <p:nvSpPr>
          <p:cNvPr id="3" name="Объект 2"/>
          <p:cNvSpPr>
            <a:spLocks noGrp="1"/>
          </p:cNvSpPr>
          <p:nvPr>
            <p:ph idx="1"/>
          </p:nvPr>
        </p:nvSpPr>
        <p:spPr/>
        <p:txBody>
          <a:bodyPr/>
          <a:lstStyle/>
          <a:p>
            <a:pPr>
              <a:buFont typeface="+mj-lt"/>
              <a:buAutoNum type="arabicPeriod" startAt="2"/>
            </a:pPr>
            <a:r>
              <a:rPr lang="ru-RU" dirty="0" err="1"/>
              <a:t>Расшифрование</a:t>
            </a:r>
            <a:r>
              <a:rPr lang="ru-RU" dirty="0"/>
              <a:t>:</a:t>
            </a:r>
          </a:p>
        </p:txBody>
      </p:sp>
      <p:sp>
        <p:nvSpPr>
          <p:cNvPr id="4" name="Номер слайда 3"/>
          <p:cNvSpPr>
            <a:spLocks noGrp="1"/>
          </p:cNvSpPr>
          <p:nvPr>
            <p:ph type="sldNum" sz="quarter" idx="12"/>
          </p:nvPr>
        </p:nvSpPr>
        <p:spPr/>
        <p:txBody>
          <a:bodyPr/>
          <a:lstStyle/>
          <a:p>
            <a:fld id="{1A6426DB-66A6-492E-A172-7D8A0019AE35}" type="slidenum">
              <a:rPr lang="ru-RU" smtClean="0"/>
              <a:t>15</a:t>
            </a:fld>
            <a:endParaRPr lang="ru-RU"/>
          </a:p>
        </p:txBody>
      </p:sp>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extLst>
                        <a:ext uri="{9D8B030D-6E8A-4147-A177-3AD203B41FA5}">
                          <a16:colId xmlns:a16="http://schemas.microsoft.com/office/drawing/2014/main" val="20000"/>
                        </a:ext>
                      </a:extLst>
                    </a:gridCol>
                    <a:gridCol w="4804073">
                      <a:extLst>
                        <a:ext uri="{9D8B030D-6E8A-4147-A177-3AD203B41FA5}">
                          <a16:colId xmlns:a16="http://schemas.microsoft.com/office/drawing/2014/main" val="20001"/>
                        </a:ext>
                      </a:extLst>
                    </a:gridCol>
                  </a:tblGrid>
                  <a:tr h="784985">
                    <a:tc>
                      <a:txBody>
                        <a:bodyPr/>
                        <a:lstStyle/>
                        <a:p>
                          <a:r>
                            <a:rPr lang="ru-RU" sz="2100" b="1" i="1" kern="1200" dirty="0">
                              <a:solidFill>
                                <a:schemeClr val="lt1"/>
                              </a:solidFill>
                              <a:effectLst/>
                              <a:latin typeface="+mn-lt"/>
                              <a:ea typeface="+mn-ea"/>
                              <a:cs typeface="+mn-cs"/>
                            </a:rPr>
                            <a:t>Закрытый ключ</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100" b="0" i="1" smtClean="0">
                                        <a:latin typeface="Cambria Math" panose="02040503050406030204" pitchFamily="18" charset="0"/>
                                      </a:rPr>
                                    </m:ctrlPr>
                                  </m:dPr>
                                  <m:e>
                                    <m:r>
                                      <a:rPr lang="en-US" sz="2100" b="0" i="1" smtClean="0">
                                        <a:latin typeface="Cambria Math" panose="02040503050406030204" pitchFamily="18" charset="0"/>
                                      </a:rPr>
                                      <m:t>𝑑</m:t>
                                    </m:r>
                                    <m:r>
                                      <a:rPr lang="en-US" sz="2100" b="0" i="1" smtClean="0">
                                        <a:latin typeface="Cambria Math" panose="02040503050406030204" pitchFamily="18" charset="0"/>
                                      </a:rPr>
                                      <m:t>,</m:t>
                                    </m:r>
                                    <m:r>
                                      <a:rPr lang="en-US" sz="2100" b="0" i="1" smtClean="0">
                                        <a:latin typeface="Cambria Math" panose="02040503050406030204" pitchFamily="18" charset="0"/>
                                      </a:rPr>
                                      <m:t>𝑛</m:t>
                                    </m:r>
                                  </m:e>
                                </m:d>
                                <m:r>
                                  <a:rPr lang="en-US" sz="2100" b="0" i="1" smtClean="0">
                                    <a:latin typeface="Cambria Math" panose="02040503050406030204" pitchFamily="18" charset="0"/>
                                  </a:rPr>
                                  <m:t>={</m:t>
                                </m:r>
                                <m:r>
                                  <a:rPr lang="en-US" sz="2100" b="0" i="1" smtClean="0">
                                    <a:latin typeface="Cambria Math" panose="02040503050406030204" pitchFamily="18" charset="0"/>
                                  </a:rPr>
                                  <m:t>6111579</m:t>
                                </m:r>
                                <m:r>
                                  <a:rPr lang="en-US" sz="2100" b="0" i="1" smtClean="0">
                                    <a:latin typeface="Cambria Math" panose="02040503050406030204" pitchFamily="18" charset="0"/>
                                  </a:rPr>
                                  <m:t>,</m:t>
                                </m:r>
                                <m:r>
                                  <a:rPr lang="en-US" sz="2100" b="0" i="1" smtClean="0">
                                    <a:latin typeface="Cambria Math" panose="02040503050406030204" pitchFamily="18" charset="0"/>
                                  </a:rPr>
                                  <m:t>9173503</m:t>
                                </m:r>
                                <m:r>
                                  <a:rPr lang="en-US" sz="2100" b="0" i="0" smtClean="0">
                                    <a:latin typeface="Cambria Math" panose="02040503050406030204" pitchFamily="18" charset="0"/>
                                  </a:rPr>
                                  <m:t>}</m:t>
                                </m:r>
                              </m:oMath>
                            </m:oMathPara>
                          </a14:m>
                          <a:endParaRPr lang="ru-RU" sz="2100" dirty="0"/>
                        </a:p>
                      </a:txBody>
                      <a:tcPr marL="108092" marR="108092" marT="54046" marB="54046" anchor="ctr"/>
                    </a:tc>
                    <a:extLst>
                      <a:ext uri="{0D108BD9-81ED-4DB2-BD59-A6C34878D82A}">
                        <a16:rowId xmlns:a16="http://schemas.microsoft.com/office/drawing/2014/main" val="10000"/>
                      </a:ext>
                    </a:extLst>
                  </a:tr>
                  <a:tr h="784985">
                    <a:tc>
                      <a:txBody>
                        <a:bodyPr/>
                        <a:lstStyle/>
                        <a:p>
                          <a:r>
                            <a:rPr lang="ru-RU" sz="2100" b="0" i="0" kern="1200" dirty="0" err="1">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100" b="0" i="1" smtClean="0">
                                    <a:latin typeface="Cambria Math" panose="02040503050406030204" pitchFamily="18" charset="0"/>
                                  </a:rPr>
                                  <m:t>с=</m:t>
                                </m:r>
                                <m:r>
                                  <a:rPr lang="en-US" sz="2100" b="0" i="1" smtClean="0">
                                    <a:latin typeface="Cambria Math" panose="02040503050406030204" pitchFamily="18" charset="0"/>
                                  </a:rPr>
                                  <m:t>4051753</m:t>
                                </m:r>
                              </m:oMath>
                            </m:oMathPara>
                          </a14:m>
                          <a:endParaRPr lang="ru-RU" sz="2100" dirty="0"/>
                        </a:p>
                      </a:txBody>
                      <a:tcPr marL="108092" marR="108092" marT="54046" marB="54046" anchor="ctr"/>
                    </a:tc>
                    <a:extLst>
                      <a:ext uri="{0D108BD9-81ED-4DB2-BD59-A6C34878D82A}">
                        <a16:rowId xmlns:a16="http://schemas.microsoft.com/office/drawing/2014/main" val="10001"/>
                      </a:ext>
                    </a:extLst>
                  </a:tr>
                  <a:tr h="1354904">
                    <a:tc>
                      <a:txBody>
                        <a:bodyPr/>
                        <a:lstStyle/>
                        <a:p>
                          <a:r>
                            <a:rPr lang="ru-RU" sz="2100" b="0" i="0" kern="1200" dirty="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pPr/>
                          <a14:m>
                            <m:oMathPara xmlns:m="http://schemas.openxmlformats.org/officeDocument/2006/math">
                              <m:oMathParaPr>
                                <m:jc m:val="centerGroup"/>
                              </m:oMathParaPr>
                              <m:oMath xmlns:m="http://schemas.openxmlformats.org/officeDocument/2006/math">
                                <m:r>
                                  <m:rPr>
                                    <m:sty m:val="p"/>
                                  </m:rPr>
                                  <a:rPr lang="en-US" sz="2100" b="0" i="1" smtClean="0">
                                    <a:latin typeface="Cambria Math" panose="02040503050406030204" pitchFamily="18" charset="0"/>
                                  </a:rPr>
                                  <m:t>m</m:t>
                                </m:r>
                                <m:r>
                                  <a:rPr lang="en-US" sz="2100" b="0" i="1" smtClean="0">
                                    <a:latin typeface="Cambria Math" panose="02040503050406030204" pitchFamily="18" charset="0"/>
                                  </a:rPr>
                                  <m:t>=</m:t>
                                </m:r>
                                <m:r>
                                  <a:rPr lang="en-US" sz="2100" b="0" i="1" smtClean="0">
                                    <a:latin typeface="Cambria Math" panose="02040503050406030204" pitchFamily="18" charset="0"/>
                                  </a:rPr>
                                  <m:t>𝐷</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𝑐</m:t>
                                    </m:r>
                                  </m:e>
                                </m:d>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𝑐</m:t>
                                    </m:r>
                                  </m:e>
                                  <m:sup>
                                    <m:r>
                                      <a:rPr lang="en-US" sz="2100" b="0" i="1" smtClean="0">
                                        <a:latin typeface="Cambria Math" panose="02040503050406030204" pitchFamily="18" charset="0"/>
                                      </a:rPr>
                                      <m:t>𝑑</m:t>
                                    </m:r>
                                  </m:sup>
                                </m:sSup>
                                <m:r>
                                  <a:rPr lang="en-US" sz="2100" b="0" i="1" smtClean="0">
                                    <a:latin typeface="Cambria Math" panose="02040503050406030204" pitchFamily="18" charset="0"/>
                                  </a:rPr>
                                  <m:t> </m:t>
                                </m:r>
                                <m:r>
                                  <a:rPr lang="en-US" sz="2100" b="0" i="1" smtClean="0">
                                    <a:latin typeface="Cambria Math" panose="02040503050406030204" pitchFamily="18" charset="0"/>
                                  </a:rPr>
                                  <m:t>𝑚𝑜𝑑</m:t>
                                </m:r>
                                <m:r>
                                  <a:rPr lang="en-US" sz="2100" b="0" i="1" smtClean="0">
                                    <a:latin typeface="Cambria Math" panose="02040503050406030204" pitchFamily="18" charset="0"/>
                                  </a:rPr>
                                  <m:t> </m:t>
                                </m:r>
                                <m:r>
                                  <a:rPr lang="en-US" sz="2100" b="0" i="1" smtClean="0">
                                    <a:latin typeface="Cambria Math" panose="02040503050406030204" pitchFamily="18" charset="0"/>
                                  </a:rPr>
                                  <m:t>𝑛</m:t>
                                </m:r>
                                <m:r>
                                  <a:rPr lang="en-US" sz="2100" b="0" i="1" smtClean="0">
                                    <a:latin typeface="Cambria Math" panose="02040503050406030204" pitchFamily="18" charset="0"/>
                                  </a:rPr>
                                  <m:t>=</m:t>
                                </m:r>
                              </m:oMath>
                            </m:oMathPara>
                          </a14:m>
                          <a:endParaRPr lang="en-US" sz="2100" b="0" dirty="0"/>
                        </a:p>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US" sz="2100" b="0" i="1" smtClean="0">
                                        <a:latin typeface="Cambria Math" panose="02040503050406030204" pitchFamily="18" charset="0"/>
                                      </a:rPr>
                                      <m:t>4051753</m:t>
                                    </m:r>
                                  </m:e>
                                  <m:sup>
                                    <m:r>
                                      <a:rPr lang="en-US" sz="2100" b="0" i="1" smtClean="0">
                                        <a:latin typeface="Cambria Math" panose="02040503050406030204" pitchFamily="18" charset="0"/>
                                      </a:rPr>
                                      <m:t>611579</m:t>
                                    </m:r>
                                  </m:sup>
                                </m:sSup>
                                <m:r>
                                  <a:rPr lang="en-US" sz="2100" b="0" i="1" smtClean="0">
                                    <a:latin typeface="Cambria Math" panose="02040503050406030204" pitchFamily="18" charset="0"/>
                                  </a:rPr>
                                  <m:t>𝑚𝑜𝑑</m:t>
                                </m:r>
                                <m:r>
                                  <a:rPr lang="en-US" sz="2100" b="0" i="1" smtClean="0">
                                    <a:latin typeface="Cambria Math" panose="02040503050406030204" pitchFamily="18" charset="0"/>
                                  </a:rPr>
                                  <m:t> </m:t>
                                </m:r>
                                <m:r>
                                  <a:rPr lang="en-US" sz="2100" b="0" i="1" smtClean="0">
                                    <a:latin typeface="Cambria Math" panose="02040503050406030204" pitchFamily="18" charset="0"/>
                                  </a:rPr>
                                  <m:t>9173503</m:t>
                                </m:r>
                                <m:r>
                                  <a:rPr lang="en-US" sz="2100" b="0" i="1" smtClean="0">
                                    <a:latin typeface="Cambria Math" panose="02040503050406030204" pitchFamily="18" charset="0"/>
                                  </a:rPr>
                                  <m:t>=</m:t>
                                </m:r>
                                <m:r>
                                  <a:rPr lang="en-US" sz="2100" b="0" i="1" smtClean="0">
                                    <a:latin typeface="Cambria Math" panose="02040503050406030204" pitchFamily="18" charset="0"/>
                                  </a:rPr>
                                  <m:t>111111</m:t>
                                </m:r>
                              </m:oMath>
                            </m:oMathPara>
                          </a14:m>
                          <a:endParaRPr lang="ru-RU" sz="2100" dirty="0"/>
                        </a:p>
                      </a:txBody>
                      <a:tcPr marL="108092" marR="108092" marT="54046" marB="54046" anchor="ctr"/>
                    </a:tc>
                    <a:extLst>
                      <a:ext uri="{0D108BD9-81ED-4DB2-BD59-A6C34878D82A}">
                        <a16:rowId xmlns:a16="http://schemas.microsoft.com/office/drawing/2014/main" val="10002"/>
                      </a:ext>
                    </a:extLst>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943623016"/>
                  </p:ext>
                </p:extLst>
              </p:nvPr>
            </p:nvGraphicFramePr>
            <p:xfrm>
              <a:off x="1156235" y="2986348"/>
              <a:ext cx="9608146" cy="2924874"/>
            </p:xfrm>
            <a:graphic>
              <a:graphicData uri="http://schemas.openxmlformats.org/drawingml/2006/table">
                <a:tbl>
                  <a:tblPr firstCol="1" bandRow="1">
                    <a:tableStyleId>{5C22544A-7EE6-4342-B048-85BDC9FD1C3A}</a:tableStyleId>
                  </a:tblPr>
                  <a:tblGrid>
                    <a:gridCol w="4804073"/>
                    <a:gridCol w="4804073"/>
                  </a:tblGrid>
                  <a:tr h="784985">
                    <a:tc>
                      <a:txBody>
                        <a:bodyPr/>
                        <a:lstStyle/>
                        <a:p>
                          <a:r>
                            <a:rPr lang="ru-RU" sz="2100" b="1" i="1" kern="1200" dirty="0" smtClean="0">
                              <a:solidFill>
                                <a:schemeClr val="lt1"/>
                              </a:solidFill>
                              <a:effectLst/>
                              <a:latin typeface="+mn-lt"/>
                              <a:ea typeface="+mn-ea"/>
                              <a:cs typeface="+mn-cs"/>
                            </a:rPr>
                            <a:t>Закрытый </a:t>
                          </a:r>
                          <a:r>
                            <a:rPr lang="ru-RU" sz="2100" b="1" i="1" kern="1200" dirty="0" smtClean="0">
                              <a:solidFill>
                                <a:schemeClr val="lt1"/>
                              </a:solidFill>
                              <a:effectLst/>
                              <a:latin typeface="+mn-lt"/>
                              <a:ea typeface="+mn-ea"/>
                              <a:cs typeface="+mn-cs"/>
                            </a:rPr>
                            <a:t>ключ</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775" r="-254" b="-274419"/>
                          </a:stretch>
                        </a:blipFill>
                      </a:tcPr>
                    </a:tc>
                  </a:tr>
                  <a:tr h="784985">
                    <a:tc>
                      <a:txBody>
                        <a:bodyPr/>
                        <a:lstStyle/>
                        <a:p>
                          <a:r>
                            <a:rPr lang="ru-RU" sz="2100" b="0" i="0" kern="1200" dirty="0" err="1" smtClean="0">
                              <a:solidFill>
                                <a:schemeClr val="lt1"/>
                              </a:solidFill>
                              <a:effectLst/>
                              <a:latin typeface="+mn-lt"/>
                              <a:ea typeface="+mn-ea"/>
                              <a:cs typeface="+mn-cs"/>
                            </a:rPr>
                            <a:t>Шифротекст</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00775" r="-254" b="-174419"/>
                          </a:stretch>
                        </a:blipFill>
                      </a:tcPr>
                    </a:tc>
                  </a:tr>
                  <a:tr h="1354904">
                    <a:tc>
                      <a:txBody>
                        <a:bodyPr/>
                        <a:lstStyle/>
                        <a:p>
                          <a:r>
                            <a:rPr lang="ru-RU" sz="2100" b="0" i="0" kern="1200" dirty="0" smtClean="0">
                              <a:solidFill>
                                <a:schemeClr val="lt1"/>
                              </a:solidFill>
                              <a:effectLst/>
                              <a:latin typeface="+mn-lt"/>
                              <a:ea typeface="+mn-ea"/>
                              <a:cs typeface="+mn-cs"/>
                            </a:rPr>
                            <a:t>Вычислить исходное сообщение</a:t>
                          </a:r>
                          <a:endParaRPr lang="ru-RU" sz="2100" b="1" dirty="0"/>
                        </a:p>
                      </a:txBody>
                      <a:tcPr marL="108092" marR="108092" marT="54046" marB="54046" anchor="ctr"/>
                    </a:tc>
                    <a:tc>
                      <a:txBody>
                        <a:bodyPr/>
                        <a:lstStyle/>
                        <a:p>
                          <a:endParaRPr lang="ru-RU"/>
                        </a:p>
                      </a:txBody>
                      <a:tcPr marL="108092" marR="108092" marT="54046" marB="54046" anchor="ctr">
                        <a:blipFill rotWithShape="0">
                          <a:blip r:embed="rId2"/>
                          <a:stretch>
                            <a:fillRect l="-100254" t="-116143" r="-254" b="-897"/>
                          </a:stretch>
                        </a:blipFill>
                      </a:tcPr>
                    </a:tc>
                  </a:tr>
                </a:tbl>
              </a:graphicData>
            </a:graphic>
          </p:graphicFrame>
        </mc:Fallback>
      </mc:AlternateContent>
    </p:spTree>
    <p:extLst>
      <p:ext uri="{BB962C8B-B14F-4D97-AF65-F5344CB8AC3E}">
        <p14:creationId xmlns:p14="http://schemas.microsoft.com/office/powerpoint/2010/main" val="217750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Применение</a:t>
            </a:r>
          </a:p>
        </p:txBody>
      </p:sp>
      <p:sp>
        <p:nvSpPr>
          <p:cNvPr id="4" name="Номер слайда 3"/>
          <p:cNvSpPr>
            <a:spLocks noGrp="1"/>
          </p:cNvSpPr>
          <p:nvPr>
            <p:ph type="sldNum" sz="quarter" idx="12"/>
          </p:nvPr>
        </p:nvSpPr>
        <p:spPr/>
        <p:txBody>
          <a:bodyPr/>
          <a:lstStyle/>
          <a:p>
            <a:fld id="{1A6426DB-66A6-492E-A172-7D8A0019AE35}" type="slidenum">
              <a:rPr lang="ru-RU" smtClean="0"/>
              <a:t>16</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Алгоритмы криптосистемы с открытым ключом можно использовать</a:t>
            </a:r>
            <a:r>
              <a:rPr lang="en-US" sz="2800" dirty="0"/>
              <a:t>:</a:t>
            </a:r>
            <a:endParaRPr lang="ru-RU" sz="2800" dirty="0"/>
          </a:p>
          <a:p>
            <a:pPr marL="514350" indent="-514350">
              <a:buFont typeface="+mj-lt"/>
              <a:buAutoNum type="arabicPeriod" startAt="3"/>
            </a:pPr>
            <a:endParaRPr lang="ru-RU" sz="2800" dirty="0"/>
          </a:p>
          <a:p>
            <a:r>
              <a:rPr lang="ru-RU" sz="2800" dirty="0"/>
              <a:t>как самостоятельное средство для защиты передаваемой и хранимой информации,</a:t>
            </a:r>
          </a:p>
          <a:p>
            <a:r>
              <a:rPr lang="ru-RU" sz="2800" dirty="0"/>
              <a:t>как средство распределения ключей</a:t>
            </a:r>
            <a:r>
              <a:rPr lang="en-US" sz="2800" dirty="0"/>
              <a:t>,</a:t>
            </a:r>
          </a:p>
          <a:p>
            <a:r>
              <a:rPr lang="ru-RU" sz="2800" dirty="0"/>
              <a:t>как средство аутентификации пользователей.</a:t>
            </a:r>
          </a:p>
        </p:txBody>
      </p:sp>
    </p:spTree>
    <p:extLst>
      <p:ext uri="{BB962C8B-B14F-4D97-AF65-F5344CB8AC3E}">
        <p14:creationId xmlns:p14="http://schemas.microsoft.com/office/powerpoint/2010/main" val="112509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17</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Недостатки в сравнении с симметричными системами:</a:t>
            </a:r>
          </a:p>
          <a:p>
            <a:r>
              <a:rPr lang="ru-RU" sz="2800" dirty="0"/>
              <a:t>В алгоритм сложнее внести изменения.</a:t>
            </a:r>
          </a:p>
          <a:p>
            <a:r>
              <a:rPr lang="ru-RU" sz="2800" dirty="0"/>
              <a:t>Хотя сообщения надежно шифруются, но получатель и отправитель самим фактом пересылки шифрованного сообщения «засвечиваются».</a:t>
            </a:r>
          </a:p>
          <a:p>
            <a:r>
              <a:rPr lang="ru-RU" sz="2800" dirty="0"/>
              <a:t>Более длинные ключи. </a:t>
            </a:r>
          </a:p>
        </p:txBody>
      </p:sp>
    </p:spTree>
    <p:extLst>
      <p:ext uri="{BB962C8B-B14F-4D97-AF65-F5344CB8AC3E}">
        <p14:creationId xmlns:p14="http://schemas.microsoft.com/office/powerpoint/2010/main" val="18094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18</a:t>
            </a:fld>
            <a:endParaRPr lang="ru-RU"/>
          </a:p>
        </p:txBody>
      </p:sp>
      <p:sp>
        <p:nvSpPr>
          <p:cNvPr id="3" name="Объект 2"/>
          <p:cNvSpPr>
            <a:spLocks noGrp="1"/>
          </p:cNvSpPr>
          <p:nvPr>
            <p:ph idx="1"/>
          </p:nvPr>
        </p:nvSpPr>
        <p:spPr>
          <a:xfrm>
            <a:off x="1009933" y="2133600"/>
            <a:ext cx="9703559" cy="4512860"/>
          </a:xfrm>
        </p:spPr>
        <p:txBody>
          <a:bodyPr>
            <a:normAutofit/>
          </a:bodyPr>
          <a:lstStyle/>
          <a:p>
            <a:pPr marL="0" indent="0">
              <a:buNone/>
            </a:pPr>
            <a:r>
              <a:rPr lang="ru-RU" sz="2800" dirty="0"/>
              <a:t>Ниже приведена таблица, сопоставляющая длину ключа симметричного алгоритма с длиной ключа RSA с аналогичной </a:t>
            </a:r>
            <a:r>
              <a:rPr lang="ru-RU" sz="2800" dirty="0" err="1"/>
              <a:t>криптостойкостью</a:t>
            </a:r>
            <a:r>
              <a:rPr lang="ru-RU" sz="2800" dirty="0"/>
              <a:t>:</a:t>
            </a:r>
          </a:p>
        </p:txBody>
      </p:sp>
      <p:graphicFrame>
        <p:nvGraphicFramePr>
          <p:cNvPr id="5" name="Таблица 4"/>
          <p:cNvGraphicFramePr>
            <a:graphicFrameLocks noGrp="1"/>
          </p:cNvGraphicFramePr>
          <p:nvPr>
            <p:extLst>
              <p:ext uri="{D42A27DB-BD31-4B8C-83A1-F6EECF244321}">
                <p14:modId xmlns:p14="http://schemas.microsoft.com/office/powerpoint/2010/main" val="1953802008"/>
              </p:ext>
            </p:extLst>
          </p:nvPr>
        </p:nvGraphicFramePr>
        <p:xfrm>
          <a:off x="1311579" y="3948411"/>
          <a:ext cx="8915400" cy="2194560"/>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0">
                <a:tc>
                  <a:txBody>
                    <a:bodyPr/>
                    <a:lstStyle/>
                    <a:p>
                      <a:pPr algn="ctr"/>
                      <a:r>
                        <a:rPr lang="ru-RU" dirty="0">
                          <a:effectLst/>
                        </a:rPr>
                        <a:t>Длина симметричного ключа, 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ru-RU">
                          <a:effectLst/>
                        </a:rPr>
                        <a:t>Длина ключа </a:t>
                      </a:r>
                      <a:r>
                        <a:rPr lang="en-US">
                          <a:effectLst/>
                        </a:rPr>
                        <a:t>RSA, </a:t>
                      </a:r>
                      <a:r>
                        <a:rPr lang="ru-RU">
                          <a:effectLst/>
                        </a:rPr>
                        <a:t>бит</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ru-RU">
                          <a:effectLst/>
                        </a:rPr>
                        <a:t>56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384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ru-RU">
                          <a:effectLst/>
                        </a:rPr>
                        <a:t>64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512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ru-RU">
                          <a:effectLst/>
                        </a:rPr>
                        <a:t>80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768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0">
                <a:tc>
                  <a:txBody>
                    <a:bodyPr/>
                    <a:lstStyle/>
                    <a:p>
                      <a:r>
                        <a:rPr lang="ru-RU">
                          <a:effectLst/>
                        </a:rPr>
                        <a:t>112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a:effectLst/>
                        </a:rPr>
                        <a:t>1792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0">
                <a:tc>
                  <a:txBody>
                    <a:bodyPr/>
                    <a:lstStyle/>
                    <a:p>
                      <a:r>
                        <a:rPr lang="ru-RU">
                          <a:effectLst/>
                        </a:rPr>
                        <a:t>128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ru-RU" dirty="0">
                          <a:effectLst/>
                        </a:rPr>
                        <a:t>2304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208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r>
              <a:rPr lang="en-US" dirty="0"/>
              <a:t>.</a:t>
            </a:r>
            <a:br>
              <a:rPr lang="en-US" dirty="0"/>
            </a:br>
            <a:r>
              <a:rPr lang="ru-RU" dirty="0"/>
              <a:t>Недостатки</a:t>
            </a:r>
          </a:p>
        </p:txBody>
      </p:sp>
      <p:sp>
        <p:nvSpPr>
          <p:cNvPr id="4" name="Номер слайда 3"/>
          <p:cNvSpPr>
            <a:spLocks noGrp="1"/>
          </p:cNvSpPr>
          <p:nvPr>
            <p:ph type="sldNum" sz="quarter" idx="12"/>
          </p:nvPr>
        </p:nvSpPr>
        <p:spPr/>
        <p:txBody>
          <a:bodyPr/>
          <a:lstStyle/>
          <a:p>
            <a:fld id="{1A6426DB-66A6-492E-A172-7D8A0019AE35}" type="slidenum">
              <a:rPr lang="ru-RU" smtClean="0"/>
              <a:t>19</a:t>
            </a:fld>
            <a:endParaRPr lang="ru-RU"/>
          </a:p>
        </p:txBody>
      </p:sp>
      <p:sp>
        <p:nvSpPr>
          <p:cNvPr id="3" name="Объект 2"/>
          <p:cNvSpPr>
            <a:spLocks noGrp="1"/>
          </p:cNvSpPr>
          <p:nvPr>
            <p:ph idx="1"/>
          </p:nvPr>
        </p:nvSpPr>
        <p:spPr>
          <a:xfrm>
            <a:off x="1009933" y="2133600"/>
            <a:ext cx="9703559" cy="4512860"/>
          </a:xfrm>
        </p:spPr>
        <p:txBody>
          <a:bodyPr>
            <a:normAutofit/>
          </a:bodyPr>
          <a:lstStyle/>
          <a:p>
            <a:r>
              <a:rPr lang="ru-RU" sz="2800" dirty="0"/>
              <a:t>Шифрование-</a:t>
            </a:r>
            <a:r>
              <a:rPr lang="ru-RU" sz="2800" dirty="0" err="1"/>
              <a:t>расшифрование</a:t>
            </a:r>
            <a:r>
              <a:rPr lang="ru-RU" sz="2800" dirty="0"/>
              <a:t> с использованием пары ключей проходит на два-три порядка медленнее, чем шифрование-</a:t>
            </a:r>
            <a:r>
              <a:rPr lang="ru-RU" sz="2800" dirty="0" err="1"/>
              <a:t>расшифрование</a:t>
            </a:r>
            <a:r>
              <a:rPr lang="ru-RU" sz="2800" dirty="0"/>
              <a:t> того же текста симметричным алгоритмом.</a:t>
            </a:r>
          </a:p>
          <a:p>
            <a:r>
              <a:rPr lang="ru-RU" sz="2800" dirty="0"/>
              <a:t>Требуются существенно </a:t>
            </a:r>
            <a:r>
              <a:rPr lang="ru-RU" sz="2800" dirty="0" err="1"/>
              <a:t>бо́льшие</a:t>
            </a:r>
            <a:r>
              <a:rPr lang="ru-RU" sz="2800" dirty="0"/>
              <a:t> вычислительные ресурсы, поэтому на практике асимметричные криптосистемы используются в сочетании с другими алгоритмами</a:t>
            </a:r>
          </a:p>
        </p:txBody>
      </p:sp>
    </p:spTree>
    <p:extLst>
      <p:ext uri="{BB962C8B-B14F-4D97-AF65-F5344CB8AC3E}">
        <p14:creationId xmlns:p14="http://schemas.microsoft.com/office/powerpoint/2010/main" val="263170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89211" y="261257"/>
            <a:ext cx="8915399" cy="6008914"/>
          </a:xfrm>
        </p:spPr>
        <p:txBody>
          <a:bodyPr>
            <a:noAutofit/>
          </a:bodyPr>
          <a:lstStyle/>
          <a:p>
            <a:pPr algn="ctr"/>
            <a:r>
              <a:rPr lang="ru-RU" dirty="0" smtClean="0"/>
              <a:t/>
            </a:r>
            <a:br>
              <a:rPr lang="ru-RU" dirty="0" smtClean="0"/>
            </a:br>
            <a:r>
              <a:rPr lang="ru-RU" dirty="0"/>
              <a:t/>
            </a:r>
            <a:br>
              <a:rPr lang="ru-RU" dirty="0"/>
            </a:br>
            <a:r>
              <a:rPr lang="ru-RU" dirty="0" smtClean="0"/>
              <a:t/>
            </a:r>
            <a:br>
              <a:rPr lang="ru-RU" dirty="0" smtClean="0"/>
            </a:br>
            <a:r>
              <a:rPr lang="ru-RU" dirty="0"/>
              <a:t/>
            </a:r>
            <a:br>
              <a:rPr lang="ru-RU" dirty="0"/>
            </a:br>
            <a:r>
              <a:rPr lang="ru-RU" dirty="0" smtClean="0"/>
              <a:t/>
            </a:r>
            <a:br>
              <a:rPr lang="ru-RU" dirty="0" smtClean="0"/>
            </a:br>
            <a:r>
              <a:rPr lang="ru-RU" sz="2400" b="1" dirty="0" smtClean="0"/>
              <a:t>ТЕМА</a:t>
            </a:r>
            <a:br>
              <a:rPr lang="ru-RU" sz="2400" b="1" dirty="0" smtClean="0"/>
            </a:br>
            <a:r>
              <a:rPr lang="ru-RU" sz="2400" b="1" dirty="0"/>
              <a:t/>
            </a:r>
            <a:br>
              <a:rPr lang="ru-RU" sz="2400" b="1" dirty="0"/>
            </a:br>
            <a:r>
              <a:rPr lang="ru-RU" sz="2400" b="1" dirty="0" smtClean="0"/>
              <a:t>КРИПТОГРАФИЧЕСКАЯ ЗАЩИТА КОМПЬЮТЕРНОЙ ИНФОРМАЦИИ</a:t>
            </a:r>
            <a:br>
              <a:rPr lang="ru-RU" sz="2400" b="1" dirty="0" smtClean="0"/>
            </a:br>
            <a:r>
              <a:rPr lang="ru-RU" sz="2400" b="1" dirty="0" smtClean="0"/>
              <a:t/>
            </a:r>
            <a:br>
              <a:rPr lang="ru-RU" sz="2400" b="1" dirty="0" smtClean="0"/>
            </a:br>
            <a:r>
              <a:rPr lang="ru-RU" sz="2400" b="1" dirty="0" smtClean="0"/>
              <a:t>1</a:t>
            </a:r>
            <a:r>
              <a:rPr lang="ru-RU" sz="2000" b="1" dirty="0" smtClean="0"/>
              <a:t>. </a:t>
            </a:r>
            <a:r>
              <a:rPr lang="ru-RU" sz="2000" b="1" dirty="0"/>
              <a:t>Асимметричные криптосистемы. </a:t>
            </a:r>
            <a:r>
              <a:rPr lang="ru-RU" sz="2000" dirty="0"/>
              <a:t>Общие принципы построения современных асимметричных криптосистем. Простые числа и уравнения сравнения. Дискретный логарифм. Генерация больших простых чисел. Асимметричный </a:t>
            </a:r>
            <a:r>
              <a:rPr lang="ru-RU" sz="2000" dirty="0" err="1"/>
              <a:t>криптоалгоритм</a:t>
            </a:r>
            <a:r>
              <a:rPr lang="ru-RU" sz="2000" dirty="0"/>
              <a:t> RSA.</a:t>
            </a:r>
            <a:br>
              <a:rPr lang="ru-RU" sz="2000" dirty="0"/>
            </a:br>
            <a:r>
              <a:rPr lang="ru-RU" sz="2000" dirty="0"/>
              <a:t> </a:t>
            </a:r>
            <a:r>
              <a:rPr lang="ru-RU" sz="2000" b="1" dirty="0"/>
              <a:t>2</a:t>
            </a:r>
            <a:r>
              <a:rPr lang="ru-RU" sz="2000" b="1" dirty="0" smtClean="0"/>
              <a:t>. </a:t>
            </a:r>
            <a:r>
              <a:rPr lang="ru-RU" sz="2000" b="1" dirty="0"/>
              <a:t>Криптографические функции хеширования. </a:t>
            </a:r>
            <a:r>
              <a:rPr lang="ru-RU" sz="2000" dirty="0"/>
              <a:t>Функции хеширования и целостность данных. Криптографические функции хеширования и их применение. Основы </a:t>
            </a:r>
            <a:r>
              <a:rPr lang="ru-RU" sz="2000" dirty="0" err="1"/>
              <a:t>криптовалютных</a:t>
            </a:r>
            <a:r>
              <a:rPr lang="ru-RU" sz="2000" dirty="0"/>
              <a:t> технологий.</a:t>
            </a:r>
            <a:br>
              <a:rPr lang="ru-RU" sz="2000" dirty="0"/>
            </a:br>
            <a:r>
              <a:rPr lang="ru-RU" sz="2000" b="1" dirty="0" smtClean="0"/>
              <a:t>3. </a:t>
            </a:r>
            <a:r>
              <a:rPr lang="ru-RU" sz="2000" b="1" dirty="0"/>
              <a:t>Алгоритмы электронной цифровой подписи. </a:t>
            </a:r>
            <a:r>
              <a:rPr lang="ru-RU" sz="2000" dirty="0"/>
              <a:t>Обобщенная модель электронной цифровой подписи. Цифровые подписи, основанные на асимметричных криптосистемах, генерация и верификация</a:t>
            </a:r>
            <a:r>
              <a:rPr lang="ru-RU" sz="2000" dirty="0" smtClean="0"/>
              <a:t>.</a:t>
            </a:r>
            <a:r>
              <a:rPr lang="ru-RU" sz="2000" dirty="0"/>
              <a:t/>
            </a:r>
            <a:br>
              <a:rPr lang="ru-RU" sz="2000" dirty="0"/>
            </a:br>
            <a:endParaRPr lang="ru-RU" sz="2400" b="1" dirty="0"/>
          </a:p>
        </p:txBody>
      </p:sp>
      <p:sp>
        <p:nvSpPr>
          <p:cNvPr id="4" name="Номер слайда 3"/>
          <p:cNvSpPr>
            <a:spLocks noGrp="1"/>
          </p:cNvSpPr>
          <p:nvPr>
            <p:ph type="sldNum" sz="quarter" idx="12"/>
          </p:nvPr>
        </p:nvSpPr>
        <p:spPr/>
        <p:txBody>
          <a:bodyPr/>
          <a:lstStyle/>
          <a:p>
            <a:fld id="{1A6426DB-66A6-492E-A172-7D8A0019AE35}" type="slidenum">
              <a:rPr lang="ru-RU" smtClean="0"/>
              <a:t>2</a:t>
            </a:fld>
            <a:endParaRPr lang="ru-RU"/>
          </a:p>
        </p:txBody>
      </p:sp>
    </p:spTree>
    <p:extLst>
      <p:ext uri="{BB962C8B-B14F-4D97-AF65-F5344CB8AC3E}">
        <p14:creationId xmlns:p14="http://schemas.microsoft.com/office/powerpoint/2010/main" val="487890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6F6C63-7742-46BF-9C81-C9526968556B}"/>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8C0F72E0-BBDF-43D2-9EAB-D8A5762E606B}"/>
              </a:ext>
            </a:extLst>
          </p:cNvPr>
          <p:cNvSpPr>
            <a:spLocks noGrp="1"/>
          </p:cNvSpPr>
          <p:nvPr>
            <p:ph idx="1"/>
          </p:nvPr>
        </p:nvSpPr>
        <p:spPr/>
        <p:txBody>
          <a:bodyPr>
            <a:normAutofit fontScale="92500" lnSpcReduction="20000"/>
          </a:bodyPr>
          <a:lstStyle/>
          <a:p>
            <a:pPr>
              <a:lnSpc>
                <a:spcPct val="107000"/>
              </a:lnSpc>
              <a:spcAft>
                <a:spcPts val="800"/>
              </a:spcAft>
            </a:pPr>
            <a:r>
              <a:rPr lang="ru-RU" sz="2800" dirty="0"/>
              <a:t>Если обратиться к </a:t>
            </a:r>
            <a:r>
              <a:rPr lang="ru-RU" sz="2800" dirty="0">
                <a:hlinkClick r:id="rId2">
                  <a:extLst>
                    <a:ext uri="{A12FA001-AC4F-418D-AE19-62706E023703}">
                      <ahyp:hlinkClr xmlns="" xmlns:ahyp="http://schemas.microsoft.com/office/drawing/2018/hyperlinkcolor" val="tx"/>
                    </a:ext>
                  </a:extLst>
                </a:hlinkClick>
              </a:rPr>
              <a:t>федеральному закону</a:t>
            </a:r>
            <a:r>
              <a:rPr lang="ru-RU" sz="2800" dirty="0"/>
              <a:t>, то можно найти следующее её определение:</a:t>
            </a:r>
            <a:endParaRPr lang="ru-BY" sz="2800" dirty="0"/>
          </a:p>
          <a:p>
            <a:pPr>
              <a:lnSpc>
                <a:spcPct val="107000"/>
              </a:lnSpc>
              <a:spcAft>
                <a:spcPts val="800"/>
              </a:spcAft>
            </a:pPr>
            <a:r>
              <a:rPr lang="ru-RU" sz="2800" dirty="0"/>
              <a:t>«Электронная подпись - информация в электронной форме, которая присоединена к другой информации в электронной форме (подписываемой информации) или иным образом связана с такой информацией и которая используется для определения лица, подписывающего информацию»</a:t>
            </a:r>
            <a:endParaRPr lang="ru-BY" sz="2800" dirty="0"/>
          </a:p>
          <a:p>
            <a:pPr marL="0" indent="0">
              <a:buNone/>
            </a:pPr>
            <a:endParaRPr lang="ru-BY" dirty="0"/>
          </a:p>
        </p:txBody>
      </p:sp>
      <p:sp>
        <p:nvSpPr>
          <p:cNvPr id="4" name="Номер слайда 3">
            <a:extLst>
              <a:ext uri="{FF2B5EF4-FFF2-40B4-BE49-F238E27FC236}">
                <a16:creationId xmlns:a16="http://schemas.microsoft.com/office/drawing/2014/main" id="{34740297-3FD6-485C-B7F9-B700BF3172F9}"/>
              </a:ext>
            </a:extLst>
          </p:cNvPr>
          <p:cNvSpPr>
            <a:spLocks noGrp="1"/>
          </p:cNvSpPr>
          <p:nvPr>
            <p:ph type="sldNum" sz="quarter" idx="12"/>
          </p:nvPr>
        </p:nvSpPr>
        <p:spPr/>
        <p:txBody>
          <a:bodyPr/>
          <a:lstStyle/>
          <a:p>
            <a:fld id="{1A6426DB-66A6-492E-A172-7D8A0019AE35}" type="slidenum">
              <a:rPr lang="ru-RU" smtClean="0"/>
              <a:t>20</a:t>
            </a:fld>
            <a:endParaRPr lang="ru-RU"/>
          </a:p>
        </p:txBody>
      </p:sp>
    </p:spTree>
    <p:extLst>
      <p:ext uri="{BB962C8B-B14F-4D97-AF65-F5344CB8AC3E}">
        <p14:creationId xmlns:p14="http://schemas.microsoft.com/office/powerpoint/2010/main" val="2856217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rmAutofit/>
          </a:bodyPr>
          <a:lstStyle/>
          <a:p>
            <a:pPr marL="0" indent="0">
              <a:buNone/>
            </a:pPr>
            <a:r>
              <a:rPr lang="ru-RU" sz="3200" dirty="0"/>
              <a:t>Электронная подпись предназначена для идентификации лица, подписавшего электронный документ, и является полноценной заменой собственноручной подписи</a:t>
            </a:r>
          </a:p>
        </p:txBody>
      </p:sp>
      <p:sp>
        <p:nvSpPr>
          <p:cNvPr id="4" name="Номер слайда 3"/>
          <p:cNvSpPr>
            <a:spLocks noGrp="1"/>
          </p:cNvSpPr>
          <p:nvPr>
            <p:ph type="sldNum" sz="quarter" idx="12"/>
          </p:nvPr>
        </p:nvSpPr>
        <p:spPr/>
        <p:txBody>
          <a:bodyPr/>
          <a:lstStyle/>
          <a:p>
            <a:fld id="{1A6426DB-66A6-492E-A172-7D8A0019AE35}" type="slidenum">
              <a:rPr lang="ru-RU" smtClean="0"/>
              <a:t>21</a:t>
            </a:fld>
            <a:endParaRPr lang="ru-RU" dirty="0"/>
          </a:p>
        </p:txBody>
      </p:sp>
    </p:spTree>
    <p:extLst>
      <p:ext uri="{BB962C8B-B14F-4D97-AF65-F5344CB8AC3E}">
        <p14:creationId xmlns:p14="http://schemas.microsoft.com/office/powerpoint/2010/main" val="3204222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CFF041-AB2B-4C96-B8B5-C1C659920664}"/>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FA2FEB4D-5CAD-413B-B374-DFC8C6A658B2}"/>
              </a:ext>
            </a:extLst>
          </p:cNvPr>
          <p:cNvSpPr>
            <a:spLocks noGrp="1"/>
          </p:cNvSpPr>
          <p:nvPr>
            <p:ph idx="1"/>
          </p:nvPr>
        </p:nvSpPr>
        <p:spPr>
          <a:xfrm>
            <a:off x="2589212" y="1550504"/>
            <a:ext cx="8915400" cy="4373970"/>
          </a:xfrm>
        </p:spPr>
        <p:txBody>
          <a:bodyPr>
            <a:normAutofit fontScale="85000" lnSpcReduction="20000"/>
          </a:bodyPr>
          <a:lstStyle/>
          <a:p>
            <a:pPr marL="0" indent="0">
              <a:buNone/>
            </a:pPr>
            <a:r>
              <a:rPr lang="ru-RU" sz="1800" dirty="0">
                <a:solidFill>
                  <a:srgbClr val="333333"/>
                </a:solidFill>
                <a:effectLst/>
                <a:latin typeface="Segoe UI" panose="020B0502040204020203" pitchFamily="34" charset="0"/>
                <a:ea typeface="Times New Roman" panose="02020603050405020304" pitchFamily="18" charset="0"/>
              </a:rPr>
              <a:t>Словарь  терминов:</a:t>
            </a: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Открытый текст </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данные, подлежащие шифрованию или полученные в результате расшифрования;</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err="1">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Шифртекст</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данные, полученные в результате применения шифра к открытому тексту;</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Шифр</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совокупность обратимых преобразований, зависящая от некоторого параметра (ключа);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Ключ</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параметр шифра, определяющий выбор одного преобразования из совокупности;</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Факторизация </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процесс разложения числа на простые множители;</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НОД</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наибольший общий делитель;</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Числа a и b называются</a:t>
            </a: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взаимно простыми</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если НОД этих чисел равен 1;</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ru-RU" sz="1800" i="1"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Функция Эйлера φ(n)</a:t>
            </a:r>
            <a:r>
              <a:rPr lang="ru-RU" sz="1800" dirty="0">
                <a:solidFill>
                  <a:srgbClr val="333333"/>
                </a:solidFill>
                <a:effectLst/>
                <a:latin typeface="Segoe UI" panose="020B0502040204020203" pitchFamily="34" charset="0"/>
                <a:ea typeface="Times New Roman" panose="02020603050405020304" pitchFamily="18" charset="0"/>
                <a:cs typeface="Times New Roman" panose="02020603050405020304" pitchFamily="18" charset="0"/>
              </a:rPr>
              <a:t> – функция, равная количеству натуральных чисел, меньших n и взаимно простых с ним.</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BY" dirty="0"/>
          </a:p>
        </p:txBody>
      </p:sp>
      <p:sp>
        <p:nvSpPr>
          <p:cNvPr id="4" name="Номер слайда 3">
            <a:extLst>
              <a:ext uri="{FF2B5EF4-FFF2-40B4-BE49-F238E27FC236}">
                <a16:creationId xmlns:a16="http://schemas.microsoft.com/office/drawing/2014/main" id="{D3EA38A3-A3CF-4635-8F58-2C08738BCD51}"/>
              </a:ext>
            </a:extLst>
          </p:cNvPr>
          <p:cNvSpPr>
            <a:spLocks noGrp="1"/>
          </p:cNvSpPr>
          <p:nvPr>
            <p:ph type="sldNum" sz="quarter" idx="12"/>
          </p:nvPr>
        </p:nvSpPr>
        <p:spPr/>
        <p:txBody>
          <a:bodyPr/>
          <a:lstStyle/>
          <a:p>
            <a:fld id="{1A6426DB-66A6-492E-A172-7D8A0019AE35}" type="slidenum">
              <a:rPr lang="ru-RU" smtClean="0"/>
              <a:t>22</a:t>
            </a:fld>
            <a:endParaRPr lang="ru-RU"/>
          </a:p>
        </p:txBody>
      </p:sp>
    </p:spTree>
    <p:extLst>
      <p:ext uri="{BB962C8B-B14F-4D97-AF65-F5344CB8AC3E}">
        <p14:creationId xmlns:p14="http://schemas.microsoft.com/office/powerpoint/2010/main" val="3885880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Autofit/>
          </a:bodyPr>
          <a:lstStyle/>
          <a:p>
            <a:pPr marL="0" indent="0">
              <a:buNone/>
            </a:pPr>
            <a:r>
              <a:rPr lang="ru-RU" sz="2800" dirty="0"/>
              <a:t>Использование электронной подписи позволяет осуществить:</a:t>
            </a:r>
          </a:p>
          <a:p>
            <a:r>
              <a:rPr lang="ru-RU" sz="2800" dirty="0"/>
              <a:t>Контроль целостности передаваемого документа.</a:t>
            </a:r>
          </a:p>
          <a:p>
            <a:r>
              <a:rPr lang="ru-RU" sz="2800" dirty="0"/>
              <a:t>Защиту от изменений (подделки) документа.</a:t>
            </a:r>
          </a:p>
          <a:p>
            <a:r>
              <a:rPr lang="ru-RU" sz="2800" dirty="0"/>
              <a:t>Невозможность отказа от авторства. </a:t>
            </a:r>
          </a:p>
          <a:p>
            <a:r>
              <a:rPr lang="ru-RU" sz="2800" dirty="0"/>
              <a:t>Доказательное подтверждение авторства документа.</a:t>
            </a:r>
          </a:p>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23</a:t>
            </a:fld>
            <a:endParaRPr lang="ru-RU" dirty="0"/>
          </a:p>
        </p:txBody>
      </p:sp>
    </p:spTree>
    <p:extLst>
      <p:ext uri="{BB962C8B-B14F-4D97-AF65-F5344CB8AC3E}">
        <p14:creationId xmlns:p14="http://schemas.microsoft.com/office/powerpoint/2010/main" val="4266107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Электронная цифровая подпись</a:t>
            </a:r>
          </a:p>
        </p:txBody>
      </p:sp>
      <p:sp>
        <p:nvSpPr>
          <p:cNvPr id="3" name="Объект 2"/>
          <p:cNvSpPr>
            <a:spLocks noGrp="1"/>
          </p:cNvSpPr>
          <p:nvPr>
            <p:ph idx="1"/>
          </p:nvPr>
        </p:nvSpPr>
        <p:spPr/>
        <p:txBody>
          <a:bodyPr>
            <a:noAutofit/>
          </a:bodyPr>
          <a:lstStyle/>
          <a:p>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24</a:t>
            </a:fld>
            <a:endParaRPr lang="ru-RU" dirty="0"/>
          </a:p>
        </p:txBody>
      </p:sp>
      <p:pic>
        <p:nvPicPr>
          <p:cNvPr id="1026" name="Picture 2" descr="File:Public key signature with transmission and check light-ru-render.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055" y="2460560"/>
            <a:ext cx="10412341" cy="3123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241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8D3B69-E6AB-4286-AD89-192DCC140C16}"/>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C9767AE5-871E-4E08-BD79-3BDFD3A7C86D}"/>
              </a:ext>
            </a:extLst>
          </p:cNvPr>
          <p:cNvSpPr>
            <a:spLocks noGrp="1"/>
          </p:cNvSpPr>
          <p:nvPr>
            <p:ph idx="1"/>
          </p:nvPr>
        </p:nvSpPr>
        <p:spPr/>
        <p:txBody>
          <a:bodyPr/>
          <a:lstStyle/>
          <a:p>
            <a:pPr marL="0" indent="0">
              <a:buNone/>
            </a:pPr>
            <a:r>
              <a:rPr lang="ru-RU" sz="1800" b="1" i="1" dirty="0">
                <a:solidFill>
                  <a:srgbClr val="000000"/>
                </a:solidFill>
                <a:effectLst/>
                <a:latin typeface="Times New Roman" panose="02020603050405020304" pitchFamily="18" charset="0"/>
                <a:ea typeface="Times New Roman" panose="02020603050405020304" pitchFamily="18" charset="0"/>
              </a:rPr>
              <a:t>Наиболее известные схемы создания </a:t>
            </a:r>
            <a:r>
              <a:rPr lang="ru-RU" sz="1800" dirty="0">
                <a:solidFill>
                  <a:srgbClr val="000000"/>
                </a:solidFill>
                <a:effectLst/>
                <a:latin typeface="Times New Roman" panose="02020603050405020304" pitchFamily="18" charset="0"/>
                <a:ea typeface="Times New Roman" panose="02020603050405020304" pitchFamily="18" charset="0"/>
              </a:rPr>
              <a:t>электронной цифровой подписи: </a:t>
            </a:r>
          </a:p>
          <a:p>
            <a:pPr marL="588645" indent="-228600"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DSA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RSA</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Эль-</a:t>
            </a: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Гамаля</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ElGamal</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Рабина;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Шнорра</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pPr marL="588645" indent="-228600" algn="just">
              <a:lnSpc>
                <a:spcPct val="107000"/>
              </a:lnSpc>
              <a:spcAft>
                <a:spcPts val="800"/>
              </a:spcAft>
            </a:pPr>
            <a:r>
              <a:rPr lang="ru-RU"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Диффи</a:t>
            </a:r>
            <a:r>
              <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-Лампорта.</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
        <p:nvSpPr>
          <p:cNvPr id="4" name="Номер слайда 3">
            <a:extLst>
              <a:ext uri="{FF2B5EF4-FFF2-40B4-BE49-F238E27FC236}">
                <a16:creationId xmlns:a16="http://schemas.microsoft.com/office/drawing/2014/main" id="{03D7B480-0F9D-4171-974B-F31831731A53}"/>
              </a:ext>
            </a:extLst>
          </p:cNvPr>
          <p:cNvSpPr>
            <a:spLocks noGrp="1"/>
          </p:cNvSpPr>
          <p:nvPr>
            <p:ph type="sldNum" sz="quarter" idx="12"/>
          </p:nvPr>
        </p:nvSpPr>
        <p:spPr/>
        <p:txBody>
          <a:bodyPr/>
          <a:lstStyle/>
          <a:p>
            <a:fld id="{1A6426DB-66A6-492E-A172-7D8A0019AE35}" type="slidenum">
              <a:rPr lang="ru-RU" smtClean="0"/>
              <a:t>25</a:t>
            </a:fld>
            <a:endParaRPr lang="ru-RU"/>
          </a:p>
        </p:txBody>
      </p:sp>
    </p:spTree>
    <p:extLst>
      <p:ext uri="{BB962C8B-B14F-4D97-AF65-F5344CB8AC3E}">
        <p14:creationId xmlns:p14="http://schemas.microsoft.com/office/powerpoint/2010/main" val="342936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98C3B4-E5E0-43E2-A1D6-24A7A8C90EBF}"/>
              </a:ext>
            </a:extLst>
          </p:cNvPr>
          <p:cNvSpPr>
            <a:spLocks noGrp="1"/>
          </p:cNvSpPr>
          <p:nvPr>
            <p:ph type="title"/>
          </p:nvPr>
        </p:nvSpPr>
        <p:spPr/>
        <p:txBody>
          <a:bodyPr>
            <a:normAutofit fontScale="90000"/>
          </a:bodyPr>
          <a:lstStyle/>
          <a:p>
            <a:r>
              <a:rPr lang="ru-RU" sz="4000" dirty="0"/>
              <a:t>Электронная подпись на основе алгоритма RSA</a:t>
            </a:r>
            <a:r>
              <a:rPr lang="ru-RU" b="1" i="0" dirty="0">
                <a:solidFill>
                  <a:srgbClr val="000000"/>
                </a:solidFill>
                <a:effectLst/>
                <a:latin typeface="lucida grande"/>
              </a:rPr>
              <a:t/>
            </a:r>
            <a:br>
              <a:rPr lang="ru-RU" b="1" i="0" dirty="0">
                <a:solidFill>
                  <a:srgbClr val="000000"/>
                </a:solidFill>
                <a:effectLst/>
                <a:latin typeface="lucida grande"/>
              </a:rPr>
            </a:br>
            <a:endParaRPr lang="ru-BY" dirty="0"/>
          </a:p>
        </p:txBody>
      </p:sp>
      <p:sp>
        <p:nvSpPr>
          <p:cNvPr id="3" name="Объект 2">
            <a:extLst>
              <a:ext uri="{FF2B5EF4-FFF2-40B4-BE49-F238E27FC236}">
                <a16:creationId xmlns:a16="http://schemas.microsoft.com/office/drawing/2014/main" id="{C2245AF6-4312-4F76-BFA7-BEFEDEEDC010}"/>
              </a:ext>
            </a:extLst>
          </p:cNvPr>
          <p:cNvSpPr>
            <a:spLocks noGrp="1"/>
          </p:cNvSpPr>
          <p:nvPr>
            <p:ph idx="1"/>
          </p:nvPr>
        </p:nvSpPr>
        <p:spPr>
          <a:xfrm>
            <a:off x="2589212" y="2133600"/>
            <a:ext cx="8915400" cy="3326296"/>
          </a:xfrm>
        </p:spPr>
        <p:txBody>
          <a:bodyPr>
            <a:normAutofit lnSpcReduction="10000"/>
          </a:bodyPr>
          <a:lstStyle/>
          <a:p>
            <a:pPr algn="l"/>
            <a:r>
              <a:rPr lang="ru-RU" b="0" i="0" dirty="0">
                <a:solidFill>
                  <a:srgbClr val="000000"/>
                </a:solidFill>
                <a:effectLst/>
                <a:latin typeface="lucida grande"/>
              </a:rPr>
              <a:t>Схема использования алгоритма </a:t>
            </a:r>
            <a:r>
              <a:rPr lang="ru-RU" b="0" i="1" dirty="0">
                <a:solidFill>
                  <a:srgbClr val="000000"/>
                </a:solidFill>
                <a:effectLst/>
                <a:latin typeface="lucida grande"/>
              </a:rPr>
              <a:t>RSA</a:t>
            </a:r>
            <a:r>
              <a:rPr lang="ru-RU" b="0" i="0" dirty="0">
                <a:solidFill>
                  <a:srgbClr val="000000"/>
                </a:solidFill>
                <a:effectLst/>
                <a:latin typeface="lucida grande"/>
              </a:rPr>
              <a:t> при большом модуле </a:t>
            </a:r>
            <a:r>
              <a:rPr lang="ru-RU" b="0" i="0" dirty="0">
                <a:solidFill>
                  <a:srgbClr val="8B0000"/>
                </a:solidFill>
                <a:effectLst/>
                <a:latin typeface="Courier New" panose="02070309020205020404" pitchFamily="49" charset="0"/>
              </a:rPr>
              <a:t>N</a:t>
            </a:r>
            <a:r>
              <a:rPr lang="ru-RU" b="0" i="0" dirty="0">
                <a:solidFill>
                  <a:srgbClr val="000000"/>
                </a:solidFill>
                <a:effectLst/>
                <a:latin typeface="lucida grande"/>
              </a:rPr>
              <a:t> практически не позволяет злоумышленнику получить закрытый </a:t>
            </a:r>
            <a:r>
              <a:rPr lang="ru-RU" b="0" i="1" dirty="0">
                <a:solidFill>
                  <a:srgbClr val="000000"/>
                </a:solidFill>
                <a:effectLst/>
                <a:latin typeface="lucida grande"/>
              </a:rPr>
              <a:t>ключ</a:t>
            </a:r>
            <a:r>
              <a:rPr lang="ru-RU" b="0" i="0" dirty="0">
                <a:solidFill>
                  <a:srgbClr val="000000"/>
                </a:solidFill>
                <a:effectLst/>
                <a:latin typeface="lucida grande"/>
              </a:rPr>
              <a:t> и прочитать зашифрованное сообщение. Однако она дает возможность злоумышленнику подменить сообщение от абонента А к абоненту Б, так как </a:t>
            </a:r>
            <a:r>
              <a:rPr lang="ru-RU" b="0" i="1" dirty="0">
                <a:solidFill>
                  <a:srgbClr val="000000"/>
                </a:solidFill>
                <a:effectLst/>
                <a:latin typeface="lucida grande"/>
              </a:rPr>
              <a:t>абонент</a:t>
            </a:r>
            <a:r>
              <a:rPr lang="ru-RU" b="0" i="0" dirty="0">
                <a:solidFill>
                  <a:srgbClr val="000000"/>
                </a:solidFill>
                <a:effectLst/>
                <a:latin typeface="lucida grande"/>
              </a:rPr>
              <a:t> А шифрует свое сообщение открытым ключом, полученным от Б по открытому каналу связи. А раз </a:t>
            </a:r>
            <a:r>
              <a:rPr lang="ru-RU" b="0" i="1" dirty="0">
                <a:solidFill>
                  <a:srgbClr val="000000"/>
                </a:solidFill>
                <a:effectLst/>
                <a:latin typeface="lucida grande"/>
              </a:rPr>
              <a:t>открытый ключ</a:t>
            </a:r>
            <a:r>
              <a:rPr lang="ru-RU" b="0" i="0" dirty="0">
                <a:solidFill>
                  <a:srgbClr val="000000"/>
                </a:solidFill>
                <a:effectLst/>
                <a:latin typeface="lucida grande"/>
              </a:rPr>
              <a:t> передается по открытому каналу, любой может получить его и использовать для подмены сообщения. Избежать этого можно, используя более сложные протоколы, например, следующий.</a:t>
            </a:r>
          </a:p>
          <a:p>
            <a:pPr algn="l"/>
            <a:r>
              <a:rPr lang="ru-RU" b="0" i="0" dirty="0">
                <a:solidFill>
                  <a:srgbClr val="000000"/>
                </a:solidFill>
                <a:effectLst/>
                <a:latin typeface="lucida grande"/>
              </a:rPr>
              <a:t>Пусть, как и раньше, </a:t>
            </a:r>
            <a:r>
              <a:rPr lang="ru-RU" b="0" i="1" dirty="0">
                <a:solidFill>
                  <a:srgbClr val="000000"/>
                </a:solidFill>
                <a:effectLst/>
                <a:latin typeface="lucida grande"/>
              </a:rPr>
              <a:t>пользователь</a:t>
            </a:r>
            <a:r>
              <a:rPr lang="ru-RU" b="0" i="0" dirty="0">
                <a:solidFill>
                  <a:srgbClr val="000000"/>
                </a:solidFill>
                <a:effectLst/>
                <a:latin typeface="lucida grande"/>
              </a:rPr>
              <a:t> А хочет передать пользователю Б сообщение, состоящее из нескольких блоков </a:t>
            </a:r>
            <a:r>
              <a:rPr lang="ru-RU" b="0" i="0" dirty="0" err="1">
                <a:solidFill>
                  <a:srgbClr val="8B0000"/>
                </a:solidFill>
                <a:effectLst/>
                <a:latin typeface="Courier New" panose="02070309020205020404" pitchFamily="49" charset="0"/>
              </a:rPr>
              <a:t>m</a:t>
            </a:r>
            <a:r>
              <a:rPr lang="ru-RU" b="0" i="0" baseline="-25000" dirty="0" err="1">
                <a:solidFill>
                  <a:srgbClr val="8B0000"/>
                </a:solidFill>
                <a:effectLst/>
                <a:latin typeface="Courier New" panose="02070309020205020404" pitchFamily="49" charset="0"/>
              </a:rPr>
              <a:t>i</a:t>
            </a:r>
            <a:r>
              <a:rPr lang="ru-RU" b="0" i="0" dirty="0">
                <a:solidFill>
                  <a:srgbClr val="000000"/>
                </a:solidFill>
                <a:effectLst/>
                <a:latin typeface="lucida grande"/>
              </a:rPr>
              <a:t>. Перед началом сеанса связи абоненты генерируют открытые и закрытые ключи, обозначаемые, как указано в следующей таблице:</a:t>
            </a:r>
          </a:p>
          <a:p>
            <a:pPr algn="l"/>
            <a:endParaRPr lang="ru-RU" b="0" i="0" dirty="0">
              <a:solidFill>
                <a:srgbClr val="000000"/>
              </a:solidFill>
              <a:effectLst/>
              <a:latin typeface="lucida grande"/>
            </a:endParaRPr>
          </a:p>
          <a:p>
            <a:pPr algn="l"/>
            <a:endParaRPr lang="ru-RU" b="0" i="0" dirty="0">
              <a:solidFill>
                <a:srgbClr val="000000"/>
              </a:solidFill>
              <a:effectLst/>
              <a:latin typeface="lucida grande"/>
            </a:endParaRPr>
          </a:p>
          <a:p>
            <a:pPr marL="0" indent="0">
              <a:buNone/>
            </a:pPr>
            <a:endParaRPr lang="ru-BY" dirty="0"/>
          </a:p>
        </p:txBody>
      </p:sp>
      <p:sp>
        <p:nvSpPr>
          <p:cNvPr id="4" name="Номер слайда 3">
            <a:extLst>
              <a:ext uri="{FF2B5EF4-FFF2-40B4-BE49-F238E27FC236}">
                <a16:creationId xmlns:a16="http://schemas.microsoft.com/office/drawing/2014/main" id="{678BB8F2-2E03-44B8-8D6A-ED49ADA23502}"/>
              </a:ext>
            </a:extLst>
          </p:cNvPr>
          <p:cNvSpPr>
            <a:spLocks noGrp="1"/>
          </p:cNvSpPr>
          <p:nvPr>
            <p:ph type="sldNum" sz="quarter" idx="12"/>
          </p:nvPr>
        </p:nvSpPr>
        <p:spPr/>
        <p:txBody>
          <a:bodyPr/>
          <a:lstStyle/>
          <a:p>
            <a:fld id="{1A6426DB-66A6-492E-A172-7D8A0019AE35}" type="slidenum">
              <a:rPr lang="ru-RU" smtClean="0"/>
              <a:t>26</a:t>
            </a:fld>
            <a:endParaRPr lang="ru-RU"/>
          </a:p>
        </p:txBody>
      </p:sp>
      <p:graphicFrame>
        <p:nvGraphicFramePr>
          <p:cNvPr id="8" name="Таблица 8">
            <a:extLst>
              <a:ext uri="{FF2B5EF4-FFF2-40B4-BE49-F238E27FC236}">
                <a16:creationId xmlns:a16="http://schemas.microsoft.com/office/drawing/2014/main" id="{3B0A221B-D77B-454D-933E-EEB456285B83}"/>
              </a:ext>
            </a:extLst>
          </p:cNvPr>
          <p:cNvGraphicFramePr>
            <a:graphicFrameLocks noGrp="1"/>
          </p:cNvGraphicFramePr>
          <p:nvPr>
            <p:extLst>
              <p:ext uri="{D42A27DB-BD31-4B8C-83A1-F6EECF244321}">
                <p14:modId xmlns:p14="http://schemas.microsoft.com/office/powerpoint/2010/main" val="3977354622"/>
              </p:ext>
            </p:extLst>
          </p:nvPr>
        </p:nvGraphicFramePr>
        <p:xfrm>
          <a:off x="3085065" y="529201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112986799"/>
                    </a:ext>
                  </a:extLst>
                </a:gridCol>
                <a:gridCol w="2709333">
                  <a:extLst>
                    <a:ext uri="{9D8B030D-6E8A-4147-A177-3AD203B41FA5}">
                      <a16:colId xmlns:a16="http://schemas.microsoft.com/office/drawing/2014/main" val="910666154"/>
                    </a:ext>
                  </a:extLst>
                </a:gridCol>
                <a:gridCol w="2709333">
                  <a:extLst>
                    <a:ext uri="{9D8B030D-6E8A-4147-A177-3AD203B41FA5}">
                      <a16:colId xmlns:a16="http://schemas.microsoft.com/office/drawing/2014/main" val="1391587044"/>
                    </a:ext>
                  </a:extLst>
                </a:gridCol>
              </a:tblGrid>
              <a:tr h="370840">
                <a:tc>
                  <a:txBody>
                    <a:bodyPr/>
                    <a:lstStyle/>
                    <a:p>
                      <a:endParaRPr lang="ru-BY"/>
                    </a:p>
                  </a:txBody>
                  <a:tcPr/>
                </a:tc>
                <a:tc>
                  <a:txBody>
                    <a:bodyPr/>
                    <a:lstStyle/>
                    <a:p>
                      <a:pPr algn="ctr"/>
                      <a:r>
                        <a:rPr lang="ru-RU">
                          <a:effectLst/>
                        </a:rPr>
                        <a:t>Открытый ключ</a:t>
                      </a:r>
                    </a:p>
                  </a:txBody>
                  <a:tcPr marL="19050" marR="19050" marT="19050" marB="19050" anchor="ctr"/>
                </a:tc>
                <a:tc>
                  <a:txBody>
                    <a:bodyPr/>
                    <a:lstStyle/>
                    <a:p>
                      <a:pPr algn="ctr"/>
                      <a:r>
                        <a:rPr lang="ru-RU" dirty="0">
                          <a:effectLst/>
                        </a:rPr>
                        <a:t>Закрытый ключ</a:t>
                      </a:r>
                    </a:p>
                  </a:txBody>
                  <a:tcPr marL="19050" marR="19050" marT="19050" marB="19050" anchor="ctr"/>
                </a:tc>
                <a:extLst>
                  <a:ext uri="{0D108BD9-81ED-4DB2-BD59-A6C34878D82A}">
                    <a16:rowId xmlns:a16="http://schemas.microsoft.com/office/drawing/2014/main" val="2956971652"/>
                  </a:ext>
                </a:extLst>
              </a:tr>
              <a:tr h="370840">
                <a:tc>
                  <a:txBody>
                    <a:bodyPr/>
                    <a:lstStyle/>
                    <a:p>
                      <a:r>
                        <a:rPr lang="ru-RU">
                          <a:effectLst/>
                        </a:rPr>
                        <a:t>Пользователь А</a:t>
                      </a:r>
                    </a:p>
                  </a:txBody>
                  <a:tcPr marL="19050" marR="19050" marT="19050" marB="19050"/>
                </a:tc>
                <a:tc>
                  <a:txBody>
                    <a:bodyPr/>
                    <a:lstStyle/>
                    <a:p>
                      <a:r>
                        <a:rPr lang="en-US">
                          <a:solidFill>
                            <a:srgbClr val="8B0000"/>
                          </a:solidFill>
                          <a:effectLst/>
                          <a:latin typeface="Courier New" panose="02070309020205020404" pitchFamily="49" charset="0"/>
                        </a:rPr>
                        <a:t>N</a:t>
                      </a:r>
                      <a:r>
                        <a:rPr lang="en-US" baseline="-25000">
                          <a:solidFill>
                            <a:srgbClr val="8B0000"/>
                          </a:solidFill>
                          <a:effectLst/>
                          <a:latin typeface="Courier New" panose="02070309020205020404" pitchFamily="49" charset="0"/>
                        </a:rPr>
                        <a:t>A</a:t>
                      </a:r>
                      <a:r>
                        <a:rPr lang="en-US">
                          <a:effectLst/>
                        </a:rPr>
                        <a:t>, </a:t>
                      </a:r>
                      <a:r>
                        <a:rPr lang="en-US">
                          <a:solidFill>
                            <a:srgbClr val="8B0000"/>
                          </a:solidFill>
                          <a:effectLst/>
                          <a:latin typeface="Courier New" panose="02070309020205020404" pitchFamily="49" charset="0"/>
                        </a:rPr>
                        <a:t>d</a:t>
                      </a:r>
                      <a:r>
                        <a:rPr lang="en-US" baseline="-25000">
                          <a:solidFill>
                            <a:srgbClr val="8B0000"/>
                          </a:solidFill>
                          <a:effectLst/>
                          <a:latin typeface="Courier New" panose="02070309020205020404" pitchFamily="49" charset="0"/>
                        </a:rPr>
                        <a:t>A</a:t>
                      </a:r>
                      <a:endParaRPr lang="en-US">
                        <a:effectLst/>
                      </a:endParaRPr>
                    </a:p>
                  </a:txBody>
                  <a:tcPr marL="19050" marR="19050" marT="19050" marB="19050"/>
                </a:tc>
                <a:tc>
                  <a:txBody>
                    <a:bodyPr/>
                    <a:lstStyle/>
                    <a:p>
                      <a:r>
                        <a:rPr lang="en-US">
                          <a:solidFill>
                            <a:srgbClr val="8B0000"/>
                          </a:solidFill>
                          <a:effectLst/>
                          <a:latin typeface="Courier New" panose="02070309020205020404" pitchFamily="49" charset="0"/>
                        </a:rPr>
                        <a:t>e</a:t>
                      </a:r>
                      <a:r>
                        <a:rPr lang="en-US" baseline="-25000">
                          <a:solidFill>
                            <a:srgbClr val="8B0000"/>
                          </a:solidFill>
                          <a:effectLst/>
                          <a:latin typeface="Courier New" panose="02070309020205020404" pitchFamily="49" charset="0"/>
                        </a:rPr>
                        <a:t>A</a:t>
                      </a:r>
                      <a:endParaRPr lang="en-US">
                        <a:effectLst/>
                      </a:endParaRPr>
                    </a:p>
                  </a:txBody>
                  <a:tcPr marL="19050" marR="19050" marT="19050" marB="19050"/>
                </a:tc>
                <a:extLst>
                  <a:ext uri="{0D108BD9-81ED-4DB2-BD59-A6C34878D82A}">
                    <a16:rowId xmlns:a16="http://schemas.microsoft.com/office/drawing/2014/main" val="3369184111"/>
                  </a:ext>
                </a:extLst>
              </a:tr>
              <a:tr h="370840">
                <a:tc>
                  <a:txBody>
                    <a:bodyPr/>
                    <a:lstStyle/>
                    <a:p>
                      <a:r>
                        <a:rPr lang="ru-RU">
                          <a:effectLst/>
                        </a:rPr>
                        <a:t>Пользователь Б</a:t>
                      </a:r>
                    </a:p>
                  </a:txBody>
                  <a:tcPr marL="19050" marR="19050" marT="19050" marB="19050"/>
                </a:tc>
                <a:tc>
                  <a:txBody>
                    <a:bodyPr/>
                    <a:lstStyle/>
                    <a:p>
                      <a:r>
                        <a:rPr lang="en-US">
                          <a:solidFill>
                            <a:srgbClr val="8B0000"/>
                          </a:solidFill>
                          <a:effectLst/>
                          <a:latin typeface="Courier New" panose="02070309020205020404" pitchFamily="49" charset="0"/>
                        </a:rPr>
                        <a:t>N</a:t>
                      </a:r>
                      <a:r>
                        <a:rPr lang="ru-RU" baseline="-25000">
                          <a:solidFill>
                            <a:srgbClr val="8B0000"/>
                          </a:solidFill>
                          <a:effectLst/>
                          <a:latin typeface="Courier New" panose="02070309020205020404" pitchFamily="49" charset="0"/>
                        </a:rPr>
                        <a:t>Б</a:t>
                      </a:r>
                      <a:r>
                        <a:rPr lang="ru-RU">
                          <a:effectLst/>
                        </a:rPr>
                        <a:t>, </a:t>
                      </a:r>
                      <a:r>
                        <a:rPr lang="en-US">
                          <a:solidFill>
                            <a:srgbClr val="8B0000"/>
                          </a:solidFill>
                          <a:effectLst/>
                          <a:latin typeface="Courier New" panose="02070309020205020404" pitchFamily="49" charset="0"/>
                        </a:rPr>
                        <a:t>d</a:t>
                      </a:r>
                      <a:r>
                        <a:rPr lang="ru-RU" baseline="-25000">
                          <a:solidFill>
                            <a:srgbClr val="8B0000"/>
                          </a:solidFill>
                          <a:effectLst/>
                          <a:latin typeface="Courier New" panose="02070309020205020404" pitchFamily="49" charset="0"/>
                        </a:rPr>
                        <a:t>Б</a:t>
                      </a:r>
                      <a:endParaRPr lang="ru-RU">
                        <a:effectLst/>
                      </a:endParaRPr>
                    </a:p>
                  </a:txBody>
                  <a:tcPr marL="19050" marR="19050" marT="19050" marB="19050"/>
                </a:tc>
                <a:tc>
                  <a:txBody>
                    <a:bodyPr/>
                    <a:lstStyle/>
                    <a:p>
                      <a:r>
                        <a:rPr lang="en-US" dirty="0">
                          <a:solidFill>
                            <a:srgbClr val="8B0000"/>
                          </a:solidFill>
                          <a:effectLst/>
                          <a:latin typeface="Courier New" panose="02070309020205020404" pitchFamily="49" charset="0"/>
                        </a:rPr>
                        <a:t>e</a:t>
                      </a:r>
                      <a:r>
                        <a:rPr lang="ru-RU" baseline="-25000" dirty="0">
                          <a:solidFill>
                            <a:srgbClr val="8B0000"/>
                          </a:solidFill>
                          <a:effectLst/>
                          <a:latin typeface="Courier New" panose="02070309020205020404" pitchFamily="49" charset="0"/>
                        </a:rPr>
                        <a:t>Б</a:t>
                      </a:r>
                      <a:endParaRPr lang="ru-RU" dirty="0">
                        <a:effectLst/>
                      </a:endParaRPr>
                    </a:p>
                  </a:txBody>
                  <a:tcPr marL="19050" marR="19050" marT="19050" marB="19050"/>
                </a:tc>
                <a:extLst>
                  <a:ext uri="{0D108BD9-81ED-4DB2-BD59-A6C34878D82A}">
                    <a16:rowId xmlns:a16="http://schemas.microsoft.com/office/drawing/2014/main" val="3542151067"/>
                  </a:ext>
                </a:extLst>
              </a:tr>
            </a:tbl>
          </a:graphicData>
        </a:graphic>
      </p:graphicFrame>
    </p:spTree>
    <p:extLst>
      <p:ext uri="{BB962C8B-B14F-4D97-AF65-F5344CB8AC3E}">
        <p14:creationId xmlns:p14="http://schemas.microsoft.com/office/powerpoint/2010/main" val="430860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BD5A67-3BA1-4CD7-ACD5-B5628D62DCA7}"/>
              </a:ext>
            </a:extLst>
          </p:cNvPr>
          <p:cNvSpPr>
            <a:spLocks noGrp="1"/>
          </p:cNvSpPr>
          <p:nvPr>
            <p:ph type="title"/>
          </p:nvPr>
        </p:nvSpPr>
        <p:spPr/>
        <p:txBody>
          <a:bodyPr/>
          <a:lstStyle/>
          <a:p>
            <a:r>
              <a:rPr lang="ru-RU" sz="3600" dirty="0"/>
              <a:t>Электронная подпись на основе алгоритма RSA</a:t>
            </a:r>
            <a:endParaRPr lang="ru-BY" dirty="0"/>
          </a:p>
        </p:txBody>
      </p:sp>
      <p:sp>
        <p:nvSpPr>
          <p:cNvPr id="4" name="Номер слайда 3">
            <a:extLst>
              <a:ext uri="{FF2B5EF4-FFF2-40B4-BE49-F238E27FC236}">
                <a16:creationId xmlns:a16="http://schemas.microsoft.com/office/drawing/2014/main" id="{05230AF7-4556-4BC3-A446-F2498E3D9403}"/>
              </a:ext>
            </a:extLst>
          </p:cNvPr>
          <p:cNvSpPr>
            <a:spLocks noGrp="1"/>
          </p:cNvSpPr>
          <p:nvPr>
            <p:ph type="sldNum" sz="quarter" idx="12"/>
          </p:nvPr>
        </p:nvSpPr>
        <p:spPr/>
        <p:txBody>
          <a:bodyPr/>
          <a:lstStyle/>
          <a:p>
            <a:fld id="{1A6426DB-66A6-492E-A172-7D8A0019AE35}" type="slidenum">
              <a:rPr lang="ru-RU" smtClean="0"/>
              <a:t>27</a:t>
            </a:fld>
            <a:endParaRPr lang="ru-RU"/>
          </a:p>
        </p:txBody>
      </p:sp>
      <p:pic>
        <p:nvPicPr>
          <p:cNvPr id="11" name="Объект 10">
            <a:extLst>
              <a:ext uri="{FF2B5EF4-FFF2-40B4-BE49-F238E27FC236}">
                <a16:creationId xmlns:a16="http://schemas.microsoft.com/office/drawing/2014/main" id="{357FFB76-4F10-4004-A4AF-03DBEFAB4A73}"/>
              </a:ext>
            </a:extLst>
          </p:cNvPr>
          <p:cNvPicPr>
            <a:picLocks noGrp="1" noChangeAspect="1"/>
          </p:cNvPicPr>
          <p:nvPr>
            <p:ph idx="1"/>
          </p:nvPr>
        </p:nvPicPr>
        <p:blipFill>
          <a:blip r:embed="rId2"/>
          <a:stretch>
            <a:fillRect/>
          </a:stretch>
        </p:blipFill>
        <p:spPr>
          <a:xfrm>
            <a:off x="2703443" y="1750313"/>
            <a:ext cx="8569874" cy="4483577"/>
          </a:xfrm>
        </p:spPr>
      </p:pic>
    </p:spTree>
    <p:extLst>
      <p:ext uri="{BB962C8B-B14F-4D97-AF65-F5344CB8AC3E}">
        <p14:creationId xmlns:p14="http://schemas.microsoft.com/office/powerpoint/2010/main" val="2120975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9E94D6-0206-4180-9056-182115B37246}"/>
              </a:ext>
            </a:extLst>
          </p:cNvPr>
          <p:cNvSpPr>
            <a:spLocks noGrp="1"/>
          </p:cNvSpPr>
          <p:nvPr>
            <p:ph type="title"/>
          </p:nvPr>
        </p:nvSpPr>
        <p:spPr/>
        <p:txBody>
          <a:bodyPr/>
          <a:lstStyle/>
          <a:p>
            <a:r>
              <a:rPr lang="ru-RU" sz="3600" dirty="0"/>
              <a:t>Электронная подпись на основе алгоритма RSA</a:t>
            </a:r>
            <a:endParaRPr lang="ru-BY" dirty="0"/>
          </a:p>
        </p:txBody>
      </p:sp>
      <p:sp>
        <p:nvSpPr>
          <p:cNvPr id="3" name="Объект 2">
            <a:extLst>
              <a:ext uri="{FF2B5EF4-FFF2-40B4-BE49-F238E27FC236}">
                <a16:creationId xmlns:a16="http://schemas.microsoft.com/office/drawing/2014/main" id="{4C9AFDC5-FA2A-42D6-BB08-AC645811EFA7}"/>
              </a:ext>
            </a:extLst>
          </p:cNvPr>
          <p:cNvSpPr>
            <a:spLocks noGrp="1"/>
          </p:cNvSpPr>
          <p:nvPr>
            <p:ph idx="1"/>
          </p:nvPr>
        </p:nvSpPr>
        <p:spPr/>
        <p:txBody>
          <a:bodyPr>
            <a:normAutofit fontScale="85000" lnSpcReduction="10000"/>
          </a:bodyPr>
          <a:lstStyle/>
          <a:p>
            <a:pPr algn="l"/>
            <a:r>
              <a:rPr lang="ru-RU" b="0" i="0" dirty="0">
                <a:solidFill>
                  <a:srgbClr val="000000"/>
                </a:solidFill>
                <a:effectLst/>
                <a:latin typeface="lucida grande"/>
              </a:rPr>
              <a:t>Данная схема позволяет избежать многих конфликтных ситуаций. Иногда нет необходимости зашифровывать передаваемое сообщение, но нужно его скрепить электронной подписью. В этом случае из приведенного выше протокола исключаются шаги 2 и 4, то есть текст шифруется закрытым ключом отправителя, и полученная последовательность присоединяется к документу. Получатель с помощью открытого ключа отправителя расшифровывает прикрепленную подпись, которая, по сути, является зашифрованным повторением основного сообщения. Если расшифрованная подпись совпадает с основным текстом, значит, подпись верна.</a:t>
            </a:r>
          </a:p>
          <a:p>
            <a:pPr algn="l"/>
            <a:r>
              <a:rPr lang="ru-RU" b="0" i="0" dirty="0">
                <a:solidFill>
                  <a:srgbClr val="000000"/>
                </a:solidFill>
                <a:effectLst/>
                <a:latin typeface="lucida grande"/>
              </a:rPr>
              <a:t>Существуют и другие варианты применения алгоритма </a:t>
            </a:r>
            <a:r>
              <a:rPr lang="ru-RU" b="0" i="1" dirty="0">
                <a:solidFill>
                  <a:srgbClr val="000000"/>
                </a:solidFill>
                <a:effectLst/>
                <a:latin typeface="lucida grande"/>
              </a:rPr>
              <a:t>RSA</a:t>
            </a:r>
            <a:r>
              <a:rPr lang="ru-RU" b="0" i="0" dirty="0">
                <a:solidFill>
                  <a:srgbClr val="000000"/>
                </a:solidFill>
                <a:effectLst/>
                <a:latin typeface="lucida grande"/>
              </a:rPr>
              <a:t> для формирования </a:t>
            </a:r>
            <a:r>
              <a:rPr lang="ru-RU" b="0" i="1" dirty="0">
                <a:solidFill>
                  <a:srgbClr val="000000"/>
                </a:solidFill>
                <a:effectLst/>
                <a:latin typeface="lucida grande"/>
              </a:rPr>
              <a:t>ЭЦП</a:t>
            </a:r>
            <a:r>
              <a:rPr lang="ru-RU" b="0" i="0" dirty="0">
                <a:solidFill>
                  <a:srgbClr val="000000"/>
                </a:solidFill>
                <a:effectLst/>
                <a:latin typeface="lucida grande"/>
              </a:rPr>
              <a:t>. Например, можно шифровать (то есть подписывать) открытым ключом не само сообщение, а хеш-код от него.</a:t>
            </a:r>
          </a:p>
          <a:p>
            <a:pPr algn="l"/>
            <a:r>
              <a:rPr lang="ru-RU" b="0" i="0" dirty="0">
                <a:solidFill>
                  <a:srgbClr val="000000"/>
                </a:solidFill>
                <a:effectLst/>
                <a:latin typeface="lucida grande"/>
              </a:rPr>
              <a:t>Возможность применения алгоритма </a:t>
            </a:r>
            <a:r>
              <a:rPr lang="ru-RU" b="0" i="1" dirty="0">
                <a:solidFill>
                  <a:srgbClr val="000000"/>
                </a:solidFill>
                <a:effectLst/>
                <a:latin typeface="lucida grande"/>
              </a:rPr>
              <a:t>RSA</a:t>
            </a:r>
            <a:r>
              <a:rPr lang="ru-RU" b="0" i="0" dirty="0">
                <a:solidFill>
                  <a:srgbClr val="000000"/>
                </a:solidFill>
                <a:effectLst/>
                <a:latin typeface="lucida grande"/>
              </a:rPr>
              <a:t> для получения электронной подписи связана с тем, что секретный и открытый ключи в этой системе равноправны. Каждый из ключей, </a:t>
            </a:r>
            <a:r>
              <a:rPr lang="ru-RU" b="0" i="0" dirty="0">
                <a:solidFill>
                  <a:srgbClr val="8B0000"/>
                </a:solidFill>
                <a:effectLst/>
                <a:latin typeface="Courier New" panose="02070309020205020404" pitchFamily="49" charset="0"/>
              </a:rPr>
              <a:t>d</a:t>
            </a:r>
            <a:r>
              <a:rPr lang="ru-RU" b="0" i="0" dirty="0">
                <a:solidFill>
                  <a:srgbClr val="000000"/>
                </a:solidFill>
                <a:effectLst/>
                <a:latin typeface="lucida grande"/>
              </a:rPr>
              <a:t> или </a:t>
            </a:r>
            <a:r>
              <a:rPr lang="ru-RU" b="0" i="0" dirty="0">
                <a:solidFill>
                  <a:srgbClr val="8B0000"/>
                </a:solidFill>
                <a:effectLst/>
                <a:latin typeface="Courier New" panose="02070309020205020404" pitchFamily="49" charset="0"/>
              </a:rPr>
              <a:t>e</a:t>
            </a:r>
            <a:r>
              <a:rPr lang="ru-RU" b="0" i="0" dirty="0">
                <a:solidFill>
                  <a:srgbClr val="000000"/>
                </a:solidFill>
                <a:effectLst/>
                <a:latin typeface="lucida grande"/>
              </a:rPr>
              <a:t>, могут использоваться как для шифрования, так и для расшифрования. Это свойство выполняется не во всех криптосистемах с открытым ключом.</a:t>
            </a:r>
          </a:p>
          <a:p>
            <a:pPr algn="l"/>
            <a:r>
              <a:rPr lang="ru-RU" b="0" i="1" dirty="0">
                <a:solidFill>
                  <a:srgbClr val="000000"/>
                </a:solidFill>
                <a:effectLst/>
                <a:latin typeface="lucida grande"/>
              </a:rPr>
              <a:t>Алгоритм</a:t>
            </a:r>
            <a:r>
              <a:rPr lang="ru-RU" b="0" i="0" dirty="0">
                <a:solidFill>
                  <a:srgbClr val="000000"/>
                </a:solidFill>
                <a:effectLst/>
                <a:latin typeface="lucida grande"/>
              </a:rPr>
              <a:t> </a:t>
            </a:r>
            <a:r>
              <a:rPr lang="ru-RU" b="0" i="1" dirty="0">
                <a:solidFill>
                  <a:srgbClr val="000000"/>
                </a:solidFill>
                <a:effectLst/>
                <a:latin typeface="lucida grande"/>
              </a:rPr>
              <a:t>RSA</a:t>
            </a:r>
            <a:r>
              <a:rPr lang="ru-RU" b="0" i="0" dirty="0">
                <a:solidFill>
                  <a:srgbClr val="000000"/>
                </a:solidFill>
                <a:effectLst/>
                <a:latin typeface="lucida grande"/>
              </a:rPr>
              <a:t> можно использовать также и для обмена ключами.</a:t>
            </a:r>
          </a:p>
          <a:p>
            <a:endParaRPr lang="ru-BY" dirty="0"/>
          </a:p>
        </p:txBody>
      </p:sp>
      <p:sp>
        <p:nvSpPr>
          <p:cNvPr id="4" name="Номер слайда 3">
            <a:extLst>
              <a:ext uri="{FF2B5EF4-FFF2-40B4-BE49-F238E27FC236}">
                <a16:creationId xmlns:a16="http://schemas.microsoft.com/office/drawing/2014/main" id="{E1371C64-B260-4624-BF3C-0B3502383CFF}"/>
              </a:ext>
            </a:extLst>
          </p:cNvPr>
          <p:cNvSpPr>
            <a:spLocks noGrp="1"/>
          </p:cNvSpPr>
          <p:nvPr>
            <p:ph type="sldNum" sz="quarter" idx="12"/>
          </p:nvPr>
        </p:nvSpPr>
        <p:spPr/>
        <p:txBody>
          <a:bodyPr/>
          <a:lstStyle/>
          <a:p>
            <a:fld id="{1A6426DB-66A6-492E-A172-7D8A0019AE35}" type="slidenum">
              <a:rPr lang="ru-RU" smtClean="0"/>
              <a:t>28</a:t>
            </a:fld>
            <a:endParaRPr lang="ru-RU"/>
          </a:p>
        </p:txBody>
      </p:sp>
    </p:spTree>
    <p:extLst>
      <p:ext uri="{BB962C8B-B14F-4D97-AF65-F5344CB8AC3E}">
        <p14:creationId xmlns:p14="http://schemas.microsoft.com/office/powerpoint/2010/main" val="379825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AA54C4-53A3-4955-8F51-96D086D8BA7A}"/>
              </a:ext>
            </a:extLst>
          </p:cNvPr>
          <p:cNvSpPr>
            <a:spLocks noGrp="1"/>
          </p:cNvSpPr>
          <p:nvPr>
            <p:ph type="title"/>
          </p:nvPr>
        </p:nvSpPr>
        <p:spPr/>
        <p:txBody>
          <a:bodyPr/>
          <a:lstStyle/>
          <a:p>
            <a:r>
              <a:rPr lang="ru-RU" dirty="0"/>
              <a:t>Электронная цифровая подпись</a:t>
            </a:r>
            <a:endParaRPr lang="ru-BY" dirty="0"/>
          </a:p>
        </p:txBody>
      </p:sp>
      <p:sp>
        <p:nvSpPr>
          <p:cNvPr id="3" name="Объект 2">
            <a:extLst>
              <a:ext uri="{FF2B5EF4-FFF2-40B4-BE49-F238E27FC236}">
                <a16:creationId xmlns:a16="http://schemas.microsoft.com/office/drawing/2014/main" id="{1E7C705B-1C99-4AAF-B245-8918B1AA2BFD}"/>
              </a:ext>
            </a:extLst>
          </p:cNvPr>
          <p:cNvSpPr>
            <a:spLocks noGrp="1"/>
          </p:cNvSpPr>
          <p:nvPr>
            <p:ph idx="1"/>
          </p:nvPr>
        </p:nvSpPr>
        <p:spPr>
          <a:xfrm>
            <a:off x="2589212" y="1417983"/>
            <a:ext cx="8915400" cy="4493239"/>
          </a:xfrm>
        </p:spPr>
        <p:txBody>
          <a:bodyPr>
            <a:normAutofit fontScale="92500" lnSpcReduction="20000"/>
          </a:bodyPr>
          <a:lstStyle/>
          <a:p>
            <a:pPr>
              <a:lnSpc>
                <a:spcPct val="107000"/>
              </a:lnSpc>
              <a:spcAft>
                <a:spcPts val="800"/>
              </a:spcAft>
            </a:pP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Отметим некоторые недостатки алгоритма цифровой подписи RSA:</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1.</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При вычислении ключей для системы цифровой подписи RSA необходимо проверять ряд дополнительных условий. Невыполнение любого из этих условий делает возможным фальсификацию цифровой подписи со стороны того, кто обнаружит такое невыполнение.</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2.</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Для обеспечения </a:t>
            </a:r>
            <a:r>
              <a:rPr lang="ru-RU" sz="1800" u="sng"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криптостойкости цифровой подписи RSA</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по отношению к попыткам фальсификации, например, на уровне алгоритма шифрования DES, необходимо использовать при вычислениях ключей очень большие целые числа, (около 10 в степени 154), что требует относительно больших вычислительных затрат, превышающих на 20-30% вычислительные затраты других алгоритмов цифровой подписи при сохранении того же уровня криптостойкости.</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b="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3.</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ru-RU" sz="1800" u="sng"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Цифровая подпись RSА</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уязвима к так называемой мультипликативной атаке. Иначе говоря, </a:t>
            </a:r>
            <a:r>
              <a:rPr lang="ru-RU" sz="1800" i="1"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алгоритм цифровой подписи RSA</a:t>
            </a: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 позволяет злоумышленнику без знания секретного ключа сформировать подписи под теми документами, у которых результат хэширования можно вычислить как произведение результатов хэширования уже подписанных документов. Хотя следует заметить, что вероятность реализации такой атаки весьма незначительна.</a:t>
            </a:r>
            <a:b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br>
            <a:r>
              <a:rPr lang="ru-RU" sz="1800" dirty="0">
                <a:solidFill>
                  <a:srgbClr val="555555"/>
                </a:solidFill>
                <a:effectLst/>
                <a:latin typeface="Helvetica" panose="020B0604020202020204" pitchFamily="34" charset="0"/>
                <a:ea typeface="Times New Roman" panose="02020603050405020304" pitchFamily="18" charset="0"/>
                <a:cs typeface="Times New Roman" panose="02020603050405020304" pitchFamily="18" charset="0"/>
              </a:rPr>
              <a:t>Для работы смарт-карт с цифровыми подписями RSA рекомендуется использование ключей с длиной модуля 1024 бит.</a:t>
            </a:r>
            <a:endParaRPr lang="ru-BY"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
        <p:nvSpPr>
          <p:cNvPr id="4" name="Номер слайда 3">
            <a:extLst>
              <a:ext uri="{FF2B5EF4-FFF2-40B4-BE49-F238E27FC236}">
                <a16:creationId xmlns:a16="http://schemas.microsoft.com/office/drawing/2014/main" id="{A8F0C1C4-7F37-41FB-9A45-914E24D74493}"/>
              </a:ext>
            </a:extLst>
          </p:cNvPr>
          <p:cNvSpPr>
            <a:spLocks noGrp="1"/>
          </p:cNvSpPr>
          <p:nvPr>
            <p:ph type="sldNum" sz="quarter" idx="12"/>
          </p:nvPr>
        </p:nvSpPr>
        <p:spPr/>
        <p:txBody>
          <a:bodyPr/>
          <a:lstStyle/>
          <a:p>
            <a:fld id="{1A6426DB-66A6-492E-A172-7D8A0019AE35}" type="slidenum">
              <a:rPr lang="ru-RU" smtClean="0"/>
              <a:t>29</a:t>
            </a:fld>
            <a:endParaRPr lang="ru-RU"/>
          </a:p>
        </p:txBody>
      </p:sp>
    </p:spTree>
    <p:extLst>
      <p:ext uri="{BB962C8B-B14F-4D97-AF65-F5344CB8AC3E}">
        <p14:creationId xmlns:p14="http://schemas.microsoft.com/office/powerpoint/2010/main" val="71557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p:sp>
        <p:nvSpPr>
          <p:cNvPr id="3" name="Объект 2"/>
          <p:cNvSpPr>
            <a:spLocks noGrp="1"/>
          </p:cNvSpPr>
          <p:nvPr>
            <p:ph idx="1"/>
          </p:nvPr>
        </p:nvSpPr>
        <p:spPr>
          <a:xfrm>
            <a:off x="2589212" y="1524000"/>
            <a:ext cx="8915400" cy="4387222"/>
          </a:xfrm>
        </p:spPr>
        <p:txBody>
          <a:bodyPr>
            <a:normAutofit fontScale="92500" lnSpcReduction="10000"/>
          </a:bodyPr>
          <a:lstStyle/>
          <a:p>
            <a:pPr marL="0" indent="0">
              <a:buNone/>
            </a:pPr>
            <a:r>
              <a:rPr lang="ru-RU" sz="2800" dirty="0"/>
              <a:t>В 1970-х годах появилась новая система шифрования, называемая шифрованием на ассиметричном (открытом) ключе. Она называется ассиметричной, потому что не требует использования идентичных ключей отправителем и получателем шифрованного сообщения. Она является системой с открытым ключом, так как один из ключей не содержится в секрете.</a:t>
            </a:r>
          </a:p>
          <a:p>
            <a:pPr marL="0" indent="0">
              <a:buNone/>
            </a:pPr>
            <a:r>
              <a:rPr lang="ru-RU" sz="2800" dirty="0"/>
              <a:t>!Система шифрования при которой </a:t>
            </a:r>
            <a:r>
              <a:rPr lang="ru-RU" sz="2800" b="1" i="1" dirty="0"/>
              <a:t>открытый ключ</a:t>
            </a:r>
            <a:r>
              <a:rPr lang="ru-RU" sz="2800" b="1" dirty="0"/>
              <a:t> </a:t>
            </a:r>
            <a:r>
              <a:rPr lang="ru-RU" sz="2800" dirty="0"/>
              <a:t>передаётся по открытому каналу и используется для шифрования сообщения.</a:t>
            </a:r>
          </a:p>
        </p:txBody>
      </p:sp>
      <p:sp>
        <p:nvSpPr>
          <p:cNvPr id="4" name="Номер слайда 3"/>
          <p:cNvSpPr>
            <a:spLocks noGrp="1"/>
          </p:cNvSpPr>
          <p:nvPr>
            <p:ph type="sldNum" sz="quarter" idx="12"/>
          </p:nvPr>
        </p:nvSpPr>
        <p:spPr/>
        <p:txBody>
          <a:bodyPr/>
          <a:lstStyle/>
          <a:p>
            <a:fld id="{1A6426DB-66A6-492E-A172-7D8A0019AE35}" type="slidenum">
              <a:rPr lang="ru-RU" smtClean="0"/>
              <a:t>3</a:t>
            </a:fld>
            <a:endParaRPr lang="ru-RU"/>
          </a:p>
        </p:txBody>
      </p:sp>
    </p:spTree>
    <p:extLst>
      <p:ext uri="{BB962C8B-B14F-4D97-AF65-F5344CB8AC3E}">
        <p14:creationId xmlns:p14="http://schemas.microsoft.com/office/powerpoint/2010/main" val="1401088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Заключение</a:t>
            </a:r>
            <a:endParaRPr lang="ru-RU" dirty="0"/>
          </a:p>
        </p:txBody>
      </p:sp>
      <p:sp>
        <p:nvSpPr>
          <p:cNvPr id="3" name="Объект 2"/>
          <p:cNvSpPr>
            <a:spLocks noGrp="1"/>
          </p:cNvSpPr>
          <p:nvPr>
            <p:ph idx="1"/>
          </p:nvPr>
        </p:nvSpPr>
        <p:spPr/>
        <p:txBody>
          <a:bodyPr>
            <a:normAutofit/>
          </a:bodyPr>
          <a:lstStyle/>
          <a:p>
            <a:r>
              <a:rPr lang="ru-RU" sz="2400" b="1" dirty="0" smtClean="0"/>
              <a:t>Понятие открытого и закрытого ключей.</a:t>
            </a:r>
          </a:p>
          <a:p>
            <a:r>
              <a:rPr lang="ru-RU" sz="2400" b="1" dirty="0" smtClean="0"/>
              <a:t>Асимметричные шифры. </a:t>
            </a:r>
          </a:p>
          <a:p>
            <a:r>
              <a:rPr lang="ru-RU" sz="2400" b="1" smtClean="0"/>
              <a:t>Электронно-цифровая подпись.</a:t>
            </a:r>
            <a:endParaRPr lang="ru-RU" sz="2400" b="1" dirty="0"/>
          </a:p>
        </p:txBody>
      </p:sp>
    </p:spTree>
    <p:extLst>
      <p:ext uri="{BB962C8B-B14F-4D97-AF65-F5344CB8AC3E}">
        <p14:creationId xmlns:p14="http://schemas.microsoft.com/office/powerpoint/2010/main" val="320637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9838BC-B962-425B-802C-0EC17E5B9CD1}"/>
              </a:ext>
            </a:extLst>
          </p:cNvPr>
          <p:cNvSpPr>
            <a:spLocks noGrp="1"/>
          </p:cNvSpPr>
          <p:nvPr>
            <p:ph type="title"/>
          </p:nvPr>
        </p:nvSpPr>
        <p:spPr/>
        <p:txBody>
          <a:bodyPr/>
          <a:lstStyle/>
          <a:p>
            <a:r>
              <a:rPr lang="ru-RU" dirty="0"/>
              <a:t>Ассиметричные системы</a:t>
            </a:r>
            <a:endParaRPr lang="ru-BY" dirty="0"/>
          </a:p>
        </p:txBody>
      </p:sp>
      <p:sp>
        <p:nvSpPr>
          <p:cNvPr id="3" name="Объект 2">
            <a:extLst>
              <a:ext uri="{FF2B5EF4-FFF2-40B4-BE49-F238E27FC236}">
                <a16:creationId xmlns:a16="http://schemas.microsoft.com/office/drawing/2014/main" id="{01F10C16-1927-4028-8E02-8B90E0647BA4}"/>
              </a:ext>
            </a:extLst>
          </p:cNvPr>
          <p:cNvSpPr>
            <a:spLocks noGrp="1"/>
          </p:cNvSpPr>
          <p:nvPr>
            <p:ph idx="1"/>
          </p:nvPr>
        </p:nvSpPr>
        <p:spPr>
          <a:xfrm>
            <a:off x="2589212" y="1905000"/>
            <a:ext cx="8915400" cy="4006222"/>
          </a:xfrm>
        </p:spPr>
        <p:txBody>
          <a:bodyPr>
            <a:normAutofit/>
          </a:bodyPr>
          <a:lstStyle/>
          <a:p>
            <a:pPr marL="0" indent="0" algn="l">
              <a:buNone/>
            </a:pPr>
            <a:r>
              <a:rPr lang="ru-RU" sz="2000" b="0" i="0" dirty="0">
                <a:solidFill>
                  <a:srgbClr val="000000"/>
                </a:solidFill>
                <a:effectLst/>
                <a:latin typeface="lucida grande"/>
              </a:rPr>
              <a:t> Шифрование на открытом ключе использует два различных ключа, составляющих пару, но не идентичных. В шифровании с симметричным ключом каждый ключ является уникальным. Пара ключей открытый/секретный работает сообща: один ключ предназначен для шифрования данных, а другой – для расшифровки, и наоборот. Секретный ключ должен содержаться в секретности в целях безопасности, а открытый ключ может передаваться по небезопасному соединению без угрозы для системы. Следовательно, система шифрования на открытом ключе решает одну из главных проблем старых систем шифрования, заключающуюся в безопасном способе передачи ключа шифрования другой стороне.</a:t>
            </a:r>
          </a:p>
          <a:p>
            <a:endParaRPr lang="ru-BY" dirty="0"/>
          </a:p>
        </p:txBody>
      </p:sp>
      <p:sp>
        <p:nvSpPr>
          <p:cNvPr id="4" name="Номер слайда 3">
            <a:extLst>
              <a:ext uri="{FF2B5EF4-FFF2-40B4-BE49-F238E27FC236}">
                <a16:creationId xmlns:a16="http://schemas.microsoft.com/office/drawing/2014/main" id="{1F6F55FB-216B-4EAA-80EE-C034F369713D}"/>
              </a:ext>
            </a:extLst>
          </p:cNvPr>
          <p:cNvSpPr>
            <a:spLocks noGrp="1"/>
          </p:cNvSpPr>
          <p:nvPr>
            <p:ph type="sldNum" sz="quarter" idx="12"/>
          </p:nvPr>
        </p:nvSpPr>
        <p:spPr/>
        <p:txBody>
          <a:bodyPr/>
          <a:lstStyle/>
          <a:p>
            <a:fld id="{1A6426DB-66A6-492E-A172-7D8A0019AE35}" type="slidenum">
              <a:rPr lang="ru-RU" smtClean="0"/>
              <a:t>4</a:t>
            </a:fld>
            <a:endParaRPr lang="ru-RU"/>
          </a:p>
        </p:txBody>
      </p:sp>
    </p:spTree>
    <p:extLst>
      <p:ext uri="{BB962C8B-B14F-4D97-AF65-F5344CB8AC3E}">
        <p14:creationId xmlns:p14="http://schemas.microsoft.com/office/powerpoint/2010/main" val="413639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7BE713-FA07-4699-AA70-470A0963DCB5}"/>
              </a:ext>
            </a:extLst>
          </p:cNvPr>
          <p:cNvSpPr>
            <a:spLocks noGrp="1"/>
          </p:cNvSpPr>
          <p:nvPr>
            <p:ph type="title"/>
          </p:nvPr>
        </p:nvSpPr>
        <p:spPr/>
        <p:txBody>
          <a:bodyPr/>
          <a:lstStyle/>
          <a:p>
            <a:r>
              <a:rPr lang="ru-RU" dirty="0"/>
              <a:t>Ассиметричные системы</a:t>
            </a:r>
            <a:endParaRPr lang="ru-BY" dirty="0"/>
          </a:p>
        </p:txBody>
      </p:sp>
      <p:sp>
        <p:nvSpPr>
          <p:cNvPr id="3" name="Объект 2">
            <a:extLst>
              <a:ext uri="{FF2B5EF4-FFF2-40B4-BE49-F238E27FC236}">
                <a16:creationId xmlns:a16="http://schemas.microsoft.com/office/drawing/2014/main" id="{693F2E1D-3B1B-4E25-A279-9BCBE1E658CA}"/>
              </a:ext>
            </a:extLst>
          </p:cNvPr>
          <p:cNvSpPr>
            <a:spLocks noGrp="1"/>
          </p:cNvSpPr>
          <p:nvPr>
            <p:ph idx="1"/>
          </p:nvPr>
        </p:nvSpPr>
        <p:spPr/>
        <p:txBody>
          <a:bodyPr/>
          <a:lstStyle/>
          <a:p>
            <a:pPr marL="0" indent="0">
              <a:buNone/>
            </a:pPr>
            <a:r>
              <a:rPr lang="ru-RU" sz="2000" b="0" i="0" dirty="0">
                <a:solidFill>
                  <a:srgbClr val="000000"/>
                </a:solidFill>
                <a:effectLst/>
                <a:latin typeface="lucida grande"/>
              </a:rPr>
              <a:t>Как правило, открытые ключи используются только для зашифровки данных. Расшифровать их сможет только тот пользователь, чей компьютер содержит соответствующий секретный ключ. Эта система построена на математических принципах, используемых в шифрах с открытыми ключами и обеспечивающих существование одного и только одного уникального секретного ключа, соответствующего уникальному открытому ключу. Следовательно, если выполняется шифрование данных пользователя на общем ключе, можете быть уверены, что только пользователь, владеющий второй, секретной, половиной ключа, сможет их расшифровать.</a:t>
            </a:r>
          </a:p>
          <a:p>
            <a:pPr marL="0" indent="0">
              <a:buNone/>
            </a:pPr>
            <a:endParaRPr lang="ru-BY" dirty="0"/>
          </a:p>
        </p:txBody>
      </p:sp>
      <p:sp>
        <p:nvSpPr>
          <p:cNvPr id="4" name="Номер слайда 3">
            <a:extLst>
              <a:ext uri="{FF2B5EF4-FFF2-40B4-BE49-F238E27FC236}">
                <a16:creationId xmlns:a16="http://schemas.microsoft.com/office/drawing/2014/main" id="{E2316534-8E6E-4E9B-96D2-B02249F66353}"/>
              </a:ext>
            </a:extLst>
          </p:cNvPr>
          <p:cNvSpPr>
            <a:spLocks noGrp="1"/>
          </p:cNvSpPr>
          <p:nvPr>
            <p:ph type="sldNum" sz="quarter" idx="12"/>
          </p:nvPr>
        </p:nvSpPr>
        <p:spPr/>
        <p:txBody>
          <a:bodyPr/>
          <a:lstStyle/>
          <a:p>
            <a:fld id="{1A6426DB-66A6-492E-A172-7D8A0019AE35}" type="slidenum">
              <a:rPr lang="ru-RU" smtClean="0"/>
              <a:t>5</a:t>
            </a:fld>
            <a:endParaRPr lang="ru-RU"/>
          </a:p>
        </p:txBody>
      </p:sp>
    </p:spTree>
    <p:extLst>
      <p:ext uri="{BB962C8B-B14F-4D97-AF65-F5344CB8AC3E}">
        <p14:creationId xmlns:p14="http://schemas.microsoft.com/office/powerpoint/2010/main" val="4204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p:sp>
        <p:nvSpPr>
          <p:cNvPr id="3" name="Объект 2"/>
          <p:cNvSpPr>
            <a:spLocks noGrp="1"/>
          </p:cNvSpPr>
          <p:nvPr>
            <p:ph idx="1"/>
          </p:nvPr>
        </p:nvSpPr>
        <p:spPr/>
        <p:txBody>
          <a:bodyPr>
            <a:normAutofit/>
          </a:bodyPr>
          <a:lstStyle/>
          <a:p>
            <a:pPr marL="0" indent="0">
              <a:buNone/>
            </a:pPr>
            <a:r>
              <a:rPr lang="ru-RU" sz="2800" dirty="0"/>
              <a:t>Основана на идее </a:t>
            </a:r>
            <a:r>
              <a:rPr lang="ru-RU" sz="2800" b="1" dirty="0"/>
              <a:t>односторонней функции,</a:t>
            </a:r>
            <a:r>
              <a:rPr lang="ru-RU" sz="2800" dirty="0"/>
              <a:t> то есть таких функций f(x), что по известному x довольно просто найти значение f(x), тогда как определение x из f(x) невозможно за разумный срок.</a:t>
            </a:r>
          </a:p>
          <a:p>
            <a:pPr marL="0" indent="0">
              <a:buNone/>
            </a:pPr>
            <a:r>
              <a:rPr lang="ru-RU" sz="2800" b="1" dirty="0">
                <a:solidFill>
                  <a:schemeClr val="tx1"/>
                </a:solidFill>
              </a:rPr>
              <a:t>Лазейка</a:t>
            </a:r>
            <a:r>
              <a:rPr lang="ru-RU" sz="2800" dirty="0">
                <a:solidFill>
                  <a:schemeClr val="tx1"/>
                </a:solidFill>
              </a:rPr>
              <a:t> — это некий секрет, который помогает расшифровать.</a:t>
            </a:r>
            <a:endParaRPr lang="ru-RU" sz="2800" dirty="0"/>
          </a:p>
        </p:txBody>
      </p:sp>
      <p:sp>
        <p:nvSpPr>
          <p:cNvPr id="4" name="Номер слайда 3"/>
          <p:cNvSpPr>
            <a:spLocks noGrp="1"/>
          </p:cNvSpPr>
          <p:nvPr>
            <p:ph type="sldNum" sz="quarter" idx="12"/>
          </p:nvPr>
        </p:nvSpPr>
        <p:spPr/>
        <p:txBody>
          <a:bodyPr/>
          <a:lstStyle/>
          <a:p>
            <a:fld id="{1A6426DB-66A6-492E-A172-7D8A0019AE35}" type="slidenum">
              <a:rPr lang="ru-RU" smtClean="0"/>
              <a:t>6</a:t>
            </a:fld>
            <a:endParaRPr lang="ru-RU"/>
          </a:p>
        </p:txBody>
      </p:sp>
    </p:spTree>
    <p:extLst>
      <p:ext uri="{BB962C8B-B14F-4D97-AF65-F5344CB8AC3E}">
        <p14:creationId xmlns:p14="http://schemas.microsoft.com/office/powerpoint/2010/main" val="291981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sz="2800" dirty="0"/>
                  <a:t>Пусть пользователь </a:t>
                </a:r>
                <a:r>
                  <a:rPr lang="ru-RU" sz="2800" b="1" i="1" dirty="0"/>
                  <a:t>«Алиса» </a:t>
                </a:r>
                <a:r>
                  <a:rPr lang="ru-RU" sz="2800" dirty="0"/>
                  <a:t>придумала пароль </a:t>
                </a:r>
                <a:r>
                  <a:rPr lang="ru-RU" sz="2800" b="1" i="1" dirty="0"/>
                  <a:t>«гладиолус». </a:t>
                </a:r>
                <a:r>
                  <a:rPr lang="ru-RU" sz="2800" dirty="0"/>
                  <a:t>Функция от пары данных </a:t>
                </a:r>
                <a:r>
                  <a:rPr lang="ru-RU" sz="2800" b="1" i="1" dirty="0"/>
                  <a:t>«</a:t>
                </a:r>
                <a:r>
                  <a:rPr lang="ru-RU" sz="2800" b="1" i="1" dirty="0" err="1"/>
                  <a:t>Алиса_гладиолус</a:t>
                </a:r>
                <a:r>
                  <a:rPr lang="ru-RU" sz="2800" b="1" i="1" dirty="0"/>
                  <a:t>» </a:t>
                </a:r>
                <a:r>
                  <a:rPr lang="ru-RU" sz="2800" dirty="0"/>
                  <a:t>будет давать результат </a:t>
                </a:r>
                <a:r>
                  <a:rPr lang="ru-RU" sz="2800" b="1" dirty="0"/>
                  <a:t>«ромашка».</a:t>
                </a:r>
              </a:p>
              <a:p>
                <a:pPr marL="0"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𝒇</m:t>
                      </m:r>
                      <m:r>
                        <m:rPr>
                          <m:nor/>
                        </m:rPr>
                        <a:rPr lang="en-US" sz="2800" b="1" i="1" smtClean="0">
                          <a:latin typeface="Cambria Math" panose="02040503050406030204" pitchFamily="18" charset="0"/>
                        </a:rPr>
                        <m:t>(</m:t>
                      </m:r>
                      <m:r>
                        <m:rPr>
                          <m:nor/>
                        </m:rPr>
                        <a:rPr lang="ru-RU" sz="2800" b="1" i="1" dirty="0"/>
                        <m:t>Алиса_гладиолус</m:t>
                      </m:r>
                      <m:r>
                        <a:rPr lang="en-US" sz="2800" b="1" i="1" dirty="0" smtClean="0">
                          <a:latin typeface="Cambria Math" panose="02040503050406030204" pitchFamily="18" charset="0"/>
                        </a:rPr>
                        <m:t>)=</m:t>
                      </m:r>
                      <m:r>
                        <a:rPr lang="ru-RU" sz="2800" b="1" i="1" dirty="0" smtClean="0">
                          <a:latin typeface="Cambria Math" panose="02040503050406030204" pitchFamily="18" charset="0"/>
                        </a:rPr>
                        <m:t>"ромашка"</m:t>
                      </m:r>
                    </m:oMath>
                  </m:oMathPara>
                </a14:m>
                <a:endParaRPr lang="ru-RU" sz="2800" b="1" dirty="0"/>
              </a:p>
              <a:p>
                <a:pPr marL="0" indent="0">
                  <a:buNone/>
                </a:pPr>
                <a:endParaRPr lang="ru-RU" sz="2800" b="1"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436" t="-1613" r="-2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7</a:t>
            </a:fld>
            <a:endParaRPr lang="ru-RU"/>
          </a:p>
        </p:txBody>
      </p:sp>
    </p:spTree>
    <p:extLst>
      <p:ext uri="{BB962C8B-B14F-4D97-AF65-F5344CB8AC3E}">
        <p14:creationId xmlns:p14="http://schemas.microsoft.com/office/powerpoint/2010/main" val="5733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Ассиметричные системы</a:t>
            </a:r>
          </a:p>
        </p:txBody>
      </p:sp>
      <mc:AlternateContent xmlns:mc="http://schemas.openxmlformats.org/markup-compatibility/2006" xmlns:a14="http://schemas.microsoft.com/office/drawing/2010/main">
        <mc:Choice Requires="a14">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rPr>
                                  <m:t>𝑓</m:t>
                                </m:r>
                                <m:r>
                                  <a:rPr lang="en-US" b="0" i="1" smtClean="0">
                                    <a:effectLst/>
                                    <a:latin typeface="Cambria Math" panose="02040503050406030204" pitchFamily="18" charset="0"/>
                                  </a:rPr>
                                  <m:t>(имя_пароль)</m:t>
                                </m:r>
                              </m:oMath>
                            </m:oMathPara>
                          </a14:m>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extLst>
                      <a:ext uri="{0D108BD9-81ED-4DB2-BD59-A6C34878D82A}">
                        <a16:rowId xmlns:a16="http://schemas.microsoft.com/office/drawing/2014/main" val="10000"/>
                      </a:ext>
                    </a:extLst>
                  </a:tr>
                  <a:tr h="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mc:Choice>
        <mc:Fallback xmlns="">
          <p:graphicFrame>
            <p:nvGraphicFramePr>
              <p:cNvPr id="5" name="Объект 4"/>
              <p:cNvGraphicFramePr>
                <a:graphicFrameLocks noGrp="1"/>
              </p:cNvGraphicFramePr>
              <p:nvPr>
                <p:ph idx="1"/>
                <p:extLst>
                  <p:ext uri="{D42A27DB-BD31-4B8C-83A1-F6EECF244321}">
                    <p14:modId xmlns:p14="http://schemas.microsoft.com/office/powerpoint/2010/main" val="3974082722"/>
                  </p:ext>
                </p:extLst>
              </p:nvPr>
            </p:nvGraphicFramePr>
            <p:xfrm>
              <a:off x="2207076" y="4552258"/>
              <a:ext cx="8915400" cy="1097280"/>
            </p:xfrm>
            <a:graphic>
              <a:graphicData uri="http://schemas.openxmlformats.org/drawingml/2006/table">
                <a:tbl>
                  <a:tblPr/>
                  <a:tblGrid>
                    <a:gridCol w="4457700"/>
                    <a:gridCol w="4457700"/>
                  </a:tblGrid>
                  <a:tr h="365760">
                    <a:tc>
                      <a:txBody>
                        <a:bodyPr/>
                        <a:lstStyle/>
                        <a:p>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endParaRPr lang="ru-RU"/>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blipFill rotWithShape="0">
                          <a:blip r:embed="rId4"/>
                          <a:stretch>
                            <a:fillRect l="-100274" t="-8333" r="-274" b="-228333"/>
                          </a:stretch>
                        </a:blipFill>
                      </a:tcPr>
                    </a:tc>
                  </a:tr>
                  <a:tr h="365760">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a:effectLst/>
                            </a:rPr>
                            <a:t>РОМАШКА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365760">
                    <a:tc>
                      <a:txBody>
                        <a:bodyPr/>
                        <a:lstStyle/>
                        <a:p>
                          <a:r>
                            <a:rPr lang="ru-RU" b="1">
                              <a:effectLst/>
                            </a:rPr>
                            <a:t>БОБ</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r>
                            <a:rPr lang="ru-RU" b="1" dirty="0">
                              <a:effectLst/>
                            </a:rPr>
                            <a:t>НАРЦИСС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mc:Fallback>
      </mc:AlternateContent>
      <p:sp>
        <p:nvSpPr>
          <p:cNvPr id="4" name="Номер слайда 3"/>
          <p:cNvSpPr>
            <a:spLocks noGrp="1"/>
          </p:cNvSpPr>
          <p:nvPr>
            <p:ph type="sldNum" sz="quarter" idx="12"/>
          </p:nvPr>
        </p:nvSpPr>
        <p:spPr/>
        <p:txBody>
          <a:bodyPr/>
          <a:lstStyle/>
          <a:p>
            <a:fld id="{1A6426DB-66A6-492E-A172-7D8A0019AE35}" type="slidenum">
              <a:rPr lang="ru-RU" smtClean="0"/>
              <a:t>8</a:t>
            </a:fld>
            <a:endParaRPr lang="ru-RU"/>
          </a:p>
        </p:txBody>
      </p:sp>
      <p:pic>
        <p:nvPicPr>
          <p:cNvPr id="1025" name="Picture 1" descr="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 cy="171450"/>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210937" y="3844835"/>
            <a:ext cx="6105286" cy="369332"/>
          </a:xfrm>
          <a:prstGeom prst="rect">
            <a:avLst/>
          </a:prstGeom>
        </p:spPr>
        <p:txBody>
          <a:bodyPr wrap="square">
            <a:spAutoFit/>
          </a:bodyPr>
          <a:lstStyle/>
          <a:p>
            <a:r>
              <a:rPr lang="ru-RU" dirty="0">
                <a:solidFill>
                  <a:srgbClr val="252525"/>
                </a:solidFill>
                <a:latin typeface="Arial" panose="020B0604020202020204" pitchFamily="34" charset="0"/>
              </a:rPr>
              <a:t>Файл паролей примет следующий вид:</a:t>
            </a:r>
            <a:endParaRPr lang="ru-RU" dirty="0"/>
          </a:p>
        </p:txBody>
      </p:sp>
      <p:graphicFrame>
        <p:nvGraphicFramePr>
          <p:cNvPr id="7" name="Таблица 6"/>
          <p:cNvGraphicFramePr>
            <a:graphicFrameLocks noGrp="1"/>
          </p:cNvGraphicFramePr>
          <p:nvPr>
            <p:extLst>
              <p:ext uri="{D42A27DB-BD31-4B8C-83A1-F6EECF244321}">
                <p14:modId xmlns:p14="http://schemas.microsoft.com/office/powerpoint/2010/main" val="3349993136"/>
              </p:ext>
            </p:extLst>
          </p:nvPr>
        </p:nvGraphicFramePr>
        <p:xfrm>
          <a:off x="2210937" y="2705133"/>
          <a:ext cx="8915400" cy="771212"/>
        </p:xfrm>
        <a:graphic>
          <a:graphicData uri="http://schemas.openxmlformats.org/drawingml/2006/table">
            <a:tbl>
              <a:tblPr/>
              <a:tblGrid>
                <a:gridCol w="4457700">
                  <a:extLst>
                    <a:ext uri="{9D8B030D-6E8A-4147-A177-3AD203B41FA5}">
                      <a16:colId xmlns:a16="http://schemas.microsoft.com/office/drawing/2014/main" val="20000"/>
                    </a:ext>
                  </a:extLst>
                </a:gridCol>
                <a:gridCol w="4457700">
                  <a:extLst>
                    <a:ext uri="{9D8B030D-6E8A-4147-A177-3AD203B41FA5}">
                      <a16:colId xmlns:a16="http://schemas.microsoft.com/office/drawing/2014/main" val="20001"/>
                    </a:ext>
                  </a:extLst>
                </a:gridCol>
              </a:tblGrid>
              <a:tr h="405452">
                <a:tc>
                  <a:txBody>
                    <a:bodyPr/>
                    <a:lstStyle/>
                    <a:p>
                      <a:pPr algn="l"/>
                      <a:r>
                        <a:rPr lang="ru-RU" dirty="0">
                          <a:effectLst/>
                        </a:rPr>
                        <a:t>Имя:</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a:effectLst/>
                        </a:rPr>
                        <a:t>АЛИСА</a:t>
                      </a:r>
                      <a:endParaRPr lang="ru-RU">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a:r>
                        <a:rPr lang="ru-RU" dirty="0">
                          <a:effectLst/>
                        </a:rPr>
                        <a:t>Пароль:</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EEEEFF"/>
                    </a:solidFill>
                  </a:tcPr>
                </a:tc>
                <a:tc>
                  <a:txBody>
                    <a:bodyPr/>
                    <a:lstStyle/>
                    <a:p>
                      <a:r>
                        <a:rPr lang="ru-RU" b="1" dirty="0">
                          <a:effectLst/>
                        </a:rPr>
                        <a:t>ГЛАДИОЛУС</a:t>
                      </a:r>
                      <a:endParaRPr lang="ru-RU"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
        <p:nvSpPr>
          <p:cNvPr id="9" name="Прямоугольник 8"/>
          <p:cNvSpPr/>
          <p:nvPr/>
        </p:nvSpPr>
        <p:spPr>
          <a:xfrm>
            <a:off x="2210937" y="2070626"/>
            <a:ext cx="6105286" cy="369332"/>
          </a:xfrm>
          <a:prstGeom prst="rect">
            <a:avLst/>
          </a:prstGeom>
        </p:spPr>
        <p:txBody>
          <a:bodyPr wrap="square">
            <a:spAutoFit/>
          </a:bodyPr>
          <a:lstStyle/>
          <a:p>
            <a:r>
              <a:rPr lang="ru-RU" dirty="0">
                <a:solidFill>
                  <a:srgbClr val="252525"/>
                </a:solidFill>
                <a:latin typeface="Arial" panose="020B0604020202020204" pitchFamily="34" charset="0"/>
              </a:rPr>
              <a:t>Логин пароль для входа в систему:</a:t>
            </a:r>
            <a:endParaRPr lang="ru-RU" dirty="0"/>
          </a:p>
        </p:txBody>
      </p:sp>
    </p:spTree>
    <p:extLst>
      <p:ext uri="{BB962C8B-B14F-4D97-AF65-F5344CB8AC3E}">
        <p14:creationId xmlns:p14="http://schemas.microsoft.com/office/powerpoint/2010/main" val="358027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Рисунок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453" y="2318266"/>
            <a:ext cx="6239547" cy="4574794"/>
          </a:xfrm>
          <a:prstGeom prst="rect">
            <a:avLst/>
          </a:prstGeom>
        </p:spPr>
      </p:pic>
      <p:sp>
        <p:nvSpPr>
          <p:cNvPr id="2" name="Заголовок 1"/>
          <p:cNvSpPr>
            <a:spLocks noGrp="1"/>
          </p:cNvSpPr>
          <p:nvPr>
            <p:ph type="title"/>
          </p:nvPr>
        </p:nvSpPr>
        <p:spPr/>
        <p:txBody>
          <a:bodyPr/>
          <a:lstStyle/>
          <a:p>
            <a:r>
              <a:rPr lang="ru-RU" dirty="0"/>
              <a:t>Ассиметричные системы</a:t>
            </a:r>
          </a:p>
        </p:txBody>
      </p:sp>
      <p:sp>
        <p:nvSpPr>
          <p:cNvPr id="4" name="Номер слайда 3"/>
          <p:cNvSpPr>
            <a:spLocks noGrp="1"/>
          </p:cNvSpPr>
          <p:nvPr>
            <p:ph type="sldNum" sz="quarter" idx="12"/>
          </p:nvPr>
        </p:nvSpPr>
        <p:spPr/>
        <p:txBody>
          <a:bodyPr/>
          <a:lstStyle/>
          <a:p>
            <a:fld id="{1A6426DB-66A6-492E-A172-7D8A0019AE35}" type="slidenum">
              <a:rPr lang="ru-RU" smtClean="0"/>
              <a:t>9</a:t>
            </a:fld>
            <a:endParaRPr lang="ru-RU"/>
          </a:p>
        </p:txBody>
      </p:sp>
      <p:sp>
        <p:nvSpPr>
          <p:cNvPr id="9" name="Прямоугольник 8"/>
          <p:cNvSpPr/>
          <p:nvPr/>
        </p:nvSpPr>
        <p:spPr>
          <a:xfrm>
            <a:off x="2210937" y="1720334"/>
            <a:ext cx="6105286" cy="369332"/>
          </a:xfrm>
          <a:prstGeom prst="rect">
            <a:avLst/>
          </a:prstGeom>
        </p:spPr>
        <p:txBody>
          <a:bodyPr wrap="square">
            <a:spAutoFit/>
          </a:bodyPr>
          <a:lstStyle/>
          <a:p>
            <a:r>
              <a:rPr lang="ru-RU" dirty="0">
                <a:solidFill>
                  <a:srgbClr val="252525"/>
                </a:solidFill>
                <a:latin typeface="Arial" panose="020B0604020202020204" pitchFamily="34" charset="0"/>
              </a:rPr>
              <a:t>Логин пароль для входа в систему:</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Пусть </a:t>
                </a:r>
                <a:r>
                  <a:rPr lang="ru-RU" b="1" i="1" dirty="0"/>
                  <a:t>e</a:t>
                </a:r>
                <a:r>
                  <a:rPr lang="ru-RU" dirty="0"/>
                  <a:t> и </a:t>
                </a:r>
                <a:r>
                  <a:rPr lang="ru-RU" b="1" i="1" dirty="0"/>
                  <a:t>d</a:t>
                </a:r>
                <a:r>
                  <a:rPr lang="ru-RU" dirty="0"/>
                  <a:t> — ключи шифрования и </a:t>
                </a:r>
                <a:r>
                  <a:rPr lang="ru-RU" dirty="0" err="1"/>
                  <a:t>расшифрования</a:t>
                </a:r>
                <a:r>
                  <a:rPr lang="ru-RU" dirty="0"/>
                  <a:t> соответственно.</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0" i="1" dirty="0" smtClean="0">
                            <a:latin typeface="Cambria Math" panose="02040503050406030204" pitchFamily="18" charset="0"/>
                          </a:rPr>
                          <m:t>𝑒</m:t>
                        </m:r>
                      </m:sub>
                    </m:sSub>
                  </m:oMath>
                </a14:m>
                <a:r>
                  <a:rPr lang="en-US" dirty="0"/>
                  <a:t> — </a:t>
                </a:r>
                <a:r>
                  <a:rPr lang="ru-RU" dirty="0"/>
                  <a:t>функция шифрования</a:t>
                </a:r>
                <a:endParaRPr lang="en-US" dirty="0"/>
              </a:p>
              <a:p>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𝐷</m:t>
                        </m:r>
                      </m:e>
                      <m:sub>
                        <m:r>
                          <a:rPr lang="en-US" b="0" i="1" dirty="0" smtClean="0">
                            <a:latin typeface="Cambria Math" panose="02040503050406030204" pitchFamily="18" charset="0"/>
                          </a:rPr>
                          <m:t>𝑑</m:t>
                        </m:r>
                      </m:sub>
                    </m:sSub>
                  </m:oMath>
                </a14:m>
                <a:r>
                  <a:rPr lang="en-US" dirty="0"/>
                  <a:t> — </a:t>
                </a:r>
                <a:r>
                  <a:rPr lang="ru-RU" dirty="0"/>
                  <a:t>функция </a:t>
                </a:r>
                <a:r>
                  <a:rPr lang="ru-RU" dirty="0" err="1"/>
                  <a:t>расшифрования</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4"/>
                <a:stretch>
                  <a:fillRect l="-479" t="-806"/>
                </a:stretch>
              </a:blipFill>
            </p:spPr>
            <p:txBody>
              <a:bodyPr/>
              <a:lstStyle/>
              <a:p>
                <a:r>
                  <a:rPr lang="ru-RU">
                    <a:noFill/>
                  </a:rPr>
                  <a:t> </a:t>
                </a:r>
              </a:p>
            </p:txBody>
          </p:sp>
        </mc:Fallback>
      </mc:AlternateContent>
    </p:spTree>
    <p:extLst>
      <p:ext uri="{BB962C8B-B14F-4D97-AF65-F5344CB8AC3E}">
        <p14:creationId xmlns:p14="http://schemas.microsoft.com/office/powerpoint/2010/main" val="453307104"/>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6781</TotalTime>
  <Words>1062</Words>
  <Application>Microsoft Office PowerPoint</Application>
  <PresentationFormat>Широкоэкранный</PresentationFormat>
  <Paragraphs>210</Paragraphs>
  <Slides>30</Slides>
  <Notes>13</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30</vt:i4>
      </vt:variant>
    </vt:vector>
  </HeadingPairs>
  <TitlesOfParts>
    <vt:vector size="42" baseType="lpstr">
      <vt:lpstr>Arial</vt:lpstr>
      <vt:lpstr>Calibri</vt:lpstr>
      <vt:lpstr>Cambria Math</vt:lpstr>
      <vt:lpstr>Century Gothic</vt:lpstr>
      <vt:lpstr>Courier New</vt:lpstr>
      <vt:lpstr>Helvetica</vt:lpstr>
      <vt:lpstr>lucida grande</vt:lpstr>
      <vt:lpstr>Segoe UI</vt:lpstr>
      <vt:lpstr>Symbol</vt:lpstr>
      <vt:lpstr>Times New Roman</vt:lpstr>
      <vt:lpstr>Wingdings 3</vt:lpstr>
      <vt:lpstr>Легкий дым</vt:lpstr>
      <vt:lpstr>Основы  информационной  безопасности </vt:lpstr>
      <vt:lpstr>     ТЕМА  КРИПТОГРАФИЧЕСКАЯ ЗАЩИТА КОМПЬЮТЕРНОЙ ИНФОРМАЦИИ  1. Асимметричные криптосистемы. Общие принципы построения современных асимметричных криптосистем. Простые числа и уравнения сравнения. Дискретный логарифм. Генерация больших простых чисел. Асимметричный криптоалгоритм RSA.  2. Криптографические функции хеширования. Функции хеширования и целостность данных. Криптографические функции хеширования и их применение. Основы криптовалютных технологий. 3. Алгоритмы электронной цифровой подписи. Обобщенная модель электронной цифровой подписи. Цифровые подписи, основанные на асимметричных криптосистемах, генерация и верификация. </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Ассиметричные системы</vt:lpstr>
      <vt:lpstr>RSA - аббревиатура от фамилий Rivest, Shamir и Adleman</vt:lpstr>
      <vt:lpstr>RSA - аббревиатура от фамилий Rivest, Shamir и Adleman</vt:lpstr>
      <vt:lpstr>RSA - аббревиатура от фамилий Rivest, Shamir и Adleman</vt:lpstr>
      <vt:lpstr>Ассиметричные системы. Применение</vt:lpstr>
      <vt:lpstr>Ассиметричные системы. Недостатки</vt:lpstr>
      <vt:lpstr>Ассиметричные системы. Недостатки</vt:lpstr>
      <vt:lpstr>Ассиметричные системы. Недостатки</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цифровая подпись</vt:lpstr>
      <vt:lpstr>Электронная подпись на основе алгоритма RSA </vt:lpstr>
      <vt:lpstr>Электронная подпись на основе алгоритма RSA</vt:lpstr>
      <vt:lpstr>Электронная подпись на основе алгоритма RSA</vt:lpstr>
      <vt:lpstr>Электронная цифровая подпись</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Ассиметричные криптосистемы</dc:title>
  <dc:creator>Надежда</dc:creator>
  <cp:lastModifiedBy>Nagezhda</cp:lastModifiedBy>
  <cp:revision>8</cp:revision>
  <dcterms:created xsi:type="dcterms:W3CDTF">2014-09-04T21:31:48Z</dcterms:created>
  <dcterms:modified xsi:type="dcterms:W3CDTF">2022-10-03T14:37:19Z</dcterms:modified>
</cp:coreProperties>
</file>