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63" r:id="rId5"/>
    <p:sldId id="264" r:id="rId6"/>
    <p:sldId id="259" r:id="rId7"/>
    <p:sldId id="260" r:id="rId8"/>
    <p:sldId id="261" r:id="rId9"/>
    <p:sldId id="262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132" autoAdjust="0"/>
    <p:restoredTop sz="94660"/>
  </p:normalViewPr>
  <p:slideViewPr>
    <p:cSldViewPr snapToGrid="0">
      <p:cViewPr varScale="1">
        <p:scale>
          <a:sx n="73" d="100"/>
          <a:sy n="73" d="100"/>
        </p:scale>
        <p:origin x="53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F801AE-48C0-4BE0-A9CC-F4DC802EE69C}" type="datetimeFigureOut">
              <a:rPr lang="ru-RU" smtClean="0"/>
              <a:t>31.10.2022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4DC0FE-A57D-462C-B769-7CABEAE85B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08651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139A4-1319-4E62-9ACD-093E8BBCDEF4}" type="datetime1">
              <a:rPr lang="en-US" smtClean="0"/>
              <a:t>10/31/2022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9BFF2-385F-4BF3-8769-FEF5E2E7AFAB}" type="datetime1">
              <a:rPr lang="en-US" smtClean="0"/>
              <a:t>10/31/2022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7AEBF-D764-4BD5-9C43-C61BE6DFE945}" type="datetime1">
              <a:rPr lang="en-US" smtClean="0"/>
              <a:t>10/31/2022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249BC-9D52-4F7E-B6FB-CB01589C38E0}" type="datetime1">
              <a:rPr lang="en-US" smtClean="0"/>
              <a:t>10/31/2022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87AF7-BB09-445D-8468-B519F3AF4791}" type="datetime1">
              <a:rPr lang="en-US" smtClean="0"/>
              <a:t>10/31/2022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268BE-489C-4239-98A1-E11E0154470C}" type="datetime1">
              <a:rPr lang="en-US" smtClean="0"/>
              <a:t>10/31/2022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66A14-53C7-4E68-BE26-2099D4529C86}" type="datetime1">
              <a:rPr lang="en-US" smtClean="0"/>
              <a:t>10/31/2022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E0248-4BCC-463D-ABF1-9D18E2A9101D}" type="datetime1">
              <a:rPr lang="en-US" smtClean="0"/>
              <a:t>10/31/2022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16D35-76D0-4F7D-B12B-7F915A504872}" type="datetime1">
              <a:rPr lang="en-US" smtClean="0"/>
              <a:t>10/31/2022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58602-94DD-4A2D-80DA-76E923FDDC93}" type="datetime1">
              <a:rPr lang="en-US" smtClean="0"/>
              <a:t>10/31/2022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C8BB2-F158-4AA1-9C34-EAB1AE743B48}" type="datetime1">
              <a:rPr lang="en-US" smtClean="0"/>
              <a:t>10/31/2022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37E5A-3FBD-4AB1-9A5C-A0B6C23842F3}" type="datetime1">
              <a:rPr lang="en-US" smtClean="0"/>
              <a:t>10/31/2022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65942-7E6D-4950-8074-9BF55B3615CA}" type="datetime1">
              <a:rPr lang="en-US" smtClean="0"/>
              <a:t>10/31/2022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F1FAE-4190-47B6-BF23-3575AFDBED6E}" type="datetime1">
              <a:rPr lang="en-US" smtClean="0"/>
              <a:t>10/31/2022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B2034-0289-4CE2-8551-01E8E5E36CBD}" type="datetime1">
              <a:rPr lang="en-US" smtClean="0"/>
              <a:t>10/31/2022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3A442-D8E7-44D5-8EF5-7C20366305BA}" type="datetime1">
              <a:rPr lang="en-US" smtClean="0"/>
              <a:t>10/31/2022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EADABD-B80C-4FF4-8B04-DED2F95E874B}" type="datetime1">
              <a:rPr lang="en-US" smtClean="0"/>
              <a:t>10/31/2022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137657" y="2221089"/>
            <a:ext cx="8915399" cy="2262781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/>
              <a:t>Основы </a:t>
            </a:r>
            <a:br>
              <a:rPr lang="ru-RU" b="1" dirty="0"/>
            </a:br>
            <a:r>
              <a:rPr lang="ru-RU" b="1" dirty="0" smtClean="0"/>
              <a:t>информационной</a:t>
            </a:r>
            <a:br>
              <a:rPr lang="ru-RU" b="1" dirty="0" smtClean="0"/>
            </a:br>
            <a:r>
              <a:rPr lang="ru-RU" b="1" dirty="0" smtClean="0"/>
              <a:t>безопасности</a:t>
            </a:r>
            <a:r>
              <a:rPr lang="ru-RU" b="1" dirty="0"/>
              <a:t/>
            </a:r>
            <a:br>
              <a:rPr lang="ru-RU" b="1" dirty="0"/>
            </a:br>
            <a:endParaRPr lang="ru-RU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sz="2800" dirty="0" err="1">
                <a:solidFill>
                  <a:schemeClr val="tx1"/>
                </a:solidFill>
              </a:rPr>
              <a:t>Ржеутская</a:t>
            </a:r>
            <a:r>
              <a:rPr lang="ru-RU" sz="2800" dirty="0">
                <a:solidFill>
                  <a:schemeClr val="tx1"/>
                </a:solidFill>
              </a:rPr>
              <a:t> Надежда </a:t>
            </a:r>
            <a:r>
              <a:rPr lang="ru-RU" sz="2800" dirty="0" err="1">
                <a:solidFill>
                  <a:schemeClr val="tx1"/>
                </a:solidFill>
              </a:rPr>
              <a:t>Викентьевна</a:t>
            </a:r>
            <a:endParaRPr lang="ru-RU" sz="2800" dirty="0">
              <a:solidFill>
                <a:schemeClr val="tx1"/>
              </a:solidFill>
            </a:endParaRPr>
          </a:p>
          <a:p>
            <a:r>
              <a:rPr lang="ru-RU" sz="2800" dirty="0">
                <a:solidFill>
                  <a:schemeClr val="tx1"/>
                </a:solidFill>
              </a:rPr>
              <a:t>Ассистент кафедры </a:t>
            </a:r>
            <a:r>
              <a:rPr lang="ru-RU" sz="2800" dirty="0" err="1">
                <a:solidFill>
                  <a:schemeClr val="tx1"/>
                </a:solidFill>
              </a:rPr>
              <a:t>ИСиТ</a:t>
            </a:r>
            <a:endParaRPr lang="ru-RU" sz="2800" dirty="0">
              <a:solidFill>
                <a:schemeClr val="tx1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0830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CCDABB60-8B4E-4445-B9E2-18B5C0F4BF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927652"/>
            <a:ext cx="8915400" cy="4983570"/>
          </a:xfrm>
        </p:spPr>
        <p:txBody>
          <a:bodyPr/>
          <a:lstStyle/>
          <a:p>
            <a:r>
              <a:rPr lang="ru-RU" sz="2400" b="1" i="1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Файловые вирусы</a:t>
            </a:r>
            <a:r>
              <a:rPr lang="ru-RU" sz="24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либо внедряются в выполняемые файлы (наиболее распространенный тип вирусов) различными способами, либо создают файлы-двойники (компаньон-вирусы), либо используют особенности организации файловой системы (</a:t>
            </a:r>
            <a:r>
              <a:rPr lang="ru-RU" sz="24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link</a:t>
            </a:r>
            <a:r>
              <a:rPr lang="ru-RU" sz="24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-вирусы).</a:t>
            </a:r>
            <a:r>
              <a:rPr lang="ru-RU" sz="2400" i="1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Файловые вирусы</a:t>
            </a:r>
            <a:r>
              <a:rPr lang="ru-RU" sz="24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внедряются главным образом в исполняемые модули, т.е. в файлы, имеющие расширения COM и EXE. Файловые вирусы могут внедряться и в другие типы файлов, но, как правило, записанные в таких файлах, они никогда не получают управления и, следовательно, теряют способность к размножению. Обычно файловые вирусы размещаются в конце файла или в его начальной части, реже в середине файла.</a:t>
            </a:r>
            <a:endParaRPr lang="ru-BY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BY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56091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93D99924-C95A-4280-ABFB-F05EA65107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689113"/>
            <a:ext cx="8915400" cy="5222109"/>
          </a:xfrm>
        </p:spPr>
        <p:txBody>
          <a:bodyPr>
            <a:normAutofit fontScale="92500" lnSpcReduction="20000"/>
          </a:bodyPr>
          <a:lstStyle/>
          <a:p>
            <a:r>
              <a:rPr lang="ru-RU" sz="2400" b="1" i="1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Загрузочные вирусы</a:t>
            </a:r>
            <a:r>
              <a:rPr lang="ru-RU" sz="24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записывают себя либо в загрузочный сектор диска (</a:t>
            </a:r>
            <a:r>
              <a:rPr lang="ru-RU" sz="24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boot</a:t>
            </a:r>
            <a:r>
              <a:rPr lang="ru-RU" sz="24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-сектор), либо в сектор, содержащий системный загрузчик винчестера (</a:t>
            </a:r>
            <a:r>
              <a:rPr lang="ru-RU" sz="24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MasterBoot</a:t>
            </a:r>
            <a:r>
              <a:rPr lang="ru-RU" sz="24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Record</a:t>
            </a:r>
            <a:r>
              <a:rPr lang="ru-RU" sz="24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 Загрузочные вирусы замещают код программы, получающей управление при загрузке системы. В результате при перезагрузке управление передается вирусу. При этом оригинальный </a:t>
            </a:r>
            <a:r>
              <a:rPr lang="ru-RU" sz="24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boot</a:t>
            </a:r>
            <a:r>
              <a:rPr lang="ru-RU" sz="24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-сектор обычно переносится в какой-либо другой сектор диска. Иногда загрузочные вирусы называют бутовыми вирусами. </a:t>
            </a:r>
            <a:r>
              <a:rPr lang="ru-RU" sz="2400" dirty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Они</a:t>
            </a:r>
            <a:r>
              <a:rPr lang="ru-RU" sz="24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заражают макропрограммы и файлы документов современных систем обработки информации, в частности файлы-документы и электронные таблицы популярных редакторов </a:t>
            </a:r>
            <a:r>
              <a:rPr lang="ru-RU" sz="24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Microsoft</a:t>
            </a:r>
            <a:r>
              <a:rPr lang="ru-RU" sz="24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Word</a:t>
            </a:r>
            <a:r>
              <a:rPr lang="ru-RU" sz="24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Microsoft</a:t>
            </a:r>
            <a:r>
              <a:rPr lang="ru-RU" sz="24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Excel</a:t>
            </a:r>
            <a:r>
              <a:rPr lang="ru-RU" sz="24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и др. Для размножения макровирусы используют возможности макроязыков и при их помощи переносят себя из одного зараженного файла в другие. Вирусы этого типа получают управление при открытии зараженного файла и инфицируют файлы, к которым впоследствии идет обращение из соответствующего офисного приложения.</a:t>
            </a:r>
            <a:endParaRPr lang="ru-BY" sz="2400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8779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AF08930C-AFA4-41AA-9762-DAE4E6EE84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795130"/>
            <a:ext cx="8915400" cy="5116092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07000"/>
              </a:lnSpc>
              <a:spcAft>
                <a:spcPts val="750"/>
              </a:spcAft>
            </a:pPr>
            <a:r>
              <a:rPr lang="ru-RU" sz="2400" b="1" i="1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Файлово</a:t>
            </a:r>
            <a:r>
              <a:rPr lang="ru-RU" sz="2400" b="1" i="1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загрузочны</a:t>
            </a:r>
            <a:r>
              <a:rPr lang="ru-RU" sz="2400" i="1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е вирусы</a:t>
            </a:r>
            <a:r>
              <a:rPr lang="ru-RU" sz="24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заражают как файлы, так и загрузочные сектора дисков.</a:t>
            </a:r>
            <a:endParaRPr lang="ru-BY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750"/>
              </a:spcAft>
            </a:pPr>
            <a:r>
              <a:rPr lang="ru-RU" sz="2400" b="1" i="1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Сетевые вирусы</a:t>
            </a:r>
            <a:r>
              <a:rPr lang="ru-RU" sz="2400" b="1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sz="24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используют для своего распространения протоколы или команды компьютерных сетей и электронной почты. Иногда сетевые вирусы называют программами типа «червь». Сетевые черви подразделяются на </a:t>
            </a:r>
            <a:r>
              <a:rPr lang="ru-RU" sz="24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Internet</a:t>
            </a:r>
            <a:r>
              <a:rPr lang="ru-RU" sz="24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-черви (распространяются по </a:t>
            </a:r>
            <a:r>
              <a:rPr lang="ru-RU" sz="24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Internet</a:t>
            </a:r>
            <a:r>
              <a:rPr lang="ru-RU" sz="24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), LAN-черви (распространяются по локальной сети), IRC-черви </a:t>
            </a:r>
            <a:r>
              <a:rPr lang="ru-RU" sz="24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Internet</a:t>
            </a:r>
            <a:r>
              <a:rPr lang="ru-RU" sz="24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Relay</a:t>
            </a:r>
            <a:r>
              <a:rPr lang="ru-RU" sz="24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Chat</a:t>
            </a:r>
            <a:r>
              <a:rPr lang="ru-RU" sz="24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(распространяются через чаты). Существуют также смешанные типы, которые совмещают в себе сразу несколько технологий. </a:t>
            </a:r>
            <a:r>
              <a:rPr lang="ru-RU" sz="2400" i="1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Сетевые вирусы</a:t>
            </a:r>
            <a:r>
              <a:rPr lang="ru-RU" sz="24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распространяются по различным компьютерным сетям. Их первые реализации -- </a:t>
            </a:r>
            <a:r>
              <a:rPr lang="ru-RU" sz="24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mIRC.Acoragil</a:t>
            </a:r>
            <a:r>
              <a:rPr lang="ru-RU" sz="24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ru-RU" sz="24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mIRC</a:t>
            </a:r>
            <a:r>
              <a:rPr lang="ru-RU" sz="24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4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Simpsalapim</a:t>
            </a:r>
            <a:r>
              <a:rPr lang="ru-RU" sz="24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-- относятся 1997 г. Названия эти вирусы получили по используемым кодовым словам. Стоило ввести слова </a:t>
            </a:r>
            <a:r>
              <a:rPr lang="ru-RU" sz="24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Acoragil</a:t>
            </a:r>
            <a:r>
              <a:rPr lang="ru-RU" sz="24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ru-RU" sz="24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Simpsalapim</a:t>
            </a:r>
            <a:r>
              <a:rPr lang="ru-RU" sz="24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как вирусы тут же отключали пользователей от канала.</a:t>
            </a:r>
            <a:endParaRPr lang="ru-BY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BY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791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B70794-F1AA-4C26-A316-5101597FE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400" b="1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КОМПЬЮТЕРНЫЕ ВИРУСЫ </a:t>
            </a:r>
            <a:endParaRPr lang="ru-BY" sz="4800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CB8906A-174B-4C1B-A554-FB9E62771D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400" b="1" i="1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Компьютерный вирус </a:t>
            </a:r>
            <a:r>
              <a:rPr lang="ru-RU" sz="2400" i="1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– </a:t>
            </a:r>
            <a:r>
              <a:rPr lang="ru-RU" sz="24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это специально написанная программа, способная самопроизвольно присоединяться к другим программам (заражать их), создавать свои копии и внедрять их в файлы, системные области компьютера и другие объединенные с ним компьютеры в целях нарушения нормальной работы программ, порчи файлов и каталогов, а также создания разных помех при работе на компьютере.</a:t>
            </a:r>
            <a:endParaRPr lang="ru-BY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BY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687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3CCBE4-74D0-44AC-9765-DAF246622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2800" b="1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Появление вирусов в компьютере. Признакам:</a:t>
            </a:r>
            <a:endParaRPr lang="ru-BY" sz="4800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FC4997A-20A5-420E-80C3-6AFCEC4E6C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04730"/>
            <a:ext cx="8915400" cy="4506492"/>
          </a:xfrm>
        </p:spPr>
        <p:txBody>
          <a:bodyPr>
            <a:normAutofit fontScale="77500" lnSpcReduction="20000"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2400" i="1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• </a:t>
            </a:r>
            <a:r>
              <a:rPr lang="ru-RU" sz="24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уменьшение производительности работы компьютера;</a:t>
            </a:r>
            <a:endParaRPr lang="ru-BY" sz="2400" dirty="0">
              <a:solidFill>
                <a:srgbClr val="333333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2400" i="1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• </a:t>
            </a:r>
            <a:r>
              <a:rPr lang="ru-RU" sz="24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невозможность и замедление загрузки ОС;</a:t>
            </a:r>
            <a:endParaRPr lang="ru-BY" sz="2400" dirty="0">
              <a:solidFill>
                <a:srgbClr val="333333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2400" i="1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• </a:t>
            </a:r>
            <a:r>
              <a:rPr lang="ru-RU" sz="24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повышение числа файлов на диске;</a:t>
            </a:r>
            <a:endParaRPr lang="ru-BY" sz="2400" dirty="0">
              <a:solidFill>
                <a:srgbClr val="333333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2400" i="1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• </a:t>
            </a:r>
            <a:r>
              <a:rPr lang="ru-RU" sz="24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замена размеров файлов;</a:t>
            </a:r>
            <a:endParaRPr lang="ru-BY" sz="2400" dirty="0">
              <a:solidFill>
                <a:srgbClr val="333333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2400" i="1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• </a:t>
            </a:r>
            <a:r>
              <a:rPr lang="ru-RU" sz="24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периодическое появление на экране монитора неуместных сообщений;</a:t>
            </a:r>
            <a:endParaRPr lang="ru-BY" sz="2400" dirty="0">
              <a:solidFill>
                <a:srgbClr val="333333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2400" i="1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• </a:t>
            </a:r>
            <a:r>
              <a:rPr lang="ru-RU" sz="24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уменьшение объема свободной ОП;</a:t>
            </a:r>
            <a:endParaRPr lang="ru-BY" sz="2400" dirty="0">
              <a:solidFill>
                <a:srgbClr val="333333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2400" i="1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• </a:t>
            </a:r>
            <a:r>
              <a:rPr lang="ru-RU" sz="24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резкое возрастание времени доступа к жесткому диску;</a:t>
            </a:r>
            <a:endParaRPr lang="ru-BY" sz="2400" dirty="0">
              <a:solidFill>
                <a:srgbClr val="333333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2400" i="1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• </a:t>
            </a:r>
            <a:r>
              <a:rPr lang="ru-RU" sz="24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разрушение файловой структуры;</a:t>
            </a:r>
            <a:endParaRPr lang="ru-BY" sz="2400" dirty="0">
              <a:solidFill>
                <a:srgbClr val="333333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2400" i="1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• </a:t>
            </a:r>
            <a:r>
              <a:rPr lang="ru-RU" sz="24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загорание сигнальной лампочки дисковода, когда к нему нет обращения.</a:t>
            </a:r>
            <a:endParaRPr lang="ru-BY" sz="2400" dirty="0">
              <a:solidFill>
                <a:srgbClr val="333333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BY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224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D005DB-8CB7-41F8-B25E-3BFB2B0DA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2800" b="1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Классификация компьютерных вирусов</a:t>
            </a:r>
            <a:endParaRPr lang="ru-BY" sz="4800" b="1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881D88AE-1B94-4C3C-ADC5-A131974B74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30092" y="1272209"/>
            <a:ext cx="8561978" cy="5213811"/>
          </a:xfrm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401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B1E8C1-3ECF-4D64-8E92-1DF529F59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E32F7D53-1256-4302-94AA-2C65422AA9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BY"/>
          </a:p>
        </p:txBody>
      </p:sp>
      <p:pic>
        <p:nvPicPr>
          <p:cNvPr id="1026" name="Picture 2" descr="Классификация компьютерных вирусов по среде обитания">
            <a:extLst>
              <a:ext uri="{FF2B5EF4-FFF2-40B4-BE49-F238E27FC236}">
                <a16:creationId xmlns:a16="http://schemas.microsoft.com/office/drawing/2014/main" id="{8EB5C70E-0A0E-4FA9-93F4-EDDB2AEE3A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6516" y="500771"/>
            <a:ext cx="7680791" cy="5856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4764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54E4A7-E405-4DAD-B63C-A1E037E34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Классификация вирусов по среде обитания: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FD97C97-B949-48B1-8C76-FC9AD3A364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750"/>
              </a:spcAft>
            </a:pPr>
            <a:r>
              <a:rPr lang="ru-RU" sz="1800" b="1" i="1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Загрузочные вирусы </a:t>
            </a:r>
            <a:r>
              <a:rPr lang="ru-RU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внедряются в загрузочный сектор диска или в сектор, который содержит программу загрузки системного диска.</a:t>
            </a:r>
            <a:endParaRPr lang="ru-BY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750"/>
              </a:spcAft>
            </a:pPr>
            <a:r>
              <a:rPr lang="ru-RU" sz="1800" b="1" i="1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Файловые вирусы </a:t>
            </a:r>
            <a:r>
              <a:rPr lang="ru-RU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помещаются в основном в исполняемых файлах с расширением .СОМ и .ЕХЕ.</a:t>
            </a:r>
            <a:endParaRPr lang="ru-BY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750"/>
              </a:spcAft>
            </a:pPr>
            <a:r>
              <a:rPr lang="ru-RU" sz="1800" b="1" i="1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Системные вирусы </a:t>
            </a:r>
            <a:r>
              <a:rPr lang="ru-RU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внедряются в системные модули и драйверы периферийных устройств, таблицы размещения файлов и таблицы разделов.</a:t>
            </a:r>
            <a:endParaRPr lang="ru-BY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750"/>
              </a:spcAft>
            </a:pPr>
            <a:r>
              <a:rPr lang="ru-RU" sz="1800" b="1" i="1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Сетевые вирусы </a:t>
            </a:r>
            <a:r>
              <a:rPr lang="ru-RU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находятся в компьютерных сетях, а </a:t>
            </a:r>
            <a:r>
              <a:rPr lang="ru-RU" sz="1800" b="1" i="1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файлово</a:t>
            </a:r>
            <a:r>
              <a:rPr lang="ru-RU" sz="1800" b="1" i="1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-загрузочные </a:t>
            </a:r>
            <a:r>
              <a:rPr lang="ru-RU" sz="1800" i="1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– </a:t>
            </a:r>
            <a:r>
              <a:rPr lang="ru-RU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заражают загрузочные секторы дисков и файлы прикладных программ.</a:t>
            </a:r>
            <a:endParaRPr lang="ru-BY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BY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6726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D1888724-B75A-4750-9E27-1A4D6A607E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sz="2400" i="1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Резидентные вирусы </a:t>
            </a:r>
            <a:r>
              <a:rPr lang="ru-RU" sz="24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при заражении компьютера оставляют в оперативной памяти свою резидентную часть, которая после заражения перехватывает обращение ОС к другим объектам заражения, внедряется в них и выполняет свои разрушительные действия, которые могут привести к выключению или перезагрузке компьютера. </a:t>
            </a:r>
            <a:r>
              <a:rPr lang="ru-RU" sz="24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Резидентные вирусы находятся в памяти и являются активными вплоть до выключения или перезагрузки компьютера.</a:t>
            </a:r>
            <a:endParaRPr lang="ru-RU" sz="2400" dirty="0">
              <a:solidFill>
                <a:srgbClr val="333333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i="1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Нерезидентные вирусы </a:t>
            </a:r>
            <a:r>
              <a:rPr lang="ru-RU" sz="24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не заражают ОП компьютера и проявляют активность ограниченное время.</a:t>
            </a:r>
            <a:endParaRPr lang="ru-BY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BY" dirty="0"/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2DE0C3C0-382D-45BF-A318-768D7C3045AF}"/>
              </a:ext>
            </a:extLst>
          </p:cNvPr>
          <p:cNvSpPr txBox="1">
            <a:spLocks/>
          </p:cNvSpPr>
          <p:nvPr/>
        </p:nvSpPr>
        <p:spPr>
          <a:xfrm>
            <a:off x="2592925" y="190500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ru-BY" dirty="0"/>
          </a:p>
        </p:txBody>
      </p:sp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E6AA17F2-4162-4310-8D76-0FD0FA1DF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Классификация вирусов по </a:t>
            </a:r>
            <a:r>
              <a:rPr lang="ru-RU" sz="36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пути заражения среды обитания </a:t>
            </a:r>
            <a:r>
              <a:rPr lang="ru-RU" dirty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BY" dirty="0"/>
              <a:t/>
            </a:r>
            <a:br>
              <a:rPr lang="ru-BY" dirty="0"/>
            </a:br>
            <a:endParaRPr lang="ru-BY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7526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6E335D54-612A-4EC6-8B8C-339493D32D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543339"/>
            <a:ext cx="8915400" cy="5367883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07000"/>
              </a:lnSpc>
              <a:spcAft>
                <a:spcPts val="750"/>
              </a:spcAft>
            </a:pPr>
            <a:r>
              <a:rPr lang="ru-RU" sz="2400" i="1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Логическая бомба </a:t>
            </a:r>
            <a:r>
              <a:rPr lang="ru-RU" sz="24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является программой, которая встраивается в большой программный комплекс. Она безвредна до наступления определенного события, после которого реализуется ее логический механизм.</a:t>
            </a:r>
            <a:endParaRPr lang="ru-BY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750"/>
              </a:spcAft>
            </a:pPr>
            <a:r>
              <a:rPr lang="ru-RU" sz="2400" i="1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Программы-мутанты, </a:t>
            </a:r>
            <a:r>
              <a:rPr lang="ru-RU" sz="24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самовоспроизводясь, создают копии, явно отличающиеся от оригинала.</a:t>
            </a:r>
            <a:endParaRPr lang="ru-BY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750"/>
              </a:spcAft>
            </a:pPr>
            <a:r>
              <a:rPr lang="ru-RU" sz="2400" i="1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Вирусы-невидимки, </a:t>
            </a:r>
            <a:r>
              <a:rPr lang="ru-RU" sz="24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или стелс-вирусы, перехватывают обращения ОС к пораженным файлам и секторам дисков и подставляют вместо себя незараженные объекты. Эти вирусы при обращении к файлам применяют достаточно оригинальные алгоритмы, позволяющие «обманывать» резидентные антивирусные мониторы.</a:t>
            </a:r>
            <a:endParaRPr lang="ru-BY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750"/>
              </a:spcAft>
            </a:pPr>
            <a:r>
              <a:rPr lang="ru-RU" sz="2400" i="1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Макровирусы</a:t>
            </a:r>
            <a:r>
              <a:rPr lang="ru-RU" sz="24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используют возможности макроязыков, которые встроены в офисные программы обработки данных (текстовые редакторы, электронные таблицы).</a:t>
            </a:r>
            <a:endParaRPr lang="ru-BY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BY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91520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C81A9B-9DC8-4587-A467-965A4FF83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27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 степени воздействия на ресурсы компьютерных систем и сетей, или по деструктивным возможностям, выделяют:</a:t>
            </a:r>
            <a:r>
              <a:rPr lang="ru-BY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ru-BY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FA8692B-7D99-4631-ADE0-19F0802EC4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90261"/>
            <a:ext cx="8915400" cy="4320961"/>
          </a:xfrm>
        </p:spPr>
        <p:txBody>
          <a:bodyPr>
            <a:normAutofit/>
          </a:bodyPr>
          <a:lstStyle/>
          <a:p>
            <a:r>
              <a:rPr lang="ru-RU" sz="2000" i="1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Безвредные вирусы </a:t>
            </a:r>
            <a:r>
              <a:rPr lang="ru-RU" sz="20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не оказывают патологического влияния на работу компьютера. </a:t>
            </a:r>
          </a:p>
          <a:p>
            <a:r>
              <a:rPr lang="ru-RU" sz="2000" i="1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Неопасные вирусы </a:t>
            </a:r>
            <a:r>
              <a:rPr lang="ru-RU" sz="20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не разрушают файлы, однако уменьшают свободную дисковую память, выводят на экран графические или звуковые эффекты. </a:t>
            </a:r>
          </a:p>
          <a:p>
            <a:r>
              <a:rPr lang="ru-RU" sz="2000" i="1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Опасные вирусы </a:t>
            </a:r>
            <a:r>
              <a:rPr lang="ru-RU" sz="20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часто вызывают значительные нарушения в работе компьютера. </a:t>
            </a:r>
          </a:p>
          <a:p>
            <a:r>
              <a:rPr lang="ru-RU" sz="2000" i="1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Разрушительные вирусы </a:t>
            </a:r>
            <a:r>
              <a:rPr lang="ru-RU" sz="20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могут привести к стиранию информации, полному или частичному нарушению работы прикладных программ. Важно иметь в виду, что любой файл, способный к загрузке и выполнению кода программы, является потенциальным местом, где может помещаться вирус.</a:t>
            </a:r>
            <a:endParaRPr lang="ru-BY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BY" sz="20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076891"/>
      </p:ext>
    </p:extLst>
  </p:cSld>
  <p:clrMapOvr>
    <a:masterClrMapping/>
  </p:clrMapOvr>
</p:sld>
</file>

<file path=ppt/theme/theme1.xml><?xml version="1.0" encoding="utf-8"?>
<a:theme xmlns:a="http://schemas.openxmlformats.org/drawingml/2006/main" name="Легкий дым">
  <a:themeElements>
    <a:clrScheme name="Wisp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1191</TotalTime>
  <Words>67</Words>
  <Application>Microsoft Office PowerPoint</Application>
  <PresentationFormat>Широкоэкранный</PresentationFormat>
  <Paragraphs>49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9" baseType="lpstr">
      <vt:lpstr>Arial</vt:lpstr>
      <vt:lpstr>Calibri</vt:lpstr>
      <vt:lpstr>Century Gothic</vt:lpstr>
      <vt:lpstr>Symbol</vt:lpstr>
      <vt:lpstr>Times New Roman</vt:lpstr>
      <vt:lpstr>Wingdings 3</vt:lpstr>
      <vt:lpstr>Легкий дым</vt:lpstr>
      <vt:lpstr>Основы  информационной безопасности </vt:lpstr>
      <vt:lpstr>КОМПЬЮТЕРНЫЕ ВИРУСЫ </vt:lpstr>
      <vt:lpstr>Появление вирусов в компьютере. Признакам:</vt:lpstr>
      <vt:lpstr>Классификация компьютерных вирусов</vt:lpstr>
      <vt:lpstr>Презентация PowerPoint</vt:lpstr>
      <vt:lpstr>Классификация вирусов по среде обитания:</vt:lpstr>
      <vt:lpstr>Классификация вирусов по пути заражения среды обитания : </vt:lpstr>
      <vt:lpstr>Презентация PowerPoint</vt:lpstr>
      <vt:lpstr>По степени воздействия на ресурсы компьютерных систем и сетей, или по деструктивным возможностям, выделяют: 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Основы  защиты  информации</dc:title>
  <dc:creator>Nana</dc:creator>
  <cp:lastModifiedBy>Nagezhda</cp:lastModifiedBy>
  <cp:revision>70</cp:revision>
  <dcterms:created xsi:type="dcterms:W3CDTF">2021-02-03T09:19:28Z</dcterms:created>
  <dcterms:modified xsi:type="dcterms:W3CDTF">2022-10-31T13:54:14Z</dcterms:modified>
</cp:coreProperties>
</file>