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413" r:id="rId2"/>
    <p:sldId id="414" r:id="rId3"/>
    <p:sldId id="415" r:id="rId4"/>
    <p:sldId id="416" r:id="rId5"/>
    <p:sldId id="418" r:id="rId6"/>
    <p:sldId id="419" r:id="rId7"/>
    <p:sldId id="422" r:id="rId8"/>
    <p:sldId id="423" r:id="rId9"/>
    <p:sldId id="424" r:id="rId10"/>
    <p:sldId id="425" r:id="rId11"/>
    <p:sldId id="427" r:id="rId12"/>
    <p:sldId id="428" r:id="rId13"/>
    <p:sldId id="429" r:id="rId14"/>
    <p:sldId id="430" r:id="rId15"/>
    <p:sldId id="431" r:id="rId16"/>
    <p:sldId id="433" r:id="rId17"/>
    <p:sldId id="437" r:id="rId18"/>
    <p:sldId id="444" r:id="rId19"/>
    <p:sldId id="440" r:id="rId20"/>
    <p:sldId id="44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801AE-48C0-4BE0-A9CC-F4DC802EE69C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DC0FE-A57D-462C-B769-7CABEAE85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86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8CC6-AA93-402E-ACD9-325CDCCAD772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54C-1916-4AB1-85AD-131299FC8BF3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66EA-2DDD-47A3-9C28-0DAAFD24233F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983B-44F6-4DC8-8C7C-A5968E5500F3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9F70-6F0C-434C-89D0-D3A160AF59F6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2BD-6932-40FD-9851-A7D2ECA08E97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31CF-9723-4416-860D-F4D0607A2B05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DA19-E354-4CF7-942C-F75F8B54FB43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2E49-3486-48B9-B4AB-D5AFA102B7A2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A7AB-97C1-49FF-9FF5-763EA92CB5AB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04EC-EFE9-4466-A54E-BC42F0EB8E3D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9850-AEA5-42E7-BCD4-1756E0A1EE21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2FDE-48BD-471A-9981-151BB1F5E645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5FC7-0444-4A00-81A5-97007211D2D6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1BE7-B3E7-411A-A86D-D1BD93500811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0B68-0D19-4735-AA0A-C6F78E5B32CF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593-B0F5-44B5-9258-24773B9BF630}" type="datetime1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B4F47-7691-48FF-9989-35C097DF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Жизненный цикл вирусов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D76AD1-002B-4D2F-A243-031A75BC4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z="2400" i="1" dirty="0"/>
              <a:t>1. латентный период(стадия хранения)</a:t>
            </a:r>
            <a:r>
              <a:rPr lang="ru-RU" sz="2400" dirty="0"/>
              <a:t>, в течение которого вирусом никаких действий не предпринимается;</a:t>
            </a:r>
          </a:p>
          <a:p>
            <a:pPr lvl="0"/>
            <a:r>
              <a:rPr lang="ru-RU" sz="2400" i="1" dirty="0"/>
              <a:t>2. инкубационный период(первая стадия исполнения)</a:t>
            </a:r>
            <a:r>
              <a:rPr lang="ru-RU" sz="2400" dirty="0"/>
              <a:t>, в рамках которого вирус только размножается;</a:t>
            </a:r>
          </a:p>
          <a:p>
            <a:pPr lvl="0"/>
            <a:r>
              <a:rPr lang="ru-RU" sz="2400" i="1" dirty="0"/>
              <a:t>3. период проявления(вторая стадия исполнения)</a:t>
            </a:r>
            <a:r>
              <a:rPr lang="ru-RU" sz="2400" dirty="0"/>
              <a:t>, в течение которого наряду с размножением выполняется несанкционированные пользователем действия.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55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2516424-6A37-4195-BE1A-C797C751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086678"/>
            <a:ext cx="8915400" cy="4824544"/>
          </a:xfrm>
        </p:spPr>
        <p:txBody>
          <a:bodyPr>
            <a:normAutofit/>
          </a:bodyPr>
          <a:lstStyle/>
          <a:p>
            <a:endParaRPr lang="ru-RU" sz="2400" i="1" dirty="0"/>
          </a:p>
          <a:p>
            <a:endParaRPr lang="ru-RU" sz="2400" i="1" dirty="0"/>
          </a:p>
          <a:p>
            <a:r>
              <a:rPr lang="ru-RU" sz="2400" i="1" dirty="0"/>
              <a:t>Варианты внедрения вирусов в файлы:</a:t>
            </a:r>
          </a:p>
          <a:p>
            <a:pPr lvl="1"/>
            <a:r>
              <a:rPr lang="ru-RU" sz="2200" i="1" dirty="0"/>
              <a:t>Внедрение в начало файла.</a:t>
            </a:r>
            <a:endParaRPr lang="ru-RU" sz="2200" dirty="0"/>
          </a:p>
          <a:p>
            <a:pPr lvl="1"/>
            <a:r>
              <a:rPr lang="ru-RU" sz="2200" i="1" dirty="0"/>
              <a:t>Внедрение в конец файла.</a:t>
            </a:r>
          </a:p>
          <a:p>
            <a:pPr lvl="1"/>
            <a:r>
              <a:rPr lang="ru-RU" sz="2200" i="1" dirty="0"/>
              <a:t>Внедрение в середину файла.</a:t>
            </a:r>
            <a:r>
              <a:rPr lang="ru-RU" sz="2200" dirty="0"/>
              <a:t> </a:t>
            </a:r>
            <a:r>
              <a:rPr lang="ru-RU" sz="2200" i="1" dirty="0"/>
              <a:t> </a:t>
            </a:r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5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38437-B816-4C83-B571-FB3F7860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Особенности заражения загрузочными вирусами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5D2CD2-A86A-49A0-B943-48CB4D32A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i="1" dirty="0"/>
              <a:t>Особенности заражения загрузочными вирусами</a:t>
            </a:r>
            <a:r>
              <a:rPr lang="ru-RU" sz="2400" dirty="0"/>
              <a:t> определяются особенностями объектов, в которые они внедряются, — загрузочными секторами жестких дисков и главной загрузочной записью (MBR) жестких дисков.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5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D581016-B41B-4EF5-9B53-1ABA53762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15617"/>
            <a:ext cx="8915400" cy="5195605"/>
          </a:xfrm>
        </p:spPr>
        <p:txBody>
          <a:bodyPr>
            <a:normAutofit/>
          </a:bodyPr>
          <a:lstStyle/>
          <a:p>
            <a:r>
              <a:rPr lang="ru-RU" sz="2400" dirty="0"/>
              <a:t>Существуют различные способы решения этой задачи. Ниже приводится классификация, предложенная Е. Касперским:</a:t>
            </a:r>
          </a:p>
          <a:p>
            <a:pPr lvl="1"/>
            <a:r>
              <a:rPr lang="ru-RU" sz="2200" i="1" dirty="0"/>
              <a:t>Используются </a:t>
            </a:r>
            <a:r>
              <a:rPr lang="ru-RU" sz="2200" i="1" dirty="0" err="1"/>
              <a:t>псевдосбойные</a:t>
            </a:r>
            <a:r>
              <a:rPr lang="ru-RU" sz="2200" i="1" dirty="0"/>
              <a:t> секторы.</a:t>
            </a:r>
            <a:r>
              <a:rPr lang="ru-RU" sz="2200" dirty="0"/>
              <a:t> </a:t>
            </a:r>
          </a:p>
          <a:p>
            <a:pPr lvl="1"/>
            <a:r>
              <a:rPr lang="ru-RU" sz="2200" i="1" dirty="0"/>
              <a:t>Используются редко применяемые секторы в конце раздела.</a:t>
            </a:r>
            <a:r>
              <a:rPr lang="ru-RU" sz="2200" dirty="0"/>
              <a:t> </a:t>
            </a:r>
          </a:p>
          <a:p>
            <a:pPr lvl="1"/>
            <a:r>
              <a:rPr lang="ru-RU" sz="2200" i="1" dirty="0"/>
              <a:t>Используются зарезервированные области разделов.</a:t>
            </a:r>
            <a:r>
              <a:rPr lang="ru-RU" sz="2200" dirty="0"/>
              <a:t> </a:t>
            </a:r>
          </a:p>
          <a:p>
            <a:pPr lvl="1"/>
            <a:r>
              <a:rPr lang="ru-RU" sz="2200" i="1" dirty="0"/>
              <a:t>Короткие вирусы могут уместиться в один сектор загрузчика</a:t>
            </a:r>
            <a:r>
              <a:rPr lang="ru-RU" sz="2200" dirty="0"/>
              <a:t> и полностью взять на себя функции MBR или загрузочного сектора.</a:t>
            </a:r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3FEDC-979B-4252-973E-832E5C8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24109"/>
            <a:ext cx="8595624" cy="1310707"/>
          </a:xfrm>
        </p:spPr>
        <p:txBody>
          <a:bodyPr>
            <a:normAutofit/>
          </a:bodyPr>
          <a:lstStyle/>
          <a:p>
            <a:pPr algn="ctr"/>
            <a:r>
              <a:rPr lang="ru-RU" i="1" dirty="0"/>
              <a:t>Особенности заражения макровирусами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484CC-029A-4B95-9118-45BB62772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80591"/>
            <a:ext cx="8915400" cy="3830631"/>
          </a:xfrm>
        </p:spPr>
        <p:txBody>
          <a:bodyPr>
            <a:normAutofit/>
          </a:bodyPr>
          <a:lstStyle/>
          <a:p>
            <a:r>
              <a:rPr lang="ru-RU" sz="2400" dirty="0"/>
              <a:t>Процесс заражения сводится к сохранению вирусного </a:t>
            </a:r>
            <a:r>
              <a:rPr lang="ru-RU" sz="2400" dirty="0" err="1"/>
              <a:t>макрокода</a:t>
            </a:r>
            <a:r>
              <a:rPr lang="ru-RU" sz="2400" dirty="0"/>
              <a:t> в выбранном документе-жертве.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70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1B0E5-0AC3-4F76-BCB4-AFFF8A78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7" y="624110"/>
            <a:ext cx="7633253" cy="1429977"/>
          </a:xfrm>
        </p:spPr>
        <p:txBody>
          <a:bodyPr/>
          <a:lstStyle/>
          <a:p>
            <a:pPr algn="ctr"/>
            <a:r>
              <a:rPr lang="ru-RU" b="1" dirty="0"/>
              <a:t>4. Выполнение деструктивных функций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D7C19E-E74F-4314-BD74-C31DC48FB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54087"/>
            <a:ext cx="8915400" cy="3857135"/>
          </a:xfrm>
        </p:spPr>
        <p:txBody>
          <a:bodyPr>
            <a:normAutofit/>
          </a:bodyPr>
          <a:lstStyle/>
          <a:p>
            <a:r>
              <a:rPr lang="ru-RU" sz="2400" dirty="0"/>
              <a:t>По деструктивным возможностям вирусы можно разделить </a:t>
            </a:r>
            <a:r>
              <a:rPr lang="ru-RU" sz="2400" dirty="0" smtClean="0"/>
              <a:t>на следующие </a:t>
            </a:r>
            <a:r>
              <a:rPr lang="ru-RU" sz="2400" dirty="0"/>
              <a:t>категории:</a:t>
            </a:r>
          </a:p>
          <a:p>
            <a:pPr lvl="1"/>
            <a:r>
              <a:rPr lang="ru-RU" sz="2200" dirty="0"/>
              <a:t>Безвредные.</a:t>
            </a:r>
          </a:p>
          <a:p>
            <a:pPr lvl="1"/>
            <a:r>
              <a:rPr lang="ru-RU" sz="2200" dirty="0"/>
              <a:t>Неопасные.</a:t>
            </a:r>
          </a:p>
          <a:p>
            <a:pPr lvl="1"/>
            <a:r>
              <a:rPr lang="ru-RU" sz="2200" dirty="0"/>
              <a:t>Опасные. </a:t>
            </a:r>
          </a:p>
          <a:p>
            <a:pPr lvl="1"/>
            <a:r>
              <a:rPr lang="ru-RU" sz="2200" dirty="0"/>
              <a:t>Очень опасные.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7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2D753-E8CB-4953-AB5C-E08B78A0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5. Передача управления программе-носителю вируса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A80794-5ADA-48AA-82E4-AECA98C6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Разрушающие вирусы не заботятся о сохранении работоспособности инфицированных программ, поэтому для них этот этап функционирования отсутствует.</a:t>
            </a:r>
          </a:p>
          <a:p>
            <a:r>
              <a:rPr lang="ru-RU" sz="2400" dirty="0"/>
              <a:t>Для неразрушающих вирусов этот этап связан с восстановлением в памяти программы в том виде, в котором она должна корректно исполняться, и передачей управления программе-носителю вируса.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4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FC6FDD-E6D6-4701-BC50-719A12D9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Основные каналы распространения вирусов и других вредоносных программ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6461FB-400C-48EE-B0C2-33EB774F4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Классические способы распространения</a:t>
            </a:r>
          </a:p>
          <a:p>
            <a:r>
              <a:rPr lang="ru-RU" sz="2400" b="1" dirty="0"/>
              <a:t>Электронная почта</a:t>
            </a:r>
          </a:p>
          <a:p>
            <a:r>
              <a:rPr lang="ru-RU" sz="2400" b="1" dirty="0"/>
              <a:t>Троянские </a:t>
            </a:r>
            <a:r>
              <a:rPr lang="ru-RU" sz="2400" b="1" dirty="0" err="1"/>
              <a:t>Web</a:t>
            </a:r>
            <a:r>
              <a:rPr lang="ru-RU" sz="2400" b="1" dirty="0"/>
              <a:t>-сайты</a:t>
            </a:r>
          </a:p>
          <a:p>
            <a:r>
              <a:rPr lang="ru-RU" sz="2400" b="1" dirty="0"/>
              <a:t>Локальные сети</a:t>
            </a:r>
          </a:p>
          <a:p>
            <a:r>
              <a:rPr lang="ru-RU" sz="2400" b="1" dirty="0"/>
              <a:t>Другие каналы распространения вредоносных программ</a:t>
            </a:r>
            <a:endParaRPr lang="ru-BY" sz="2400" b="1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8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C1889-CA38-4B99-B51E-CEB2304A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Признаки проявления вирусов: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D0E868-7AB2-4B88-BD37-82E3640D8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85461"/>
            <a:ext cx="8915400" cy="4625761"/>
          </a:xfrm>
        </p:spPr>
        <p:txBody>
          <a:bodyPr>
            <a:normAutofit lnSpcReduction="10000"/>
          </a:bodyPr>
          <a:lstStyle/>
          <a:p>
            <a:pPr lvl="0"/>
            <a:r>
              <a:rPr lang="ru-RU" dirty="0"/>
              <a:t>прекращение работы или неправильная работа ранее успешно функционировавших программ;</a:t>
            </a:r>
          </a:p>
          <a:p>
            <a:pPr lvl="0"/>
            <a:r>
              <a:rPr lang="ru-RU" dirty="0"/>
              <a:t>медленная работа компьютера;</a:t>
            </a:r>
          </a:p>
          <a:p>
            <a:pPr lvl="0"/>
            <a:r>
              <a:rPr lang="ru-RU" dirty="0"/>
              <a:t>невозможность загрузки операционной системы;</a:t>
            </a:r>
          </a:p>
          <a:p>
            <a:pPr lvl="0"/>
            <a:r>
              <a:rPr lang="ru-RU" dirty="0"/>
              <a:t>исчезновение файла и каталога или искажение их содержимого;</a:t>
            </a:r>
          </a:p>
          <a:p>
            <a:pPr lvl="0"/>
            <a:r>
              <a:rPr lang="ru-RU" dirty="0"/>
              <a:t>изменение даты и времени модификации файлов;</a:t>
            </a:r>
          </a:p>
          <a:p>
            <a:pPr lvl="0"/>
            <a:r>
              <a:rPr lang="ru-RU" dirty="0"/>
              <a:t>изменение размеров файлов;</a:t>
            </a:r>
          </a:p>
          <a:p>
            <a:pPr lvl="0"/>
            <a:r>
              <a:rPr lang="ru-RU" dirty="0"/>
              <a:t>неожиданное значительное увеличение количества файлов на диске;</a:t>
            </a:r>
          </a:p>
          <a:p>
            <a:pPr lvl="0"/>
            <a:r>
              <a:rPr lang="ru-RU" dirty="0"/>
              <a:t>существенное уменьшение размера свободной оперативной памяти;</a:t>
            </a:r>
          </a:p>
          <a:p>
            <a:pPr lvl="0"/>
            <a:r>
              <a:rPr lang="ru-RU" dirty="0"/>
              <a:t>вывод на экран непредусмотренных сообщений или изображений;</a:t>
            </a:r>
          </a:p>
          <a:p>
            <a:pPr lvl="0"/>
            <a:r>
              <a:rPr lang="ru-RU" dirty="0"/>
              <a:t>подача непредусмотренных звуковых сигналов;</a:t>
            </a:r>
          </a:p>
          <a:p>
            <a:pPr lvl="0"/>
            <a:r>
              <a:rPr lang="ru-RU" dirty="0"/>
              <a:t>частые зависания и сбои в работе компьютера.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42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0D4AC-C29E-4863-B5A7-F92E377F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</a:rPr>
              <a:t>Ложные антивирусы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7A303C-3846-40C4-8C01-74945A978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Ложные антивирусы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(также известные как 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«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scareware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»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– это программы, которые внешне похожи на приложения для обеспечения безопасности компьютера, но в действительности такой защиты почти или совсем не обеспечивают, генерируют ошибочные или заведомо ложные уведомления об угрозах или пытаются вовлечь пользователя в мошеннические операции.</a:t>
            </a:r>
            <a:endParaRPr lang="ru-BY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69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A3F52-2181-48C9-87B6-4151E72F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Виды антивирусных программ: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AC82E8-4140-44CC-8B92-0A608690D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800" dirty="0"/>
              <a:t>Программы-детекторы;</a:t>
            </a:r>
          </a:p>
          <a:p>
            <a:pPr lvl="0"/>
            <a:r>
              <a:rPr lang="ru-RU" sz="2800" dirty="0"/>
              <a:t>Программы-доктора или фаги;</a:t>
            </a:r>
          </a:p>
          <a:p>
            <a:pPr lvl="0"/>
            <a:r>
              <a:rPr lang="ru-RU" sz="2800" dirty="0"/>
              <a:t>Программы-ревизоры;</a:t>
            </a:r>
          </a:p>
          <a:p>
            <a:pPr lvl="0"/>
            <a:r>
              <a:rPr lang="ru-RU" sz="2800" dirty="0"/>
              <a:t>Программы-фильтры;</a:t>
            </a:r>
          </a:p>
          <a:p>
            <a:pPr lvl="0"/>
            <a:r>
              <a:rPr lang="ru-RU" sz="2800" dirty="0"/>
              <a:t>Программы-вакцины или </a:t>
            </a:r>
            <a:r>
              <a:rPr lang="ru-RU" sz="2800" dirty="0" err="1"/>
              <a:t>иммунизаторы</a:t>
            </a:r>
            <a:r>
              <a:rPr lang="ru-RU" sz="2800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7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0110A-516C-4A9F-BD3F-9868434D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Стадия хранения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D52332-125D-4FBA-BA37-EAB6894F9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7496"/>
            <a:ext cx="8915400" cy="4413726"/>
          </a:xfrm>
        </p:spPr>
        <p:txBody>
          <a:bodyPr>
            <a:normAutofit fontScale="92500" lnSpcReduction="10000"/>
          </a:bodyPr>
          <a:lstStyle/>
          <a:p>
            <a:r>
              <a:rPr lang="ru-RU" sz="2400" b="1" dirty="0"/>
              <a:t>Стадия хранения</a:t>
            </a:r>
            <a:r>
              <a:rPr lang="ru-RU" sz="2400" dirty="0"/>
              <a:t> соответствует периоду, когда вирус просто хранится на диске совместно с объектом, в который он внедрен. На этой стадии вирус является наиболее уязвимым со стороны антивирусного ПО, так как он не активен и не может контролировать работу ОС с целью самозащиты.</a:t>
            </a:r>
          </a:p>
          <a:p>
            <a:r>
              <a:rPr lang="ru-RU" sz="2400" dirty="0"/>
              <a:t>Некоторые вирусы на этой стадии используют механизмы защиты своего кода от обнаружения. Наиболее распространенным способом защиты является шифрование большей части тела вируса. Его использование совместно с механизмами мутации кода делает невозможным выделение сигнатур — устойчивых характеристических фрагментов кода вирусов.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3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D66E9B9-1DF4-4B50-A78B-21751DB85B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339" y="222177"/>
            <a:ext cx="6007736" cy="660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1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90365-0607-4120-8D3E-899E1B78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Стадия исполнения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A7FC16-E4D5-4211-B283-50ECCAC9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/>
              <a:t>Стадия исполнения</a:t>
            </a:r>
            <a:r>
              <a:rPr lang="ru-RU" sz="2400" dirty="0"/>
              <a:t> компьютерных вирусов, как правило, включает пять этапов:</a:t>
            </a:r>
            <a:br>
              <a:rPr lang="ru-RU" sz="2400" dirty="0"/>
            </a:br>
            <a:r>
              <a:rPr lang="ru-RU" sz="2400" dirty="0"/>
              <a:t>1) загрузка вируса в память;</a:t>
            </a:r>
            <a:br>
              <a:rPr lang="ru-RU" sz="2400" dirty="0"/>
            </a:br>
            <a:r>
              <a:rPr lang="ru-RU" sz="2400" dirty="0"/>
              <a:t>2) поиск жертвы;</a:t>
            </a:r>
            <a:br>
              <a:rPr lang="ru-RU" sz="2400" dirty="0"/>
            </a:br>
            <a:r>
              <a:rPr lang="ru-RU" sz="2400" dirty="0"/>
              <a:t>3) заражение найденной жертвы;</a:t>
            </a:r>
            <a:br>
              <a:rPr lang="ru-RU" sz="2400" dirty="0"/>
            </a:br>
            <a:r>
              <a:rPr lang="ru-RU" sz="2400" dirty="0"/>
              <a:t>4) выполнение деструктивных функций;</a:t>
            </a:r>
            <a:br>
              <a:rPr lang="ru-RU" sz="2400" dirty="0"/>
            </a:br>
            <a:r>
              <a:rPr lang="ru-RU" sz="2400" dirty="0"/>
              <a:t>5) передача управления программе-носителю вируса.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4D5A1-1170-4D63-9E24-FA11C043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1. Загрузка вируса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198A6B-7257-4369-ABEF-5C74EC96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0991"/>
            <a:ext cx="8915400" cy="4440231"/>
          </a:xfrm>
        </p:spPr>
        <p:txBody>
          <a:bodyPr>
            <a:normAutofit/>
          </a:bodyPr>
          <a:lstStyle/>
          <a:p>
            <a:r>
              <a:rPr lang="ru-RU" sz="2400" dirty="0"/>
              <a:t>Загрузка вируса в память осуществляется ОС одновременно с загрузкой исполняемого объекта, в который вирус внедрен. Например, если пользователь запустил на исполнение программный файл, содержащий вирус, то, очевидно, вирусный код будет загружен в память как часть этого файла.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2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89D97-B176-4D60-B0CB-C1E5A96D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Полиморфные вирусы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D548F-837E-482D-BECE-15704344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i="1" dirty="0"/>
              <a:t>Полиморфные вирусы</a:t>
            </a:r>
            <a:r>
              <a:rPr lang="ru-RU" sz="2400" dirty="0"/>
              <a:t> (</a:t>
            </a:r>
            <a:r>
              <a:rPr lang="ru-RU" sz="2400" dirty="0" err="1"/>
              <a:t>polymorphic</a:t>
            </a:r>
            <a:r>
              <a:rPr lang="ru-RU" sz="2400" dirty="0"/>
              <a:t>) — это трудно обнаруживаемые вирусы, не имеющие сигнатур, т.е. не содержащие ни одного постоянного участка кода. В большинстве случаев два образца одного и того же полиморфного вируса не будут иметь ни одного совпадения. Полиморфизм встречается в вирусах всех типов — файловых, загрузочных и макровирусах.</a:t>
            </a:r>
          </a:p>
          <a:p>
            <a:r>
              <a:rPr lang="ru-RU" sz="2400" dirty="0"/>
              <a:t>Дополнительные действия, которые выполняют полиморфные вирусы на этапе загрузки, состоят в расшифровывании основного тела вируса.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1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3B321-E1B0-4266-8660-8437183A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 err="1"/>
              <a:t>Стелс</a:t>
            </a:r>
            <a:r>
              <a:rPr lang="ru-RU" i="1" dirty="0"/>
              <a:t>-вирусы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C9FCC9-E7A4-42B7-A5AF-D586B0745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i="1" dirty="0" err="1"/>
              <a:t>Стелс</a:t>
            </a:r>
            <a:r>
              <a:rPr lang="ru-RU" sz="2400" i="1" dirty="0"/>
              <a:t>-вирусы</a:t>
            </a:r>
            <a:r>
              <a:rPr lang="ru-RU" sz="2400" dirty="0"/>
              <a:t> (</a:t>
            </a:r>
            <a:r>
              <a:rPr lang="ru-RU" sz="2400" dirty="0" err="1"/>
              <a:t>Stealth</a:t>
            </a:r>
            <a:r>
              <a:rPr lang="ru-RU" sz="2400" dirty="0"/>
              <a:t>) способны скрывать свое присутствие в системе и избегать обнаружения антивирусными программами. Эти вирусы могут перехватывать запросы ОС на чтение/запись зараженных файлов, при этом они либо временно лечат эти файлы, либо «подставляют» вместо себя незараженные участки информации, эмулируя «чистоту» зараженных файлов.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8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6AE03-C533-4A03-AEF1-A6054BF2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2. Поиск жертвы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D0157-4FD7-4C69-859E-62B57B417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270"/>
            <a:ext cx="8915400" cy="4267952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К первому классу относятся вирусы, осуществляющие «активный» поиск с использованием функций ОС. Примером являются файловые вирусы, использующие механизм поиска исполняемых файлов в текущем каталоге.</a:t>
            </a:r>
          </a:p>
          <a:p>
            <a:r>
              <a:rPr lang="ru-RU" sz="2400" dirty="0"/>
              <a:t>Второй класс составляют вирусы, реализующие «пассивный» механизм поиска, т.е. вирусы, расставляющие «ловушки» для программных файлов. Как правило, файловые вирусы устраивают такие ловушки путем перехвата функции </a:t>
            </a:r>
            <a:r>
              <a:rPr lang="ru-RU" sz="2400" dirty="0" err="1"/>
              <a:t>Exec</a:t>
            </a:r>
            <a:r>
              <a:rPr lang="ru-RU" sz="2400" dirty="0"/>
              <a:t> ОС, а макровирусы - с помощью перехвата команд типа </a:t>
            </a:r>
            <a:r>
              <a:rPr lang="ru-RU" sz="2400" dirty="0" err="1"/>
              <a:t>Save</a:t>
            </a:r>
            <a:r>
              <a:rPr lang="ru-RU" sz="2400" dirty="0"/>
              <a:t> </a:t>
            </a:r>
            <a:r>
              <a:rPr lang="ru-RU" sz="2400" dirty="0" err="1"/>
              <a:t>as</a:t>
            </a:r>
            <a:r>
              <a:rPr lang="ru-RU" sz="2400" dirty="0"/>
              <a:t> из меню </a:t>
            </a:r>
            <a:r>
              <a:rPr lang="ru-RU" sz="2400" dirty="0" err="1"/>
              <a:t>File</a:t>
            </a:r>
            <a:r>
              <a:rPr lang="ru-RU" sz="2400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9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35B30-E234-4906-923C-D5DA0E10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3. Заражение жертвы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A314A5-60C9-4BE0-9CDD-66F76681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 простейшем случае заражение представляет собой самокопирование кода вируса в выбранный в качестве жертвы объект. Классификация вирусов на этом этапе связана с анализом особенностей этого копирования и способов модификации заражаемых объектов.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8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F801B-845B-49FC-B63E-DCCE93B4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Особенности заражения файловыми вирусами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EE36ED-9D1D-45DB-A17D-78C4131F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К первому классу относятся вирусы, которые не внедряют свой код непосредственно в программный файл, а изменяют имя файла и создают новый, содержащий тело вируса.</a:t>
            </a:r>
          </a:p>
          <a:p>
            <a:r>
              <a:rPr lang="ru-RU" sz="2400" dirty="0"/>
              <a:t>Второй класс составляют вирусы, внедряющиеся непосредственно в файлы-жертвы. Они характеризуются местом внедрения.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7326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1132</TotalTime>
  <Words>565</Words>
  <Application>Microsoft Office PowerPoint</Application>
  <PresentationFormat>Широкоэкранный</PresentationFormat>
  <Paragraphs>96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arial</vt:lpstr>
      <vt:lpstr>Calibri</vt:lpstr>
      <vt:lpstr>Century Gothic</vt:lpstr>
      <vt:lpstr>Wingdings 3</vt:lpstr>
      <vt:lpstr>Легкий дым</vt:lpstr>
      <vt:lpstr>Жизненный цикл вирусов</vt:lpstr>
      <vt:lpstr>Стадия хранения</vt:lpstr>
      <vt:lpstr>Стадия исполнения</vt:lpstr>
      <vt:lpstr>1. Загрузка вируса </vt:lpstr>
      <vt:lpstr>Полиморфные вирусы</vt:lpstr>
      <vt:lpstr>Стелс-вирусы</vt:lpstr>
      <vt:lpstr>2. Поиск жертвы</vt:lpstr>
      <vt:lpstr>3. Заражение жертвы</vt:lpstr>
      <vt:lpstr>Особенности заражения файловыми вирусами</vt:lpstr>
      <vt:lpstr>Презентация PowerPoint</vt:lpstr>
      <vt:lpstr>Особенности заражения загрузочными вирусами</vt:lpstr>
      <vt:lpstr>Презентация PowerPoint</vt:lpstr>
      <vt:lpstr>Особенности заражения макровирусами</vt:lpstr>
      <vt:lpstr>4. Выполнение деструктивных функций</vt:lpstr>
      <vt:lpstr>5. Передача управления программе-носителю вируса</vt:lpstr>
      <vt:lpstr>Основные каналы распространения вирусов и других вредоносных программ</vt:lpstr>
      <vt:lpstr>Признаки проявления вирусов:</vt:lpstr>
      <vt:lpstr>Ложные антивирусы </vt:lpstr>
      <vt:lpstr>Виды антивирусных программ: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 защиты  информации</dc:title>
  <dc:creator>Nana</dc:creator>
  <cp:lastModifiedBy>Nagezhda</cp:lastModifiedBy>
  <cp:revision>70</cp:revision>
  <dcterms:created xsi:type="dcterms:W3CDTF">2021-02-03T09:19:28Z</dcterms:created>
  <dcterms:modified xsi:type="dcterms:W3CDTF">2022-10-31T14:02:57Z</dcterms:modified>
</cp:coreProperties>
</file>