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4"/>
  </p:notesMasterIdLst>
  <p:sldIdLst>
    <p:sldId id="256" r:id="rId2"/>
    <p:sldId id="29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4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8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5" r:id="rId30"/>
    <p:sldId id="286" r:id="rId31"/>
    <p:sldId id="287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8" r:id="rId53"/>
    <p:sldId id="311" r:id="rId54"/>
    <p:sldId id="319" r:id="rId55"/>
    <p:sldId id="312" r:id="rId56"/>
    <p:sldId id="320" r:id="rId57"/>
    <p:sldId id="313" r:id="rId58"/>
    <p:sldId id="314" r:id="rId59"/>
    <p:sldId id="315" r:id="rId60"/>
    <p:sldId id="316" r:id="rId61"/>
    <p:sldId id="317" r:id="rId62"/>
    <p:sldId id="289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8D80-3CA1-4CB8-9D6E-EFE3192295CD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4D12A-5362-46B7-B12C-BB668BDF9E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02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B958-F395-4065-9096-3541C35F5F4D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EF6E-542C-4D47-848E-10EC636E3F89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2AD7-D771-4148-9AF1-D3544E59898B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DD46-21E3-49ED-99AD-88820F23B3CB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A82C-297B-4B92-97E0-7740DD45DEEB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D46-7F5B-48BC-BB5F-99B4A4668EF2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6953-5E68-45F3-9C81-8688BB25AD20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D327-F9D8-4E6A-BFE5-436322397FEC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7B21-B0E0-4385-B43C-A5F04AE4AADE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1213-E6C7-47B8-913C-F83B8C80AB55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6B89-9ED1-42C8-95DB-95FD8E5C46BB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D253-3A9F-4563-B49F-9895BB18DBB8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C3D1-8152-4B53-99AC-2D5449BB73FE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FE4A-BA23-4855-A7C3-EEEFA20291CB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492C-085A-482B-B19D-2FBCC621749D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AD65-145A-4F71-A877-2E563A8DD64C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59C8-23C1-4A6B-AAA8-8CFF1E4F5593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7657" y="2221089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Основы </a:t>
            </a:r>
            <a:br>
              <a:rPr lang="ru-RU" b="1" dirty="0"/>
            </a:br>
            <a:r>
              <a:rPr lang="ru-RU" b="1" dirty="0" smtClean="0"/>
              <a:t>информационной</a:t>
            </a:r>
            <a:br>
              <a:rPr lang="ru-RU" b="1" dirty="0" smtClean="0"/>
            </a:br>
            <a:r>
              <a:rPr lang="ru-RU" b="1" dirty="0" smtClean="0"/>
              <a:t>безопасности</a:t>
            </a:r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err="1">
                <a:solidFill>
                  <a:schemeClr val="tx1"/>
                </a:solidFill>
              </a:rPr>
              <a:t>Ржеутская</a:t>
            </a:r>
            <a:r>
              <a:rPr lang="ru-RU" sz="2800" dirty="0">
                <a:solidFill>
                  <a:schemeClr val="tx1"/>
                </a:solidFill>
              </a:rPr>
              <a:t> Надежда </a:t>
            </a:r>
            <a:r>
              <a:rPr lang="ru-RU" sz="2800" dirty="0" err="1">
                <a:solidFill>
                  <a:schemeClr val="tx1"/>
                </a:solidFill>
              </a:rPr>
              <a:t>Викентьевна</a:t>
            </a:r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Ассистент кафедры </a:t>
            </a:r>
            <a:r>
              <a:rPr lang="ru-RU" sz="2800" dirty="0" err="1">
                <a:solidFill>
                  <a:schemeClr val="tx1"/>
                </a:solidFill>
              </a:rPr>
              <a:t>ИСиТ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8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03C174E-BC28-430A-8DD7-493CBF46B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4614" y="1264444"/>
            <a:ext cx="7589998" cy="464677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Перехват информации средствами технической разведки в данном случае может реализовываться за счет применения закладных устройств, устанавливаемых внутри помещения или при помощи направленных микрофонов, путем перехвата акустических сигналов через открытые окна, двери. В данном случае акустическая волна без существенного ослабления попадает в средство технической разведки. Таким образом, образуется 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прямой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акустический канал утечки информации.</a:t>
            </a:r>
            <a:endParaRPr lang="aa-E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Закладное устройство (ЗУ)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– автономное устройство для перехвата речевой информации, конструктивно объединяющее микрофон и передатчик </a:t>
            </a:r>
            <a:endParaRPr lang="aa-ET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36E9A51D-4E16-49A8-959F-F1E4F2C7D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Акустические каналы утечки информации</a:t>
            </a:r>
            <a:endParaRPr lang="aa-ET" sz="4800" b="1" dirty="0"/>
          </a:p>
        </p:txBody>
      </p:sp>
      <p:pic>
        <p:nvPicPr>
          <p:cNvPr id="1026" name="Picture 2" descr="Знакомьтесь: радиозакладки!">
            <a:extLst>
              <a:ext uri="{FF2B5EF4-FFF2-40B4-BE49-F238E27FC236}">
                <a16:creationId xmlns:a16="http://schemas.microsoft.com/office/drawing/2014/main" xmlns="" id="{5EE28B82-A775-4722-88A2-D5439BD72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" y="1264444"/>
            <a:ext cx="3227227" cy="245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6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Подслушивание с применением «закладок» — Студопедия">
            <a:extLst>
              <a:ext uri="{FF2B5EF4-FFF2-40B4-BE49-F238E27FC236}">
                <a16:creationId xmlns:a16="http://schemas.microsoft.com/office/drawing/2014/main" xmlns="" id="{89920FBF-96C3-47A3-AECC-35D901E2E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477078"/>
            <a:ext cx="9382798" cy="614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4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6501882-CEF4-439D-AA1E-2CAF3213E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712" y="1378226"/>
            <a:ext cx="7157899" cy="453299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Перехваченная ЗУ речевая информация может передаваться по радиоканалу, сети электропитания, оптическому каналу, телефонной линии, посторонним проводникам, инженерным коммуникациям в ультразвуковом диапазоне частот. Прием информации, передаваемой закладными устройствами, осуществляется, как правило, на специальные приемные устройства, работающие в соответствующем диапазоне длин волн.</a:t>
            </a:r>
            <a:endParaRPr lang="aa-E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Направленный микрофон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– электронное устройство, обладающее высокими чувствительностью и помехоустойчивостью за счет его узкой диаграммы направленности </a:t>
            </a:r>
            <a:endParaRPr lang="aa-ET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F4D57403-8F01-435F-A8EB-E974C998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Акустические каналы утечки информации</a:t>
            </a:r>
            <a:endParaRPr lang="aa-ET" sz="4800" b="1" dirty="0"/>
          </a:p>
        </p:txBody>
      </p:sp>
      <p:pic>
        <p:nvPicPr>
          <p:cNvPr id="3076" name="Picture 4" descr="Направленный микрофон своими руками">
            <a:extLst>
              <a:ext uri="{FF2B5EF4-FFF2-40B4-BE49-F238E27FC236}">
                <a16:creationId xmlns:a16="http://schemas.microsoft.com/office/drawing/2014/main" xmlns="" id="{05A80B0C-D125-41A6-86C1-3D3CB6540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13" y="1264444"/>
            <a:ext cx="3710609" cy="27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1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4D341BC-E96B-4CED-AB4C-FEC446C39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1722"/>
            <a:ext cx="8915400" cy="4559500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Под действием акустических колебаний в ограждающих строительных конструкциях и инженерных коммуникациях помещения, в котором находится речевой источник, возникают вибрационные колебания. Таким образом, в своем первоначальном состоянии речевой сигнал в помещении присутствует в виде акустических и вибрационных колебаний. В данном случае строительные конструкции выполняют преобразование акустических колебаний в вибрационные и возникает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виброакустический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(вибрационный) канал утечки информации.</a:t>
            </a:r>
          </a:p>
          <a:p>
            <a:endParaRPr lang="aa-ET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DAE2AFEC-0210-4C29-8E93-54003A7C14E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47" y="4065227"/>
            <a:ext cx="8584565" cy="17755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64C74AF1-2E2D-427A-91D7-B203FC0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Виброакустические</a:t>
            </a:r>
            <a:r>
              <a:rPr lang="ru-RU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каналы утечки информации</a:t>
            </a:r>
            <a:endParaRPr lang="aa-ET" sz="48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30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5E2E782-A272-4128-AE85-EA18A5FF9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113" y="1264444"/>
            <a:ext cx="7767498" cy="4513504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Перехват информации в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виброакустических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каналах обеспечивается электронными стетоскопами, выполняющими преобразование механических колебаний строительных конструкций (пол, потолок, стены) в электрические. В качестве преобразователей, подключаемых к электронному стетоскопу, используются акселерометры.</a:t>
            </a:r>
            <a:endParaRPr lang="aa-E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виброакустическому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каналу также возможен перехват информации с использованием закладных устройств. В основном для передачи информации используется радиоканал, поэтому такие устройства часто называют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радиостетоскопами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Возможно использование закладных устройств с передачей информации по инженерным коммуникациям (ультразвуковые колебания).</a:t>
            </a:r>
            <a:endParaRPr lang="aa-E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aa-ET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185842B0-051F-4391-A4C0-DC8E357B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Виброакустические</a:t>
            </a:r>
            <a:r>
              <a:rPr lang="ru-RU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каналы утечки информации</a:t>
            </a:r>
            <a:endParaRPr lang="aa-ET" sz="4800" b="1" dirty="0"/>
          </a:p>
        </p:txBody>
      </p:sp>
      <p:pic>
        <p:nvPicPr>
          <p:cNvPr id="4098" name="Picture 2" descr="Средства акустической разведки: проводные микрофонные системы и электронные  стетоскопы">
            <a:extLst>
              <a:ext uri="{FF2B5EF4-FFF2-40B4-BE49-F238E27FC236}">
                <a16:creationId xmlns:a16="http://schemas.microsoft.com/office/drawing/2014/main" xmlns="" id="{AC46D9FA-FA70-4F08-946F-6D8BBD38C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" y="1264444"/>
            <a:ext cx="23812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3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85B4B4A-2EFF-41FF-B6D5-BA25D425E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0" y="982980"/>
            <a:ext cx="7664132" cy="492824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Вспомогательные технические средства и системы (ВТСС), кроме указанных элементов, могут содержать непосредственно акустоэлектрические преобразователи. К таким ВТСС относятся некоторые типы датчиков охранной и пожарной сигнализации, громкоговорители ретрансляционной сети и т. д. Эффект акустоэлектрического преобразования в специальной литературе называют «микрофонным эффектом».</a:t>
            </a:r>
            <a:endParaRPr lang="aa-E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Электромеханический вызывной звонок телефонного аппарата – типичный представитель индуктивного акустоэлектрического преобразователя, микрофонный эффект которого проявляется при положенной микротелефонной трубке </a:t>
            </a:r>
          </a:p>
          <a:p>
            <a:endParaRPr lang="aa-ET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BFF89DC0-C3AF-4919-8BD7-31958983B4E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1524000"/>
            <a:ext cx="3184843" cy="21793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91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793F617-B345-4481-9291-6732AA53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4ACF490-91B9-4255-B0A4-550B4054A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Структурная схема акустоэлектрического канала утечки информации</a:t>
            </a:r>
          </a:p>
          <a:p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Структурная схема акустооптического канала утечки информации</a:t>
            </a:r>
            <a:endParaRPr lang="aa-ET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9C2036C6-BD09-48DB-A4FD-DE983BD6B0F2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624110"/>
            <a:ext cx="8915400" cy="1728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2AF0B98-A222-4509-B9B4-4905CEF8B89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021251"/>
            <a:ext cx="8915400" cy="22216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23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045B9A4-E023-430A-BA45-337E5EFA7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034" y="800100"/>
            <a:ext cx="6720577" cy="511112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перехвата речевой информации по данному каналу используются сложные лазерные системы, которые часто называют «лазерными микрофонами». Работают они, как правило, в ближнем инфракрасном диапазоне длин волн.</a:t>
            </a:r>
            <a:endParaRPr lang="aa-E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рисунке приведен простейший вариант подобной системы: луч лазера падает на стекло окна под некоторым углом (например 45 градусов). На границе стекло–воздух происходит модуляция луча речевыми колебаниями. Отражённый луч принимается фотодетектором, расположенным с другой стороны окна под углом, равным углу падения луча лазера. Такая система требует тщательной юстировки.</a:t>
            </a:r>
            <a:endParaRPr lang="aa-E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aa-ET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BCFA8048-FFF6-426D-894E-4CCAFF9684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05" y="1557337"/>
            <a:ext cx="4514229" cy="23785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83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C142E13-F061-4473-A1E6-C804CDD38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903" y="2133600"/>
            <a:ext cx="5991708" cy="3777622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Второй способ, использующий сплиттер (делитель пучка), несколько сложнее, но он позволяет совместить лазер и детектор. Отпадает необходимость в тщательной юстировке системы. Применение сплиттера позволяет свести падающий и отражённый луч в одну точку.</a:t>
            </a:r>
            <a:endParaRPr lang="aa-E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aa-ET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C0497B5B-6A55-4D58-83CB-55D5D50D9A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470" y="1351722"/>
            <a:ext cx="4174433" cy="40551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25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B5DCB99-AB28-40C0-982E-EFF12FDE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e-BY" b="1" dirty="0"/>
              <a:t>Материально-вещественный  канал утечки </a:t>
            </a:r>
            <a:r>
              <a:rPr lang="ru-RU" b="1" dirty="0"/>
              <a:t>информации</a:t>
            </a:r>
            <a:br>
              <a:rPr lang="ru-RU" b="1" dirty="0"/>
            </a:br>
            <a:endParaRPr lang="aa-ET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A22AC53-F5FB-4969-B73D-198B80049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e-BY" dirty="0"/>
              <a:t>Утечка </a:t>
            </a:r>
            <a:r>
              <a:rPr lang="ru-RU" dirty="0"/>
              <a:t>информации</a:t>
            </a:r>
            <a:r>
              <a:rPr lang="be-BY" dirty="0"/>
              <a:t> по материально‑вещественному каналу обусловлена хищением, копированием и ознакомлением с информацией, представленной на бумажном, электронном или каком-либо другом носителе.</a:t>
            </a:r>
            <a:endParaRPr lang="ru-RU" dirty="0"/>
          </a:p>
          <a:p>
            <a:endParaRPr lang="aa-E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5554621"/>
          </a:xfrm>
        </p:spPr>
        <p:txBody>
          <a:bodyPr>
            <a:noAutofit/>
          </a:bodyPr>
          <a:lstStyle/>
          <a:p>
            <a:pPr algn="ctr"/>
            <a:r>
              <a:rPr lang="ru-RU" sz="1800" b="1" dirty="0" smtClean="0"/>
              <a:t>ТЕМА:</a:t>
            </a:r>
            <a:br>
              <a:rPr lang="ru-RU" sz="1800" b="1" dirty="0" smtClean="0"/>
            </a:br>
            <a:r>
              <a:rPr lang="ru-RU" sz="1800" b="1" dirty="0"/>
              <a:t/>
            </a:r>
            <a:br>
              <a:rPr lang="ru-RU" sz="1800" b="1" dirty="0"/>
            </a:br>
            <a:r>
              <a:rPr lang="ru-RU" sz="1800" b="1" dirty="0" smtClean="0"/>
              <a:t>ЗАЩИТА ИНФОРМАЦИИ В ИНФОРМАЦИОННО-ВЫЧИСЛИТЕЛЬНЫХ СИСТЕМАХ</a:t>
            </a:r>
            <a:br>
              <a:rPr lang="ru-RU" sz="1800" b="1" dirty="0" smtClean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800" b="1" dirty="0" smtClean="0"/>
              <a:t>1</a:t>
            </a:r>
            <a:r>
              <a:rPr lang="ru-RU" sz="1800" b="1" dirty="0"/>
              <a:t>. Проблемы защиты компьютерной информации.</a:t>
            </a:r>
            <a:r>
              <a:rPr lang="ru-RU" sz="1800" dirty="0"/>
              <a:t> Основное понятие об информационной безопасности компьютерных систем. Актуальность проблемы обеспечения информационной безопасности. Задачи защиты информации. Задачи информационной безопасности.</a:t>
            </a:r>
            <a:br>
              <a:rPr lang="ru-RU" sz="1800" dirty="0"/>
            </a:br>
            <a:r>
              <a:rPr lang="ru-RU" sz="1800" b="1" dirty="0" smtClean="0"/>
              <a:t>2</a:t>
            </a:r>
            <a:r>
              <a:rPr lang="ru-RU" sz="1800" b="1" dirty="0"/>
              <a:t>. Угрозы безопасности информации в информационно-вычислительных системах</a:t>
            </a:r>
            <a:r>
              <a:rPr lang="ru-RU" sz="1800" dirty="0"/>
              <a:t>. Понятие об угрозах информационной безопасности. Классификация угроз информационной безопасности. Статистика по угрозам. Основные методы реализации угроз информационной безопасности. Этапы осуществления атаки на информационную систему. Способы борьбы с атаками. Классификация систем обнаружения атак.</a:t>
            </a:r>
            <a:r>
              <a:rPr lang="ru-RU" sz="1800"/>
              <a:t/>
            </a:r>
            <a:br>
              <a:rPr lang="ru-RU" sz="1800"/>
            </a:br>
            <a:r>
              <a:rPr lang="ru-RU" sz="1800" b="1" smtClean="0"/>
              <a:t>3</a:t>
            </a:r>
            <a:r>
              <a:rPr lang="ru-RU" sz="1800" b="1" dirty="0"/>
              <a:t>. Основные направления использования средств и методов защиты информации. </a:t>
            </a:r>
            <a:r>
              <a:rPr lang="ru-RU" sz="1800" dirty="0"/>
              <a:t>Средства и методы обеспечения целостности информации. Средства и методы обеспечения конфиденциальности информации. Общая схема процесса обеспечения безопасности.</a:t>
            </a:r>
            <a:br>
              <a:rPr lang="ru-RU" sz="1800" dirty="0"/>
            </a:br>
            <a:endParaRPr lang="ru-RU" sz="18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37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79F7927-C43B-49D8-BB5C-0650877D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000000"/>
                </a:solidFill>
                <a:latin typeface="Arial" panose="020B0604020202020204" pitchFamily="34" charset="0"/>
              </a:rPr>
              <a:t>Электромагнитные</a:t>
            </a:r>
            <a:r>
              <a:rPr lang="ru-RU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каналы утечки информации</a:t>
            </a:r>
            <a:endParaRPr lang="aa-ET" sz="4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BEE8590-47C2-4DA2-9F5E-B207DCD73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11965"/>
            <a:ext cx="8915400" cy="4599257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Физические процессы, происходящие в технических средствах при их функционировании, создают в окружающем пространстве побочные электромагнитные излучения (ПЭМИ), которые в той или иной степени связаны с обрабатываемой информацией (электромагнитный канал).</a:t>
            </a:r>
            <a:endParaRPr lang="aa-E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Физические явления, лежащие в основе появления этих излучений, имеют различный характер, но тем не менее они могут рассматриваться как непреднамеренная передача конфиденциальной информации по некоторой "побочной системе связи", образованной источником излучения, средой и средством перехвата информации.</a:t>
            </a:r>
            <a:endParaRPr lang="aa-E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Регистрация средством технической разведки ПЭМИ источника информации (персональный компьютер и др.) распространяющихся через воздушную среду обусловливает возникновение индукционного канала утечки информации.</a:t>
            </a:r>
            <a:endParaRPr lang="aa-E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64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90895CD-5237-4180-B88E-004F39F18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03583"/>
            <a:ext cx="8915400" cy="5407639"/>
          </a:xfrm>
        </p:spPr>
        <p:txBody>
          <a:bodyPr/>
          <a:lstStyle/>
          <a:p>
            <a:r>
              <a:rPr lang="ru-RU" dirty="0"/>
              <a:t>Структурная схема индукционного канала утечки информации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Структурная схема электрического канала утечки информации</a:t>
            </a:r>
          </a:p>
          <a:p>
            <a:pPr marL="0" indent="0">
              <a:buNone/>
            </a:pPr>
            <a:endParaRPr lang="aa-ET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B45AEE7B-8BD3-4F15-BC8A-BEFE1DE9DCA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225" y="946779"/>
            <a:ext cx="7726017" cy="196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2CCB0D4-A71E-42A4-8A67-DC8984C1234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226" y="3739919"/>
            <a:ext cx="7566991" cy="217130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32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50EDB3C-C022-47D0-8510-E50581D1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Утечка информации по цепям заземления</a:t>
            </a:r>
            <a:endParaRPr lang="aa-ET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6BBA0F6-2EA7-49C2-8A42-06A4DEF26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4974"/>
            <a:ext cx="8915400" cy="4546248"/>
          </a:xfrm>
        </p:spPr>
        <p:txBody>
          <a:bodyPr/>
          <a:lstStyle/>
          <a:p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Заземлением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называется преднамеренное соединение объекта с заземляющим устройством, осуществляемое путем создания системы проводящих поверхностей и электрических соединений, предназначенных для выполнения различных функций.</a:t>
            </a:r>
            <a:endParaRPr lang="aa-E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Одной из причин попадания опасного (информационного) сигнала в систему заземления является наличие ПЭМИ – носителя информационного сигнала в местах расположения элементов системы. Это ПЭМИ будет наводить в расположенной поблизости системе заземления ток опасного сигнала.</a:t>
            </a:r>
            <a:endParaRPr lang="aa-E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Проникновение опасного сигнала в цепи заземления может быть связано с образованием так называемых контуров заземления. </a:t>
            </a:r>
          </a:p>
          <a:p>
            <a:pPr marL="0" indent="0">
              <a:buNone/>
            </a:pPr>
            <a:endParaRPr lang="aa-E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7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CA2D0DF-E382-4E67-86C6-8004E5435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80661"/>
            <a:ext cx="8915400" cy="4930561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Образование контуров заземления между двумя устройствами</a:t>
            </a:r>
            <a:endParaRPr lang="aa-ET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1F2E26AB-FE18-4E97-B0F6-FDA7117A10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226" y="2452687"/>
            <a:ext cx="7911547" cy="37776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33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5DCFDEE-C133-461F-900C-74A40700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Утечка информации по цепям электропитания</a:t>
            </a:r>
            <a:endParaRPr lang="aa-ET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858139F-5A47-44F3-8294-0B80FBDB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66191"/>
            <a:ext cx="8915400" cy="4745031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Как правило, провода общей сети питания распределяются по различным помещениям, где расположены технические системы, и соединены с различными устройствами. Вследствие этого образуется нежелательная связь между отдельными техническими средствами. Кроме того, провода сети питания являются линейными антеннами, способными излучать или воспринимать электромагнитные поля. 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На практике значительная часть нежелательных наводок между удаленными друг от друга устройствами происходит с участием сети питания. При этом возможны различные ситуации. В случае асимметричной наводки, когда провода сети питания прокладываются вместе и имеют одинаковые емкости относительно источников и приемников наводки, в них наводятся напряжения, одинаковые по величине и по фазе относительно земли и корпуса приборов. </a:t>
            </a:r>
            <a:endParaRPr lang="aa-E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61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CBC0AD-C83E-4858-BBFC-527A2855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C311E86-6825-4EC3-BD21-2429AE1D5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ru-RU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ru-RU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ru-RU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ru-RU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Действительная (а) и эквивалентная (б) схемы нежелательной асимметричной связи двух устройств</a:t>
            </a:r>
            <a:endParaRPr lang="aa-ET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A8CF5D06-2193-487B-850C-7AC97E2BFE4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133599"/>
            <a:ext cx="4282177" cy="2703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5DF800AC-1A07-4B64-9AF1-00DEAE2491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35" y="2126559"/>
            <a:ext cx="4282177" cy="28264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49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6261327-8C29-46A2-B7B0-F52B07D9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Перехват информации в телефонных каналах связи</a:t>
            </a:r>
            <a:endParaRPr lang="aa-ET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2BB11F8-404E-4A42-B914-DB090AEB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061" y="1179443"/>
            <a:ext cx="9609551" cy="4731779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Телефонную систему связи можно представить в виде нескольких условных зон. К зоне «А» относится телефонный аппарат (ТА) абонента. Сигнал с аппарата по телефонному проводу попадает в распределительную коробку (РК) (зона «Б») и оттуда в магистральный кабель (зона «В»). После коммутации на автоматической телефонной станции (АТС) (зона «Г») сигнал распространяется по многоканальным кабелям (зона “Д”) до следующей автоматической телефонной станции (АТС). В каждой зоне имеются свои особенности по перехвату информации, но принципы, на которых построена техника несанкционированного подключения, практически не отличается.</a:t>
            </a:r>
            <a:endParaRPr lang="aa-E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aa-ET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814B9993-CF21-4B4A-B7BE-761D6922CA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313" y="3763617"/>
            <a:ext cx="7785445" cy="23762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70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3BD87B0-44ED-425D-80B2-47A39D210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66191"/>
            <a:ext cx="8915400" cy="4745031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Наиболее опасными зонами, с точки зрения вероятности применения подслушивающих устройств, считаются зоны «А», «Б» и «В»</a:t>
            </a:r>
          </a:p>
          <a:p>
            <a:endParaRPr lang="aa-ET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CE83EB40-1B1E-4D23-940A-2A33F99539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331" y="1868557"/>
            <a:ext cx="5168348" cy="40426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99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414DE4B-6020-4137-91B5-784F9689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6177626-C54F-4C41-821B-25664D115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Непосредственное подключение к линии – это самый простой и распространенный способ подслушивания телефонных разговоров. Для негосударственных организаций, занимающихся промышленным шпионажем, реально доступным местом подключения для перехвата информации являются зоны «А», «Б», «В». Подключение может быть:</a:t>
            </a:r>
            <a:endParaRPr lang="aa-E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контактным;</a:t>
            </a:r>
            <a:endParaRPr lang="aa-E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бесконтактным.</a:t>
            </a:r>
            <a:endParaRPr lang="aa-E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aa-E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12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F3AAC0A-9803-4BD0-B2F6-23BAE61C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450" y="59760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Высокочастотное навязывание</a:t>
            </a:r>
            <a:endParaRPr lang="aa-ET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5D7A56E-8900-47C1-81AB-F58B5F476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7739"/>
            <a:ext cx="8915400" cy="4453483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Высокочастотное  навязывание 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 это воздействие на технические средства высокочастотных сигналов. 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 настоящее время используются два способа высокочастотного навязывания:</a:t>
            </a:r>
            <a:endParaRPr lang="aa-E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1. Посредством контактного введения высокочастотного сигнала в электрические цепи, имеющие функциональные или паразитные связи с техническим средством.</a:t>
            </a:r>
            <a:endParaRPr lang="aa-ET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2. Путем излучения высокочастотного электромагнитного поля. Возможность утечки информации при использовании высокочастотного навязывания связана с наличием в цепях технических средств нелинейных или параметрических элементов. Навязываемые высокочастотные колебания воздействуют на эти элементы одновременно с низкочастотными сигналами, возникающими при работе этих средств и содержащими конфиденциальные сведения. </a:t>
            </a:r>
            <a:endParaRPr lang="aa-E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3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8476267-456D-47D7-8FB1-51F8F13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000000"/>
                </a:solidFill>
                <a:latin typeface="Arial" panose="020B0604020202020204" pitchFamily="34" charset="0"/>
              </a:rPr>
              <a:t>Технические каналы утечки информации</a:t>
            </a:r>
            <a:endParaRPr lang="aa-ET" sz="3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720FC77-59E8-404B-A3FB-B4CF8E627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Технический канал утечки информации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– совокупность источника конфиденциальной информации, среды распространения и средства технической разведки для перехвата информации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aa-ET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2302502C-A2AA-4A33-BA05-BC67DB7A070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220" y="3133724"/>
            <a:ext cx="8206740" cy="18040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14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FFD0235-968D-40A1-8579-CE4C47E4D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68626"/>
            <a:ext cx="8915400" cy="5142596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Принцип реализации высокочастотного навязывания в телефонном аппарате</a:t>
            </a:r>
            <a:endParaRPr lang="aa-ET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4CCE0824-5B33-449C-A35B-04F9B783A03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731" y="1444487"/>
            <a:ext cx="7911548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24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0065ED3-11C9-4233-BFBF-9EDF9DD5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Излучение высокочастотных колебаний,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промодулированных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опасным сигналом, в свободное пространство осуществляется с помощью случайной антенны – телефонного провода.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Промодулированный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высокочастотный сигнал распространяется также в телефонной абонентской линии за пределы контролируемой территории. Следовательно, прием высокочастотных колебаний можно осуществлять либо путем подключения приемного устройства к телефонной линии, либо по полю.</a:t>
            </a:r>
            <a:endParaRPr lang="aa-ET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B878AFE2-8EDC-44D1-A994-C9287114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Высокочастотное навязывание</a:t>
            </a:r>
            <a:endParaRPr lang="aa-ET" sz="4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89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Способы защиты информации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Пассивные</a:t>
            </a:r>
          </a:p>
          <a:p>
            <a:r>
              <a:rPr lang="ru-RU" b="1" dirty="0" smtClean="0"/>
              <a:t>Активные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01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2C94130-4FBF-40EF-95C4-1D055CF5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be-BY" sz="2400" b="1" dirty="0"/>
              <a:t>Пассивные и активные методы защиты информации от утечки по техническим каналам</a:t>
            </a:r>
            <a:endParaRPr lang="aa-ET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C297CC4-9D25-4B17-8000-8564F47D3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Пассивные методы защиты информации</a:t>
            </a: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предназначены для предотвращения или существенного затруднения перехвата информации по техническим каналам за счет снижения соотношения сигнал/шум на входе средства технической разведки путем уменьшения уровня сигнала.</a:t>
            </a:r>
            <a:endParaRPr lang="aa-E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 пассивным техническим средствам защиты относятся экранирующие устройства и сооружения, маски различного назначения, разделительные устройства в сетях электроснабжения, защитные фильтры и т. д. Цель пассивного способа – максимально ослабить сигнал от источника информативного сигнала, например, за счет отделки стен звукопоглощающими материалами или экранирования технических средств.</a:t>
            </a:r>
          </a:p>
          <a:p>
            <a:endParaRPr lang="aa-E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E584586-0E4F-4995-8A2E-A86DE44A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Пассивные методы защиты информации направлены на:</a:t>
            </a:r>
            <a:endParaRPr lang="aa-ET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02AB5FE-7D75-4832-98DB-B617C1A2F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ослабление побочных электромагнитных излучений (информационных сигналов) ТСПИ на границе контролируемой зоны до величин, обеспечивающих невозможность их выделения средством разведки на фоне естественных шумов;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ослабление наводок побочных электромагнитных излучений (информационных сигналов) ТСПИ в посторонних проводниках и соединительных линиях ВТСС, выходящих за пределы контролируемой зоны, до величин, обеспечивающих невозможность их выделения средством разведки на фоне естественных шумов;</a:t>
            </a:r>
          </a:p>
          <a:p>
            <a:pPr algn="l"/>
            <a:r>
              <a:rPr lang="ru-RU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исключение (ослабление) просачивания информационных сигналов ТСПИ в цепи электропитания, выходящие за пределы контролируемой зоны, до величин, обеспечивающих невозможность их выделения средством разведки на фоне естественных шумов.</a:t>
            </a:r>
          </a:p>
          <a:p>
            <a:endParaRPr lang="aa-E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4AC7715-408A-473E-92AF-F90E6E19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Экранирование электромагнитных полей</a:t>
            </a:r>
            <a:endParaRPr lang="aa-ET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F9273A2-9372-4A55-AC69-E09CF8992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1722"/>
            <a:ext cx="8915400" cy="4559500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Экранирование электромагнитного поля металлическим экраном</a:t>
            </a:r>
            <a:endParaRPr lang="aa-ET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363920D9-C2F6-4724-99EA-C850ECF0DA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627" y="1775039"/>
            <a:ext cx="5786162" cy="45594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7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A73FAFC-174E-465A-A56F-AB11D7523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16835"/>
            <a:ext cx="8915400" cy="5394387"/>
          </a:xfrm>
        </p:spPr>
        <p:txBody>
          <a:bodyPr>
            <a:normAutofit/>
          </a:bodyPr>
          <a:lstStyle/>
          <a:p>
            <a:r>
              <a:rPr lang="be-BY" sz="1800" b="1" dirty="0">
                <a:latin typeface="Arial" panose="020B0604020202020204" pitchFamily="34" charset="0"/>
                <a:cs typeface="Arial" panose="020B0604020202020204" pitchFamily="34" charset="0"/>
              </a:rPr>
              <a:t>Экранирование электромагнитных полей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be-BY" sz="1800" dirty="0">
                <a:latin typeface="Arial" panose="020B0604020202020204" pitchFamily="34" charset="0"/>
                <a:cs typeface="Arial" panose="020B0604020202020204" pitchFamily="34" charset="0"/>
              </a:rPr>
              <a:t>а границе раздела двух сред (воздух–металл и металл–воздух) волна претерпевает отражение и преломление, а в толще экрана происходит частичное поглощение энергии электромагнитного поля.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be-BY" sz="1800" dirty="0">
                <a:latin typeface="Arial" panose="020B0604020202020204" pitchFamily="34" charset="0"/>
                <a:cs typeface="Arial" panose="020B0604020202020204" pitchFamily="34" charset="0"/>
              </a:rPr>
              <a:t>бщая эффективность экранирования определяется суммой потерь за счет затухания энергии в толще материала </a:t>
            </a:r>
            <a:r>
              <a:rPr lang="be-BY" sz="1800" i="1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be-BY" sz="1600" i="1" dirty="0">
                <a:latin typeface="Arial" panose="020B0604020202020204" pitchFamily="34" charset="0"/>
                <a:cs typeface="Arial" panose="020B0604020202020204" pitchFamily="34" charset="0"/>
              </a:rPr>
              <a:t>погл</a:t>
            </a:r>
            <a:r>
              <a:rPr lang="be-BY" sz="1800" dirty="0">
                <a:latin typeface="Arial" panose="020B0604020202020204" pitchFamily="34" charset="0"/>
                <a:cs typeface="Arial" panose="020B0604020202020204" pitchFamily="34" charset="0"/>
              </a:rPr>
              <a:t>, отражения энергии от границ раздела внешняя среда–металл и металл–экранируемая область </a:t>
            </a:r>
            <a:r>
              <a:rPr lang="be-BY" sz="1800" i="1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be-BY" sz="1600" i="1" dirty="0">
                <a:latin typeface="Arial" panose="020B0604020202020204" pitchFamily="34" charset="0"/>
                <a:cs typeface="Arial" panose="020B0604020202020204" pitchFamily="34" charset="0"/>
              </a:rPr>
              <a:t>отр</a:t>
            </a:r>
            <a:r>
              <a:rPr lang="be-BY" sz="1800" dirty="0">
                <a:latin typeface="Arial" panose="020B0604020202020204" pitchFamily="34" charset="0"/>
                <a:cs typeface="Arial" panose="020B0604020202020204" pitchFamily="34" charset="0"/>
              </a:rPr>
              <a:t> и многократных внутренних отражений в стенках экрана </a:t>
            </a:r>
            <a:r>
              <a:rPr lang="be-BY" sz="1800" i="1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be-BY" sz="1600" i="1" dirty="0">
                <a:latin typeface="Arial" panose="020B0604020202020204" pitchFamily="34" charset="0"/>
                <a:cs typeface="Arial" panose="020B0604020202020204" pitchFamily="34" charset="0"/>
              </a:rPr>
              <a:t>мотр</a:t>
            </a:r>
            <a:r>
              <a:rPr lang="be-BY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800" i="1" dirty="0">
                <a:latin typeface="Arial" panose="020B0604020202020204" pitchFamily="34" charset="0"/>
                <a:cs typeface="Arial" panose="020B0604020202020204" pitchFamily="34" charset="0"/>
              </a:rPr>
              <a:t>А = </a:t>
            </a:r>
            <a:r>
              <a:rPr lang="ru-RU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Апогл</a:t>
            </a:r>
            <a:r>
              <a:rPr lang="ru-RU" sz="1800" i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ru-RU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Аотр</a:t>
            </a:r>
            <a:r>
              <a:rPr lang="ru-RU" sz="1800" i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ru-RU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Амотр</a:t>
            </a:r>
            <a:endParaRPr lang="ru-RU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Защита информации</a:t>
            </a:r>
            <a:r>
              <a:rPr lang="be-BY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от утечки по электромагнитному каналу может быть обеспечена за счет снижения уровней побочных электромагнитных излучений средств обработки информации при размещении их в экранированных помещениях, а также экранировании непосредственно таких средств.</a:t>
            </a:r>
            <a:endParaRPr lang="ru-RU" alt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a-ET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52EEF61-877A-4E16-866B-C6467B3A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Конструкции экранов электромагнитного излучения</a:t>
            </a:r>
            <a:endParaRPr lang="aa-ET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1690E4A-77BE-490E-A6D2-3AEF38A27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Защита информации от утечки по электромагнитному каналу может быть обеспечена за счет снижения уровней ПЭМИ средств обработки информации при размещении их в экранированных помещениях, а также экранировании непосредственно таких средств.</a:t>
            </a:r>
            <a:endParaRPr lang="aa-E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Для изготовления экранов ЭМИ применяются различные материалы, объединяемые в единую конструкцию.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Выбор материала экрана проводится исходя из обеспечения требуемой эффективности экранирования в заданном диапазоне частот при определенных ограничениях. Эти ограничения связаны с массогабаритными характерными экрана, его влиянием на экранируемый объект, с механической прочностью и устойчивостью экрана против коррозии, с технологичностью его конструкции и т. д.</a:t>
            </a:r>
            <a:endParaRPr lang="aa-E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2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02E2DB1-106A-4822-A186-57D6344E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Классификация конструкций экранов электромагнитного излучения</a:t>
            </a:r>
            <a:endParaRPr lang="aa-ET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430FE0F2-9D1D-43EF-B07E-57C28B1A17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338470"/>
            <a:ext cx="8817197" cy="48954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7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A837DD0-1A8A-4C42-A3BA-570B1891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Фильтрация</a:t>
            </a:r>
            <a:endParaRPr lang="aa-ET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3AECB54-0788-47B8-94E6-5DA85A747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311965"/>
            <a:ext cx="9191971" cy="5155096"/>
          </a:xfrm>
        </p:spPr>
        <p:txBody>
          <a:bodyPr>
            <a:normAutofit lnSpcReduction="10000"/>
          </a:bodyPr>
          <a:lstStyle/>
          <a:p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 системах и средствах информатизации и связи фильтрация может осуществляться в:</a:t>
            </a:r>
            <a:endParaRPr lang="aa-ET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высокочастотных тактах передающих и приемных устройств для подавления нежелательных излучений – носителей опасных сигналов – и исключения возможности их нежелательного приема;</a:t>
            </a:r>
            <a:endParaRPr lang="aa-ET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различных сигнальных цепях технических средств для устранения нежелательных связей между устройствами и исключения прохождения сигналов, отличающихся по спектральному составу от полезных сигналов;</a:t>
            </a:r>
            <a:endParaRPr lang="aa-ET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цепях электропитания, управления, контроля, коммутации технических средств для исключения прохождения опасных сигналов по этим цепям;</a:t>
            </a:r>
            <a:endParaRPr lang="aa-ET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проводных и кабельных соединительных линиях для защиты от наводок;</a:t>
            </a:r>
            <a:endParaRPr lang="aa-ET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цепях пожарной и охранной сигнализации для исключения прохождения опасных сигналов и воздействия навязываемых высокочастотных колебаний.</a:t>
            </a:r>
            <a:endParaRPr lang="aa-ET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aa-E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CFE6E57-4083-4914-B53C-ED1F5F52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Технические каналы утечки информации</a:t>
            </a:r>
            <a:endParaRPr lang="aa-ET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4AEE0FA-2F78-49DD-9019-76DCB99C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98713"/>
            <a:ext cx="8915400" cy="461250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Источники конфиденциальной информации:</a:t>
            </a:r>
            <a:endParaRPr lang="aa-ET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человек;</a:t>
            </a:r>
            <a:endParaRPr lang="aa-E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электронная аппаратура;</a:t>
            </a:r>
            <a:endParaRPr lang="aa-E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документы (содержание);</a:t>
            </a:r>
            <a:endParaRPr lang="aa-E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здания и сооружения (внешний вид).</a:t>
            </a:r>
            <a:endParaRPr lang="aa-E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Среда распространения конфиденциальной информации:</a:t>
            </a:r>
            <a:endParaRPr lang="aa-ET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воздушная;</a:t>
            </a:r>
            <a:endParaRPr lang="aa-E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твердые вещества (строительные конструкции);</a:t>
            </a:r>
            <a:endParaRPr lang="aa-E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электрические цепи.</a:t>
            </a:r>
            <a:endParaRPr lang="aa-E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aa-ET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25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AC853B7-CB93-4CFA-A09C-6C6C61ED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Обобщенная схема фильтрации</a:t>
            </a:r>
            <a:endParaRPr lang="aa-ET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B8494A1A-FE67-4ED9-A3FA-0916B21F14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261" y="1537253"/>
            <a:ext cx="7513982" cy="43069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5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1EF532-A69F-4D3C-B082-CA2F996A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Основные требования, предъявляемые к защитным фильтрам, заключаются в следующем:</a:t>
            </a:r>
            <a:r>
              <a:rPr lang="aa-ET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aa-ET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aa-ET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29291E9-C9C5-4D8B-873B-96C801A2C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56522"/>
            <a:ext cx="8915400" cy="4254700"/>
          </a:xfrm>
        </p:spPr>
        <p:txBody>
          <a:bodyPr>
            <a:normAutofit fontScale="92500" lnSpcReduction="20000"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</a:t>
            </a: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величины рабочих напряжения и тока фильтра должны соответствовать величинам напряжения и тока цепи, в которой фильтр установлен;</a:t>
            </a:r>
            <a:endParaRPr lang="aa-ET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эффективность ослабления нежелательных сигналов должна быть не меньше заданной в защищаемом диапазоне частот;</a:t>
            </a:r>
            <a:endParaRPr lang="aa-ET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ослабление полезного сигнала в полосе прозрачности фильтра должно быть незначительным, не влияющим на качество функционирования системы;</a:t>
            </a:r>
            <a:endParaRPr lang="aa-ET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габариты и масса фильтров должны быть, по возможности, минимальными;</a:t>
            </a:r>
            <a:endParaRPr lang="aa-ET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фильтры должны обеспечивать функционирование при определенных условиях эксплуатации (температура, влажность, давление, удары, вибрация и т. д.);</a:t>
            </a:r>
            <a:endParaRPr lang="aa-ET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конструкции фильтров должны соответствовать требованиям техники безопасности.</a:t>
            </a:r>
            <a:endParaRPr lang="aa-ET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aa-E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F271E8-3377-4FB5-B734-8A5524DB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 фильтрам цепей питания наряду с общими предъявляются следующие дополнительные требования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lang="aa-ET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0413E78-FC60-4C87-8B95-8C1C72E85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0504"/>
            <a:ext cx="8915400" cy="4360718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затухание, вносимое такими фильтрами в цепи постоянного тока или переменного тока основной частоты, должно быть незначительным (например 0,2 дБ и менее) и иметь большое значение (более 60 дБ) в полосе подавления, которая в зависимости от конкретных условий может быть достаточно широкой (до 10</a:t>
            </a:r>
            <a:r>
              <a:rPr lang="ru-RU" sz="20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10</a:t>
            </a: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Гц);</a:t>
            </a:r>
            <a:endParaRPr lang="aa-ET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сетевые фильтры должны эффективно работать при больших проходящих токах, высоких напряжениях и высоких уровнях мощности рабочих и подавляемых электромагнитных колебаний;</a:t>
            </a:r>
            <a:endParaRPr lang="aa-ET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ограничения, накладываемые на допустимые уровни нелинейных искажений формы напряжения питания при максимальной нагрузке, должны быть достаточно жесткими (например уровни гармонических составляющих напряжения питания с частотами выше 10 кГц должны быть на 80 дБ ниже уровня основной гармоники).</a:t>
            </a:r>
            <a:endParaRPr lang="aa-ET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aa-E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3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C37E214-D8C7-4343-9CDE-6E3C2659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Заземление технических средств</a:t>
            </a:r>
            <a:endParaRPr lang="aa-ET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A6755B3-BB41-4C94-858D-722BFC5A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7739"/>
            <a:ext cx="8915400" cy="4453483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Основные требования, предъявляемые к системе заземления, заключаются в следующем:</a:t>
            </a:r>
            <a:endParaRPr lang="aa-ET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система заземления должна включать общий заземлитель, заземляющий кабель, шины и провода, соединяющие заземлитель с объектом;</a:t>
            </a:r>
            <a:endParaRPr lang="aa-ET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сопротивления заземляющих проводников, а также земляных шин должны быть незначительными;</a:t>
            </a:r>
            <a:endParaRPr lang="aa-ET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– каждый заземляемый элемент должен быть присоединен к заземлителю или к заземляющей магистрали при помощи отдельного ответвления.</a:t>
            </a:r>
          </a:p>
          <a:p>
            <a:pPr lvl="1"/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Последовательное включение в заземляющий проводник нескольких заземляемых элементов запрещается;</a:t>
            </a:r>
            <a:endParaRPr lang="aa-ET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endParaRPr lang="ru-RU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3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2D9B062-F20A-4B40-A746-2E3A5623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16835"/>
            <a:ext cx="8915400" cy="5394387"/>
          </a:xfrm>
        </p:spPr>
        <p:txBody>
          <a:bodyPr>
            <a:normAutofit lnSpcReduction="10000"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в системе заземления должны, по возможности, отсутствовать замкнутые контуры, образованные соединениями или нежелательными связями между сигнальными цепями и корпусами устройств, между корпусами устройств и землей;</a:t>
            </a:r>
            <a:endParaRPr lang="aa-E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следует избегать использования общих проводников в системах экранирующих заземлений, защитных заземлений и сигнальных цепей;</a:t>
            </a:r>
            <a:endParaRPr lang="aa-E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качество электрических соединений в системе заземления должно обеспечивать минимальное сопротивление контакта, надежность и механическую прочность контакта в условиях климатических воздействий и механических нагрузок;</a:t>
            </a:r>
            <a:endParaRPr lang="aa-E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контактные соединения должны исключать возможность образования оксидных пленок на контактирующих поверхностях и связанных с этими пленками нелинейных явлений;</a:t>
            </a:r>
            <a:endParaRPr lang="aa-E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контактные соединения должны исключать возможность образования гальванических пар для предотвращения коррозии в цепях заземления;</a:t>
            </a:r>
            <a:endParaRPr lang="aa-E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запрещается использовать в качестве заземляющего устройства нулевые фазы электросетей, металлоконструкции зданий, трубы систем отопления, водоснабжения, канализации и т. д.</a:t>
            </a:r>
            <a:endParaRPr lang="aa-E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aa-ET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2F3FBA0-F082-437B-A1CA-7A384F2E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Звукоизоляция помещений</a:t>
            </a:r>
            <a:endParaRPr lang="aa-ET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2F6A482-AD3F-4AEB-A258-84D9F8CD9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77009"/>
            <a:ext cx="8915400" cy="4334213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Защита речевой информации от утечки по акустическим каналам может быть реализована за счет создания защищенных методом звукоизоляции помещений.</a:t>
            </a:r>
            <a:endParaRPr lang="aa-ET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Выделение акустического сигнала на фоне естественных шумов происходит при определенных соотношениях сигнал/шум. Производя звукоизоляцию, добиваются его снижения до предела, затрудняющего (исключающего) возможность выделения речевых сигналов, проникающих за пределы контролируемой зоны по акустическому или </a:t>
            </a:r>
            <a:r>
              <a:rPr lang="ru-RU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виброакустическому</a:t>
            </a: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(ограждающие конструкции, трубопроводы) каналам.</a:t>
            </a:r>
            <a:endParaRPr lang="aa-ET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aa-E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2DA21B6-1D02-4F9D-A851-270BEC541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96348"/>
            <a:ext cx="8915400" cy="5314874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При выборе ограждающих конструкций выделенных помещений в процессе проектирования необходимо руководствоваться следующими правилами:</a:t>
            </a:r>
            <a:endParaRPr lang="aa-ET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в качестве перекрытий рекомендуется использовать акустически неоднородные конструкции;</a:t>
            </a:r>
            <a:endParaRPr lang="aa-ET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в качестве полов целесообразно использовать конструкции на упругом основании или конструкции, установленные на </a:t>
            </a:r>
            <a:r>
              <a:rPr lang="ru-RU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виброизоляторы</a:t>
            </a: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;</a:t>
            </a:r>
            <a:endParaRPr lang="aa-ET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потолки целесообразно выполнять подвесными, звукопоглощающими со звукоизолирующим слоем;</a:t>
            </a:r>
            <a:endParaRPr lang="aa-ET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в качестве стен и перегородок предпочтительно использование многослойных акустически неоднородных конструкций с упругими прокладками (резина, пробка, ДВП, МВП и т. п.).</a:t>
            </a:r>
            <a:endParaRPr lang="aa-ET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aa-ET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9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C44B992-B546-42DE-B109-AE58A8E3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Прохождение волн через препятствия осуществляется различными путями:</a:t>
            </a:r>
            <a:r>
              <a:rPr lang="aa-ET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aa-ET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aa-ET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7A517F6-09EA-40AB-BDDA-627E11C31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через поры, окна, щели, двери и т. д. (путем воздушного переноса);</a:t>
            </a:r>
            <a:endParaRPr lang="aa-ET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через материал стен, по трубам тепло-, водо- и газоснабжения и т. д. за счет их продольных колебаний (путем материального переноса);</a:t>
            </a:r>
            <a:endParaRPr lang="aa-ET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через материал стен и перегородок помещения за счет их поперечных колебаний (путем мембранного переноса).</a:t>
            </a:r>
            <a:endParaRPr lang="aa-ET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aa-E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991D299-F975-453E-9893-4454FFC2F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09600"/>
            <a:ext cx="8915400" cy="5301622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Звукоизоляция помещений обеспечивается за счет использования звукопоглощающих материалов – имеющих сквозную пористость и относительно высокий коэффициент звукопоглощения (более 0,2) и обладающих динамическим модулем упругости не более 150 кгс/см</a:t>
            </a:r>
            <a:r>
              <a:rPr lang="ru-RU" sz="24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aa-ET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По форме звукопоглощающие материалы разделяют на штучные (блоки, плиты), рулонные (маты, полосовые прокладки, холсты), рыхлые и сыпучие (вата минеральная, стеклянная, керамзит, шлак).</a:t>
            </a:r>
            <a:endParaRPr lang="aa-ET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По величине относительного сжатия (жесткости) звукопоглощающие и звукоизоляционные строительные материалы подразделяются на мягкие, полужесткие и твердые.</a:t>
            </a:r>
            <a:endParaRPr lang="aa-ET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aa-ET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0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891E232-0E5E-4985-B16A-5A35BDC8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e-BY" sz="3600" b="1" dirty="0"/>
              <a:t>Активные методы </a:t>
            </a:r>
            <a:r>
              <a:rPr lang="ru-RU" sz="3600" b="1" dirty="0"/>
              <a:t>ЗИ</a:t>
            </a:r>
            <a:r>
              <a:rPr lang="be-BY" sz="3600" b="1" dirty="0"/>
              <a:t> от утечки по техническим каналам</a:t>
            </a:r>
            <a:r>
              <a:rPr lang="ru-RU" sz="3600" dirty="0"/>
              <a:t/>
            </a:r>
            <a:br>
              <a:rPr lang="ru-RU" sz="3600" dirty="0"/>
            </a:br>
            <a:endParaRPr lang="aa-ET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D59D5A2-AD2C-44CC-8DB3-BB1AB6737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e-BY" sz="2000" b="1" dirty="0">
                <a:solidFill>
                  <a:srgbClr val="000000"/>
                </a:solidFill>
                <a:latin typeface="Arial" panose="020B0604020202020204" pitchFamily="34" charset="0"/>
              </a:rPr>
              <a:t>Активные методы </a:t>
            </a:r>
            <a:r>
              <a:rPr lang="ru-RU" sz="2000" b="1" dirty="0">
                <a:solidFill>
                  <a:srgbClr val="000000"/>
                </a:solidFill>
                <a:latin typeface="Arial" panose="020B0604020202020204" pitchFamily="34" charset="0"/>
              </a:rPr>
              <a:t>ЗИ</a:t>
            </a:r>
            <a:r>
              <a:rPr lang="be-BY" sz="2000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be-BY" sz="2000" dirty="0">
                <a:solidFill>
                  <a:srgbClr val="000000"/>
                </a:solidFill>
                <a:latin typeface="Arial" panose="020B0604020202020204" pitchFamily="34" charset="0"/>
              </a:rPr>
              <a:t>– предназначены для предотвращения или существенного затруднения перехвата информации по техническим каналам за счет снижения соотношения сигнал/шум на входе средства технической разведки путем уменьшения уровня шума.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ru-RU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Активное техническое средство защиты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устройство, обеспечивающее создание маскирующих активных помех (или имитирующих их) для средств технической разведки или нарушающие нормальное функционирование средств негласного съема информации. Активные способы предупреждения утечки информации можно подразделить на обнаружение и нейтрализацию этих устройств.</a:t>
            </a:r>
          </a:p>
          <a:p>
            <a:endParaRPr lang="aa-ET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6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0CC2885-63F8-4D6F-B395-3F770C5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>
                <a:solidFill>
                  <a:srgbClr val="000000"/>
                </a:solidFill>
                <a:latin typeface="Arial" panose="020B0604020202020204" pitchFamily="34" charset="0"/>
              </a:rPr>
              <a:t>Технические каналы утечки информации</a:t>
            </a:r>
            <a:endParaRPr lang="aa-ET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F356A03-AB59-4491-95F6-3EDF1F410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1478"/>
            <a:ext cx="8915400" cy="451974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Средства технической разведки:</a:t>
            </a:r>
            <a:endParaRPr lang="aa-E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визуально-оптические (оптические увеличительные приборы);</a:t>
            </a:r>
            <a:endParaRPr lang="aa-E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оптоэлектронные (телевизионные, приборы ночного видения, тепловизоры и т. д.);</a:t>
            </a:r>
            <a:endParaRPr lang="aa-E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акустические (закладные устройства, направленные микрофоны, электронные стетоскопы и т. д.);</a:t>
            </a:r>
            <a:endParaRPr lang="aa-E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радиоперехвата (перехвата сообщений радио-, сотовой связи и т. д.);</a:t>
            </a:r>
            <a:endParaRPr lang="aa-E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фотографические;</a:t>
            </a:r>
            <a:endParaRPr lang="aa-E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электронные (для перехвата сигналов в проводных коммуникациях).</a:t>
            </a:r>
            <a:endParaRPr lang="aa-E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aa-E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395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8AF4D8-5CE3-4472-B325-4C47BBF1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Активные методы защиты информации направлены на:</a:t>
            </a:r>
            <a:endParaRPr lang="aa-ET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0874E79-8896-4940-BAD0-9CFC7DACC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С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оздание маскирующих пространственных электромагнитных помех с целью уменьшения отношения сигнал/шум на границе контролируемой зоны до величин, обеспечивающих невозможность выделения средством разведки информационного сигнала ТСПИ;</a:t>
            </a:r>
          </a:p>
          <a:p>
            <a:pPr algn="l"/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С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оздание маскирующих электромагнитных помех в посторонних проводниках и соединительных линиях ВТСС с целью уменьшения отношения сигнал/шум на границе контролируемой зоны до величин, обеспечивающих невозможность выделения средством разведки информационного сигнала ТСПИ.</a:t>
            </a:r>
          </a:p>
          <a:p>
            <a:endParaRPr lang="aa-E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0AF65EF-F7E7-4017-A298-594569D4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b="1" dirty="0"/>
              <a:t>Акустическая маскировка</a:t>
            </a:r>
            <a:endParaRPr lang="aa-ET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299B79F-7D5E-42D3-9110-26088BD7E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ru-RU" sz="2400" dirty="0"/>
              <a:t>Мероприятия акустической маскировки позволяют обеспечить:</a:t>
            </a:r>
          </a:p>
          <a:p>
            <a:pPr>
              <a:defRPr/>
            </a:pPr>
            <a:r>
              <a:rPr lang="ru-RU" sz="2400" dirty="0"/>
              <a:t>– неузнаваемость голоса диктора;</a:t>
            </a:r>
          </a:p>
          <a:p>
            <a:pPr>
              <a:defRPr/>
            </a:pPr>
            <a:r>
              <a:rPr lang="ru-RU" sz="2400" dirty="0"/>
              <a:t>– существенное снижение разборчивости речи диктора;</a:t>
            </a:r>
          </a:p>
          <a:p>
            <a:pPr>
              <a:defRPr/>
            </a:pPr>
            <a:r>
              <a:rPr lang="ru-RU" sz="2400" dirty="0"/>
              <a:t>– скрыть факт передачи речевой информации.</a:t>
            </a:r>
          </a:p>
          <a:p>
            <a:endParaRPr lang="aa-E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3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Классификация методов акустической маскировки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5" name="Рисунок 4" descr="https://studfile.net/html/2706/349/html_D3rXCzWP_r.3nmH/img-onlo1K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7" y="1904999"/>
            <a:ext cx="7056181" cy="4223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28141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DFDE4CA-C1FD-447E-9174-DDA843F1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b="1" dirty="0"/>
              <a:t>Электромагнитная маскировка</a:t>
            </a:r>
            <a:endParaRPr lang="aa-ET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BF1EE59-227A-4A5B-9AB1-CE04D6446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be-BY" sz="2400" dirty="0" smtClean="0"/>
              <a:t>Активные </a:t>
            </a:r>
            <a:r>
              <a:rPr lang="be-BY" sz="2400" dirty="0"/>
              <a:t>маскирующие помехи (шумовые). </a:t>
            </a:r>
          </a:p>
          <a:p>
            <a:pPr>
              <a:defRPr/>
            </a:pPr>
            <a:r>
              <a:rPr lang="be-BY" sz="2400" dirty="0"/>
              <a:t> Реализуется с помощью систем активной защиты. Такие системы подразделяются на системы линейного и пространственного зашумления.</a:t>
            </a:r>
            <a:endParaRPr lang="ru-RU" sz="2400" dirty="0"/>
          </a:p>
          <a:p>
            <a:endParaRPr lang="aa-E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 включения системы генератора шумового сигнала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6" name="Рисунок 5" descr="https://studfile.net/html/2706/349/html_D3rXCzWP_r.3nmH/img-OUIY1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37" y="2719387"/>
            <a:ext cx="4967031" cy="24869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79015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E77AA3C-AAE4-46F0-AE20-3C4DED04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b="1" dirty="0"/>
              <a:t>Обнаружение закладных устройств</a:t>
            </a:r>
            <a:endParaRPr lang="aa-ET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2091FF3-1221-4BAB-A75D-812AC1198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be-BY" sz="2400" dirty="0"/>
              <a:t>Для повышения скрытности работы мощность передатчика ЗУ делается небольшой, но достаточной для перехвата высокочувствительным приемником с небольшого расстояния (20…400 м).</a:t>
            </a:r>
          </a:p>
          <a:p>
            <a:pPr>
              <a:defRPr/>
            </a:pPr>
            <a:r>
              <a:rPr lang="be-BY" sz="2400" dirty="0"/>
              <a:t>Микрофоны делают как встроенными, так и выносными. Они бывают двух типов: акустическими или вибрационными.</a:t>
            </a:r>
            <a:endParaRPr lang="ru-RU" sz="2400" b="1" dirty="0"/>
          </a:p>
          <a:p>
            <a:endParaRPr lang="aa-E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5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8843" y="624110"/>
            <a:ext cx="9535769" cy="1280890"/>
          </a:xfrm>
        </p:spPr>
        <p:txBody>
          <a:bodyPr/>
          <a:lstStyle/>
          <a:p>
            <a:pPr algn="ctr"/>
            <a:r>
              <a:rPr lang="ru-RU" dirty="0"/>
              <a:t>Классификация закладных устройств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5" name="Рисунок 4" descr="https://studfile.net/html/2706/349/html_D3rXCzWP_r.3nmH/img-pf20VD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991" y="1264555"/>
            <a:ext cx="5940425" cy="510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80982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E66DDFB-BF71-45EA-A0D3-67FC91D8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e-BY" dirty="0"/>
              <a:t>Наиболее информативными признаками проводной микрофонной системы являются:</a:t>
            </a:r>
            <a:r>
              <a:rPr lang="ru-RU" dirty="0"/>
              <a:t/>
            </a:r>
            <a:br>
              <a:rPr lang="ru-RU" dirty="0"/>
            </a:br>
            <a:endParaRPr lang="aa-ET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D8240A7-FF82-471E-9F25-DC81DAE3F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be-BY" sz="2400" dirty="0"/>
              <a:t>– тонкий провод неизвестного назначения, подключенный к малогабаритному микрофону (часто закамуфлированному и скрытно установленному) и выходящий в другое помещение;</a:t>
            </a:r>
            <a:endParaRPr lang="ru-RU" sz="2400" dirty="0"/>
          </a:p>
          <a:p>
            <a:pPr>
              <a:defRPr/>
            </a:pPr>
            <a:r>
              <a:rPr lang="be-BY" sz="2400" dirty="0"/>
              <a:t>– наличие в линии (проводе) неизвестного назначения постоянного (в несколько вольт) напряжения и низкочастотного информационного сигнала.</a:t>
            </a:r>
            <a:endParaRPr lang="ru-RU" sz="2400" dirty="0"/>
          </a:p>
          <a:p>
            <a:endParaRPr lang="aa-E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9F74EC6-A34F-4BDB-BEE3-3FDD04C8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be-BY" sz="2800" b="1" dirty="0"/>
              <a:t>Демаскирующие признаки </a:t>
            </a:r>
            <a:r>
              <a:rPr lang="be-BY" sz="2800" dirty="0"/>
              <a:t>автономных некамуфлированных акустических закладок:</a:t>
            </a:r>
            <a:r>
              <a:rPr lang="ru-RU" sz="2800" dirty="0"/>
              <a:t/>
            </a:r>
            <a:br>
              <a:rPr lang="ru-RU" sz="2800" dirty="0"/>
            </a:br>
            <a:endParaRPr lang="aa-ET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E6AD9D9-EA28-4F27-87EC-A8D446744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6765"/>
            <a:ext cx="8915400" cy="4810539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be-BY" sz="2400" dirty="0"/>
              <a:t>признаки внешнего вида – малогабаритный предмет неизвестного назначения;</a:t>
            </a:r>
            <a:endParaRPr lang="ru-RU" sz="2400" dirty="0"/>
          </a:p>
          <a:p>
            <a:pPr>
              <a:defRPr/>
            </a:pPr>
            <a:r>
              <a:rPr lang="be-BY" sz="2400" dirty="0"/>
              <a:t>одно или несколько отверстий малого диаметра в корпусе;</a:t>
            </a:r>
            <a:endParaRPr lang="ru-RU" sz="2400" dirty="0"/>
          </a:p>
          <a:p>
            <a:pPr>
              <a:defRPr/>
            </a:pPr>
            <a:r>
              <a:rPr lang="be-BY" sz="2400" dirty="0"/>
              <a:t>наличие автономных источников питания;</a:t>
            </a:r>
            <a:endParaRPr lang="ru-RU" sz="2400" dirty="0"/>
          </a:p>
          <a:p>
            <a:pPr>
              <a:defRPr/>
            </a:pPr>
            <a:r>
              <a:rPr lang="be-BY" sz="2400" dirty="0"/>
              <a:t>наличие полупроводниковых элементов, выявляемых при облучении обследуемого устройства нелинейным радиолокатором;</a:t>
            </a:r>
            <a:endParaRPr lang="ru-RU" sz="2400" dirty="0"/>
          </a:p>
          <a:p>
            <a:pPr>
              <a:defRPr/>
            </a:pPr>
            <a:r>
              <a:rPr lang="be-BY" sz="2400" dirty="0"/>
              <a:t>наличие в устройстве проводников или других деталей, определяемых при просвечивании его рентгеновскими лучами.</a:t>
            </a:r>
            <a:endParaRPr lang="ru-RU" sz="2400" dirty="0"/>
          </a:p>
          <a:p>
            <a:r>
              <a:rPr lang="be-BY" sz="2400" dirty="0"/>
              <a:t>Некоторые камуфлированные ЗУ не отличаются от оригиналов даже при тщательном внешнем осмотре. Их можно обнаружить только при просвечивании предметов рентгеновскими лучами.</a:t>
            </a:r>
            <a:endParaRPr lang="ru-RU" sz="2400" dirty="0"/>
          </a:p>
          <a:p>
            <a:endParaRPr lang="aa-E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0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FFE80FF-8EFC-445E-9246-EF86EE91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e-BY" sz="3200" b="1" dirty="0"/>
              <a:t>Методы поиска закладных устройств</a:t>
            </a:r>
            <a:r>
              <a:rPr lang="be-BY" sz="3200" dirty="0"/>
              <a:t>:</a:t>
            </a:r>
            <a:endParaRPr lang="aa-ET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F169FAE-08D2-490C-B986-57DFE1285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90261"/>
            <a:ext cx="8915400" cy="4320961"/>
          </a:xfrm>
        </p:spPr>
        <p:txBody>
          <a:bodyPr/>
          <a:lstStyle/>
          <a:p>
            <a:pPr>
              <a:defRPr/>
            </a:pPr>
            <a:r>
              <a:rPr lang="be-BY" sz="2400" dirty="0"/>
              <a:t>специальное обследование выделенных помещений;</a:t>
            </a:r>
            <a:endParaRPr lang="ru-RU" sz="2400" dirty="0"/>
          </a:p>
          <a:p>
            <a:pPr>
              <a:defRPr/>
            </a:pPr>
            <a:r>
              <a:rPr lang="be-BY" sz="2400" dirty="0"/>
              <a:t>поиск ЗУ с использованием технических средств;</a:t>
            </a:r>
            <a:endParaRPr lang="ru-RU" sz="2400" dirty="0"/>
          </a:p>
          <a:p>
            <a:pPr>
              <a:defRPr/>
            </a:pPr>
            <a:r>
              <a:rPr lang="be-BY" sz="2400" dirty="0"/>
              <a:t>измерение параметров линий электропитания, телефонных линий связи и т. д.;</a:t>
            </a:r>
            <a:endParaRPr lang="ru-RU" sz="2400" dirty="0"/>
          </a:p>
          <a:p>
            <a:pPr>
              <a:defRPr/>
            </a:pPr>
            <a:r>
              <a:rPr lang="be-BY" sz="2400" dirty="0"/>
              <a:t>проведение тестового «прозвона» всех телефонных аппаратов, установленных в проверяемом помещении, с контролем (на слух) прохождения всех вызывных сигналов автоматических телефонных станций.</a:t>
            </a:r>
            <a:endParaRPr lang="ru-RU" sz="2400" dirty="0"/>
          </a:p>
          <a:p>
            <a:endParaRPr lang="ru-RU" dirty="0"/>
          </a:p>
          <a:p>
            <a:endParaRPr lang="aa-E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E25C970-A029-44BF-B8D2-A8E7A8BF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>
                <a:solidFill>
                  <a:srgbClr val="000000"/>
                </a:solidFill>
                <a:latin typeface="Arial" panose="020B0604020202020204" pitchFamily="34" charset="0"/>
              </a:rPr>
              <a:t>Технические каналы утечки информации</a:t>
            </a:r>
            <a:endParaRPr lang="aa-ET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68E6745-7794-4DAB-B8BA-7B8465E8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7739"/>
            <a:ext cx="8915400" cy="445348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физическим принципам возникновения каналы утечки информации можно разделить на следующие группы:</a:t>
            </a:r>
            <a:endParaRPr lang="aa-E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акустический;</a:t>
            </a:r>
            <a:endParaRPr lang="aa-E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материально-вещественный;</a:t>
            </a:r>
            <a:endParaRPr lang="aa-E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визуально-оптический;</a:t>
            </a:r>
            <a:endParaRPr lang="aa-E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электромагнитный.</a:t>
            </a:r>
            <a:endParaRPr lang="aa-E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010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83E506D-9F9D-4AC6-8103-403F3C59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Технические средства обнаружения закладных устройств</a:t>
            </a:r>
            <a:br>
              <a:rPr lang="ru-RU" b="1" dirty="0"/>
            </a:br>
            <a:endParaRPr lang="aa-ET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5C8D11C-60D1-46BB-94D6-1A8307243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9287"/>
            <a:ext cx="8915400" cy="416193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be-BY" sz="2400" i="1" dirty="0"/>
              <a:t>Индикаторы электромагнитных излучений.</a:t>
            </a:r>
            <a:r>
              <a:rPr lang="be-BY" sz="2400" b="1" i="1" dirty="0"/>
              <a:t> </a:t>
            </a:r>
          </a:p>
          <a:p>
            <a:pPr>
              <a:defRPr/>
            </a:pPr>
            <a:r>
              <a:rPr lang="be-BY" sz="2400" dirty="0"/>
              <a:t>Порог устанавливается так, чтобы индикатор не реагировал на внешние излучения (фон). В результате подслушивающее устройство обнаруживается только в тех точках помещения, где уровень его поля превосходит фоновый на 15…20 дБ</a:t>
            </a:r>
            <a:endParaRPr lang="ru-RU" sz="2400" dirty="0"/>
          </a:p>
          <a:p>
            <a:r>
              <a:rPr lang="be-BY" sz="2400" i="1" dirty="0"/>
              <a:t>Индикаторы-частотомеры</a:t>
            </a:r>
            <a:r>
              <a:rPr lang="be-BY" sz="2400" dirty="0"/>
              <a:t>. Отличаются от индикаторов электромагнитных излучений встроенным счетчиком – частотомером, который измеряет частоту радиосигнала, превысившего установленный порог, и помогает оператору идентифицировать сигнал подслушивающего устройства</a:t>
            </a:r>
            <a:r>
              <a:rPr lang="ru-RU" sz="2400" dirty="0"/>
              <a:t>.</a:t>
            </a:r>
          </a:p>
          <a:p>
            <a:endParaRPr lang="aa-E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CC9AC08-2028-4637-8263-98BFC3906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463826"/>
            <a:ext cx="9191971" cy="6069496"/>
          </a:xfrm>
        </p:spPr>
        <p:txBody>
          <a:bodyPr>
            <a:normAutofit fontScale="92500" lnSpcReduction="20000"/>
          </a:bodyPr>
          <a:lstStyle/>
          <a:p>
            <a:r>
              <a:rPr lang="be-BY" sz="2600" i="1" dirty="0"/>
              <a:t>Нелинейные локаторы.</a:t>
            </a:r>
            <a:r>
              <a:rPr lang="be-BY" sz="2600" dirty="0"/>
              <a:t>  Используются для физического обнаружения и определения местоположения скрытно размещенных электронных устройств, которые могут находиться в выключенном состоянии</a:t>
            </a:r>
            <a:endParaRPr lang="ru-RU" sz="2600" dirty="0"/>
          </a:p>
          <a:p>
            <a:r>
              <a:rPr lang="be-BY" sz="2600" i="1" dirty="0"/>
              <a:t>Сканирующие радиоприемники</a:t>
            </a:r>
            <a:r>
              <a:rPr lang="be-BY" sz="2600" dirty="0"/>
              <a:t>. Современные сканеры могут автоматически перестраиваться в диапазоне до нескольких ГГц и обнаруживать сигналы с различными видами модуляции</a:t>
            </a:r>
            <a:endParaRPr lang="ru-RU" sz="2200" dirty="0"/>
          </a:p>
          <a:p>
            <a:r>
              <a:rPr lang="be-BY" sz="2600" i="1" dirty="0"/>
              <a:t>Тепловизоры</a:t>
            </a:r>
            <a:r>
              <a:rPr lang="be-BY" sz="2600" dirty="0"/>
              <a:t>. Техническое средство, обеспечивающее преобразование электромагнитного излучения (теплового), излучаемого различными объектами в видимое изображение</a:t>
            </a:r>
            <a:endParaRPr lang="ru-RU" sz="2600" dirty="0"/>
          </a:p>
          <a:p>
            <a:r>
              <a:rPr lang="be-BY" sz="2600" i="1" dirty="0"/>
              <a:t>Компьютерные комплексы контроля помещений и зданий</a:t>
            </a:r>
            <a:r>
              <a:rPr lang="be-BY" sz="2600" dirty="0"/>
              <a:t> (радиомониторинга). Представляют собой аппаратно-программные системы на базе стандартных узлов компьютера и недорогого сканера, которые оснащаются дополнительной аппаратурой и программами</a:t>
            </a:r>
            <a:endParaRPr lang="ru-RU" sz="2600" dirty="0"/>
          </a:p>
          <a:p>
            <a:endParaRPr lang="aa-ET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4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Arial" panose="020B0604020202020204" pitchFamily="34" charset="0"/>
              </a:rPr>
              <a:t>Технические каналы утечки информации.</a:t>
            </a:r>
          </a:p>
          <a:p>
            <a:r>
              <a:rPr lang="ru-RU" sz="2400" b="1" dirty="0">
                <a:solidFill>
                  <a:srgbClr val="000000"/>
                </a:solidFill>
                <a:latin typeface="Arial" panose="020B0604020202020204" pitchFamily="34" charset="0"/>
              </a:rPr>
              <a:t>Виды </a:t>
            </a:r>
            <a:r>
              <a:rPr lang="ru-RU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технических каналов </a:t>
            </a:r>
            <a:r>
              <a:rPr lang="ru-RU" sz="2400" b="1" dirty="0">
                <a:solidFill>
                  <a:srgbClr val="000000"/>
                </a:solidFill>
                <a:latin typeface="Arial" panose="020B0604020202020204" pitchFamily="34" charset="0"/>
              </a:rPr>
              <a:t>утечки </a:t>
            </a:r>
            <a:r>
              <a:rPr lang="ru-RU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информации.</a:t>
            </a:r>
          </a:p>
          <a:p>
            <a:r>
              <a:rPr lang="ru-RU" sz="2400" b="1" dirty="0"/>
              <a:t>Методы защиты информации от утечки по техническим каналам.</a:t>
            </a:r>
          </a:p>
          <a:p>
            <a:r>
              <a:rPr lang="be-BY" sz="2400" b="1" dirty="0"/>
              <a:t>Пассивные методы защиты информации.</a:t>
            </a:r>
          </a:p>
          <a:p>
            <a:r>
              <a:rPr lang="be-BY" sz="2400" b="1" dirty="0"/>
              <a:t>Активные методы защиты информации.</a:t>
            </a:r>
            <a:endParaRPr lang="ru-RU" sz="2400" b="1" dirty="0"/>
          </a:p>
          <a:p>
            <a:endParaRPr lang="ru-RU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AA5CC68-215F-4668-9372-DF545969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a-ET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C96AA184-A42C-415C-860A-33368BE4CB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980" y="624110"/>
            <a:ext cx="9378632" cy="56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1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9187E8-F3AD-42A8-8CBC-CE9DFBEA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Акустические каналы утечки информации</a:t>
            </a:r>
            <a:endParaRPr lang="aa-ET" sz="4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0401A76-5605-437D-AC23-12AA03EDB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случае, когда источником информации является голосовой аппарат человека, информация называется 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речевой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aa-E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Области спектра звука, в которых сосредоточивается основная мощность акустического сигнала, называются 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формантами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Большинство звуков речи имеют одну или две форманты. 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Психологическая (с учетом чувствительности уха на разных частотах) интенсивность акустических сигналов изменяется в широких пределах (0…130 дБ). Для человека как основного источника соотношение между уровнем громкости и его качественной оценкой характеризуется следующими данными: очень тихая речь (шепот) – 5…10 дБ, тихая речь – 30…40 дБ, речь умеренной громкости 50…60 дБ, громкая речь – 60…70 дБ, крик – 70…80 дБ и более. Для сравнения: звук сирены «скорой помощи» – 100 дБ, а шум реактивного двигателя на расстоянии 5 м – 120 дБ.</a:t>
            </a:r>
            <a:endParaRPr lang="aa-E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aa-E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2004323-7D97-4C2A-8586-3864CED22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Голосовой аппарат человека является первичным источником акустических колебаний, которые представляют собой возмущения воздушной среды в виде волн сжатия и растяжения.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</a:p>
          <a:p>
            <a:endParaRPr lang="aa-ET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65CB429-E9D4-44F8-847B-041070BBDD0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407" y="3169923"/>
            <a:ext cx="8161973" cy="236219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72704BBA-5CB5-4A69-B24E-181D8D34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85800"/>
            <a:ext cx="8912225" cy="128111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Акустические каналы утечки информации</a:t>
            </a:r>
            <a:endParaRPr lang="aa-ET" sz="48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10468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487</TotalTime>
  <Words>1747</Words>
  <Application>Microsoft Office PowerPoint</Application>
  <PresentationFormat>Широкоэкранный</PresentationFormat>
  <Paragraphs>284</Paragraphs>
  <Slides>62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62</vt:i4>
      </vt:variant>
    </vt:vector>
  </HeadingPairs>
  <TitlesOfParts>
    <vt:vector size="69" baseType="lpstr">
      <vt:lpstr>Arial</vt:lpstr>
      <vt:lpstr>Arial</vt:lpstr>
      <vt:lpstr>Calibri</vt:lpstr>
      <vt:lpstr>Century Gothic</vt:lpstr>
      <vt:lpstr>Times New Roman</vt:lpstr>
      <vt:lpstr>Wingdings 3</vt:lpstr>
      <vt:lpstr>Легкий дым</vt:lpstr>
      <vt:lpstr>Основы  информационной безопасности </vt:lpstr>
      <vt:lpstr>ТЕМА:  ЗАЩИТА ИНФОРМАЦИИ В ИНФОРМАЦИОННО-ВЫЧИСЛИТЕЛЬНЫХ СИСТЕМАХ  1. Проблемы защиты компьютерной информации. Основное понятие об информационной безопасности компьютерных систем. Актуальность проблемы обеспечения информационной безопасности. Задачи защиты информации. Задачи информационной безопасности. 2. Угрозы безопасности информации в информационно-вычислительных системах. Понятие об угрозах информационной безопасности. Классификация угроз информационной безопасности. Статистика по угрозам. Основные методы реализации угроз информационной безопасности. Этапы осуществления атаки на информационную систему. Способы борьбы с атаками. Классификация систем обнаружения атак. 3. Основные направления использования средств и методов защиты информации. Средства и методы обеспечения целостности информации. Средства и методы обеспечения конфиденциальности информации. Общая схема процесса обеспечения безопасности. </vt:lpstr>
      <vt:lpstr>Технические каналы утечки информации</vt:lpstr>
      <vt:lpstr>Технические каналы утечки информации</vt:lpstr>
      <vt:lpstr>Технические каналы утечки информации</vt:lpstr>
      <vt:lpstr>Технические каналы утечки информации</vt:lpstr>
      <vt:lpstr>Презентация PowerPoint</vt:lpstr>
      <vt:lpstr>Акустические каналы утечки информации</vt:lpstr>
      <vt:lpstr>Акустические каналы утечки информации</vt:lpstr>
      <vt:lpstr>Акустические каналы утечки информации</vt:lpstr>
      <vt:lpstr>Презентация PowerPoint</vt:lpstr>
      <vt:lpstr>Акустические каналы утечки информации</vt:lpstr>
      <vt:lpstr>Виброакустические каналы утечки информации</vt:lpstr>
      <vt:lpstr>Виброакустические каналы утечки информации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Материально-вещественный  канал утечки информации </vt:lpstr>
      <vt:lpstr>Электромагнитные каналы утечки информации</vt:lpstr>
      <vt:lpstr>Презентация PowerPoint</vt:lpstr>
      <vt:lpstr>Утечка информации по цепям заземления</vt:lpstr>
      <vt:lpstr>Презентация PowerPoint</vt:lpstr>
      <vt:lpstr>Утечка информации по цепям электропитания</vt:lpstr>
      <vt:lpstr>Презентация PowerPoint</vt:lpstr>
      <vt:lpstr>Перехват информации в телефонных каналах связи</vt:lpstr>
      <vt:lpstr>Презентация PowerPoint</vt:lpstr>
      <vt:lpstr>Презентация PowerPoint</vt:lpstr>
      <vt:lpstr>Высокочастотное навязывание</vt:lpstr>
      <vt:lpstr>Презентация PowerPoint</vt:lpstr>
      <vt:lpstr>Высокочастотное навязывание</vt:lpstr>
      <vt:lpstr>Способы защиты информации</vt:lpstr>
      <vt:lpstr>Пассивные и активные методы защиты информации от утечки по техническим каналам</vt:lpstr>
      <vt:lpstr>Пассивные методы защиты информации направлены на:</vt:lpstr>
      <vt:lpstr>Экранирование электромагнитных полей</vt:lpstr>
      <vt:lpstr>Презентация PowerPoint</vt:lpstr>
      <vt:lpstr>Конструкции экранов электромагнитного излучения</vt:lpstr>
      <vt:lpstr>Классификация конструкций экранов электромагнитного излучения</vt:lpstr>
      <vt:lpstr>Фильтрация</vt:lpstr>
      <vt:lpstr>Обобщенная схема фильтрации</vt:lpstr>
      <vt:lpstr>Основные требования, предъявляемые к защитным фильтрам, заключаются в следующем: </vt:lpstr>
      <vt:lpstr>К фильтрам цепей питания наряду с общими предъявляются следующие дополнительные требования:</vt:lpstr>
      <vt:lpstr>Заземление технических средств</vt:lpstr>
      <vt:lpstr>Презентация PowerPoint</vt:lpstr>
      <vt:lpstr>Звукоизоляция помещений</vt:lpstr>
      <vt:lpstr>Презентация PowerPoint</vt:lpstr>
      <vt:lpstr>Прохождение волн через препятствия осуществляется различными путями: </vt:lpstr>
      <vt:lpstr>Презентация PowerPoint</vt:lpstr>
      <vt:lpstr>Активные методы ЗИ от утечки по техническим каналам </vt:lpstr>
      <vt:lpstr>Активные методы защиты информации направлены на:</vt:lpstr>
      <vt:lpstr>Акустическая маскировка</vt:lpstr>
      <vt:lpstr>Классификация методов акустической маскировки</vt:lpstr>
      <vt:lpstr>Электромагнитная маскировка</vt:lpstr>
      <vt:lpstr>Схема включения системы генератора шумового сигнала</vt:lpstr>
      <vt:lpstr>Обнаружение закладных устройств</vt:lpstr>
      <vt:lpstr>Классификация закладных устройств</vt:lpstr>
      <vt:lpstr>Наиболее информативными признаками проводной микрофонной системы являются: </vt:lpstr>
      <vt:lpstr>Демаскирующие признаки автономных некамуфлированных акустических закладок: </vt:lpstr>
      <vt:lpstr>Методы поиска закладных устройств:</vt:lpstr>
      <vt:lpstr>Технические средства обнаружения закладных устройств 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 защиты  информации</dc:title>
  <dc:creator>Nana</dc:creator>
  <cp:lastModifiedBy>Пользователь Windows</cp:lastModifiedBy>
  <cp:revision>33</cp:revision>
  <dcterms:created xsi:type="dcterms:W3CDTF">2021-02-03T09:19:28Z</dcterms:created>
  <dcterms:modified xsi:type="dcterms:W3CDTF">2022-11-28T14:56:30Z</dcterms:modified>
</cp:coreProperties>
</file>