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801AE-48C0-4BE0-A9CC-F4DC802EE69C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DC0FE-A57D-462C-B769-7CABEAE85B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86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7657" y="2221089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Основы </a:t>
            </a:r>
            <a:br>
              <a:rPr lang="ru-RU" b="1" dirty="0"/>
            </a:br>
            <a:r>
              <a:rPr lang="ru-RU" b="1" dirty="0" smtClean="0"/>
              <a:t>информационной</a:t>
            </a:r>
            <a:br>
              <a:rPr lang="ru-RU" b="1" dirty="0" smtClean="0"/>
            </a:br>
            <a:r>
              <a:rPr lang="ru-RU" b="1" dirty="0" smtClean="0"/>
              <a:t>безопасности</a:t>
            </a:r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 err="1">
                <a:solidFill>
                  <a:schemeClr val="tx1"/>
                </a:solidFill>
              </a:rPr>
              <a:t>Ржеутская</a:t>
            </a:r>
            <a:r>
              <a:rPr lang="ru-RU" sz="2800" dirty="0">
                <a:solidFill>
                  <a:schemeClr val="tx1"/>
                </a:solidFill>
              </a:rPr>
              <a:t> Надежда </a:t>
            </a:r>
            <a:r>
              <a:rPr lang="ru-RU" sz="2800" dirty="0" err="1">
                <a:solidFill>
                  <a:schemeClr val="tx1"/>
                </a:solidFill>
              </a:rPr>
              <a:t>Викентьевна</a:t>
            </a:r>
            <a:endParaRPr lang="ru-RU" sz="2800" dirty="0">
              <a:solidFill>
                <a:schemeClr val="tx1"/>
              </a:solidFill>
            </a:endParaRPr>
          </a:p>
          <a:p>
            <a:r>
              <a:rPr lang="ru-RU" sz="2800" dirty="0">
                <a:solidFill>
                  <a:schemeClr val="tx1"/>
                </a:solidFill>
              </a:rPr>
              <a:t>Ассистент кафедры </a:t>
            </a:r>
            <a:r>
              <a:rPr lang="ru-RU" sz="2800" dirty="0" err="1">
                <a:solidFill>
                  <a:schemeClr val="tx1"/>
                </a:solidFill>
              </a:rPr>
              <a:t>ИСиТ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08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99796E-BFEF-4FE7-B122-FCBD916D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Система источников права интеллектуальной собственности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19A35B-1B23-4DF9-A39E-48ABA174D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1) Конституция Республики Беларусь.</a:t>
            </a:r>
          </a:p>
          <a:p>
            <a:r>
              <a:rPr lang="ru-RU" dirty="0"/>
              <a:t>2) Гражданский кодекс Республики Беларусь. </a:t>
            </a:r>
          </a:p>
          <a:p>
            <a:r>
              <a:rPr lang="ru-RU" dirty="0"/>
              <a:t>3) Таможенный кодекс Республики Беларусь.</a:t>
            </a:r>
          </a:p>
          <a:p>
            <a:r>
              <a:rPr lang="ru-RU" dirty="0"/>
              <a:t>4) Уголовный кодекс Республики Беларусь.</a:t>
            </a:r>
          </a:p>
          <a:p>
            <a:r>
              <a:rPr lang="ru-RU" dirty="0"/>
              <a:t>5) Инвестиционный кодекс Республики Беларусь.</a:t>
            </a:r>
          </a:p>
          <a:p>
            <a:r>
              <a:rPr lang="ru-RU" dirty="0"/>
              <a:t>6) законы Республики Беларусь.</a:t>
            </a:r>
          </a:p>
          <a:p>
            <a:r>
              <a:rPr lang="ru-RU" dirty="0"/>
              <a:t>7) указы Президента Республики Беларусь; </a:t>
            </a:r>
          </a:p>
          <a:p>
            <a:r>
              <a:rPr lang="ru-RU" dirty="0"/>
              <a:t>8) постановления Правительства Республики Беларусь; </a:t>
            </a:r>
          </a:p>
          <a:p>
            <a:r>
              <a:rPr lang="ru-RU" dirty="0"/>
              <a:t>9) международные договоры и соглашения.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18736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2F0502-FC6B-429D-9817-B5F3780E1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809" y="624110"/>
            <a:ext cx="9622803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Право промышленной собственности в Республике Беларусь распространяется на:</a:t>
            </a:r>
            <a:endParaRPr lang="ru-BY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BD2A0B-535A-4B65-9654-CDDC6918F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5878" y="1722783"/>
            <a:ext cx="9422296" cy="4823791"/>
          </a:xfrm>
        </p:spPr>
        <p:txBody>
          <a:bodyPr>
            <a:normAutofit/>
          </a:bodyPr>
          <a:lstStyle/>
          <a:p>
            <a:r>
              <a:rPr lang="ru-RU" dirty="0"/>
              <a:t>1) изобретения; </a:t>
            </a:r>
          </a:p>
          <a:p>
            <a:r>
              <a:rPr lang="ru-RU" dirty="0"/>
              <a:t>2) полезные модели; </a:t>
            </a:r>
          </a:p>
          <a:p>
            <a:r>
              <a:rPr lang="ru-RU" dirty="0"/>
              <a:t>3) промышленные образцы; </a:t>
            </a:r>
          </a:p>
          <a:p>
            <a:r>
              <a:rPr lang="ru-RU" dirty="0"/>
              <a:t>4) селекционные достижения; </a:t>
            </a:r>
          </a:p>
          <a:p>
            <a:r>
              <a:rPr lang="ru-RU" dirty="0"/>
              <a:t>5) технологии интегральных микросхем; </a:t>
            </a:r>
          </a:p>
          <a:p>
            <a:r>
              <a:rPr lang="ru-RU" dirty="0"/>
              <a:t>6) нераскрытую информацию, в том числе секреты производства (ноу-хау); </a:t>
            </a:r>
          </a:p>
          <a:p>
            <a:r>
              <a:rPr lang="ru-RU" dirty="0"/>
              <a:t>7) фирменные наименования; </a:t>
            </a:r>
          </a:p>
          <a:p>
            <a:r>
              <a:rPr lang="ru-RU" dirty="0"/>
              <a:t>8) товарные знаки (знаки обслуживания); </a:t>
            </a:r>
          </a:p>
          <a:p>
            <a:r>
              <a:rPr lang="ru-RU" dirty="0"/>
              <a:t>9) наименования мест происхождения товаров; </a:t>
            </a:r>
          </a:p>
          <a:p>
            <a:r>
              <a:rPr lang="ru-RU" dirty="0"/>
              <a:t>10) другие объекты ПС и средства индивидуализации участников гражданского оборота товаров, работ или услуг в случаях, предусмотренных законодательством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94286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3DBC69-F13D-433B-91A0-DDF56B6E2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 </a:t>
            </a:r>
            <a:r>
              <a:rPr lang="ru-RU" b="1" dirty="0"/>
              <a:t>Авторское право и смежные права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22298D-C857-4DE1-A008-2B746210E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0018"/>
            <a:ext cx="8915400" cy="4401204"/>
          </a:xfrm>
        </p:spPr>
        <p:txBody>
          <a:bodyPr>
            <a:normAutofit/>
          </a:bodyPr>
          <a:lstStyle/>
          <a:p>
            <a:endParaRPr lang="ru-RU" sz="2400" dirty="0"/>
          </a:p>
          <a:p>
            <a:r>
              <a:rPr lang="ru-RU" sz="2400" dirty="0"/>
              <a:t> Законодательство Республики Беларусь об авторском праве и смежных правах основывается на Конституции Республики Беларусь и состоит из Гражданского кодекса Республики Беларусь, Закона Республики Беларусь «Об авторском праве и смежных правах», нормативных правовых актов Президента и Правительства Республики Беларусь, других актов законодательства Республики Беларусь.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367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4A76D-BA7B-4F2E-A408-0C9BBDB9E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022" y="624110"/>
            <a:ext cx="10125511" cy="128089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 </a:t>
            </a:r>
            <a:r>
              <a:rPr lang="ru-RU" b="1" dirty="0"/>
              <a:t>Основные положения авторского права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D80472-BBC4-4E76-8871-C61E190F8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2906"/>
            <a:ext cx="8915400" cy="4468316"/>
          </a:xfrm>
        </p:spPr>
        <p:txBody>
          <a:bodyPr>
            <a:normAutofit fontScale="77500" lnSpcReduction="20000"/>
          </a:bodyPr>
          <a:lstStyle/>
          <a:p>
            <a:endParaRPr lang="ru-RU" dirty="0"/>
          </a:p>
          <a:p>
            <a:r>
              <a:rPr lang="ru-RU" sz="2600" dirty="0"/>
              <a:t> Авторское право распространяется на произведения науки, литературы и искусства, существующие в какой-либо объективной форме. Оно возникает в силу факта их создания. Для возникновения и осуществления авторского права не требуется соблюдения каких-либо формальностей. </a:t>
            </a:r>
          </a:p>
          <a:p>
            <a:r>
              <a:rPr lang="ru-RU" sz="2600" dirty="0"/>
              <a:t>Субъектами авторского права являются авторы (соавторы), наследники и иные правопреемники. </a:t>
            </a:r>
          </a:p>
          <a:p>
            <a:r>
              <a:rPr lang="ru-RU" sz="2600" dirty="0"/>
              <a:t>Первичными субъектами авторского права являются авторы произведений. Автор – физическое лицо, творческим трудом которого создано произведение. Если произведение создано совместным творческим трудом двух или более лиц, они признаются соавторами. При отсутствии доказательств иного автором произведения считается лицо, указанное в качестве автора на оригинале или экземпляре произведения (презумпция авторства). </a:t>
            </a:r>
          </a:p>
        </p:txBody>
      </p:sp>
    </p:spTree>
    <p:extLst>
      <p:ext uri="{BB962C8B-B14F-4D97-AF65-F5344CB8AC3E}">
        <p14:creationId xmlns:p14="http://schemas.microsoft.com/office/powerpoint/2010/main" val="28307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281F39-8F51-4791-96DB-ABE11E66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700" dirty="0"/>
              <a:t>По закону субъектами авторского права в части имущественных прав, кроме авторов произведений, могут быть: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00F040-A74B-40FB-B917-E40C4826D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2022"/>
            <a:ext cx="8915400" cy="4099200"/>
          </a:xfrm>
        </p:spPr>
        <p:txBody>
          <a:bodyPr>
            <a:normAutofit/>
          </a:bodyPr>
          <a:lstStyle/>
          <a:p>
            <a:endParaRPr lang="ru-RU" dirty="0"/>
          </a:p>
          <a:p>
            <a:pPr lvl="1"/>
            <a:r>
              <a:rPr lang="ru-RU" sz="2000" dirty="0"/>
              <a:t>наследники авторов; </a:t>
            </a:r>
          </a:p>
          <a:p>
            <a:pPr lvl="1"/>
            <a:r>
              <a:rPr lang="ru-RU" sz="2000" dirty="0"/>
              <a:t>наниматели авторов служебных произведений; </a:t>
            </a:r>
          </a:p>
          <a:p>
            <a:pPr lvl="1"/>
            <a:r>
              <a:rPr lang="ru-RU" sz="2000" dirty="0"/>
              <a:t>юридические лица и физические лица, заключившие с авторами и их наследниками договоры на использование произведений науки, литературы и искусства; </a:t>
            </a:r>
          </a:p>
          <a:p>
            <a:pPr lvl="1"/>
            <a:r>
              <a:rPr lang="ru-RU" sz="2000" dirty="0"/>
              <a:t>правопреемники юридических и физических лиц; </a:t>
            </a:r>
          </a:p>
          <a:p>
            <a:pPr lvl="1"/>
            <a:r>
              <a:rPr lang="ru-RU" sz="2000" dirty="0"/>
              <a:t> организации, управляющие имущественными правами авторов на коллективной основе.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752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8D3E66-FEEA-4176-B7CF-3679955EC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299" y="624110"/>
            <a:ext cx="10192624" cy="810407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Классификация объектов авторского права 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05B818-1FCC-47A8-B1C9-7935CE358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51963"/>
            <a:ext cx="8915400" cy="4359259"/>
          </a:xfrm>
        </p:spPr>
        <p:txBody>
          <a:bodyPr>
            <a:normAutofit/>
          </a:bodyPr>
          <a:lstStyle/>
          <a:p>
            <a:r>
              <a:rPr lang="ru-RU" sz="2000" dirty="0"/>
              <a:t>Авторское право распространяется как на обнародованные, так и на необнародованные произведения, существующие в какой-либо объективной форме: </a:t>
            </a:r>
          </a:p>
          <a:p>
            <a:pPr lvl="1"/>
            <a:r>
              <a:rPr lang="ru-RU" sz="1800" dirty="0"/>
              <a:t> письменной (рукопись, машинопись, нотная запись и др.); </a:t>
            </a:r>
          </a:p>
          <a:p>
            <a:pPr lvl="1"/>
            <a:r>
              <a:rPr lang="ru-RU" sz="1800" dirty="0"/>
              <a:t>устной (публичное произнесение, публичное исполнение и др.); </a:t>
            </a:r>
          </a:p>
          <a:p>
            <a:pPr lvl="1"/>
            <a:r>
              <a:rPr lang="ru-RU" sz="1800" dirty="0" err="1"/>
              <a:t>звуко</a:t>
            </a:r>
            <a:r>
              <a:rPr lang="ru-RU" sz="1800" dirty="0"/>
              <a:t>- или видеозаписи (механическая, магнитная, цифровая, оптическая и др.); </a:t>
            </a:r>
          </a:p>
          <a:p>
            <a:pPr lvl="1"/>
            <a:r>
              <a:rPr lang="ru-RU" sz="1800" dirty="0"/>
              <a:t>изображения (рисунок, эскиз, картина, карта, план, чертеж, кино-, теле-, видео-, фотокадр и др.); </a:t>
            </a:r>
          </a:p>
          <a:p>
            <a:pPr lvl="1"/>
            <a:r>
              <a:rPr lang="ru-RU" sz="1800" dirty="0"/>
              <a:t>объемно-пространственной (скульптура, модель, макет, сооружение и др.); </a:t>
            </a:r>
          </a:p>
          <a:p>
            <a:pPr lvl="1"/>
            <a:r>
              <a:rPr lang="ru-RU" sz="1800" dirty="0"/>
              <a:t>электронной, в том числе цифровой.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481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DBEC9-CE1A-4803-B1A5-1706C752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i="1" dirty="0"/>
              <a:t>Объекты авторского права: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FDDAC8-5A53-4D41-ADE4-6D6DE2472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24793"/>
            <a:ext cx="9297988" cy="5361537"/>
          </a:xfrm>
        </p:spPr>
        <p:txBody>
          <a:bodyPr>
            <a:normAutofit fontScale="92500" lnSpcReduction="10000"/>
          </a:bodyPr>
          <a:lstStyle/>
          <a:p>
            <a:pPr marL="342900" lvl="1" indent="-342900"/>
            <a:r>
              <a:rPr lang="ru-RU" sz="1700" dirty="0"/>
              <a:t>литературные произведения; </a:t>
            </a:r>
          </a:p>
          <a:p>
            <a:r>
              <a:rPr lang="ru-RU" sz="1700" dirty="0"/>
              <a:t>драматические и музыкально-драматические произведения, произведения хореографии и пантомимы и другие сценарные произведения; </a:t>
            </a:r>
          </a:p>
          <a:p>
            <a:r>
              <a:rPr lang="ru-RU" sz="1700" dirty="0"/>
              <a:t>музыкальные произведения с текстом и без текста; </a:t>
            </a:r>
          </a:p>
          <a:p>
            <a:r>
              <a:rPr lang="ru-RU" sz="1700" dirty="0"/>
              <a:t>аудиовизуальные произведения; </a:t>
            </a:r>
          </a:p>
          <a:p>
            <a:r>
              <a:rPr lang="ru-RU" sz="1700" dirty="0"/>
              <a:t>произведения изобразительного искусства; </a:t>
            </a:r>
          </a:p>
          <a:p>
            <a:r>
              <a:rPr lang="ru-RU" sz="1700" dirty="0"/>
              <a:t>произведения прикладного искусства и дизайна; </a:t>
            </a:r>
          </a:p>
          <a:p>
            <a:r>
              <a:rPr lang="ru-RU" sz="1700" dirty="0"/>
              <a:t>произведения архитектуры, градостроительства и садово-паркового искусства; </a:t>
            </a:r>
          </a:p>
          <a:p>
            <a:r>
              <a:rPr lang="ru-RU" sz="1700" dirty="0"/>
              <a:t>фотографические произведения, в том числе произведения, полученные способами, аналогичными фотографии; </a:t>
            </a:r>
          </a:p>
          <a:p>
            <a:r>
              <a:rPr lang="ru-RU" sz="1700" dirty="0"/>
              <a:t>карты, планы, эскизы, иллюстрации и пластические произведения, относящиеся к географии, картографии и другим наукам; </a:t>
            </a:r>
          </a:p>
          <a:p>
            <a:r>
              <a:rPr lang="ru-RU" sz="1700" dirty="0"/>
              <a:t>компьютерные программы; </a:t>
            </a:r>
          </a:p>
          <a:p>
            <a:r>
              <a:rPr lang="ru-RU" sz="1700" dirty="0"/>
              <a:t>произведения науки; </a:t>
            </a:r>
          </a:p>
          <a:p>
            <a:r>
              <a:rPr lang="ru-RU" sz="1700" b="1" i="1" dirty="0"/>
              <a:t>производные произведения</a:t>
            </a:r>
            <a:r>
              <a:rPr lang="ru-RU" sz="1700" b="1" dirty="0"/>
              <a:t>; </a:t>
            </a:r>
          </a:p>
          <a:p>
            <a:r>
              <a:rPr lang="ru-RU" sz="1700" b="1" i="1" dirty="0"/>
              <a:t>составные произведения </a:t>
            </a:r>
            <a:r>
              <a:rPr lang="ru-RU" sz="1700" dirty="0"/>
              <a:t>– сборники. </a:t>
            </a:r>
          </a:p>
          <a:p>
            <a:endParaRPr lang="ru-RU" sz="1200" dirty="0"/>
          </a:p>
          <a:p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64555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36932B-65E1-4CB1-B4EB-EC6DB507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Не являются 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объектами авторского права: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BCDBC8-58DC-4C07-A163-D0B659BA1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599"/>
            <a:ext cx="9218475" cy="4373217"/>
          </a:xfrm>
        </p:spPr>
        <p:txBody>
          <a:bodyPr>
            <a:normAutofit fontScale="92500" lnSpcReduction="20000"/>
          </a:bodyPr>
          <a:lstStyle/>
          <a:p>
            <a:endParaRPr lang="ru-RU" dirty="0"/>
          </a:p>
          <a:p>
            <a:r>
              <a:rPr lang="ru-RU" sz="2200" dirty="0"/>
              <a:t>официальные документы (правовые акты, судебные постановления, иные документы административного и судебного характера, учредительные документы организаций), а также их официальные переводы; </a:t>
            </a:r>
          </a:p>
          <a:p>
            <a:r>
              <a:rPr lang="ru-RU" sz="2200" dirty="0"/>
              <a:t>государственные символы и знаки (флаг, герб, гимн, государственные награды, денежные и иные знаки, почтовые марки); </a:t>
            </a:r>
          </a:p>
          <a:p>
            <a:r>
              <a:rPr lang="ru-RU" sz="2200" dirty="0"/>
              <a:t>произведения народного творчества, авторы которых не известны. </a:t>
            </a:r>
          </a:p>
          <a:p>
            <a:endParaRPr lang="ru-RU" sz="2200" dirty="0"/>
          </a:p>
          <a:p>
            <a:r>
              <a:rPr lang="ru-RU" sz="2200" b="1" i="1" dirty="0"/>
              <a:t>Авторское право не распространяется </a:t>
            </a:r>
            <a:r>
              <a:rPr lang="ru-RU" sz="2200" dirty="0"/>
              <a:t>на собственно идеи, методы, процессы, системы, способы, концепции, принципы, открытия, факты, даже если они выражены, отображены, объяснены или воплощены в произведении. </a:t>
            </a:r>
          </a:p>
        </p:txBody>
      </p:sp>
    </p:spTree>
    <p:extLst>
      <p:ext uri="{BB962C8B-B14F-4D97-AF65-F5344CB8AC3E}">
        <p14:creationId xmlns:p14="http://schemas.microsoft.com/office/powerpoint/2010/main" val="203277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DE5F60-3B22-43BC-9E52-F1B7DAD38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Смежные права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BA17A6-D53F-431C-BC53-1051DC0C1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5185"/>
            <a:ext cx="8915400" cy="4376037"/>
          </a:xfrm>
        </p:spPr>
        <p:txBody>
          <a:bodyPr>
            <a:normAutofit/>
          </a:bodyPr>
          <a:lstStyle/>
          <a:p>
            <a:r>
              <a:rPr lang="ru-RU" sz="3200" dirty="0"/>
              <a:t>Смежные права являются производными от авторских прав. Они распространяются на: </a:t>
            </a:r>
          </a:p>
          <a:p>
            <a:pPr lvl="1"/>
            <a:r>
              <a:rPr lang="ru-RU" sz="2800" dirty="0"/>
              <a:t>исполнения; </a:t>
            </a:r>
          </a:p>
          <a:p>
            <a:pPr lvl="1"/>
            <a:r>
              <a:rPr lang="ru-RU" sz="2800" dirty="0"/>
              <a:t>фонограммы; </a:t>
            </a:r>
          </a:p>
          <a:p>
            <a:pPr lvl="1"/>
            <a:r>
              <a:rPr lang="ru-RU" sz="2800" dirty="0"/>
              <a:t>передачи организаций эфирного или кабельного вещания.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147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B41AB-BDF1-4BDF-A02B-C3B48959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1845578"/>
            <a:ext cx="4319602" cy="4362274"/>
          </a:xfrm>
        </p:spPr>
        <p:txBody>
          <a:bodyPr/>
          <a:lstStyle/>
          <a:p>
            <a:pPr algn="ctr"/>
            <a:r>
              <a:rPr lang="ru-RU" b="1" dirty="0"/>
              <a:t>Права </a:t>
            </a:r>
            <a:br>
              <a:rPr lang="ru-RU" b="1" dirty="0"/>
            </a:br>
            <a:r>
              <a:rPr lang="ru-RU" b="1" dirty="0"/>
              <a:t>авторов, исполнителей </a:t>
            </a:r>
            <a:br>
              <a:rPr lang="ru-RU" b="1" dirty="0"/>
            </a:br>
            <a:r>
              <a:rPr lang="ru-RU" b="1" dirty="0"/>
              <a:t>и иных право-обладателей 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C575C46-5DD8-4BA6-9CC5-69B1D61F8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5809" y="137448"/>
            <a:ext cx="4781725" cy="664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93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5554621"/>
          </a:xfrm>
        </p:spPr>
        <p:txBody>
          <a:bodyPr>
            <a:noAutofit/>
          </a:bodyPr>
          <a:lstStyle/>
          <a:p>
            <a:pPr algn="ctr"/>
            <a:r>
              <a:rPr lang="ru-RU" sz="2000" b="1" dirty="0" smtClean="0"/>
              <a:t>ТЕМА:</a:t>
            </a:r>
            <a:br>
              <a:rPr lang="ru-RU" sz="2000" b="1" dirty="0" smtClean="0"/>
            </a:br>
            <a:r>
              <a:rPr lang="ru-RU" sz="2000" b="1" dirty="0" smtClean="0"/>
              <a:t/>
            </a:r>
            <a:br>
              <a:rPr lang="ru-RU" sz="2000" b="1" dirty="0" smtClean="0"/>
            </a:br>
            <a:r>
              <a:rPr lang="ru-RU" sz="2000" b="1" dirty="0"/>
              <a:t/>
            </a:r>
            <a:br>
              <a:rPr lang="ru-RU" sz="2000" b="1" dirty="0"/>
            </a:br>
            <a:r>
              <a:rPr lang="ru-RU" sz="2000" b="1" dirty="0" smtClean="0"/>
              <a:t>АВТОРСКОЕ ПРАВО И ИНТЕЛЛЕКТУАЛЬНАЯ СОБСТВЕННОСТЬ</a:t>
            </a:r>
            <a:br>
              <a:rPr lang="ru-RU" sz="2000" b="1" dirty="0" smtClean="0"/>
            </a:br>
            <a:r>
              <a:rPr lang="ru-RU" sz="2000" b="1" dirty="0" smtClean="0"/>
              <a:t>1. Законодательство </a:t>
            </a:r>
            <a:r>
              <a:rPr lang="ru-RU" sz="2000" b="1" dirty="0"/>
              <a:t>в области интеллектуальной собственности. </a:t>
            </a:r>
            <a:r>
              <a:rPr lang="ru-RU" sz="2000" dirty="0"/>
              <a:t>Краткий исторический очерк. Понятие «интеллектуальная собственность». Основные определения.</a:t>
            </a:r>
            <a:br>
              <a:rPr lang="ru-RU" sz="2000" dirty="0"/>
            </a:br>
            <a:r>
              <a:rPr lang="ru-RU" sz="2000" b="1" dirty="0" smtClean="0"/>
              <a:t>2. </a:t>
            </a:r>
            <a:r>
              <a:rPr lang="ru-RU" sz="2000" b="1" dirty="0"/>
              <a:t>Объекты авторского права и смежных прав. </a:t>
            </a:r>
            <a:r>
              <a:rPr lang="ru-RU" sz="2000" dirty="0"/>
              <a:t>Законодательство Республики Беларусь об авторском праве и смежных правах основывается на Конституции Республики Беларусь и состоит из Гражданского кодекса Республики Беларусь, Закона Республики Беларусь «Об авторском праве и смежных правах», нормативных правовых актов Президента и Правительства Республики Беларусь, других актов законодательства Республики Беларусь.</a:t>
            </a:r>
            <a:br>
              <a:rPr lang="ru-RU" sz="2000" dirty="0"/>
            </a:br>
            <a:r>
              <a:rPr lang="ru-RU" sz="2000" b="1" dirty="0" smtClean="0"/>
              <a:t>3</a:t>
            </a:r>
            <a:r>
              <a:rPr lang="ru-RU" sz="2000" b="1" dirty="0"/>
              <a:t>. Промышленная собственность. </a:t>
            </a:r>
            <a:r>
              <a:rPr lang="ru-RU" sz="2000" dirty="0"/>
              <a:t>Определение «Право промышленной собственности». Основные положения права промышленной собственности.</a:t>
            </a:r>
            <a:br>
              <a:rPr lang="ru-RU" sz="2000" dirty="0"/>
            </a:br>
            <a:endParaRPr lang="ru-RU" sz="20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8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A7CF5-8276-42A4-9684-9FB52CEB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Личные неимущественные права: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CF0B75-5D81-4EF4-B1CB-A96F73DCA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1295"/>
            <a:ext cx="8915400" cy="4459927"/>
          </a:xfrm>
        </p:spPr>
        <p:txBody>
          <a:bodyPr>
            <a:normAutofit/>
          </a:bodyPr>
          <a:lstStyle/>
          <a:p>
            <a:r>
              <a:rPr lang="ru-RU" sz="2800" b="1" i="1" dirty="0"/>
              <a:t>право авторства</a:t>
            </a:r>
            <a:r>
              <a:rPr lang="ru-RU" sz="2800" dirty="0"/>
              <a:t>; </a:t>
            </a:r>
          </a:p>
          <a:p>
            <a:r>
              <a:rPr lang="ru-RU" sz="2800" b="1" i="1" dirty="0"/>
              <a:t>право на имя</a:t>
            </a:r>
            <a:r>
              <a:rPr lang="ru-RU" sz="2800" dirty="0"/>
              <a:t>; </a:t>
            </a:r>
          </a:p>
          <a:p>
            <a:r>
              <a:rPr lang="ru-RU" sz="2800" b="1" i="1" dirty="0"/>
              <a:t>право на неприкосновенность произведения;</a:t>
            </a:r>
            <a:r>
              <a:rPr lang="ru-RU" sz="2800" dirty="0"/>
              <a:t> </a:t>
            </a:r>
          </a:p>
          <a:p>
            <a:r>
              <a:rPr lang="ru-RU" sz="2800" b="1" i="1" dirty="0"/>
              <a:t>право на обнародование</a:t>
            </a:r>
            <a:r>
              <a:rPr lang="ru-RU" sz="2800" dirty="0"/>
              <a:t>; </a:t>
            </a:r>
          </a:p>
          <a:p>
            <a:r>
              <a:rPr lang="ru-RU" sz="2800" b="1" i="1" dirty="0"/>
              <a:t>право на отзыв</a:t>
            </a:r>
            <a:r>
              <a:rPr lang="ru-RU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5398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F740A-70A1-423F-8F37-ABCA16334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693" y="624110"/>
            <a:ext cx="9440920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Использованием произведения признаются: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4C705F-F5B9-413D-9DA6-B5E79A948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59017"/>
            <a:ext cx="8915400" cy="4552205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воспроизведение произведения; </a:t>
            </a:r>
          </a:p>
          <a:p>
            <a:r>
              <a:rPr lang="ru-RU" dirty="0"/>
              <a:t>распространение оригинала или экземпляров; </a:t>
            </a:r>
          </a:p>
          <a:p>
            <a:r>
              <a:rPr lang="ru-RU" dirty="0"/>
              <a:t>прокат оригиналов или экземпляров произведения; </a:t>
            </a:r>
          </a:p>
          <a:p>
            <a:r>
              <a:rPr lang="ru-RU" dirty="0"/>
              <a:t>импорт экземпляров произведения; </a:t>
            </a:r>
          </a:p>
          <a:p>
            <a:r>
              <a:rPr lang="ru-RU" dirty="0"/>
              <a:t>публичный показ оригинала или экземпляров произведения; </a:t>
            </a:r>
          </a:p>
          <a:p>
            <a:r>
              <a:rPr lang="ru-RU" dirty="0"/>
              <a:t>публичное исполнение произведения; </a:t>
            </a:r>
          </a:p>
          <a:p>
            <a:r>
              <a:rPr lang="ru-RU" dirty="0"/>
              <a:t>передача произведения в эфир; </a:t>
            </a:r>
          </a:p>
          <a:p>
            <a:r>
              <a:rPr lang="ru-RU" dirty="0"/>
              <a:t>передача произведения по кабелю; </a:t>
            </a:r>
          </a:p>
          <a:p>
            <a:r>
              <a:rPr lang="ru-RU" dirty="0"/>
              <a:t>иное сообщение произведения для всеобщего сведения; </a:t>
            </a:r>
          </a:p>
          <a:p>
            <a:r>
              <a:rPr lang="ru-RU" dirty="0"/>
              <a:t>перевод произведения на другой язык; </a:t>
            </a:r>
          </a:p>
          <a:p>
            <a:r>
              <a:rPr lang="ru-RU" dirty="0"/>
              <a:t>переработка произведения для создания производного произведения; </a:t>
            </a:r>
          </a:p>
          <a:p>
            <a:r>
              <a:rPr lang="ru-RU" dirty="0"/>
              <a:t>иные возможные способы использования произведения.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985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96ABDD-99CB-4619-AA55-1E0FDA669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Служебное произведение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6DB82E-E538-4C9D-97FC-DC7875883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5794"/>
            <a:ext cx="8915400" cy="4535428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/>
              <a:t>К </a:t>
            </a:r>
            <a:r>
              <a:rPr lang="ru-RU" sz="2400" b="1" i="1" dirty="0"/>
              <a:t>служебным</a:t>
            </a:r>
            <a:r>
              <a:rPr lang="ru-RU" sz="2400" i="1" dirty="0"/>
              <a:t> </a:t>
            </a:r>
            <a:r>
              <a:rPr lang="ru-RU" sz="2400" dirty="0"/>
              <a:t>относятся произведения науки, литературы, искусства (их части, имеющие самостоятельное значение), созданные автором по заданию нанимателя или в порядке выполнения обязанностей, обусловленных трудовым договором. </a:t>
            </a:r>
          </a:p>
          <a:p>
            <a:r>
              <a:rPr lang="ru-RU" sz="2400" dirty="0"/>
              <a:t>Исключительное право на служебное произведение с момента его создания переходит к нанимателю, если иное не предусмотрено договором между ним и автором. В случаях, предусмотренных договором между нанимателем и автором, если исключительное право на служебное произведение принадлежит нанимателю, автор (наследники автора) имеет право на получение авторского вознаграждения за использование этого произведения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2034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E7511CB-F1EE-495D-8029-0E2CA6590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914400"/>
            <a:ext cx="8915400" cy="4996822"/>
          </a:xfrm>
        </p:spPr>
        <p:txBody>
          <a:bodyPr>
            <a:normAutofit/>
          </a:bodyPr>
          <a:lstStyle/>
          <a:p>
            <a:r>
              <a:rPr lang="ru-RU" sz="2800" dirty="0"/>
              <a:t>Автор или иной правообладатель для оповещения о принадлежащем им исключительном праве на произведение вправе по своему усмотрению использовать знак охраны авторского права, который помещается на каждом экземпляре произведения и обязательно состоит из трех элементов: </a:t>
            </a:r>
          </a:p>
          <a:p>
            <a:pPr lvl="1"/>
            <a:r>
              <a:rPr lang="ru-RU" sz="2400" dirty="0"/>
              <a:t>латинской буквы «C» в окружности; </a:t>
            </a:r>
          </a:p>
          <a:p>
            <a:pPr lvl="1"/>
            <a:r>
              <a:rPr lang="ru-RU" sz="2400" dirty="0"/>
              <a:t>имени (наименования) правообладателя; </a:t>
            </a:r>
          </a:p>
          <a:p>
            <a:pPr lvl="1"/>
            <a:r>
              <a:rPr lang="ru-RU" sz="2400" dirty="0"/>
              <a:t>года первого опубликования произведения.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74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1A29C7-E689-45BE-BA7A-2E587DAD9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Исполнителю </a:t>
            </a:r>
            <a:r>
              <a:rPr lang="ru-RU" dirty="0"/>
              <a:t>в отношении его исполнения принадлежат личные неимущественные права: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E3C9A2-5087-4793-B673-DFFC65419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961314"/>
            <a:ext cx="8915400" cy="2949908"/>
          </a:xfrm>
        </p:spPr>
        <p:txBody>
          <a:bodyPr>
            <a:normAutofit/>
          </a:bodyPr>
          <a:lstStyle/>
          <a:p>
            <a:r>
              <a:rPr lang="ru-RU" sz="2800" i="1" dirty="0"/>
              <a:t>право авторства в отношении исполнения</a:t>
            </a:r>
            <a:r>
              <a:rPr lang="ru-RU" sz="2800" dirty="0"/>
              <a:t>; </a:t>
            </a:r>
          </a:p>
          <a:p>
            <a:r>
              <a:rPr lang="ru-RU" sz="2800" i="1" dirty="0"/>
              <a:t>право на имя</a:t>
            </a:r>
            <a:r>
              <a:rPr lang="ru-RU" sz="2800" dirty="0"/>
              <a:t>; </a:t>
            </a:r>
          </a:p>
          <a:p>
            <a:r>
              <a:rPr lang="ru-RU" sz="2800" i="1" dirty="0"/>
              <a:t>право на неприкосновенность исполнения</a:t>
            </a:r>
            <a:r>
              <a:rPr lang="ru-RU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74940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F872EB-0513-4EB2-90D5-66108E5B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Сроки действия авторского права и смежных прав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A5895C-6303-4C9A-8E6A-E55F1FC0C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Личные неимущественные права на произведения науки, литературы и искусства охраняются бессрочно. </a:t>
            </a:r>
          </a:p>
          <a:p>
            <a:r>
              <a:rPr lang="ru-RU" dirty="0"/>
              <a:t>Имущественные права действуют в течение всей жизни автора и 50 лет после его смерти. </a:t>
            </a:r>
          </a:p>
          <a:p>
            <a:r>
              <a:rPr lang="ru-RU" dirty="0"/>
              <a:t>Имущественные права на произведение, созданное в соавторстве, действуют в течение всей жизни и 50 лет после смерти последнего автора, пережившего других соавторов. Исчисление сроков начинается с 1 января года, следующего за годом, в котором имел место юридический факт, являющийся основанием для начала течения срока. </a:t>
            </a:r>
          </a:p>
        </p:txBody>
      </p:sp>
    </p:spTree>
    <p:extLst>
      <p:ext uri="{BB962C8B-B14F-4D97-AF65-F5344CB8AC3E}">
        <p14:creationId xmlns:p14="http://schemas.microsoft.com/office/powerpoint/2010/main" val="4104727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8E751-9C77-4BB1-B266-D9BF2235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8B638E-CBAD-40D9-8525-BCFDC56D6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Истечение срока действия исключительного права на объекты авторского права или смежных прав означает переход этих объектов в общественное достояние. Объекты авторского права или смежных прав, которым на территории Республики Беларусь охрана никогда не предоставлялась, также считаются перешедшими в общественное достояние. </a:t>
            </a:r>
          </a:p>
          <a:p>
            <a:r>
              <a:rPr lang="ru-RU" dirty="0"/>
              <a:t>Объекты авторского права или смежных прав, перешедшие в общественное достояние, могут свободно использоваться любым физическим или юридическим лицом без выплаты вознаграждения. При этом должны соблюдаться личные не-имущественные права. </a:t>
            </a:r>
          </a:p>
        </p:txBody>
      </p:sp>
    </p:spTree>
    <p:extLst>
      <p:ext uri="{BB962C8B-B14F-4D97-AF65-F5344CB8AC3E}">
        <p14:creationId xmlns:p14="http://schemas.microsoft.com/office/powerpoint/2010/main" val="2116043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b="1" dirty="0"/>
              <a:t>Интеллектуальная собственность.</a:t>
            </a:r>
          </a:p>
          <a:p>
            <a:r>
              <a:rPr lang="ru-RU" sz="2400" b="1" dirty="0"/>
              <a:t>Объекты промышленной собственности. </a:t>
            </a:r>
          </a:p>
          <a:p>
            <a:r>
              <a:rPr lang="ru-RU" sz="2400" b="1" dirty="0"/>
              <a:t>Объекты интеллектуальной собственности в Республике Беларусь.</a:t>
            </a:r>
          </a:p>
          <a:p>
            <a:r>
              <a:rPr lang="ru-RU" sz="2400" b="1" dirty="0" smtClean="0"/>
              <a:t>Авторское право.</a:t>
            </a:r>
          </a:p>
          <a:p>
            <a:r>
              <a:rPr lang="ru-RU" sz="2400" b="1" dirty="0" smtClean="0"/>
              <a:t>Смежные права. </a:t>
            </a:r>
            <a:endParaRPr lang="ru-RU" sz="2400" b="1" dirty="0"/>
          </a:p>
          <a:p>
            <a:r>
              <a:rPr lang="ru-RU" sz="2400" b="1" dirty="0" smtClean="0"/>
              <a:t>Основные положения.</a:t>
            </a:r>
            <a:endParaRPr lang="ru-RU" sz="2400" b="1" dirty="0"/>
          </a:p>
          <a:p>
            <a:r>
              <a:rPr lang="ru-RU" sz="2400" b="1" dirty="0" smtClean="0"/>
              <a:t>Сроки действия.</a:t>
            </a:r>
            <a:r>
              <a:rPr lang="ru-RU" sz="2400" b="1" dirty="0"/>
              <a:t/>
            </a:r>
            <a:br>
              <a:rPr lang="ru-RU" sz="2400" b="1" dirty="0"/>
            </a:br>
            <a:endParaRPr lang="ru-RU" sz="2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00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0CB691-C623-441F-9C81-51BA2ED0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Интеллектуальная собственность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579881-31C8-4C61-814D-2275CA5FB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46852"/>
            <a:ext cx="8915400" cy="3764370"/>
          </a:xfrm>
        </p:spPr>
        <p:txBody>
          <a:bodyPr>
            <a:normAutofit/>
          </a:bodyPr>
          <a:lstStyle/>
          <a:p>
            <a:r>
              <a:rPr lang="ru-RU" sz="2400" b="1" dirty="0"/>
              <a:t>Интеллектуальная деятельность </a:t>
            </a:r>
            <a:r>
              <a:rPr lang="ru-RU" sz="2400" dirty="0"/>
              <a:t>- это умственная (мыслительная, духовная, творческая) деятельность человека в области науки, техники, литературы, искусства и художественного конструирования (дизайна). </a:t>
            </a:r>
          </a:p>
        </p:txBody>
      </p:sp>
    </p:spTree>
    <p:extLst>
      <p:ext uri="{BB962C8B-B14F-4D97-AF65-F5344CB8AC3E}">
        <p14:creationId xmlns:p14="http://schemas.microsoft.com/office/powerpoint/2010/main" val="303054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B68DF1-0E8B-484E-BC77-B1FD7333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Признаки интеллектуальной деятельности:</a:t>
            </a:r>
            <a:endParaRPr lang="ru-BY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66B3C1-8797-4851-BA06-A71B8CB2A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1) интеллектуальная деятельность носит идеальный характер; </a:t>
            </a:r>
          </a:p>
          <a:p>
            <a:r>
              <a:rPr lang="ru-RU" dirty="0"/>
              <a:t>2) результатом интеллектуальной деятельности является выраженный в объективной форме ее продукт, именуемый в зависимости от его характера произведением науки, литературы, искусства, изобретением или промышленным образцом; </a:t>
            </a:r>
          </a:p>
          <a:p>
            <a:r>
              <a:rPr lang="ru-RU" dirty="0"/>
              <a:t>3) результаты интеллектуальной деятельности в отличие от объектов вещных прав имеют идеальную природу;</a:t>
            </a:r>
          </a:p>
          <a:p>
            <a:r>
              <a:rPr lang="ru-RU" dirty="0"/>
              <a:t>4) продуктом интеллектуальной деятельности могут быть средства индивидуализации юридического лица или индивидуального предпринимателя, а также индивидуализации выполняемых работ или услуг (фирменные наименования, товарные знаки, знаки обслуживания и наименования мест происхождения товаров).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47426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80374-0E8A-41A8-944A-7CE32787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Объект интеллектуальной собственности</a:t>
            </a:r>
            <a:endParaRPr lang="ru-BY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548E65-7038-4A49-8658-AEB04E51E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Объект интеллектуальной собственности </a:t>
            </a:r>
            <a:r>
              <a:rPr lang="ru-RU" sz="2800" dirty="0"/>
              <a:t>– это материализованный результат нематериального по своей природе мыслительного процесса. </a:t>
            </a:r>
            <a:endParaRPr lang="ru-BY" sz="2800" dirty="0"/>
          </a:p>
        </p:txBody>
      </p:sp>
    </p:spTree>
    <p:extLst>
      <p:ext uri="{BB962C8B-B14F-4D97-AF65-F5344CB8AC3E}">
        <p14:creationId xmlns:p14="http://schemas.microsoft.com/office/powerpoint/2010/main" val="397236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F48823-B00F-40F2-80B9-DE373679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К объектам интеллектуальной собственности в Республике Беларусь относятся:</a:t>
            </a:r>
            <a:endParaRPr lang="ru-BY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3CE9FA-82E1-453E-88E7-047E1B0DC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1) результаты интеллектуальной деятельности:</a:t>
            </a:r>
          </a:p>
          <a:p>
            <a:r>
              <a:rPr lang="ru-RU" dirty="0"/>
              <a:t>– объекты авторского права и смежных прав.</a:t>
            </a:r>
          </a:p>
          <a:p>
            <a:r>
              <a:rPr lang="ru-RU" dirty="0"/>
              <a:t>– объекты патентного права.</a:t>
            </a:r>
          </a:p>
          <a:p>
            <a:r>
              <a:rPr lang="ru-RU" dirty="0"/>
              <a:t>2) средства индивидуализации участников гражданского оборота, товаров, работ или услуг.</a:t>
            </a:r>
          </a:p>
          <a:p>
            <a:r>
              <a:rPr lang="ru-RU" dirty="0"/>
              <a:t>3) другие результаты интеллектуальной деятельности и средства индивидуализации участников гражданского оборота, товаров, работ или услуг в случаях, предусмотренных Гражданским кодексом РБ и иными законодательными актами.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8069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7CE6C-7B0E-4451-B9D7-2A77B2A60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Интеллектуальную собственность делят на две составляющие: </a:t>
            </a:r>
            <a:br>
              <a:rPr lang="ru-RU" b="1" dirty="0"/>
            </a:br>
            <a:endParaRPr lang="ru-BY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D8C6DD-FBDF-42F7-BE51-F844A055E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1) промышленную собственность; 2) авторское право</a:t>
            </a:r>
          </a:p>
          <a:p>
            <a:r>
              <a:rPr lang="ru-RU" sz="2400" dirty="0"/>
              <a:t>К промышленной собственности относятся промышленные образцы, изобретения, полезные модели, товарные знаки, знаки обслуживания и фирменные наименования. </a:t>
            </a:r>
          </a:p>
          <a:p>
            <a:r>
              <a:rPr lang="ru-RU" sz="2400" dirty="0"/>
              <a:t>Авторское право относится к произведениям искусства, литературным и музыкальным произведениям, творениям кинематографии, а также к научным произведениям.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50043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F5BD8-4370-463D-81BD-7C6C0893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ru-BY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20A055-C235-4806-B7FB-F6A987A6A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5400" b="1" dirty="0"/>
              <a:t>Объекты промышленной собственности</a:t>
            </a:r>
            <a:endParaRPr lang="ru-BY" sz="5400" b="1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82217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CE4B8-19F9-4B27-B0C1-002A30BF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Систему белорусского права интеллектуальной собственности (ИС) составляют следующие институты: </a:t>
            </a:r>
            <a:endParaRPr lang="ru-BY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5CF999-02EC-4DC1-9908-F9B555D3B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а) авторское право;</a:t>
            </a:r>
          </a:p>
          <a:p>
            <a:r>
              <a:rPr lang="ru-RU" dirty="0"/>
              <a:t> б) права, смежные с авторским; </a:t>
            </a:r>
          </a:p>
          <a:p>
            <a:r>
              <a:rPr lang="ru-RU" dirty="0"/>
              <a:t>в) патентное право; </a:t>
            </a:r>
          </a:p>
          <a:p>
            <a:r>
              <a:rPr lang="ru-RU" dirty="0"/>
              <a:t>г) право интеллектуальной собственности на товарный знак; </a:t>
            </a:r>
          </a:p>
          <a:p>
            <a:r>
              <a:rPr lang="ru-RU" dirty="0"/>
              <a:t>д) право интеллектуальной собственности на фирменное наименование; </a:t>
            </a:r>
          </a:p>
          <a:p>
            <a:r>
              <a:rPr lang="ru-RU" dirty="0"/>
              <a:t>е) право интеллектуальной собственности на топологии интегральных схем; </a:t>
            </a:r>
          </a:p>
          <a:p>
            <a:r>
              <a:rPr lang="ru-RU" dirty="0"/>
              <a:t>ж) право интеллектуальной собственности на программы для ЭВМ и базы данных; </a:t>
            </a:r>
          </a:p>
          <a:p>
            <a:r>
              <a:rPr lang="ru-RU" dirty="0"/>
              <a:t>з) право интеллектуальной собственности на селекционные достижения; </a:t>
            </a:r>
          </a:p>
          <a:p>
            <a:r>
              <a:rPr lang="ru-RU" dirty="0"/>
              <a:t>и) правоотношения в сфере коммерческой и служебной тайны.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29371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1320</TotalTime>
  <Words>1540</Words>
  <Application>Microsoft Office PowerPoint</Application>
  <PresentationFormat>Широкоэкранный</PresentationFormat>
  <Paragraphs>151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Wingdings 3</vt:lpstr>
      <vt:lpstr>Легкий дым</vt:lpstr>
      <vt:lpstr>Основы  информационной безопасности </vt:lpstr>
      <vt:lpstr>ТЕМА:   АВТОРСКОЕ ПРАВО И ИНТЕЛЛЕКТУАЛЬНАЯ СОБСТВЕННОСТЬ 1. Законодательство в области интеллектуальной собственности. Краткий исторический очерк. Понятие «интеллектуальная собственность». Основные определения. 2. Объекты авторского права и смежных прав. Законодательство Республики Беларусь об авторском праве и смежных правах основывается на Конституции Республики Беларусь и состоит из Гражданского кодекса Республики Беларусь, Закона Республики Беларусь «Об авторском праве и смежных правах», нормативных правовых актов Президента и Правительства Республики Беларусь, других актов законодательства Республики Беларусь. 3. Промышленная собственность. Определение «Право промышленной собственности». Основные положения права промышленной собственности. </vt:lpstr>
      <vt:lpstr>Интеллектуальная собственность</vt:lpstr>
      <vt:lpstr>Признаки интеллектуальной деятельности:</vt:lpstr>
      <vt:lpstr>Объект интеллектуальной собственности</vt:lpstr>
      <vt:lpstr>К объектам интеллектуальной собственности в Республике Беларусь относятся:</vt:lpstr>
      <vt:lpstr>Интеллектуальную собственность делят на две составляющие:  </vt:lpstr>
      <vt:lpstr>Презентация PowerPoint</vt:lpstr>
      <vt:lpstr>Систему белорусского права интеллектуальной собственности (ИС) составляют следующие институты: </vt:lpstr>
      <vt:lpstr>Система источников права интеллектуальной собственности</vt:lpstr>
      <vt:lpstr>Право промышленной собственности в Республике Беларусь распространяется на:</vt:lpstr>
      <vt:lpstr> Авторское право и смежные права </vt:lpstr>
      <vt:lpstr> Основные положения авторского права </vt:lpstr>
      <vt:lpstr>По закону субъектами авторского права в части имущественных прав, кроме авторов произведений, могут быть: </vt:lpstr>
      <vt:lpstr>Классификация объектов авторского права </vt:lpstr>
      <vt:lpstr>Объекты авторского права: </vt:lpstr>
      <vt:lpstr>Не являются  объектами авторского права: </vt:lpstr>
      <vt:lpstr>Смежные права </vt:lpstr>
      <vt:lpstr>Права  авторов, исполнителей  и иных право-обладателей </vt:lpstr>
      <vt:lpstr>Личные неимущественные права: </vt:lpstr>
      <vt:lpstr>Использованием произведения признаются:  </vt:lpstr>
      <vt:lpstr>Служебное произведение</vt:lpstr>
      <vt:lpstr>Презентация PowerPoint</vt:lpstr>
      <vt:lpstr>Исполнителю в отношении его исполнения принадлежат личные неимущественные права:  </vt:lpstr>
      <vt:lpstr>Сроки действия авторского права и смежных прав 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 защиты  информации</dc:title>
  <dc:creator>Nana</dc:creator>
  <cp:lastModifiedBy>Nagezhda</cp:lastModifiedBy>
  <cp:revision>88</cp:revision>
  <dcterms:created xsi:type="dcterms:W3CDTF">2021-02-03T09:19:28Z</dcterms:created>
  <dcterms:modified xsi:type="dcterms:W3CDTF">2022-11-28T09:48:06Z</dcterms:modified>
</cp:coreProperties>
</file>