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Montserrat Semi-Bold Bold" charset="-52"/>
      <p:regular r:id="rId14"/>
    </p:embeddedFont>
    <p:embeddedFont>
      <p:font typeface="Montserrat" charset="-52"/>
      <p:regular r:id="rId15"/>
    </p:embeddedFont>
    <p:embeddedFont>
      <p:font typeface="Montserrat Semi-Bold" charset="-52"/>
      <p:regular r:id="rId16"/>
    </p:embeddedFont>
    <p:embeddedFont>
      <p:font typeface="Pacifico" charset="-52"/>
      <p:regular r:id="rId17"/>
    </p:embeddedFont>
    <p:embeddedFont>
      <p:font typeface="Montserrat Bold" charset="-52"/>
      <p:regular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-1906" y="-7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08084" y="3561550"/>
            <a:ext cx="5954701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12000">
                <a:solidFill>
                  <a:srgbClr val="FFFFFF"/>
                </a:solidFill>
                <a:latin typeface="Montserrat Semi-Bold Bold"/>
              </a:rPr>
              <a:t>REDUX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75014" y="5407722"/>
            <a:ext cx="13978176" cy="1933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67"/>
              </a:lnSpc>
              <a:spcBef>
                <a:spcPct val="0"/>
              </a:spcBef>
            </a:pPr>
            <a:r>
              <a:rPr lang="en-US" sz="3690" spc="369">
                <a:solidFill>
                  <a:srgbClr val="FFFFFF"/>
                </a:solidFill>
                <a:latin typeface="Montserrat Bold"/>
              </a:rPr>
              <a:t>БИБЛИОТЕКА ДЛЯ РАБОТЫ С СОСТОЯНИЕМ ПРИЛОЖЕНИЯ. ПРОЩЕ ГОВОРЯ, ЭТО НЕКОТОРОЕ ХРАНИЛИЩЕ ДАННЫХ.</a:t>
            </a:r>
          </a:p>
        </p:txBody>
      </p:sp>
      <p:sp>
        <p:nvSpPr>
          <p:cNvPr id="4" name="AutoShape 4"/>
          <p:cNvSpPr/>
          <p:nvPr/>
        </p:nvSpPr>
        <p:spPr>
          <a:xfrm>
            <a:off x="1646084" y="-96446"/>
            <a:ext cx="9525" cy="10623253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grpSp>
        <p:nvGrpSpPr>
          <p:cNvPr id="5" name="Group 5"/>
          <p:cNvGrpSpPr/>
          <p:nvPr/>
        </p:nvGrpSpPr>
        <p:grpSpPr>
          <a:xfrm rot="-5400000">
            <a:off x="-160652" y="5065925"/>
            <a:ext cx="1948417" cy="155149"/>
            <a:chOff x="0" y="0"/>
            <a:chExt cx="1913890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9229725"/>
            <a:ext cx="1255733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 spc="199">
                <a:solidFill>
                  <a:srgbClr val="FFFFFF"/>
                </a:solidFill>
                <a:latin typeface="Montserrat Semi-Bold"/>
              </a:rPr>
              <a:t>REDUX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630400" y="2426625"/>
            <a:ext cx="2546271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dirty="0">
                <a:solidFill>
                  <a:srgbClr val="FFFFFF"/>
                </a:solidFill>
                <a:latin typeface="Montserrat Semi-Bold Bold"/>
              </a:rPr>
              <a:t>index.js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6270"/>
            <a:ext cx="9071232" cy="10280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04" r="504"/>
          <a:stretch>
            <a:fillRect/>
          </a:stretch>
        </p:blipFill>
        <p:spPr>
          <a:xfrm>
            <a:off x="2227207" y="0"/>
            <a:ext cx="13528873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33650" y="9229725"/>
            <a:ext cx="1190100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 spc="199">
                <a:solidFill>
                  <a:srgbClr val="FFFFFF"/>
                </a:solidFill>
                <a:latin typeface="Montserrat Semi-Bold"/>
              </a:rPr>
              <a:t>REDUX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925800" y="3706481"/>
            <a:ext cx="2050336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dirty="0">
                <a:solidFill>
                  <a:srgbClr val="FFFFFF"/>
                </a:solidFill>
                <a:latin typeface="Montserrat Semi-Bold Bold"/>
              </a:rPr>
              <a:t>app.js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09739" y="4002944"/>
            <a:ext cx="10977375" cy="1624776"/>
            <a:chOff x="0" y="0"/>
            <a:chExt cx="14636500" cy="216636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4636500" cy="1414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34"/>
                </a:lnSpc>
              </a:pPr>
              <a:r>
                <a:rPr lang="en-US" sz="7195">
                  <a:solidFill>
                    <a:srgbClr val="E8E8E8"/>
                  </a:solidFill>
                  <a:latin typeface="Montserrat Semi-Bold"/>
                </a:rPr>
                <a:t>Спасибо за внимание</a:t>
              </a:r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5821748" y="2048704"/>
              <a:ext cx="2993003" cy="117664"/>
              <a:chOff x="0" y="0"/>
              <a:chExt cx="3876570" cy="152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87657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876570" h="152400">
                    <a:moveTo>
                      <a:pt x="0" y="0"/>
                    </a:moveTo>
                    <a:lnTo>
                      <a:pt x="3876570" y="0"/>
                    </a:lnTo>
                    <a:lnTo>
                      <a:pt x="3876570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BF2D00"/>
              </a:solidFill>
            </p:spPr>
          </p:sp>
        </p:grpSp>
      </p:grpSp>
      <p:sp>
        <p:nvSpPr>
          <p:cNvPr id="6" name="AutoShape 6"/>
          <p:cNvSpPr/>
          <p:nvPr/>
        </p:nvSpPr>
        <p:spPr>
          <a:xfrm rot="5400000">
            <a:off x="9293664" y="-1083786"/>
            <a:ext cx="9525" cy="18889356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sp>
        <p:nvSpPr>
          <p:cNvPr id="7" name="TextBox 7"/>
          <p:cNvSpPr txBox="1"/>
          <p:nvPr/>
        </p:nvSpPr>
        <p:spPr>
          <a:xfrm>
            <a:off x="1028700" y="9014998"/>
            <a:ext cx="358572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 spc="199">
                <a:solidFill>
                  <a:srgbClr val="FFFFFF"/>
                </a:solidFill>
                <a:latin typeface="Montserrat Semi-Bold"/>
              </a:rPr>
              <a:t>REDUX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966563" y="381000"/>
            <a:ext cx="8018622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 spc="400">
                <a:solidFill>
                  <a:srgbClr val="303030"/>
                </a:solidFill>
                <a:latin typeface="Montserrat Semi-Bold"/>
              </a:rPr>
              <a:t>ДЛЯ ЧЕГО НУЖЕН REDUX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80813" y="1394481"/>
            <a:ext cx="14778487" cy="822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60"/>
              </a:lnSpc>
            </a:pP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1)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для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управления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состоянием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приложения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,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работающего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с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большим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количеством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данных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;</a:t>
            </a:r>
          </a:p>
          <a:p>
            <a:pPr>
              <a:lnSpc>
                <a:spcPts val="3660"/>
              </a:lnSpc>
            </a:pPr>
            <a:endParaRPr lang="en-US" sz="3050" dirty="0">
              <a:solidFill>
                <a:srgbClr val="303030"/>
              </a:solidFill>
              <a:latin typeface="Montserrat Semi-Bold Bold"/>
            </a:endParaRPr>
          </a:p>
          <a:p>
            <a:pPr>
              <a:lnSpc>
                <a:spcPts val="3660"/>
              </a:lnSpc>
            </a:pPr>
            <a:r>
              <a:rPr lang="en-US" sz="3050" dirty="0">
                <a:solidFill>
                  <a:srgbClr val="303030"/>
                </a:solidFill>
                <a:latin typeface="Montserrat Semi-Bold"/>
              </a:rPr>
              <a:t>2)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удобной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замены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встроенных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средств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работы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с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состоянием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в React;</a:t>
            </a:r>
          </a:p>
          <a:p>
            <a:pPr>
              <a:lnSpc>
                <a:spcPts val="3660"/>
              </a:lnSpc>
            </a:pPr>
            <a:endParaRPr lang="en-US" sz="3050" dirty="0">
              <a:solidFill>
                <a:srgbClr val="303030"/>
              </a:solidFill>
              <a:latin typeface="Montserrat Semi-Bold Bold"/>
            </a:endParaRPr>
          </a:p>
          <a:p>
            <a:pPr>
              <a:lnSpc>
                <a:spcPts val="3660"/>
              </a:lnSpc>
            </a:pPr>
            <a:r>
              <a:rPr lang="en-US" sz="3050" dirty="0">
                <a:solidFill>
                  <a:srgbClr val="303030"/>
                </a:solidFill>
                <a:latin typeface="Montserrat Semi-Bold"/>
              </a:rPr>
              <a:t>3)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более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легкого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масштабирования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приложения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,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его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преобразования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под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разные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задачи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;</a:t>
            </a:r>
          </a:p>
          <a:p>
            <a:pPr>
              <a:lnSpc>
                <a:spcPts val="3660"/>
              </a:lnSpc>
            </a:pPr>
            <a:endParaRPr lang="en-US" sz="3050" dirty="0">
              <a:solidFill>
                <a:srgbClr val="303030"/>
              </a:solidFill>
              <a:latin typeface="Montserrat Semi-Bold Bold"/>
            </a:endParaRPr>
          </a:p>
          <a:p>
            <a:pPr>
              <a:lnSpc>
                <a:spcPts val="3660"/>
              </a:lnSpc>
            </a:pPr>
            <a:r>
              <a:rPr lang="en-US" sz="3050" dirty="0">
                <a:solidFill>
                  <a:srgbClr val="303030"/>
                </a:solidFill>
                <a:latin typeface="Montserrat Semi-Bold"/>
              </a:rPr>
              <a:t>4)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избавления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от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ошибок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,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связанных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с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беспорядком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в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объекте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состояния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;</a:t>
            </a:r>
          </a:p>
          <a:p>
            <a:pPr>
              <a:lnSpc>
                <a:spcPts val="3660"/>
              </a:lnSpc>
            </a:pPr>
            <a:endParaRPr lang="en-US" sz="3050" dirty="0">
              <a:solidFill>
                <a:srgbClr val="303030"/>
              </a:solidFill>
              <a:latin typeface="Montserrat Semi-Bold Bold"/>
            </a:endParaRPr>
          </a:p>
          <a:p>
            <a:pPr>
              <a:lnSpc>
                <a:spcPts val="3660"/>
              </a:lnSpc>
            </a:pPr>
            <a:r>
              <a:rPr lang="en-US" sz="3050" dirty="0">
                <a:solidFill>
                  <a:srgbClr val="303030"/>
                </a:solidFill>
                <a:latin typeface="Montserrat Semi-Bold"/>
              </a:rPr>
              <a:t>5)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предсказуемости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и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понятности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работы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приложения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;</a:t>
            </a:r>
          </a:p>
          <a:p>
            <a:pPr>
              <a:lnSpc>
                <a:spcPts val="3660"/>
              </a:lnSpc>
            </a:pPr>
            <a:endParaRPr lang="en-US" sz="3050" dirty="0">
              <a:solidFill>
                <a:srgbClr val="303030"/>
              </a:solidFill>
              <a:latin typeface="Montserrat Semi-Bold Bold"/>
            </a:endParaRPr>
          </a:p>
          <a:p>
            <a:pPr>
              <a:lnSpc>
                <a:spcPts val="3660"/>
              </a:lnSpc>
            </a:pPr>
            <a:r>
              <a:rPr lang="en-US" sz="3050" dirty="0">
                <a:solidFill>
                  <a:srgbClr val="303030"/>
                </a:solidFill>
                <a:latin typeface="Montserrat Semi-Bold"/>
              </a:rPr>
              <a:t>6)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более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простой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отладки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и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доработки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;</a:t>
            </a:r>
          </a:p>
          <a:p>
            <a:pPr>
              <a:lnSpc>
                <a:spcPts val="3660"/>
              </a:lnSpc>
            </a:pPr>
            <a:endParaRPr lang="en-US" sz="3050" dirty="0">
              <a:solidFill>
                <a:srgbClr val="303030"/>
              </a:solidFill>
              <a:latin typeface="Montserrat Semi-Bold Bold"/>
            </a:endParaRPr>
          </a:p>
          <a:p>
            <a:pPr>
              <a:lnSpc>
                <a:spcPts val="3660"/>
              </a:lnSpc>
            </a:pPr>
            <a:r>
              <a:rPr lang="en-US" sz="3050" dirty="0">
                <a:solidFill>
                  <a:srgbClr val="303030"/>
                </a:solidFill>
                <a:latin typeface="Montserrat Semi-Bold"/>
              </a:rPr>
              <a:t>7)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повышения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производительности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и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работоспособности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3050" dirty="0" err="1">
                <a:solidFill>
                  <a:srgbClr val="303030"/>
                </a:solidFill>
                <a:latin typeface="Montserrat Semi-Bold Bold"/>
              </a:rPr>
              <a:t>программы</a:t>
            </a:r>
            <a:r>
              <a:rPr lang="en-US" sz="3050" dirty="0">
                <a:solidFill>
                  <a:srgbClr val="303030"/>
                </a:solidFill>
                <a:latin typeface="Montserrat Semi-Bold Bold"/>
              </a:rPr>
              <a:t>.</a:t>
            </a:r>
          </a:p>
          <a:p>
            <a:pPr>
              <a:lnSpc>
                <a:spcPts val="3660"/>
              </a:lnSpc>
            </a:pPr>
            <a:endParaRPr lang="en-US" sz="3050" dirty="0">
              <a:solidFill>
                <a:srgbClr val="303030"/>
              </a:solidFill>
              <a:latin typeface="Montserrat Semi-Bold Bold"/>
            </a:endParaRPr>
          </a:p>
        </p:txBody>
      </p:sp>
      <p:sp>
        <p:nvSpPr>
          <p:cNvPr id="5" name="AutoShape 5"/>
          <p:cNvSpPr/>
          <p:nvPr/>
        </p:nvSpPr>
        <p:spPr>
          <a:xfrm rot="5400000">
            <a:off x="8971111" y="246210"/>
            <a:ext cx="9525" cy="1862425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TextBox 6"/>
          <p:cNvSpPr txBox="1"/>
          <p:nvPr/>
        </p:nvSpPr>
        <p:spPr>
          <a:xfrm>
            <a:off x="1028700" y="9595506"/>
            <a:ext cx="1452113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 spc="199">
                <a:solidFill>
                  <a:srgbClr val="303030"/>
                </a:solidFill>
                <a:latin typeface="Montserrat Semi-Bold"/>
              </a:rPr>
              <a:t>REDUX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20436"/>
            <a:ext cx="6760410" cy="2860439"/>
            <a:chOff x="0" y="0"/>
            <a:chExt cx="9013880" cy="381391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533663" cy="122123"/>
              <a:chOff x="0" y="0"/>
              <a:chExt cx="1913890" cy="152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5240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BF2D00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0" y="2062706"/>
              <a:ext cx="8123087" cy="1627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78"/>
                </a:lnSpc>
              </a:pPr>
              <a:r>
                <a:rPr lang="en-US" sz="1556">
                  <a:solidFill>
                    <a:srgbClr val="E6E6E6"/>
                  </a:solidFill>
                  <a:latin typeface="Montserrat"/>
                </a:rPr>
                <a:t>Redux реализован просто и элегантно, мало весит и при этом эффективно управляет состоянием. Его основную функциональность можно уместить в десять строчек кода. Пользоваться Redux удобнее, чем самостоятельно писать менеджер состояний.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55148"/>
              <a:ext cx="1925651" cy="464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 Semi-Bold"/>
                </a:rPr>
                <a:t>01.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15462"/>
              <a:ext cx="9013880" cy="419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Montserrat Semi-Bold Bold"/>
                </a:rPr>
                <a:t>Лёгкая работа с состоянием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6195932"/>
            <a:ext cx="6500090" cy="2588952"/>
            <a:chOff x="0" y="0"/>
            <a:chExt cx="8666787" cy="3451936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533663" cy="122123"/>
              <a:chOff x="0" y="0"/>
              <a:chExt cx="1913890" cy="152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5240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BF2D00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0" y="428866"/>
              <a:ext cx="1925651" cy="464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 Semi-Bold"/>
                </a:rPr>
                <a:t>02.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113593"/>
              <a:ext cx="8666787" cy="1627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78"/>
                </a:lnSpc>
              </a:pPr>
              <a:r>
                <a:rPr lang="en-US" sz="1556">
                  <a:solidFill>
                    <a:srgbClr val="E6E6E6"/>
                  </a:solidFill>
                  <a:latin typeface="Montserrat"/>
                </a:rPr>
                <a:t>Redux часто используют в связке с React, потому что в React не очень удобный встроенный алгоритм для управления состояниями. Его особенности приводят к тому, что приложение становится тяжело масштабировать. Redux решает эту проблему.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52423"/>
              <a:ext cx="7883759" cy="419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Montserrat Semi-Bold Bold"/>
                </a:rPr>
                <a:t>Упрощение мастшабирования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 rot="5400000">
            <a:off x="9136508" y="-7008671"/>
            <a:ext cx="14984" cy="18288000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sp>
        <p:nvSpPr>
          <p:cNvPr id="15" name="TextBox 15"/>
          <p:cNvSpPr txBox="1"/>
          <p:nvPr/>
        </p:nvSpPr>
        <p:spPr>
          <a:xfrm>
            <a:off x="5950634" y="822733"/>
            <a:ext cx="6386731" cy="61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>
                <a:solidFill>
                  <a:srgbClr val="E6E6E6"/>
                </a:solidFill>
                <a:latin typeface="Montserrat Semi-Bold"/>
              </a:rPr>
              <a:t>Преимущества Redux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9471367"/>
            <a:ext cx="1151765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 spc="199">
                <a:solidFill>
                  <a:srgbClr val="FFFFFF"/>
                </a:solidFill>
                <a:latin typeface="Montserrat Semi-Bold"/>
              </a:rPr>
              <a:t>REDUX</a:t>
            </a:r>
          </a:p>
        </p:txBody>
      </p:sp>
      <p:sp>
        <p:nvSpPr>
          <p:cNvPr id="17" name="AutoShape 17"/>
          <p:cNvSpPr/>
          <p:nvPr/>
        </p:nvSpPr>
        <p:spPr>
          <a:xfrm>
            <a:off x="9144000" y="2127838"/>
            <a:ext cx="9525" cy="8072269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grpSp>
        <p:nvGrpSpPr>
          <p:cNvPr id="24" name="Group 24"/>
          <p:cNvGrpSpPr/>
          <p:nvPr/>
        </p:nvGrpSpPr>
        <p:grpSpPr>
          <a:xfrm>
            <a:off x="10493375" y="4154233"/>
            <a:ext cx="6500090" cy="2835125"/>
            <a:chOff x="0" y="0"/>
            <a:chExt cx="8666787" cy="3780167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533663" cy="122123"/>
              <a:chOff x="0" y="0"/>
              <a:chExt cx="1913890" cy="1524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91389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5240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BF2D00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0" y="428866"/>
              <a:ext cx="1925651" cy="462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 smtClean="0">
                  <a:solidFill>
                    <a:srgbClr val="FFFFFF"/>
                  </a:solidFill>
                  <a:latin typeface="Montserrat Semi-Bold"/>
                </a:rPr>
                <a:t>03.</a:t>
              </a:r>
              <a:endParaRPr lang="en-US" sz="2100" dirty="0">
                <a:solidFill>
                  <a:srgbClr val="FFFFFF"/>
                </a:solidFill>
                <a:latin typeface="Montserrat Semi-Bold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2111528"/>
              <a:ext cx="8666787" cy="1957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78"/>
                </a:lnSpc>
              </a:pPr>
              <a:r>
                <a:rPr lang="en-US" sz="1556">
                  <a:solidFill>
                    <a:srgbClr val="E6E6E6"/>
                  </a:solidFill>
                  <a:latin typeface="Montserrat"/>
                </a:rPr>
                <a:t>Для Redux существуют вспомогательные библиотеки и инструменты, которые сильно облегчают работу с приложениями. Компоненты модифицируют модель, описанную выше, или помогают работать с ней более гибко.</a:t>
              </a:r>
            </a:p>
            <a:p>
              <a:pPr>
                <a:lnSpc>
                  <a:spcPts val="2178"/>
                </a:lnSpc>
              </a:pPr>
              <a:r>
                <a:rPr lang="en-US" sz="1556">
                  <a:solidFill>
                    <a:srgbClr val="E6E6E6"/>
                  </a:solidFill>
                  <a:latin typeface="Montserrat"/>
                </a:rPr>
                <a:t>редукторов и другие. Структура должна быть понятной. </a:t>
              </a:r>
            </a:p>
            <a:p>
              <a:pPr>
                <a:lnSpc>
                  <a:spcPts val="2178"/>
                </a:lnSpc>
              </a:pPr>
              <a:endParaRPr lang="en-US" sz="1556">
                <a:solidFill>
                  <a:srgbClr val="E6E6E6"/>
                </a:solidFill>
                <a:latin typeface="Montserrat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1250359"/>
              <a:ext cx="7883759" cy="419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Montserrat Semi-Bold Bold"/>
                </a:rPr>
                <a:t>Множество полезных инструментов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814" r="2814" b="151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2102580">
            <a:off x="5863185" y="7952520"/>
            <a:ext cx="1360156" cy="100651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028700"/>
            <a:ext cx="5958181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4500">
                <a:solidFill>
                  <a:srgbClr val="E6E6E6"/>
                </a:solidFill>
                <a:latin typeface="Montserrat Semi-Bold"/>
              </a:rPr>
              <a:t>Какую проблему</a:t>
            </a:r>
          </a:p>
          <a:p>
            <a:pPr algn="just">
              <a:lnSpc>
                <a:spcPts val="5400"/>
              </a:lnSpc>
            </a:pPr>
            <a:r>
              <a:rPr lang="en-US" sz="4500">
                <a:solidFill>
                  <a:srgbClr val="E6E6E6"/>
                </a:solidFill>
                <a:latin typeface="Montserrat Semi-Bold"/>
              </a:rPr>
              <a:t>решает Redux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1324817" y="9165707"/>
            <a:ext cx="1086786" cy="804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55954" y="1635869"/>
            <a:ext cx="15808820" cy="7296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6115641" y="647700"/>
            <a:ext cx="6056717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E6E6E6"/>
                </a:solidFill>
                <a:latin typeface="Montserrat Semi-Bold"/>
              </a:rPr>
              <a:t>Как это работает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9471194"/>
            <a:ext cx="1296504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 spc="199">
                <a:solidFill>
                  <a:srgbClr val="FFFFFF"/>
                </a:solidFill>
                <a:latin typeface="Montserrat Semi-Bold"/>
              </a:rPr>
              <a:t>REDUX</a:t>
            </a:r>
          </a:p>
        </p:txBody>
      </p:sp>
      <p:grpSp>
        <p:nvGrpSpPr>
          <p:cNvPr id="22" name="Группа 21"/>
          <p:cNvGrpSpPr/>
          <p:nvPr/>
        </p:nvGrpSpPr>
        <p:grpSpPr>
          <a:xfrm>
            <a:off x="11200596" y="7084712"/>
            <a:ext cx="5654048" cy="2716683"/>
            <a:chOff x="11200596" y="7084712"/>
            <a:chExt cx="5654048" cy="2716683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1200596" y="7084712"/>
              <a:ext cx="1426258" cy="2716683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12626854" y="8029109"/>
              <a:ext cx="4227790" cy="147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Montserrat Semi-Bold Bold"/>
                </a:rPr>
                <a:t>Я ДИСПЕТЧЕР (DISPATCH)</a:t>
              </a:r>
            </a:p>
            <a:p>
              <a:pPr algn="ctr">
                <a:lnSpc>
                  <a:spcPts val="2940"/>
                </a:lnSpc>
              </a:pPr>
              <a:r>
                <a:rPr lang="en-US" sz="2100" dirty="0" err="1">
                  <a:solidFill>
                    <a:srgbClr val="FFFFFF"/>
                  </a:solidFill>
                  <a:latin typeface="Montserrat Semi-Bold Bold"/>
                </a:rPr>
                <a:t>Ты</a:t>
              </a:r>
              <a:r>
                <a:rPr lang="en-US" sz="2100" dirty="0">
                  <a:solidFill>
                    <a:srgbClr val="FFFFFF"/>
                  </a:solidFill>
                  <a:latin typeface="Montserrat Semi-Bold Bold"/>
                </a:rPr>
                <a:t> </a:t>
              </a:r>
              <a:r>
                <a:rPr lang="en-US" sz="2100" dirty="0" err="1">
                  <a:solidFill>
                    <a:srgbClr val="FFFFFF"/>
                  </a:solidFill>
                  <a:latin typeface="Montserrat Semi-Bold Bold"/>
                </a:rPr>
                <a:t>не</a:t>
              </a:r>
              <a:r>
                <a:rPr lang="en-US" sz="2100" dirty="0">
                  <a:solidFill>
                    <a:srgbClr val="FFFFFF"/>
                  </a:solidFill>
                  <a:latin typeface="Montserrat Semi-Bold Bold"/>
                </a:rPr>
                <a:t> </a:t>
              </a:r>
              <a:r>
                <a:rPr lang="en-US" sz="2100" dirty="0" err="1">
                  <a:solidFill>
                    <a:srgbClr val="FFFFFF"/>
                  </a:solidFill>
                  <a:latin typeface="Montserrat Semi-Bold Bold"/>
                </a:rPr>
                <a:t>можешь</a:t>
              </a:r>
              <a:r>
                <a:rPr lang="en-US" sz="2100" dirty="0">
                  <a:solidFill>
                    <a:srgbClr val="FFFFFF"/>
                  </a:solidFill>
                  <a:latin typeface="Montserrat Semi-Bold Bold"/>
                </a:rPr>
                <a:t> </a:t>
              </a:r>
              <a:r>
                <a:rPr lang="en-US" sz="2100" dirty="0" err="1">
                  <a:solidFill>
                    <a:srgbClr val="FFFFFF"/>
                  </a:solidFill>
                  <a:latin typeface="Montserrat Semi-Bold Bold"/>
                </a:rPr>
                <a:t>взять</a:t>
              </a:r>
              <a:endParaRPr lang="en-US" sz="2100" dirty="0">
                <a:solidFill>
                  <a:srgbClr val="FFFFFF"/>
                </a:solidFill>
                <a:latin typeface="Montserrat Semi-Bold Bold"/>
              </a:endParaRPr>
            </a:p>
            <a:p>
              <a:pPr algn="ct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Montserrat Semi-Bold Bold"/>
                </a:rPr>
                <a:t> </a:t>
              </a:r>
              <a:r>
                <a:rPr lang="en-US" sz="2100" dirty="0" err="1">
                  <a:solidFill>
                    <a:srgbClr val="FFFFFF"/>
                  </a:solidFill>
                  <a:latin typeface="Montserrat Semi-Bold Bold"/>
                </a:rPr>
                <a:t>деньги</a:t>
              </a:r>
              <a:r>
                <a:rPr lang="en-US" sz="2100" dirty="0">
                  <a:solidFill>
                    <a:srgbClr val="FFFFFF"/>
                  </a:solidFill>
                  <a:latin typeface="Montserrat Semi-Bold Bold"/>
                </a:rPr>
                <a:t> </a:t>
              </a:r>
              <a:r>
                <a:rPr lang="en-US" sz="2100" dirty="0" err="1">
                  <a:solidFill>
                    <a:srgbClr val="FFFFFF"/>
                  </a:solidFill>
                  <a:latin typeface="Montserrat Semi-Bold Bold"/>
                </a:rPr>
                <a:t>прямо</a:t>
              </a:r>
              <a:r>
                <a:rPr lang="en-US" sz="2100" dirty="0">
                  <a:solidFill>
                    <a:srgbClr val="FFFFFF"/>
                  </a:solidFill>
                  <a:latin typeface="Montserrat Semi-Bold Bold"/>
                </a:rPr>
                <a:t> </a:t>
              </a:r>
              <a:r>
                <a:rPr lang="en-US" sz="2100" dirty="0" err="1">
                  <a:solidFill>
                    <a:srgbClr val="FFFFFF"/>
                  </a:solidFill>
                  <a:latin typeface="Montserrat Semi-Bold Bold"/>
                </a:rPr>
                <a:t>из</a:t>
              </a:r>
              <a:r>
                <a:rPr lang="en-US" sz="2100" dirty="0">
                  <a:solidFill>
                    <a:srgbClr val="FFFFFF"/>
                  </a:solidFill>
                  <a:latin typeface="Montserrat Semi-Bold Bold"/>
                </a:rPr>
                <a:t> </a:t>
              </a:r>
              <a:r>
                <a:rPr lang="en-US" sz="2100" dirty="0" err="1">
                  <a:solidFill>
                    <a:srgbClr val="FFFFFF"/>
                  </a:solidFill>
                  <a:latin typeface="Montserrat Semi-Bold Bold"/>
                </a:rPr>
                <a:t>банка</a:t>
              </a:r>
              <a:endParaRPr lang="en-US" sz="2100" dirty="0">
                <a:solidFill>
                  <a:srgbClr val="FFFFFF"/>
                </a:solidFill>
                <a:latin typeface="Montserrat Semi-Bold Bold"/>
              </a:endParaRPr>
            </a:p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rgbClr val="FFFFFF"/>
                  </a:solidFill>
                  <a:latin typeface="Montserrat Semi-Bold Bold"/>
                </a:rPr>
                <a:t> </a:t>
              </a:r>
              <a:r>
                <a:rPr lang="en-US" sz="2100" dirty="0" err="1">
                  <a:solidFill>
                    <a:srgbClr val="FFFFFF"/>
                  </a:solidFill>
                  <a:latin typeface="Montserrat Semi-Bold Bold"/>
                </a:rPr>
                <a:t>Попроси</a:t>
              </a:r>
              <a:r>
                <a:rPr lang="en-US" sz="2100" dirty="0">
                  <a:solidFill>
                    <a:srgbClr val="FFFFFF"/>
                  </a:solidFill>
                  <a:latin typeface="Montserrat Semi-Bold Bold"/>
                </a:rPr>
                <a:t> </a:t>
              </a:r>
              <a:r>
                <a:rPr lang="en-US" sz="2100" dirty="0" err="1">
                  <a:solidFill>
                    <a:srgbClr val="FFFFFF"/>
                  </a:solidFill>
                  <a:latin typeface="Montserrat Semi-Bold Bold"/>
                </a:rPr>
                <a:t>меня</a:t>
              </a:r>
              <a:r>
                <a:rPr lang="en-US" sz="2100" dirty="0">
                  <a:solidFill>
                    <a:srgbClr val="FFFFFF"/>
                  </a:solidFill>
                  <a:latin typeface="Montserrat Semi-Bold Bold"/>
                </a:rPr>
                <a:t>, я </a:t>
              </a:r>
              <a:r>
                <a:rPr lang="en-US" sz="2100" dirty="0" err="1">
                  <a:solidFill>
                    <a:srgbClr val="FFFFFF"/>
                  </a:solidFill>
                  <a:latin typeface="Montserrat Semi-Bold Bold"/>
                </a:rPr>
                <a:t>всё</a:t>
              </a:r>
              <a:r>
                <a:rPr lang="en-US" sz="2100" dirty="0">
                  <a:solidFill>
                    <a:srgbClr val="FFFFFF"/>
                  </a:solidFill>
                  <a:latin typeface="Montserrat Semi-Bold Bold"/>
                </a:rPr>
                <a:t> </a:t>
              </a:r>
              <a:r>
                <a:rPr lang="en-US" sz="2100" dirty="0" err="1">
                  <a:solidFill>
                    <a:srgbClr val="FFFFFF"/>
                  </a:solidFill>
                  <a:latin typeface="Montserrat Semi-Bold Bold"/>
                </a:rPr>
                <a:t>сделаю</a:t>
              </a:r>
              <a:endParaRPr lang="en-US" sz="2100" dirty="0">
                <a:solidFill>
                  <a:srgbClr val="FFFFFF"/>
                </a:solidFill>
                <a:latin typeface="Montserrat Semi-Bold Bold"/>
              </a:endParaRP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620989" y="3076890"/>
            <a:ext cx="3259779" cy="3920041"/>
            <a:chOff x="7620989" y="3076890"/>
            <a:chExt cx="3259779" cy="3920041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flipH="1">
              <a:off x="7620989" y="3793355"/>
              <a:ext cx="3259779" cy="3203576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7775615" y="3076890"/>
              <a:ext cx="2816185" cy="669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dirty="0">
                  <a:solidFill>
                    <a:srgbClr val="FFFFFF"/>
                  </a:solidFill>
                  <a:latin typeface="Pacifico"/>
                </a:rPr>
                <a:t>REDUCER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2570256" y="1702333"/>
            <a:ext cx="4276190" cy="3873530"/>
            <a:chOff x="12570256" y="1702333"/>
            <a:chExt cx="4276190" cy="3873530"/>
          </a:xfrm>
        </p:grpSpPr>
        <p:sp>
          <p:nvSpPr>
            <p:cNvPr id="14" name="TextBox 14"/>
            <p:cNvSpPr txBox="1"/>
            <p:nvPr/>
          </p:nvSpPr>
          <p:spPr>
            <a:xfrm>
              <a:off x="13712691" y="4639238"/>
              <a:ext cx="1991320" cy="936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FFFFFF"/>
                  </a:solidFill>
                  <a:latin typeface="Pacifico"/>
                </a:rPr>
                <a:t>actions</a:t>
              </a:r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70256" y="1702333"/>
              <a:ext cx="4276190" cy="3485714"/>
            </a:xfrm>
            <a:prstGeom prst="rect">
              <a:avLst/>
            </a:prstGeom>
          </p:spPr>
        </p:pic>
      </p:grpSp>
      <p:grpSp>
        <p:nvGrpSpPr>
          <p:cNvPr id="19" name="Группа 18"/>
          <p:cNvGrpSpPr/>
          <p:nvPr/>
        </p:nvGrpSpPr>
        <p:grpSpPr>
          <a:xfrm>
            <a:off x="1379136" y="3543300"/>
            <a:ext cx="4761905" cy="5221139"/>
            <a:chOff x="1379136" y="3543300"/>
            <a:chExt cx="4761905" cy="5221139"/>
          </a:xfrm>
        </p:grpSpPr>
        <p:sp>
          <p:nvSpPr>
            <p:cNvPr id="13" name="TextBox 13"/>
            <p:cNvSpPr txBox="1"/>
            <p:nvPr/>
          </p:nvSpPr>
          <p:spPr>
            <a:xfrm>
              <a:off x="2192190" y="3543300"/>
              <a:ext cx="3161196" cy="9874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dirty="0">
                  <a:solidFill>
                    <a:srgbClr val="FFFFFF"/>
                  </a:solidFill>
                  <a:latin typeface="Pacifico"/>
                </a:rPr>
                <a:t>STORE</a:t>
              </a:r>
            </a:p>
          </p:txBody>
        </p:sp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136" y="4002534"/>
              <a:ext cx="4761905" cy="47619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0" y="647700"/>
            <a:ext cx="5411688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dirty="0" err="1">
                <a:solidFill>
                  <a:srgbClr val="303030"/>
                </a:solidFill>
                <a:latin typeface="Montserrat Semi-Bold"/>
              </a:rPr>
              <a:t>Подведём</a:t>
            </a:r>
            <a:r>
              <a:rPr lang="en-US" sz="50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rgbClr val="303030"/>
                </a:solidFill>
                <a:latin typeface="Montserrat Semi-Bold"/>
              </a:rPr>
              <a:t>итог</a:t>
            </a:r>
            <a:endParaRPr lang="en-US" sz="5000" dirty="0">
              <a:solidFill>
                <a:srgbClr val="303030"/>
              </a:solidFill>
              <a:latin typeface="Montserrat Semi-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72744" y="1751299"/>
            <a:ext cx="13731714" cy="764700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31576" y="9716550"/>
            <a:ext cx="1328631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sz="1999" spc="199">
                <a:solidFill>
                  <a:srgbClr val="303030"/>
                </a:solidFill>
                <a:latin typeface="Montserrat Semi-Bold"/>
              </a:rPr>
              <a:t>REDUX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88774" y="1028700"/>
            <a:ext cx="15127626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 err="1">
                <a:solidFill>
                  <a:srgbClr val="E6E6E6"/>
                </a:solidFill>
                <a:latin typeface="Montserrat Semi-Bold"/>
              </a:rPr>
              <a:t>Состояние</a:t>
            </a:r>
            <a:r>
              <a:rPr lang="en-US" sz="4200" dirty="0">
                <a:solidFill>
                  <a:srgbClr val="E6E6E6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E6E6E6"/>
                </a:solidFill>
                <a:latin typeface="Montserrat Semi-Bold"/>
              </a:rPr>
              <a:t>приложения</a:t>
            </a:r>
            <a:r>
              <a:rPr lang="en-US" sz="4200" dirty="0">
                <a:solidFill>
                  <a:srgbClr val="E6E6E6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E6E6E6"/>
                </a:solidFill>
                <a:latin typeface="Montserrat Semi-Bold"/>
              </a:rPr>
              <a:t>нельзя</a:t>
            </a:r>
            <a:r>
              <a:rPr lang="en-US" sz="4200" dirty="0">
                <a:solidFill>
                  <a:srgbClr val="E6E6E6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E6E6E6"/>
                </a:solidFill>
                <a:latin typeface="Montserrat Semi-Bold"/>
              </a:rPr>
              <a:t>изменять</a:t>
            </a:r>
            <a:r>
              <a:rPr lang="en-US" sz="4200" dirty="0">
                <a:solidFill>
                  <a:srgbClr val="E6E6E6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E6E6E6"/>
                </a:solidFill>
                <a:latin typeface="Montserrat Semi-Bold"/>
              </a:rPr>
              <a:t>напрямую</a:t>
            </a:r>
            <a:endParaRPr lang="en-US" sz="4200" dirty="0">
              <a:solidFill>
                <a:srgbClr val="E6E6E6"/>
              </a:solidFill>
              <a:latin typeface="Montserrat Semi-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7515" y="2173471"/>
            <a:ext cx="8199203" cy="655936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95047" y="9229725"/>
            <a:ext cx="1187453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 spc="199">
                <a:solidFill>
                  <a:srgbClr val="FFFFFF"/>
                </a:solidFill>
                <a:latin typeface="Montserrat Semi-Bold"/>
              </a:rPr>
              <a:t>REDUX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126237" y="2424109"/>
            <a:ext cx="5273918" cy="630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E8E8E8"/>
                </a:solidFill>
                <a:latin typeface="Montserrat Semi-Bold"/>
              </a:rPr>
              <a:t>То есть вот так: store.number += 1 — делать нельзя. Чтобы изменить store, нужно сгенерировать событие с описанием изменения.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47515" y="2173471"/>
            <a:ext cx="1890987" cy="150576"/>
            <a:chOff x="0" y="0"/>
            <a:chExt cx="1913890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9307364" y="-7030551"/>
            <a:ext cx="9525" cy="1862425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82025" y="3034604"/>
            <a:ext cx="14523949" cy="598394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4514987" y="3034604"/>
            <a:ext cx="1890987" cy="150576"/>
            <a:chOff x="0" y="0"/>
            <a:chExt cx="1913890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514098" y="1174410"/>
            <a:ext cx="15097502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Все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изменения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обрабатываются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функцией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Reducer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291</Words>
  <Application>Microsoft Office PowerPoint</Application>
  <PresentationFormat>Произвольный</PresentationFormat>
  <Paragraphs>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Montserrat Semi-Bold Bold</vt:lpstr>
      <vt:lpstr>Montserrat</vt:lpstr>
      <vt:lpstr>Montserrat Semi-Bold</vt:lpstr>
      <vt:lpstr>Pacifico</vt:lpstr>
      <vt:lpstr>Montserrat Bold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Простой Красный и Черный Образовательный Ключевые моменты Презентация</dc:title>
  <cp:lastModifiedBy>User</cp:lastModifiedBy>
  <cp:revision>3</cp:revision>
  <dcterms:created xsi:type="dcterms:W3CDTF">2006-08-16T00:00:00Z</dcterms:created>
  <dcterms:modified xsi:type="dcterms:W3CDTF">2023-05-18T08:56:58Z</dcterms:modified>
  <dc:identifier>DAFjPhNias0</dc:identifier>
</cp:coreProperties>
</file>