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300" d="100"/>
          <a:sy n="300" d="100"/>
        </p:scale>
        <p:origin x="-7020" y="-5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7DE50-8F91-2C0D-1A84-0A03FD274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B2B9C6-1366-F1D3-0A33-BB5AABC7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EC824-1071-989B-95AD-7A87862C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771CE-6D40-113E-4A37-39A1DB35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3C41D6-CF14-2ADC-580E-E7A3AEF2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1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A4380-194A-283D-1328-3A0C0E58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2B3AEB-C5D6-0562-00AC-B3F3B1B8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418FEB-8AAF-300D-A94A-8F3A57F8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4980-830F-DA07-A23A-9A833FCD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1F0C7-F083-62CB-3DB3-0060D325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03798C-C0E7-9036-5F8A-5B24F303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52518C-5D26-709B-C388-CE0A98C5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4F218B-876E-996B-0858-2A3B8361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96005-D23A-A15C-7165-945EFCD8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B9E6A-B253-3828-12A7-7E40F62F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88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79FB9-7BC8-1556-9522-2F942895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1CD8D-089E-15F9-7A39-C6A169A7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BB22D-D1C7-94F8-E00F-D9521CC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591A0-0404-AFE8-E510-61367EA9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399DA-9A3E-34F7-FB4C-AAB2CDA5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76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56E37-C50A-BD29-32D6-E41CF913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C532E6-A916-57B3-3C0E-7B873345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CF2C5-4BC3-0BEF-C62F-4A47396B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80F4D-872A-0462-40CB-23B5FBA2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DFD0F-295B-7B81-1486-07B16CA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4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B4F72-B4C7-608C-D907-46C9B91F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75CAC0-4B14-B422-7953-ED7AA49A5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D58E13-6C27-C9FC-B028-EFE45887F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50E7C4-A62E-3CED-1475-48D267F3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F88F5-4488-19DC-0782-C754054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39F45C-CA4C-BB07-7C2E-DD7E325D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0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F48B7-6EEB-588C-CF01-37F7EEB9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710264-FADF-DB97-5746-8302D778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34ABB6-3E74-22CC-2EE6-C4B2DD9C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0388DF-0E30-1636-D631-87A9D6625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EFE890-4682-6FA9-C38C-2787CF69A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5FE81-676D-D3BD-0D08-BA3E6DD0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EE422-4AA4-DF87-0C0A-3791BCC3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6C79C0-D13F-7091-3FFF-1F6DAFB6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6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0340F-4F5D-C500-37C2-0ECEBD91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8CF52E-98C4-308F-0CD7-BF056365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5B3BBA-3EC9-B516-92E0-DBD75495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8AD2FC-C793-F076-EA65-825084F9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06F4B3-5210-40EA-290D-8F2F27EE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D43F8D-C373-3D84-F1ED-3A9AE498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CD1C56-D8C4-5475-8C9A-085CB14B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75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A9EC1-111C-72BE-48D6-9A74B62E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D47B7C-BA7F-5E34-8D73-9241C4B62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AA9156-80B8-DC67-67BA-4D28376F3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A5243-3371-94DC-A883-113C2CC7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472C2F-900C-ABB6-7EF9-B8260A27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8A86A6-6F84-92E9-94D2-59B7514A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C0E09-CB21-52A9-502E-4554D743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CFA544-3A47-36B9-8CDE-13119949B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C1F3CC-243D-6B5E-6B07-8C1B0D1E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DED9E9-A11C-62FD-CEBE-71B8DAB1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481B2F-A160-5D2A-0AD3-F10D18ED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777FB4-0145-27F0-1C0D-B0152A2A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0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A3D5D-BDA4-A33E-1C1F-EFE254F8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83BD7D-9B72-3EC5-613C-ED0DB689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D45EF-EF71-ACF2-0A15-A5A65F56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9BC0-524E-4356-8999-253C41CA9DE1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806275-70BD-A2EA-F2DA-7495FF402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DB59-EE46-5A98-3BC0-8E5362AFE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5F47-12C7-427A-8502-4B657E748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4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BCC93-4DFE-18C2-9540-14428F2E0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6980" y="2458112"/>
            <a:ext cx="4798320" cy="1941775"/>
          </a:xfrm>
        </p:spPr>
        <p:txBody>
          <a:bodyPr>
            <a:noAutofit/>
          </a:bodyPr>
          <a:lstStyle/>
          <a:p>
            <a:r>
              <a:rPr lang="en-US" sz="9600" dirty="0"/>
              <a:t>React</a:t>
            </a:r>
            <a:br>
              <a:rPr lang="en-US" sz="9600" dirty="0"/>
            </a:br>
            <a:r>
              <a:rPr lang="ru-RU" sz="5400" dirty="0"/>
              <a:t>Тестирование</a:t>
            </a:r>
            <a:endParaRPr lang="ru-RU" sz="9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0C9C34-1616-545C-E827-C720A436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0" y="646883"/>
            <a:ext cx="6395671" cy="55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+mn-lt"/>
              </a:rPr>
              <a:t>Фиктивные модули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1969294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</a:rPr>
              <a:t>Некоторые модули могут неправильно работать внутри тестовой среды или совсем не нужны для теста. Подмена таких модулей фиктивными облегчит написание тестов для вашего кода.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pPr algn="just"/>
            <a:r>
              <a:rPr lang="ru-RU" dirty="0">
                <a:solidFill>
                  <a:srgbClr val="1A1A1A"/>
                </a:solidFill>
              </a:rPr>
              <a:t>Пример подмены компонента фиктивным</a:t>
            </a:r>
            <a:r>
              <a:rPr lang="en-US" dirty="0">
                <a:solidFill>
                  <a:srgbClr val="1A1A1A"/>
                </a:solidFill>
              </a:rPr>
              <a:t>:</a:t>
            </a:r>
            <a:endParaRPr lang="ru-RU" dirty="0">
              <a:solidFill>
                <a:srgbClr val="1A1A1A"/>
              </a:solidFill>
            </a:endParaRPr>
          </a:p>
          <a:p>
            <a:pPr algn="just"/>
            <a:endParaRPr lang="ru-RU" dirty="0">
              <a:solidFill>
                <a:srgbClr val="1A1A1A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19CF31-BA41-780C-B775-EDDB054D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3042"/>
            <a:ext cx="5543550" cy="330231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852F749-EE25-ACFE-0C78-392C0154B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307399"/>
            <a:ext cx="5162550" cy="21336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B36F018-B90F-DA6E-082E-62C97BEE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2732568"/>
            <a:ext cx="5543550" cy="330231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B136055-A8CB-BEC4-E64E-9BD3063F8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99" y="3059906"/>
            <a:ext cx="5381625" cy="26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+mn-lt"/>
              </a:rPr>
              <a:t>Таймеры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1969294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</a:rPr>
              <a:t>Ваш код может использовать таймеры, например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setTimeout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, чтобы запланировать дополнительные действия в будущем. Подобный сценари</a:t>
            </a:r>
            <a:r>
              <a:rPr lang="ru-RU" dirty="0">
                <a:solidFill>
                  <a:srgbClr val="1A1A1A"/>
                </a:solidFill>
              </a:rPr>
              <a:t>й можно протестировать аналогично с использованием фиктивных модулей.</a:t>
            </a:r>
            <a:endParaRPr lang="ru-RU" b="0" i="0" dirty="0">
              <a:solidFill>
                <a:srgbClr val="1A1A1A"/>
              </a:solidFill>
              <a:effectLst/>
            </a:endParaRPr>
          </a:p>
          <a:p>
            <a:pPr algn="just"/>
            <a:r>
              <a:rPr lang="ru-RU" dirty="0">
                <a:solidFill>
                  <a:srgbClr val="1A1A1A"/>
                </a:solidFill>
              </a:rPr>
              <a:t>Пример с использованием фиктивных таймеров </a:t>
            </a:r>
            <a:r>
              <a:rPr lang="en-US" dirty="0">
                <a:solidFill>
                  <a:srgbClr val="1A1A1A"/>
                </a:solidFill>
              </a:rPr>
              <a:t>Jest:</a:t>
            </a:r>
            <a:endParaRPr lang="ru-RU" dirty="0">
              <a:solidFill>
                <a:srgbClr val="1A1A1A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19CF31-BA41-780C-B775-EDDB054DE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2471559"/>
            <a:ext cx="5981700" cy="39292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C3B493-5FC8-6DFA-D035-7E93331A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50" y="2964656"/>
            <a:ext cx="3933825" cy="28670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906000-C21B-739C-8436-B94BB963A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3328987"/>
            <a:ext cx="228600" cy="20002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A04C6F9-A772-65D9-07D6-599B39C14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2825353"/>
            <a:ext cx="2000250" cy="2095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651EDCB-ED22-0AC6-4FDB-86D9BDD3F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225" y="2978943"/>
            <a:ext cx="20002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+mn-lt"/>
              </a:rPr>
              <a:t>Тестирование снимками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</a:rPr>
              <a:t>Фреймворки, такие как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Jest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, позволяют сохранять «снимки» данных используя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toMatchSnapshot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/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toMatchInlineSnapshot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. С их помощью мы можем «сохранить» результат рендера компонента и убедиться, что изменение в нём явно отражено в снимке. </a:t>
            </a:r>
          </a:p>
          <a:p>
            <a:pPr algn="just"/>
            <a:endParaRPr lang="ru-RU" dirty="0">
              <a:solidFill>
                <a:srgbClr val="1A1A1A"/>
              </a:solidFill>
            </a:endParaRPr>
          </a:p>
          <a:p>
            <a:pPr algn="just"/>
            <a:endParaRPr lang="ru-RU" dirty="0">
              <a:solidFill>
                <a:srgbClr val="1A1A1A"/>
              </a:solidFill>
            </a:endParaRPr>
          </a:p>
          <a:p>
            <a:pPr algn="just"/>
            <a:endParaRPr lang="ru-RU" dirty="0">
              <a:solidFill>
                <a:srgbClr val="1A1A1A"/>
              </a:solidFill>
            </a:endParaRPr>
          </a:p>
          <a:p>
            <a:pPr algn="just"/>
            <a:r>
              <a:rPr lang="ru-RU" dirty="0">
                <a:solidFill>
                  <a:srgbClr val="1A1A1A"/>
                </a:solidFill>
              </a:rPr>
              <a:t>	В большинстве случаев лучше проверять </a:t>
            </a:r>
            <a:r>
              <a:rPr lang="ru-RU" b="1" dirty="0">
                <a:solidFill>
                  <a:srgbClr val="1A1A1A"/>
                </a:solidFill>
              </a:rPr>
              <a:t>специфические</a:t>
            </a:r>
            <a:r>
              <a:rPr lang="ru-RU" dirty="0">
                <a:solidFill>
                  <a:srgbClr val="1A1A1A"/>
                </a:solidFill>
              </a:rPr>
              <a:t> вероятные результаты, чем использовать снимки. Этот тип тестов опирается на внутреннюю реализацию компонентов, в результате тесты легко ломаются и команды начинают уделять меньше внимания поломкам в снимках. Выборочная подмена дочерних компонентов поможет снизить размер снимков и сделает их код более читаемым для коллег.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971A43-C084-F9F1-E7EB-E5E36254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45518"/>
            <a:ext cx="8001000" cy="1574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23FD6F-39AF-6B08-C977-072F5BFE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227" y="2486024"/>
            <a:ext cx="7643345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+mn-lt"/>
              </a:rPr>
              <a:t>Несколько рендереров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</a:rPr>
              <a:t>В редких случаях вы можете запустить тест компонента, который использует несколько рендереров. Например, можно запускать тесты снимками для компонента с помощью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react-test-renderer</a:t>
            </a:r>
            <a:r>
              <a:rPr lang="ru-RU" b="0" i="0" dirty="0">
                <a:solidFill>
                  <a:srgbClr val="1A1A1A"/>
                </a:solidFill>
                <a:effectLst/>
              </a:rPr>
              <a:t>, который использует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render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из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react-dom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внутри дочернего компонента для рендера некоторого содержимого. В этом случае можно обернуть обновления функциями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act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() в соответствии с их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рендерами</a:t>
            </a:r>
            <a:r>
              <a:rPr lang="ru-RU" b="0" i="0" dirty="0">
                <a:solidFill>
                  <a:srgbClr val="1A1A1A"/>
                </a:solidFill>
                <a:effectLst/>
              </a:rPr>
              <a:t>.</a:t>
            </a:r>
            <a:endParaRPr lang="ru-RU" dirty="0">
              <a:solidFill>
                <a:srgbClr val="1A1A1A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971A43-C084-F9F1-E7EB-E5E36254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55168"/>
            <a:ext cx="8001000" cy="15740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B83DF8-5D07-C079-12BA-6A4C9309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12" y="3456383"/>
            <a:ext cx="343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+mn-lt"/>
              </a:rPr>
              <a:t>«Сквозные» тесты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1A1A1A"/>
                </a:solidFill>
                <a:effectLst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</a:rPr>
              <a:t>«Сквозные» тесты полезны при тестировании длинных последовательностей действий, особенно тех, что важны для бизнеса (таких как платежи или регистрация пользователей). Для таких тестов, вы скорее всего, хотите протестировать рендеринг всего приложения в настоящем браузере, получение данных из настоящих API, использование сессий и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кук</a:t>
            </a:r>
            <a:r>
              <a:rPr lang="ru-RU" b="0" i="0" dirty="0">
                <a:solidFill>
                  <a:srgbClr val="1A1A1A"/>
                </a:solidFill>
                <a:effectLst/>
              </a:rPr>
              <a:t>, переходы по ссылкам. Ещё вы, возможно, захотите проверить вероятный результат не только состояния DOM, но и сохранения данных (например, проверить были ли изменения сохранены в базе данных).</a:t>
            </a:r>
            <a:endParaRPr lang="ru-RU" dirty="0">
              <a:solidFill>
                <a:srgbClr val="1A1A1A"/>
              </a:solidFill>
            </a:endParaRPr>
          </a:p>
          <a:p>
            <a:pPr algn="just"/>
            <a:r>
              <a:rPr lang="ru-RU" dirty="0">
                <a:solidFill>
                  <a:srgbClr val="1A1A1A"/>
                </a:solidFill>
              </a:rPr>
              <a:t>	В этом случае вам стоит использовать фреймворк </a:t>
            </a:r>
            <a:r>
              <a:rPr lang="ru-RU" dirty="0" err="1">
                <a:solidFill>
                  <a:srgbClr val="1A1A1A"/>
                </a:solidFill>
              </a:rPr>
              <a:t>Cypress</a:t>
            </a:r>
            <a:r>
              <a:rPr lang="ru-RU" dirty="0">
                <a:solidFill>
                  <a:srgbClr val="1A1A1A"/>
                </a:solidFill>
              </a:rPr>
              <a:t>, </a:t>
            </a:r>
            <a:r>
              <a:rPr lang="ru-RU" dirty="0" err="1">
                <a:solidFill>
                  <a:srgbClr val="1A1A1A"/>
                </a:solidFill>
              </a:rPr>
              <a:t>Playwright</a:t>
            </a:r>
            <a:r>
              <a:rPr lang="ru-RU" dirty="0">
                <a:solidFill>
                  <a:srgbClr val="1A1A1A"/>
                </a:solidFill>
              </a:rPr>
              <a:t> или библиотеку </a:t>
            </a:r>
            <a:r>
              <a:rPr lang="ru-RU" dirty="0" err="1">
                <a:solidFill>
                  <a:srgbClr val="1A1A1A"/>
                </a:solidFill>
              </a:rPr>
              <a:t>Puppeteer</a:t>
            </a:r>
            <a:r>
              <a:rPr lang="ru-RU" dirty="0">
                <a:solidFill>
                  <a:srgbClr val="1A1A1A"/>
                </a:solidFill>
              </a:rPr>
              <a:t> так вы сможете перемещаться между несколькими маршрутами и проверять вероятные побочные эффекты не только в браузере, но и, возможно, на бэкенде.</a:t>
            </a:r>
          </a:p>
        </p:txBody>
      </p:sp>
    </p:spTree>
    <p:extLst>
      <p:ext uri="{BB962C8B-B14F-4D97-AF65-F5344CB8AC3E}">
        <p14:creationId xmlns:p14="http://schemas.microsoft.com/office/powerpoint/2010/main" val="243290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95" y="296068"/>
            <a:ext cx="4249209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i="0" dirty="0">
                <a:solidFill>
                  <a:srgbClr val="282C34"/>
                </a:solidFill>
                <a:effectLst/>
                <a:latin typeface="+mn-lt"/>
              </a:rPr>
              <a:t>Основы</a:t>
            </a:r>
            <a:r>
              <a:rPr lang="ru-RU" sz="3200" b="1" i="0" dirty="0">
                <a:solidFill>
                  <a:srgbClr val="282C34"/>
                </a:solidFill>
                <a:effectLst/>
                <a:latin typeface="-apple-system"/>
              </a:rPr>
              <a:t> тестирования</a:t>
            </a:r>
            <a:endParaRPr lang="ru-RU" sz="3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1" y="1130300"/>
            <a:ext cx="11049004" cy="1229782"/>
          </a:xfrm>
        </p:spPr>
        <p:txBody>
          <a:bodyPr/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	Тестирование </a:t>
            </a:r>
            <a:r>
              <a:rPr lang="ru-RU" dirty="0" err="1">
                <a:solidFill>
                  <a:srgbClr val="000000"/>
                </a:solidFill>
              </a:rPr>
              <a:t>React</a:t>
            </a:r>
            <a:r>
              <a:rPr lang="ru-RU" dirty="0">
                <a:solidFill>
                  <a:srgbClr val="000000"/>
                </a:solidFill>
              </a:rPr>
              <a:t>-компонентов аналогично тестированию любого другого JavaScript-кода. </a:t>
            </a: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ru-RU" dirty="0">
                <a:solidFill>
                  <a:srgbClr val="000000"/>
                </a:solidFill>
              </a:rPr>
              <a:t>М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ожно выделить два основных способа тестирования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React-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компонентов: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88977-B2BD-54B3-E292-BEBCF638B26B}"/>
              </a:ext>
            </a:extLst>
          </p:cNvPr>
          <p:cNvSpPr txBox="1"/>
          <p:nvPr/>
        </p:nvSpPr>
        <p:spPr>
          <a:xfrm>
            <a:off x="431801" y="2964392"/>
            <a:ext cx="5537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Рендеринг деревьев компонентов</a:t>
            </a:r>
          </a:p>
          <a:p>
            <a:pPr algn="just"/>
            <a:r>
              <a:rPr lang="ru-RU" sz="2800" b="0" i="0" dirty="0">
                <a:solidFill>
                  <a:srgbClr val="1A1A1A"/>
                </a:solidFill>
                <a:effectLst/>
              </a:rPr>
              <a:t>в упрощенной тестовой среде и проверка их предполагаемого вывода</a:t>
            </a:r>
            <a:endParaRPr lang="ru-RU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8C4409-4F8E-5DED-EEBD-82C749FD7D17}"/>
              </a:ext>
            </a:extLst>
          </p:cNvPr>
          <p:cNvSpPr txBox="1"/>
          <p:nvPr/>
        </p:nvSpPr>
        <p:spPr>
          <a:xfrm>
            <a:off x="6502398" y="2964392"/>
            <a:ext cx="5257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/>
              <a:t>Запуск всего приложения </a:t>
            </a:r>
            <a:r>
              <a:rPr lang="ru-RU" sz="2800" b="0" i="0" dirty="0">
                <a:solidFill>
                  <a:srgbClr val="1A1A1A"/>
                </a:solidFill>
                <a:effectLst/>
              </a:rPr>
              <a:t>в реалистичной среде браузера (так называемые «сквозные» тесты).</a:t>
            </a:r>
          </a:p>
          <a:p>
            <a:pPr algn="just"/>
            <a:r>
              <a:rPr lang="ru-RU" sz="2800" dirty="0">
                <a:solidFill>
                  <a:srgbClr val="000000"/>
                </a:solidFill>
              </a:rPr>
              <a:t>    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ru-RU" sz="2800" dirty="0">
                <a:solidFill>
                  <a:srgbClr val="000000"/>
                </a:solidFill>
              </a:rPr>
              <a:t>Э</a:t>
            </a:r>
            <a:r>
              <a:rPr lang="ru-RU" sz="2800" b="0" i="0" dirty="0">
                <a:solidFill>
                  <a:srgbClr val="000000"/>
                </a:solidFill>
                <a:effectLst/>
              </a:rPr>
              <a:t>ти тесты не касаются </a:t>
            </a:r>
            <a:r>
              <a:rPr lang="ru-RU" sz="2800" b="0" i="0" dirty="0" err="1">
                <a:solidFill>
                  <a:srgbClr val="000000"/>
                </a:solidFill>
                <a:effectLst/>
              </a:rPr>
              <a:t>React</a:t>
            </a:r>
            <a:r>
              <a:rPr lang="ru-RU" sz="2800" b="0" i="0">
                <a:solidFill>
                  <a:srgbClr val="000000"/>
                </a:solidFill>
                <a:effectLst/>
              </a:rPr>
              <a:t>-компонентов </a:t>
            </a:r>
            <a:r>
              <a:rPr lang="ru-RU" sz="2800" b="0" i="0" dirty="0">
                <a:solidFill>
                  <a:srgbClr val="000000"/>
                </a:solidFill>
                <a:effectLst/>
              </a:rPr>
              <a:t>напрямую</a:t>
            </a:r>
            <a:endParaRPr lang="ru-RU" sz="2800" b="1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38ABF9C-2D87-83D3-CD37-C41698795C53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3200401" y="2360082"/>
            <a:ext cx="2755902" cy="60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ECB38FC-98DB-9192-81C9-87F69A2C6252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956303" y="2360082"/>
            <a:ext cx="3174996" cy="60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32BAD26-AF0F-5645-55AC-BEBACA21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07400" y="4830232"/>
            <a:ext cx="293993" cy="2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395" y="296068"/>
            <a:ext cx="4249209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i="0" dirty="0">
                <a:solidFill>
                  <a:srgbClr val="282C34"/>
                </a:solidFill>
                <a:effectLst/>
                <a:latin typeface="+mn-lt"/>
              </a:rPr>
              <a:t>Компромиссы</a:t>
            </a:r>
            <a:endParaRPr lang="ru-RU" sz="3200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</a:rPr>
              <a:t>Выбирая инструменты тестирования, стоит рассмотреть несколько компромиссов: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A1A1A"/>
                </a:solidFill>
                <a:effectLst/>
              </a:rPr>
              <a:t>Скорость итераций против реалистичной среды:</a:t>
            </a:r>
            <a:r>
              <a:rPr lang="ru-RU" b="0" i="0" dirty="0">
                <a:solidFill>
                  <a:srgbClr val="1A1A1A"/>
                </a:solidFill>
                <a:effectLst/>
              </a:rPr>
              <a:t> 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Одни инструменты позволяют получить быстрый цикл «внёс изменения — увидел результат», но не моделируют поведение браузера в точности. Другие инструменты могут использовать реальную среду браузера, но снижают скорость итераций и могут вызывать проблемы при непрерывной интеграции.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1A1A1A"/>
                </a:solidFill>
                <a:effectLst/>
              </a:rPr>
              <a:t>Как много фиктивных объектов использовать:</a:t>
            </a:r>
            <a:r>
              <a:rPr lang="ru-RU" b="0" i="0" dirty="0">
                <a:solidFill>
                  <a:srgbClr val="1A1A1A"/>
                </a:solidFill>
                <a:effectLst/>
              </a:rPr>
              <a:t> 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При работе с компонентами границы между «модульным» и «интеграционным» тестом выглядят размытыми. Тестируя форму, нужно ли тестировать кнопки внутри неё? Или компонент «кнопка» должен иметь свои собственные тесты? Должны ли изменения в коде кнопки ломать тест формы?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pPr algn="just"/>
            <a:r>
              <a:rPr lang="ru-RU" b="1" i="0" dirty="0">
                <a:solidFill>
                  <a:srgbClr val="1A1A1A"/>
                </a:solidFill>
                <a:effectLst/>
              </a:rPr>
              <a:t>Одни варианты ответов подойдут одним командам и продуктам, другие другим.</a:t>
            </a:r>
          </a:p>
          <a:p>
            <a:pPr algn="just"/>
            <a:endParaRPr lang="ru-RU" b="0" i="0" dirty="0">
              <a:solidFill>
                <a:srgbClr val="1A1A1A"/>
              </a:solidFill>
              <a:effectLst/>
            </a:endParaRPr>
          </a:p>
          <a:p>
            <a:pPr algn="just"/>
            <a:endParaRPr lang="ru-RU" b="0" i="0" dirty="0">
              <a:solidFill>
                <a:srgbClr val="1A1A1A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34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i="0" dirty="0">
                <a:solidFill>
                  <a:srgbClr val="282C34"/>
                </a:solidFill>
                <a:effectLst/>
                <a:latin typeface="+mn-lt"/>
              </a:rPr>
              <a:t>Рекомендуемые инструменты</a:t>
            </a:r>
            <a:endParaRPr lang="ru-RU" sz="3200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ru-RU" sz="2800" b="1" i="0" dirty="0">
                <a:solidFill>
                  <a:srgbClr val="1A1A1A"/>
                </a:solidFill>
                <a:effectLst/>
              </a:rPr>
              <a:t>	</a:t>
            </a:r>
            <a:r>
              <a:rPr lang="ru-RU" sz="2800" b="1" i="0" dirty="0" err="1">
                <a:solidFill>
                  <a:srgbClr val="1A1A1A"/>
                </a:solidFill>
                <a:effectLst/>
              </a:rPr>
              <a:t>Jest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— исполнитель тестов на JavaScript, который позволяет взаимодействовать с DOM через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jsdom</a:t>
            </a:r>
            <a:r>
              <a:rPr lang="ru-RU" b="0" i="0" dirty="0">
                <a:solidFill>
                  <a:srgbClr val="1A1A1A"/>
                </a:solidFill>
                <a:effectLst/>
              </a:rPr>
              <a:t>. Несмотря на то, что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jsdom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только приблизительно реализует работу браузера, в большинстве случаев этого достаточно для тестирования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React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-компонентов.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Jest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предлагает отличную скорость итераций вместе с мощными возможностями, например фиктивные модули и таймеры, которые дают больше контроля над исполнением кода.</a:t>
            </a:r>
            <a:endParaRPr lang="ru-RU" dirty="0">
              <a:solidFill>
                <a:srgbClr val="1A1A1A"/>
              </a:solidFill>
            </a:endParaRPr>
          </a:p>
          <a:p>
            <a:pPr algn="just"/>
            <a:endParaRPr lang="ru-RU" b="0" i="0" dirty="0">
              <a:solidFill>
                <a:srgbClr val="1A1A1A"/>
              </a:solidFill>
              <a:effectLst/>
            </a:endParaRPr>
          </a:p>
          <a:p>
            <a:pPr algn="just"/>
            <a:r>
              <a:rPr lang="ru-RU" sz="2800" b="1" i="0" dirty="0">
                <a:solidFill>
                  <a:srgbClr val="1A1A1A"/>
                </a:solidFill>
                <a:effectLst/>
              </a:rPr>
              <a:t>	</a:t>
            </a:r>
            <a:r>
              <a:rPr lang="ru-RU" sz="2800" b="1" i="0" dirty="0" err="1">
                <a:solidFill>
                  <a:srgbClr val="1A1A1A"/>
                </a:solidFill>
                <a:effectLst/>
              </a:rPr>
              <a:t>React</a:t>
            </a:r>
            <a:r>
              <a:rPr lang="ru-RU" sz="2800" b="1" i="0" dirty="0">
                <a:solidFill>
                  <a:srgbClr val="1A1A1A"/>
                </a:solidFill>
                <a:effectLst/>
              </a:rPr>
              <a:t> </a:t>
            </a:r>
            <a:r>
              <a:rPr lang="ru-RU" sz="2800" b="1" i="0" dirty="0" err="1">
                <a:solidFill>
                  <a:srgbClr val="1A1A1A"/>
                </a:solidFill>
                <a:effectLst/>
              </a:rPr>
              <a:t>Testing</a:t>
            </a:r>
            <a:r>
              <a:rPr lang="ru-RU" sz="2800" b="1" i="0" dirty="0">
                <a:solidFill>
                  <a:srgbClr val="1A1A1A"/>
                </a:solidFill>
                <a:effectLst/>
              </a:rPr>
              <a:t> Library </a:t>
            </a:r>
            <a:r>
              <a:rPr lang="ru-RU" b="0" i="0" dirty="0">
                <a:solidFill>
                  <a:srgbClr val="1A1A1A"/>
                </a:solidFill>
                <a:effectLst/>
              </a:rPr>
              <a:t>— это набор вспомогательных функций, позволяющий тестировать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React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-компоненты не полагаясь на их внутреннюю реализацию. Такой подход упрощает рефакторинг, а также подталкивает вас применять лучшие практики по улучшению доступности. Несмотря на то, что библиотека не позволяет делать «поверхностный» рендер компонента без дочерних компонентов, исполнители тестов, например,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Jest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позволяет это сделать через фиктивные модули.</a:t>
            </a:r>
          </a:p>
          <a:p>
            <a:pPr algn="just"/>
            <a:endParaRPr lang="ru-RU" b="0" i="0" dirty="0">
              <a:solidFill>
                <a:srgbClr val="1A1A1A"/>
              </a:solidFill>
              <a:effectLst/>
            </a:endParaRPr>
          </a:p>
          <a:p>
            <a:pPr algn="just"/>
            <a:endParaRPr lang="ru-RU" b="0" i="0" dirty="0">
              <a:solidFill>
                <a:srgbClr val="1A1A1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985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i="0" dirty="0">
                <a:solidFill>
                  <a:srgbClr val="282C34"/>
                </a:solidFill>
                <a:effectLst/>
                <a:latin typeface="+mn-lt"/>
              </a:rPr>
              <a:t>Подготовка/Завершение</a:t>
            </a:r>
            <a:endParaRPr lang="ru-RU" sz="3200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	Для каждого теста мы обычно хотим рендерить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React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-дерево к DOM-элементу, который прикреплён к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document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. Это важно, чтобы он мог получать DOM-события. Когда тест завершается, мы хотим «подчистить» и размонтировать дерево от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document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D758A9-F5F9-0C6D-B8A3-04E8FC9D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374"/>
            <a:ext cx="10953750" cy="413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3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act()</a:t>
            </a:r>
            <a:endParaRPr lang="ru-RU" sz="3200" b="1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	При написании UI-тестов, задачи рендеринга, пользовательских событий или получения данных могут расцениваться, как «блоки» интеграции с пользовательским интерфейсом. В пакете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react-dom</a:t>
            </a:r>
            <a:r>
              <a:rPr lang="ru-RU" b="0" i="0" dirty="0">
                <a:solidFill>
                  <a:srgbClr val="1A1A1A"/>
                </a:solidFill>
                <a:effectLst/>
              </a:rPr>
              <a:t>/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test-utils</a:t>
            </a:r>
            <a:r>
              <a:rPr lang="ru-RU" b="0" i="0" dirty="0">
                <a:solidFill>
                  <a:srgbClr val="1A1A1A"/>
                </a:solidFill>
                <a:effectLst/>
              </a:rPr>
              <a:t> есть вспомогательная функция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act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(), которая проверяет, что все обновления, связанные с этими «блоками», выполнены и применены к DOM до проверки предполагаемого вывода:</a:t>
            </a:r>
          </a:p>
          <a:p>
            <a:pPr algn="just"/>
            <a:endParaRPr lang="ru-RU" dirty="0">
              <a:solidFill>
                <a:srgbClr val="1A1A1A"/>
              </a:solidFill>
            </a:endParaRPr>
          </a:p>
          <a:p>
            <a:pPr algn="just"/>
            <a:endParaRPr lang="ru-RU" b="0" i="0" dirty="0">
              <a:solidFill>
                <a:srgbClr val="1A1A1A"/>
              </a:solidFill>
              <a:effectLst/>
            </a:endParaRPr>
          </a:p>
          <a:p>
            <a:pPr algn="just"/>
            <a:endParaRPr lang="ru-RU" dirty="0">
              <a:solidFill>
                <a:srgbClr val="1A1A1A"/>
              </a:solidFill>
            </a:endParaRPr>
          </a:p>
          <a:p>
            <a:pPr algn="just"/>
            <a:endParaRPr lang="ru-RU" dirty="0">
              <a:solidFill>
                <a:srgbClr val="1A1A1A"/>
              </a:solidFill>
            </a:endParaRPr>
          </a:p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	Это помогает приблизить ваши тесты к тому, что реальные пользователи могли бы испытывать при использовании вашего приложения. Дальнейшие примеры используют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act</a:t>
            </a:r>
            <a:r>
              <a:rPr lang="ru-RU" b="0" i="0" dirty="0">
                <a:solidFill>
                  <a:srgbClr val="1A1A1A"/>
                </a:solidFill>
                <a:effectLst/>
              </a:rPr>
              <a:t>(), чтобы обеспечить это.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122605-EE6D-4C4A-B7EC-769F93ED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2906"/>
            <a:ext cx="10982258" cy="16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1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+mn-lt"/>
              </a:rPr>
              <a:t>Рендеринг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	Как правило, вы хотите проверить правильность результата рендеринга компонента с определёнными пропсами. </a:t>
            </a:r>
          </a:p>
          <a:p>
            <a:pPr algn="just"/>
            <a:endParaRPr lang="ru-RU" b="0" i="0" dirty="0">
              <a:solidFill>
                <a:srgbClr val="1A1A1A"/>
              </a:solidFill>
              <a:effectLst/>
            </a:endParaRPr>
          </a:p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Рассмотрим простой компонент, который рендерит сообщение на основе </a:t>
            </a:r>
            <a:r>
              <a:rPr lang="ru-RU" b="0" i="0" dirty="0" err="1">
                <a:solidFill>
                  <a:srgbClr val="1A1A1A"/>
                </a:solidFill>
                <a:effectLst/>
              </a:rPr>
              <a:t>пропа</a:t>
            </a:r>
            <a:r>
              <a:rPr lang="ru-RU" b="0" i="0" dirty="0">
                <a:solidFill>
                  <a:srgbClr val="1A1A1A"/>
                </a:solidFill>
                <a:effectLst/>
              </a:rPr>
              <a:t>:</a:t>
            </a:r>
            <a:endParaRPr lang="ru-RU" dirty="0">
              <a:solidFill>
                <a:srgbClr val="1A1A1A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6F86E-758B-8588-C4B8-A84D4EAE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1769"/>
            <a:ext cx="10985076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0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5" y="289718"/>
            <a:ext cx="10953750" cy="5641976"/>
          </a:xfrm>
        </p:spPr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A1A1A"/>
                </a:solidFill>
                <a:effectLst/>
              </a:rPr>
              <a:t>	Давайте напишем тест для этого компонента: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2A7972-5404-B157-75BF-5B7BCC1B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850106"/>
            <a:ext cx="5514975" cy="23057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798BF4-816E-40F3-7CDD-9E4F0487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148" y="875192"/>
            <a:ext cx="6035352" cy="22806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BCA96F-4220-2E40-4852-89452C95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276350"/>
            <a:ext cx="2628900" cy="12001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E24FCB-C86D-9EBB-7EFE-F41EF314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603025"/>
            <a:ext cx="2628900" cy="1200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A02AE6E-2132-36EE-B2EF-DB0675BC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00150"/>
            <a:ext cx="2628900" cy="12001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4478184-8852-374D-4EB6-C2C7CF19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7" y="1627243"/>
            <a:ext cx="2628900" cy="12001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BAA5131-6A5B-0966-4F59-EDEE26D3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" y="1320486"/>
            <a:ext cx="4778375" cy="11049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93D89AE-8540-2516-8459-A8007B55B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4" y="1225235"/>
            <a:ext cx="3655611" cy="157330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D0C2165-A481-FDF0-BEF9-E3040820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17045"/>
            <a:ext cx="8762581" cy="36635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BF45F39-AE00-9B1D-8A97-B59041521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205" y="3794883"/>
            <a:ext cx="2695575" cy="24669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B90A4D5-8AC5-CCC5-7D36-36763999A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505" y="3613944"/>
            <a:ext cx="5159942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0285F-77B9-D7B5-8B3B-82B0EB2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10" y="289718"/>
            <a:ext cx="5124980" cy="4722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latin typeface="+mn-lt"/>
              </a:rPr>
              <a:t>Получение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2B355-6F0B-74BF-0695-3AEC22A59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26306"/>
            <a:ext cx="10953750" cy="5641976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1A1A1A"/>
                </a:solidFill>
                <a:effectLst/>
              </a:rPr>
              <a:t>	Вместо обращения к реальным API в своих тестах, вы можете делать </a:t>
            </a:r>
            <a:r>
              <a:rPr lang="ru-RU" b="1" i="0" dirty="0">
                <a:solidFill>
                  <a:srgbClr val="1A1A1A"/>
                </a:solidFill>
                <a:effectLst/>
              </a:rPr>
              <a:t>фиктивные запросы</a:t>
            </a:r>
            <a:r>
              <a:rPr lang="ru-RU" b="0" i="0" dirty="0">
                <a:solidFill>
                  <a:srgbClr val="1A1A1A"/>
                </a:solidFill>
                <a:effectLst/>
              </a:rPr>
              <a:t>, которые вернут подставные данные. Такие запросы предотвращают проблемы в тестах, связанные с недоступностью бэкенда, и увеличивают скорость их выполнения. </a:t>
            </a:r>
            <a:r>
              <a:rPr lang="ru-RU" dirty="0">
                <a:solidFill>
                  <a:srgbClr val="1A1A1A"/>
                </a:solidFill>
              </a:rPr>
              <a:t>Доступный пример приведен в следующем коде (подготовка </a:t>
            </a:r>
            <a:r>
              <a:rPr lang="en-US" dirty="0">
                <a:solidFill>
                  <a:srgbClr val="1A1A1A"/>
                </a:solidFill>
              </a:rPr>
              <a:t>DOM </a:t>
            </a:r>
            <a:r>
              <a:rPr lang="ru-RU" dirty="0">
                <a:solidFill>
                  <a:srgbClr val="1A1A1A"/>
                </a:solidFill>
              </a:rPr>
              <a:t>и очистка уже опущены):</a:t>
            </a:r>
            <a:endParaRPr lang="en-US" dirty="0">
              <a:solidFill>
                <a:srgbClr val="1A1A1A"/>
              </a:solidFill>
            </a:endParaRPr>
          </a:p>
          <a:p>
            <a:pPr algn="just"/>
            <a:endParaRPr lang="ru-RU" dirty="0">
              <a:solidFill>
                <a:srgbClr val="1A1A1A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BDAE63-A41F-7481-F79B-9F50B38B7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821781"/>
            <a:ext cx="5514975" cy="37465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13A12E-C568-1377-B7CB-365D5935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723" y="2846867"/>
            <a:ext cx="6035352" cy="37465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A83CA6-49A1-B119-A6C7-041203D1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574700"/>
            <a:ext cx="2628900" cy="1200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3DE1BD-AEDE-5963-C4CD-810D16DD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3292161"/>
            <a:ext cx="4778375" cy="1104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CA861E-7300-5674-5CC3-007C8CFB1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299" y="3196910"/>
            <a:ext cx="3655611" cy="15733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EA870DE-319E-ECDD-F4AF-D79A0534C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98" y="3230247"/>
            <a:ext cx="4828679" cy="292290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8005593-0012-3D58-F9E4-70918F04C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3" y="3231522"/>
            <a:ext cx="5753098" cy="22002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9B90C58-061D-90CB-471A-B9DB956373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102" y="5437834"/>
            <a:ext cx="1905000" cy="6381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7CB8A51-10C3-143B-7F3F-11CAA2BFF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0775" y="5431797"/>
            <a:ext cx="2286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77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889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Тема Office</vt:lpstr>
      <vt:lpstr>React Тестирование</vt:lpstr>
      <vt:lpstr>Основы тестирования</vt:lpstr>
      <vt:lpstr>Компромиссы</vt:lpstr>
      <vt:lpstr>Рекомендуемые инструменты</vt:lpstr>
      <vt:lpstr>Подготовка/Завершение</vt:lpstr>
      <vt:lpstr>act()</vt:lpstr>
      <vt:lpstr>Рендеринг</vt:lpstr>
      <vt:lpstr>Презентация PowerPoint</vt:lpstr>
      <vt:lpstr>Получение данных</vt:lpstr>
      <vt:lpstr>Фиктивные модули</vt:lpstr>
      <vt:lpstr>Таймеры</vt:lpstr>
      <vt:lpstr>Тестирование снимками</vt:lpstr>
      <vt:lpstr>Несколько рендереров</vt:lpstr>
      <vt:lpstr>«Сквозные» тесты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Makeyeu, Dzmitry (external - Project)</dc:creator>
  <cp:lastModifiedBy>Makeyeu, Dzmitry (external - Project)</cp:lastModifiedBy>
  <cp:revision>9</cp:revision>
  <dcterms:created xsi:type="dcterms:W3CDTF">2023-03-05T09:53:06Z</dcterms:created>
  <dcterms:modified xsi:type="dcterms:W3CDTF">2023-03-05T11:16:10Z</dcterms:modified>
</cp:coreProperties>
</file>