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2" r:id="rId2"/>
    <p:sldId id="273" r:id="rId3"/>
    <p:sldId id="274" r:id="rId4"/>
    <p:sldId id="275" r:id="rId5"/>
    <p:sldId id="271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BBD"/>
    <a:srgbClr val="68CA9E"/>
    <a:srgbClr val="41B883"/>
    <a:srgbClr val="7F8C8D"/>
    <a:srgbClr val="F6F6F6"/>
    <a:srgbClr val="35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9" autoAdjust="0"/>
  </p:normalViewPr>
  <p:slideViewPr>
    <p:cSldViewPr snapToGrid="0">
      <p:cViewPr varScale="1">
        <p:scale>
          <a:sx n="110" d="100"/>
          <a:sy n="110" d="100"/>
        </p:scale>
        <p:origin x="1614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68841-E242-4CA7-9E29-FD21A87D242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F818-27B3-4924-9E34-2718CF3107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0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F818-27B3-4924-9E34-2718CF31077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7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8BF9-FAE2-4D5D-A730-EEAAC524CDC3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0F6-5993-40E3-B874-B876237C3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3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8BF9-FAE2-4D5D-A730-EEAAC524CDC3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0F6-5993-40E3-B874-B876237C3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4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8BF9-FAE2-4D5D-A730-EEAAC524CDC3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0F6-5993-40E3-B874-B876237C3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2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8BF9-FAE2-4D5D-A730-EEAAC524CDC3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0F6-5993-40E3-B874-B876237C3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3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8BF9-FAE2-4D5D-A730-EEAAC524CDC3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0F6-5993-40E3-B874-B876237C3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62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8BF9-FAE2-4D5D-A730-EEAAC524CDC3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0F6-5993-40E3-B874-B876237C3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51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8BF9-FAE2-4D5D-A730-EEAAC524CDC3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0F6-5993-40E3-B874-B876237C3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51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8BF9-FAE2-4D5D-A730-EEAAC524CDC3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0F6-5993-40E3-B874-B876237C3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48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8BF9-FAE2-4D5D-A730-EEAAC524CDC3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0F6-5993-40E3-B874-B876237C3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15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8BF9-FAE2-4D5D-A730-EEAAC524CDC3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0F6-5993-40E3-B874-B876237C3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2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8BF9-FAE2-4D5D-A730-EEAAC524CDC3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0F6-5993-40E3-B874-B876237C3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34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8BF9-FAE2-4D5D-A730-EEAAC524CDC3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80F6-5993-40E3-B874-B876237C3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9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1%D0%B8%D0%B1%D0%BB%D0%B8%D0%BE%D1%82%D0%B5%D0%BA%D0%B0_JavaScript" TargetMode="External"/><Relationship Id="rId3" Type="http://schemas.openxmlformats.org/officeDocument/2006/relationships/hyperlink" Target="https://ru.wikipedia.org/wiki/JavaScript" TargetMode="External"/><Relationship Id="rId7" Type="http://schemas.openxmlformats.org/officeDocument/2006/relationships/hyperlink" Target="https://ru.wikipedia.org/wiki/Vue.js#cite_note-4" TargetMode="External"/><Relationship Id="rId2" Type="http://schemas.openxmlformats.org/officeDocument/2006/relationships/hyperlink" Target="https://ru.wikipedia.org/wiki/%D0%A2%D0%B0%D0%B1%D0%BB%D0%B8%D1%86%D0%B0_%D0%9C%D0%A4%D0%90_%D0%B4%D0%BB%D1%8F_%D0%B0%D0%BD%D0%B3%D0%BB%D0%B8%D0%B9%D1%81%D0%BA%D0%BE%D0%B3%D0%BE_%D1%8F%D0%B7%D1%8B%D0%BA%D0%B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%D0%98%D0%BD%D1%82%D0%B5%D1%80%D1%84%D0%B5%D0%B9%D1%81_%D0%BF%D0%BE%D0%BB%D1%8C%D0%B7%D0%BE%D0%B2%D0%B0%D1%82%D0%B5%D0%BB%D1%8F" TargetMode="External"/><Relationship Id="rId11" Type="http://schemas.openxmlformats.org/officeDocument/2006/relationships/hyperlink" Target="https://ru.wikipedia.org/wiki/%D0%A0%D0%B5%D0%B0%D0%BA%D1%82%D0%B8%D0%B2%D0%BD%D0%BE%D0%B5_%D0%BF%D1%80%D0%BE%D0%B3%D1%80%D0%B0%D0%BC%D0%BC%D0%B8%D1%80%D0%BE%D0%B2%D0%B0%D0%BD%D0%B8%D0%B5" TargetMode="External"/><Relationship Id="rId5" Type="http://schemas.openxmlformats.org/officeDocument/2006/relationships/hyperlink" Target="https://ru.wikipedia.org/wiki/%D0%9E%D1%82%D0%BA%D1%80%D1%8B%D1%82%D0%BE%D0%B5_%D0%BF%D1%80%D0%BE%D0%B3%D1%80%D0%B0%D0%BC%D0%BC%D0%BD%D0%BE%D0%B5_%D0%BE%D0%B1%D0%B5%D1%81%D0%BF%D0%B5%D1%87%D0%B5%D0%BD%D0%B8%D0%B5" TargetMode="External"/><Relationship Id="rId10" Type="http://schemas.openxmlformats.org/officeDocument/2006/relationships/hyperlink" Target="https://ru.wikipedia.org/wiki/%D0%9E%D0%B4%D0%BD%D0%BE%D1%81%D1%82%D1%80%D0%B0%D0%BD%D0%B8%D1%87%D0%BD%D0%BE%D0%B5_%D0%BF%D1%80%D0%B8%D0%BB%D0%BE%D0%B6%D0%B5%D0%BD%D0%B8%D0%B5" TargetMode="External"/><Relationship Id="rId4" Type="http://schemas.openxmlformats.org/officeDocument/2006/relationships/hyperlink" Target="https://ru.wikipedia.org/wiki/%D0%A4%D1%80%D0%B5%D0%B9%D0%BC%D0%B2%D0%BE%D1%80%D0%BA" TargetMode="External"/><Relationship Id="rId9" Type="http://schemas.openxmlformats.org/officeDocument/2006/relationships/hyperlink" Target="https://ru.wikipedia.org/wiki/%D0%9A%D0%B0%D1%80%D0%BA%D0%B0%D1%81_%D0%B2%D0%B5%D0%B1-%D0%BF%D1%80%D0%B8%D0%BB%D0%BE%D0%B6%D0%B5%D0%BD%D0%B8%D0%B9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DOM" TargetMode="External"/><Relationship Id="rId3" Type="http://schemas.openxmlformats.org/officeDocument/2006/relationships/hyperlink" Target="https://ru.wikipedia.org/wiki/AngularJS" TargetMode="External"/><Relationship Id="rId7" Type="http://schemas.openxmlformats.org/officeDocument/2006/relationships/hyperlink" Target="https://ru.wikipedia.org/wiki/HTML" TargetMode="External"/><Relationship Id="rId2" Type="http://schemas.openxmlformats.org/officeDocument/2006/relationships/hyperlink" Target="https://ru.wikipedia.org/wiki/%D0%92%D0%B5%D0%B1-%D1%84%D1%80%D0%B5%D0%B9%D0%BC%D0%B2%D0%BE%D1%80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Vue.js#cite_note-31" TargetMode="External"/><Relationship Id="rId5" Type="http://schemas.openxmlformats.org/officeDocument/2006/relationships/hyperlink" Target="https://ru.wikipedia.org/wiki/JavaScript" TargetMode="External"/><Relationship Id="rId4" Type="http://schemas.openxmlformats.org/officeDocument/2006/relationships/hyperlink" Target="https://ru.wikipedia.org/wiki/API" TargetMode="External"/><Relationship Id="rId9" Type="http://schemas.openxmlformats.org/officeDocument/2006/relationships/hyperlink" Target="https://ru.wikipedia.org/wiki/Knockout.j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7392" y="275746"/>
            <a:ext cx="7772400" cy="1470025"/>
          </a:xfrm>
        </p:spPr>
        <p:txBody>
          <a:bodyPr/>
          <a:lstStyle/>
          <a:p>
            <a:r>
              <a:rPr lang="ru-RU" dirty="0" err="1"/>
              <a:t>Vue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https://habr.com/ru/articles/329452/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9290" y="1745771"/>
            <a:ext cx="7957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Vue.js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(также </a:t>
            </a:r>
            <a:r>
              <a:rPr lang="ru-RU" i="1" dirty="0" err="1">
                <a:solidFill>
                  <a:srgbClr val="202122"/>
                </a:solidFill>
                <a:latin typeface="Arial" panose="020B0604020202020204" pitchFamily="34" charset="0"/>
              </a:rPr>
              <a:t>Vue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; </a:t>
            </a:r>
            <a:r>
              <a:rPr lang="ru-RU" dirty="0">
                <a:solidFill>
                  <a:srgbClr val="0645A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hlinkClick r:id="rId2" tooltip="Таблица МФА для английского языка"/>
              </a:rPr>
              <a:t>/</a:t>
            </a:r>
            <a:r>
              <a:rPr lang="ru-RU" dirty="0" err="1">
                <a:solidFill>
                  <a:srgbClr val="0645A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hlinkClick r:id="rId2" tooltip="Таблица МФА для английского языка"/>
              </a:rPr>
              <a:t>vju</a:t>
            </a:r>
            <a:r>
              <a:rPr lang="ru-RU" dirty="0">
                <a:solidFill>
                  <a:srgbClr val="0645A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hlinkClick r:id="rId2" tooltip="Таблица МФА для английского языка"/>
              </a:rPr>
              <a:t>ː/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) — </a:t>
            </a:r>
            <a:r>
              <a:rPr lang="ru-RU" dirty="0" err="1">
                <a:solidFill>
                  <a:srgbClr val="0645AD"/>
                </a:solidFill>
                <a:latin typeface="Arial" panose="020B0604020202020204" pitchFamily="34" charset="0"/>
                <a:hlinkClick r:id="rId3" tooltip="JavaScript"/>
              </a:rPr>
              <a:t>JavaScript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-</a:t>
            </a:r>
            <a:r>
              <a:rPr lang="ru-RU" dirty="0" err="1">
                <a:solidFill>
                  <a:srgbClr val="0645AD"/>
                </a:solidFill>
                <a:latin typeface="Arial" panose="020B0604020202020204" pitchFamily="34" charset="0"/>
                <a:hlinkClick r:id="rId4" tooltip="Фреймворк"/>
              </a:rPr>
              <a:t>фреймворк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с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5" tooltip="Открытое программное обеспечение"/>
              </a:rPr>
              <a:t>открытым исходным кодом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для создания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6" tooltip="Интерфейс пользователя"/>
              </a:rPr>
              <a:t>пользовательских интерфейсов</a:t>
            </a:r>
            <a:r>
              <a:rPr lang="ru-RU" baseline="30000" dirty="0">
                <a:solidFill>
                  <a:srgbClr val="0645AD"/>
                </a:solidFill>
                <a:latin typeface="Arial" panose="020B0604020202020204" pitchFamily="34" charset="0"/>
                <a:hlinkClick r:id="rId7"/>
              </a:rPr>
              <a:t>[4]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 Легко интегрируется в проекты с использованием других </a:t>
            </a:r>
            <a:r>
              <a:rPr lang="ru-RU" dirty="0" err="1">
                <a:solidFill>
                  <a:srgbClr val="0645AD"/>
                </a:solidFill>
                <a:latin typeface="Arial" panose="020B0604020202020204" pitchFamily="34" charset="0"/>
                <a:hlinkClick r:id="rId8" tooltip="Библиотека JavaScript"/>
              </a:rPr>
              <a:t>JavaScript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8" tooltip="Библиотека JavaScript"/>
              </a:rPr>
              <a:t>-библиотек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. Может функционировать как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9" tooltip="Каркас веб-приложений"/>
              </a:rPr>
              <a:t>веб-</a:t>
            </a:r>
            <a:r>
              <a:rPr lang="ru-RU" dirty="0" err="1">
                <a:solidFill>
                  <a:srgbClr val="0645AD"/>
                </a:solidFill>
                <a:latin typeface="Arial" panose="020B0604020202020204" pitchFamily="34" charset="0"/>
                <a:hlinkClick r:id="rId9" tooltip="Каркас веб-приложений"/>
              </a:rPr>
              <a:t>фреймворк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для разработки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10" tooltip="Одностраничное приложение"/>
              </a:rPr>
              <a:t>одностраничных приложений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в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11" tooltip="Реактивное программирование"/>
              </a:rPr>
              <a:t>реактивном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стиле.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34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35068" y="408768"/>
            <a:ext cx="3832909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ru-RU" sz="2500" b="1" dirty="0" smtClean="0"/>
              <a:t>Создание экземпляра </a:t>
            </a:r>
            <a:r>
              <a:rPr lang="en-US" sz="2500" b="1" dirty="0" smtClean="0"/>
              <a:t>Vue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14" y="1088340"/>
            <a:ext cx="686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Каждое приложение начинается с создания нового экземпляра </a:t>
            </a:r>
            <a:r>
              <a:rPr lang="en-US" dirty="0" smtClean="0"/>
              <a:t>Vue:</a:t>
            </a:r>
            <a:endParaRPr lang="ru-RU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4" y="1467200"/>
            <a:ext cx="82867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61714" y="2894737"/>
            <a:ext cx="8286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Когда экземпляр </a:t>
            </a:r>
            <a:r>
              <a:rPr lang="en-US" dirty="0" smtClean="0"/>
              <a:t>Vue </a:t>
            </a:r>
            <a:r>
              <a:rPr lang="ru-RU" dirty="0" smtClean="0"/>
              <a:t>создан, он добавляет все свойства, найденные в опции </a:t>
            </a:r>
            <a:r>
              <a:rPr lang="en-US" dirty="0" smtClean="0"/>
              <a:t>data, </a:t>
            </a:r>
            <a:r>
              <a:rPr lang="ru-RU" dirty="0" smtClean="0"/>
              <a:t>в систему реактивности </a:t>
            </a:r>
            <a:r>
              <a:rPr lang="en-US" dirty="0" smtClean="0"/>
              <a:t>Vue. </a:t>
            </a:r>
            <a:r>
              <a:rPr lang="ru-RU" dirty="0" smtClean="0"/>
              <a:t>Поэтому представление будет «реагировать» на их изменения, обновляясь в соответствии с новыми значениями.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4" y="3818066"/>
            <a:ext cx="82581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8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82384" y="408768"/>
            <a:ext cx="5245410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ru-RU" sz="2500" b="1" dirty="0" smtClean="0"/>
              <a:t>Хуки жизненного цикла экземпляра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15" y="975397"/>
            <a:ext cx="8286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Каждый экземпляр </a:t>
            </a:r>
            <a:r>
              <a:rPr lang="en-US" dirty="0"/>
              <a:t>Vue </a:t>
            </a:r>
            <a:r>
              <a:rPr lang="ru-RU" dirty="0"/>
              <a:t>при создании проходит через последовательность шагов инициализации — например, настраивает наблюдение за данными, компилирует шаблон, монтирует экземпляр в </a:t>
            </a:r>
            <a:r>
              <a:rPr lang="en-US" dirty="0"/>
              <a:t>DOM, </a:t>
            </a:r>
            <a:r>
              <a:rPr lang="ru-RU" dirty="0"/>
              <a:t>обновляет </a:t>
            </a:r>
            <a:r>
              <a:rPr lang="en-US" dirty="0"/>
              <a:t>DOM </a:t>
            </a:r>
            <a:r>
              <a:rPr lang="ru-RU" dirty="0"/>
              <a:t>при изменении данных. Между этими шагами вызываются функции, называемые </a:t>
            </a:r>
            <a:r>
              <a:rPr lang="ru-RU" b="1" i="1" dirty="0">
                <a:solidFill>
                  <a:schemeClr val="accent2"/>
                </a:solidFill>
              </a:rPr>
              <a:t>хуками жизненного цикла</a:t>
            </a:r>
            <a:r>
              <a:rPr lang="ru-RU" dirty="0"/>
              <a:t>, с помощью которых можно выполнять свой код на определённых этапах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Например, хук </a:t>
            </a:r>
            <a:r>
              <a:rPr lang="en-US" b="1" i="1" dirty="0">
                <a:solidFill>
                  <a:schemeClr val="accent2"/>
                </a:solidFill>
              </a:rPr>
              <a:t>created</a:t>
            </a:r>
            <a:r>
              <a:rPr lang="en-US" dirty="0"/>
              <a:t> </a:t>
            </a:r>
            <a:r>
              <a:rPr lang="ru-RU" dirty="0"/>
              <a:t>можно использовать для выполнения кода после создания экземпляра:</a:t>
            </a:r>
            <a:endParaRPr lang="ru-RU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5" y="3252655"/>
            <a:ext cx="82581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9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65341" y="408768"/>
            <a:ext cx="4479496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ru-RU" sz="2500" b="1" dirty="0" smtClean="0"/>
              <a:t>Диаграмма жизненного цикла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95" y="885822"/>
            <a:ext cx="7443787" cy="565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65341" y="408768"/>
            <a:ext cx="4479496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ru-RU" sz="2500" b="1" dirty="0" smtClean="0"/>
              <a:t>Диаграмма жизненного цикла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04950"/>
            <a:ext cx="82105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65341" y="408768"/>
            <a:ext cx="4479496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ru-RU" sz="2500" b="1" dirty="0" smtClean="0"/>
              <a:t>Диаграмма жизненного цикла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201" y="885821"/>
            <a:ext cx="6327775" cy="576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57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24879" y="41248"/>
            <a:ext cx="1760418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ru-RU" sz="2500" b="1" dirty="0" smtClean="0"/>
              <a:t>Директивы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22039" y="848246"/>
            <a:ext cx="5998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# </a:t>
            </a:r>
            <a:r>
              <a:rPr lang="en-US" b="1" dirty="0" smtClean="0"/>
              <a:t>v-text</a:t>
            </a:r>
          </a:p>
          <a:p>
            <a:r>
              <a:rPr lang="ru-RU" dirty="0" smtClean="0"/>
              <a:t>Управляет </a:t>
            </a:r>
            <a:r>
              <a:rPr lang="ru-RU" dirty="0"/>
              <a:t>текстовым содержимым элемента (</a:t>
            </a:r>
            <a:r>
              <a:rPr lang="en-US" dirty="0" smtClean="0"/>
              <a:t>textContent)</a:t>
            </a:r>
            <a:endParaRPr lang="ru-RU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9" y="1494577"/>
            <a:ext cx="7184187" cy="108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999331" y="2822822"/>
            <a:ext cx="7449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# </a:t>
            </a:r>
            <a:r>
              <a:rPr lang="en-US" b="1" dirty="0" smtClean="0"/>
              <a:t>v-if </a:t>
            </a:r>
            <a:r>
              <a:rPr lang="ru-RU" b="1" dirty="0" smtClean="0"/>
              <a:t>и </a:t>
            </a:r>
            <a:r>
              <a:rPr lang="en-US" b="1" dirty="0" smtClean="0"/>
              <a:t>v-else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Осуществляет отрисовку элемента, только если передаваемое выражение истинно. При изменении значения выражения на противоположное, элемент и содержащиеся в нём компоненты и директивы уничтожаются/пересоздаются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Определяет «блок </a:t>
            </a:r>
            <a:r>
              <a:rPr lang="en-US" dirty="0"/>
              <a:t>else» </a:t>
            </a:r>
            <a:r>
              <a:rPr lang="ru-RU" dirty="0"/>
              <a:t>для </a:t>
            </a:r>
            <a:r>
              <a:rPr lang="en-US" dirty="0" smtClean="0"/>
              <a:t>v-if</a:t>
            </a:r>
            <a:endParaRPr lang="ru-RU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31" y="4577148"/>
            <a:ext cx="7206895" cy="181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0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24879" y="41248"/>
            <a:ext cx="1760418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ru-RU" sz="2500" b="1" dirty="0" smtClean="0"/>
              <a:t>Директивы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5975" y="518302"/>
            <a:ext cx="803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# </a:t>
            </a:r>
            <a:r>
              <a:rPr lang="en-US" b="1" dirty="0" smtClean="0"/>
              <a:t>v-for</a:t>
            </a:r>
          </a:p>
          <a:p>
            <a:r>
              <a:rPr lang="ru-RU" dirty="0" smtClean="0"/>
              <a:t>Многократно отрисовывает элемент или блок шаблона, основываясь на</a:t>
            </a:r>
            <a:endParaRPr lang="en-US" dirty="0" smtClean="0"/>
          </a:p>
          <a:p>
            <a:r>
              <a:rPr lang="ru-RU" dirty="0" smtClean="0"/>
              <a:t>переданных данных</a:t>
            </a:r>
            <a:r>
              <a:rPr lang="en-US" dirty="0" smtClean="0"/>
              <a:t>v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5" y="1441632"/>
            <a:ext cx="8039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35975" y="2790991"/>
            <a:ext cx="803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# </a:t>
            </a:r>
            <a:r>
              <a:rPr lang="en-US" b="1" dirty="0" smtClean="0"/>
              <a:t>v-bind</a:t>
            </a:r>
          </a:p>
          <a:p>
            <a:r>
              <a:rPr lang="ru-RU" dirty="0" smtClean="0"/>
              <a:t>Динамически связывает атрибуты тега или входной параметр компонента с выражением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5" y="3714321"/>
            <a:ext cx="80010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635975" y="5556724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# </a:t>
            </a:r>
            <a:r>
              <a:rPr lang="en-US" b="1" dirty="0" smtClean="0"/>
              <a:t>v-show</a:t>
            </a:r>
          </a:p>
          <a:p>
            <a:r>
              <a:rPr lang="ru-RU" dirty="0" smtClean="0"/>
              <a:t>Переключает </a:t>
            </a:r>
            <a:r>
              <a:rPr lang="en-US" dirty="0" smtClean="0"/>
              <a:t>CSS-</a:t>
            </a:r>
            <a:r>
              <a:rPr lang="ru-RU" dirty="0" smtClean="0"/>
              <a:t>свойство </a:t>
            </a:r>
            <a:r>
              <a:rPr lang="en-US" dirty="0" smtClean="0"/>
              <a:t>display </a:t>
            </a:r>
            <a:r>
              <a:rPr lang="ru-RU" dirty="0" smtClean="0"/>
              <a:t>элемента, в зависимости от того,</a:t>
            </a:r>
            <a:endParaRPr lang="en-US" dirty="0" smtClean="0"/>
          </a:p>
          <a:p>
            <a:r>
              <a:rPr lang="ru-RU" dirty="0" smtClean="0"/>
              <a:t>истинно ли указанное выражение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982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7" y="4527489"/>
            <a:ext cx="33432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9" y="1196355"/>
            <a:ext cx="5110162" cy="33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38589" y="827023"/>
            <a:ext cx="398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Секция </a:t>
            </a:r>
            <a:r>
              <a:rPr lang="en-US" dirty="0" smtClean="0"/>
              <a:t>&lt;script&gt;</a:t>
            </a:r>
            <a:r>
              <a:rPr lang="ru-RU" dirty="0" smtClean="0"/>
              <a:t>, отвечающая за логику</a:t>
            </a:r>
            <a:endParaRPr lang="ru-RU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7" y="1196355"/>
            <a:ext cx="3587447" cy="239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644615" y="41248"/>
            <a:ext cx="3983719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ru-RU" sz="2500" b="1" dirty="0" smtClean="0"/>
              <a:t>Общая структура страницы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71627" y="827023"/>
            <a:ext cx="3585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Секция </a:t>
            </a:r>
            <a:r>
              <a:rPr lang="en-US" dirty="0" smtClean="0"/>
              <a:t>&lt;style&gt;</a:t>
            </a:r>
            <a:r>
              <a:rPr lang="ru-RU" dirty="0" smtClean="0"/>
              <a:t>, отвечающая за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71627" y="3883917"/>
            <a:ext cx="2265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Секция </a:t>
            </a:r>
            <a:r>
              <a:rPr lang="en-US" dirty="0" smtClean="0"/>
              <a:t>&lt;templete&gt;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smtClean="0"/>
              <a:t>отвечающая за </a:t>
            </a:r>
            <a:r>
              <a:rPr lang="en-US" dirty="0" smtClean="0"/>
              <a:t>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0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11440" y="41248"/>
            <a:ext cx="1672830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 smtClean="0"/>
              <a:t>Vue Router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6249" y="484154"/>
            <a:ext cx="8357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Добавляя </a:t>
            </a:r>
            <a:r>
              <a:rPr lang="en-US" dirty="0"/>
              <a:t>Vue Router, </a:t>
            </a:r>
            <a:r>
              <a:rPr lang="ru-RU" dirty="0"/>
              <a:t>мы просто сопоставляем наши компоненты с маршрутами и объясняем </a:t>
            </a:r>
            <a:r>
              <a:rPr lang="en-US" dirty="0"/>
              <a:t>Vue Router </a:t>
            </a:r>
            <a:r>
              <a:rPr lang="ru-RU" dirty="0"/>
              <a:t>где их отображать.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168637"/>
            <a:ext cx="87058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5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11440" y="41248"/>
            <a:ext cx="1672830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 smtClean="0"/>
              <a:t>Vue Router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65" y="1063375"/>
            <a:ext cx="7206580" cy="458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5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321" y="357997"/>
            <a:ext cx="8229600" cy="4525963"/>
          </a:xfrm>
        </p:spPr>
        <p:txBody>
          <a:bodyPr>
            <a:noAutofit/>
          </a:bodyPr>
          <a:lstStyle/>
          <a:p>
            <a:r>
              <a:rPr lang="ru-RU" sz="2000" dirty="0"/>
              <a:t>Разработчики называют Vue.js прогрессивным и постепенно адаптируемым по сравнению с другими </a:t>
            </a:r>
            <a:r>
              <a:rPr lang="ru-RU" sz="2000" dirty="0">
                <a:hlinkClick r:id="rId2" tooltip="Веб-фреймворк"/>
              </a:rPr>
              <a:t>веб-</a:t>
            </a:r>
            <a:r>
              <a:rPr lang="ru-RU" sz="2000" dirty="0" err="1">
                <a:hlinkClick r:id="rId2" tooltip="Веб-фреймворк"/>
              </a:rPr>
              <a:t>фреймворками</a:t>
            </a:r>
            <a:r>
              <a:rPr lang="ru-RU" sz="2000" dirty="0"/>
              <a:t>.</a:t>
            </a:r>
          </a:p>
          <a:p>
            <a:r>
              <a:rPr lang="ru-RU" sz="2000" dirty="0"/>
              <a:t>Это позволяет разработчику настроить структуру приложения в соответствии с собственными требованиями. Разработчики считают Vue.js более простым в освоении, чем </a:t>
            </a:r>
            <a:r>
              <a:rPr lang="ru-RU" sz="2000" dirty="0" err="1">
                <a:hlinkClick r:id="rId3" tooltip="AngularJS"/>
              </a:rPr>
              <a:t>AngularJS</a:t>
            </a:r>
            <a:r>
              <a:rPr lang="ru-RU" sz="2000" dirty="0"/>
              <a:t>, поскольку </a:t>
            </a:r>
            <a:r>
              <a:rPr lang="ru-RU" sz="2000" dirty="0">
                <a:hlinkClick r:id="rId4" tooltip="API"/>
              </a:rPr>
              <a:t>API</a:t>
            </a:r>
            <a:r>
              <a:rPr lang="ru-RU" sz="2000" dirty="0"/>
              <a:t> построен намного проще в освоении. В Vue.js можно использовать только знания </a:t>
            </a:r>
            <a:r>
              <a:rPr lang="ru-RU" sz="2000" dirty="0" err="1">
                <a:hlinkClick r:id="rId5" tooltip="JavaScript"/>
              </a:rPr>
              <a:t>JavaScript</a:t>
            </a:r>
            <a:r>
              <a:rPr lang="ru-RU" sz="2000" dirty="0"/>
              <a:t> и HTML. </a:t>
            </a:r>
            <a:endParaRPr lang="en-US" sz="2000" dirty="0" smtClean="0"/>
          </a:p>
          <a:p>
            <a:r>
              <a:rPr lang="ru-RU" sz="2000" dirty="0" smtClean="0"/>
              <a:t>Возможно </a:t>
            </a:r>
            <a:r>
              <a:rPr lang="ru-RU" sz="2000" dirty="0"/>
              <a:t>применение </a:t>
            </a:r>
            <a:r>
              <a:rPr lang="ru-RU" sz="2000" dirty="0" err="1"/>
              <a:t>Typescript</a:t>
            </a:r>
            <a:r>
              <a:rPr lang="ru-RU" sz="2000" dirty="0"/>
              <a:t>. У </a:t>
            </a:r>
            <a:r>
              <a:rPr lang="ru-RU" sz="2000" b="1" dirty="0"/>
              <a:t>Vue.js</a:t>
            </a:r>
            <a:r>
              <a:rPr lang="ru-RU" sz="2000" dirty="0"/>
              <a:t> есть собственная официальная достаточно богатая документация на многих языках, выложенная на vuejs.org</a:t>
            </a:r>
            <a:r>
              <a:rPr lang="ru-RU" sz="2000" baseline="30000" dirty="0">
                <a:hlinkClick r:id="rId6"/>
              </a:rPr>
              <a:t>[31]</a:t>
            </a:r>
            <a:r>
              <a:rPr lang="ru-RU" sz="2000" dirty="0"/>
              <a:t>, которая может послужить примером в объяснении проектирования и разработки в браузере. </a:t>
            </a:r>
            <a:endParaRPr lang="en-US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Vue.js реализуется шаблон MVVM, Vue.js предлагает возможность привязки данных на </a:t>
            </a:r>
            <a:r>
              <a:rPr lang="ru-RU" sz="2000" dirty="0" err="1"/>
              <a:t>Javascript</a:t>
            </a:r>
            <a:r>
              <a:rPr lang="ru-RU" sz="2000" dirty="0"/>
              <a:t>, так что вывод и ввод данных сопрягаются непосредственно с источником данных. </a:t>
            </a:r>
            <a:endParaRPr lang="en-US" sz="2000" dirty="0" smtClean="0"/>
          </a:p>
          <a:p>
            <a:r>
              <a:rPr lang="ru-RU" sz="2000" dirty="0" smtClean="0"/>
              <a:t>Таким </a:t>
            </a:r>
            <a:r>
              <a:rPr lang="ru-RU" sz="2000" dirty="0"/>
              <a:t>образом, режим </a:t>
            </a:r>
            <a:r>
              <a:rPr lang="ru-RU" sz="2000" i="1" dirty="0"/>
              <a:t>ручного</a:t>
            </a:r>
            <a:r>
              <a:rPr lang="ru-RU" sz="2000" dirty="0"/>
              <a:t> определения данных (например, через </a:t>
            </a:r>
            <a:r>
              <a:rPr lang="ru-RU" sz="2000" dirty="0" err="1"/>
              <a:t>jQuery</a:t>
            </a:r>
            <a:r>
              <a:rPr lang="ru-RU" sz="2000" dirty="0"/>
              <a:t>) из </a:t>
            </a:r>
            <a:r>
              <a:rPr lang="ru-RU" sz="2000" dirty="0">
                <a:hlinkClick r:id="rId7" tooltip="HTML"/>
              </a:rPr>
              <a:t>HTML</a:t>
            </a:r>
            <a:r>
              <a:rPr lang="ru-RU" sz="2000" dirty="0"/>
              <a:t>-</a:t>
            </a:r>
            <a:r>
              <a:rPr lang="ru-RU" sz="2000" dirty="0">
                <a:hlinkClick r:id="rId8" tooltip="DOM"/>
              </a:rPr>
              <a:t>DOM</a:t>
            </a:r>
            <a:r>
              <a:rPr lang="ru-RU" sz="2000" dirty="0"/>
              <a:t> </a:t>
            </a:r>
            <a:r>
              <a:rPr lang="ru-RU" sz="2000" i="1" dirty="0"/>
              <a:t>не</a:t>
            </a:r>
            <a:r>
              <a:rPr lang="ru-RU" sz="2000" dirty="0"/>
              <a:t> нужен. При этом нет необходимости в никаких дополнительных аннотациях, как в </a:t>
            </a:r>
            <a:r>
              <a:rPr lang="ru-RU" sz="2000" dirty="0">
                <a:hlinkClick r:id="rId9" tooltip="Knockout.js"/>
              </a:rPr>
              <a:t>Knockout.js</a:t>
            </a:r>
            <a:r>
              <a:rPr lang="ru-RU" sz="2000" dirty="0"/>
              <a:t>, объявленные в </a:t>
            </a:r>
            <a:r>
              <a:rPr lang="ru-RU" sz="2000" dirty="0" err="1"/>
              <a:t>Vue-Element</a:t>
            </a:r>
            <a:r>
              <a:rPr lang="ru-RU" sz="2000" dirty="0"/>
              <a:t> обычные переменные </a:t>
            </a:r>
            <a:r>
              <a:rPr lang="ru-RU" sz="2000" dirty="0" err="1"/>
              <a:t>JavaScript</a:t>
            </a:r>
            <a:r>
              <a:rPr lang="ru-RU" sz="2000" dirty="0"/>
              <a:t> включаются в качестве </a:t>
            </a:r>
            <a:r>
              <a:rPr lang="ru-RU" sz="2000" i="1" dirty="0"/>
              <a:t>реактивных</a:t>
            </a:r>
            <a:r>
              <a:rPr lang="ru-RU" sz="2000" dirty="0"/>
              <a:t> элементов.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98450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u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480" y="1391558"/>
            <a:ext cx="6955314" cy="546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78140" y="41248"/>
            <a:ext cx="874470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 smtClean="0"/>
              <a:t>VueX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9743" y="518300"/>
            <a:ext cx="8481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Vuex — </a:t>
            </a:r>
            <a:r>
              <a:rPr lang="ru-RU" dirty="0"/>
              <a:t>паттерн управления состоянием + библиотека для приложений на </a:t>
            </a:r>
            <a:r>
              <a:rPr lang="en-US" dirty="0"/>
              <a:t>Vue.js. </a:t>
            </a:r>
            <a:r>
              <a:rPr lang="ru-RU" dirty="0"/>
              <a:t>Он служит централизованным хранилищем данных для всех компонентов приложения с правилами, гарантирующими, что состояние может быть изменено только предсказуемым образом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30803" y="1887883"/>
            <a:ext cx="38988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VueX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позволяет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использовать инструменты для отслеживания каждой мутации, создания снимков состояния или даже использования «машины времени» для отладки</a:t>
            </a:r>
          </a:p>
        </p:txBody>
      </p:sp>
    </p:spTree>
    <p:extLst>
      <p:ext uri="{BB962C8B-B14F-4D97-AF65-F5344CB8AC3E}">
        <p14:creationId xmlns:p14="http://schemas.microsoft.com/office/powerpoint/2010/main" val="21959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430" y="219973"/>
            <a:ext cx="8229600" cy="4525963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Реактивность</a:t>
            </a:r>
            <a:r>
              <a:rPr lang="en-US" sz="2800" b="1" dirty="0" smtClean="0"/>
              <a:t> </a:t>
            </a:r>
            <a:r>
              <a:rPr lang="ru-RU" sz="2800" dirty="0" smtClean="0"/>
              <a:t>Реактивность </a:t>
            </a:r>
            <a:r>
              <a:rPr lang="ru-RU" sz="2800" dirty="0"/>
              <a:t>означает, что представление в модели MVC </a:t>
            </a:r>
            <a:r>
              <a:rPr lang="ru-RU" sz="2800" i="1" dirty="0"/>
              <a:t>изменяется</a:t>
            </a:r>
            <a:r>
              <a:rPr lang="ru-RU" sz="2800" dirty="0"/>
              <a:t> по мере изменения модели. В </a:t>
            </a:r>
            <a:r>
              <a:rPr lang="ru-RU" sz="2800" dirty="0" err="1"/>
              <a:t>Vue</a:t>
            </a:r>
            <a:r>
              <a:rPr lang="ru-RU" sz="2800" dirty="0"/>
              <a:t> разработчики просто привязывают представление к соответствующей модели, и </a:t>
            </a:r>
            <a:r>
              <a:rPr lang="ru-RU" sz="2800" dirty="0" err="1"/>
              <a:t>Vue</a:t>
            </a:r>
            <a:r>
              <a:rPr lang="ru-RU" sz="2800" dirty="0"/>
              <a:t> автоматически наблюдает за изменениями в модели и перерисовывает представление. Эта функция делает управление состоянием </a:t>
            </a:r>
            <a:r>
              <a:rPr lang="ru-RU" sz="2800" dirty="0" err="1"/>
              <a:t>Vue</a:t>
            </a:r>
            <a:r>
              <a:rPr lang="ru-RU" sz="2800" dirty="0"/>
              <a:t> довольно простым и интуитивно </a:t>
            </a:r>
            <a:r>
              <a:rPr lang="ru-RU" sz="2800" dirty="0" smtClean="0"/>
              <a:t>понятным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4666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430" y="219973"/>
            <a:ext cx="8229600" cy="6560389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Эффекты перехода</a:t>
            </a:r>
            <a:r>
              <a:rPr lang="en-US" sz="2800" b="1" dirty="0" smtClean="0"/>
              <a:t> </a:t>
            </a:r>
            <a:r>
              <a:rPr lang="ru-RU" sz="2800" dirty="0" err="1" smtClean="0"/>
              <a:t>Vue</a:t>
            </a:r>
            <a:r>
              <a:rPr lang="ru-RU" sz="2800" dirty="0" smtClean="0"/>
              <a:t> </a:t>
            </a:r>
            <a:r>
              <a:rPr lang="ru-RU" sz="2800" dirty="0"/>
              <a:t>предоставляет различные способы применения эффектов перехода при вставке, обновлении или удалении DOM. Включает следующие инструменты：</a:t>
            </a:r>
          </a:p>
          <a:p>
            <a:r>
              <a:rPr lang="ru-RU" sz="2800" dirty="0"/>
              <a:t>Автоматически применять CSS классы при переходах и анимации</a:t>
            </a:r>
          </a:p>
          <a:p>
            <a:r>
              <a:rPr lang="ru-RU" sz="2800" dirty="0"/>
              <a:t>Вы можете работать со сторонними библиотеками анимации CSS, такими как Animate.css.</a:t>
            </a:r>
          </a:p>
          <a:p>
            <a:r>
              <a:rPr lang="ru-RU" sz="2800" dirty="0"/>
              <a:t>Используйте </a:t>
            </a:r>
            <a:r>
              <a:rPr lang="ru-RU" sz="2800" dirty="0" err="1"/>
              <a:t>JavaScript</a:t>
            </a:r>
            <a:r>
              <a:rPr lang="ru-RU" sz="2800" dirty="0"/>
              <a:t> функции для перехвата перехода, чтобы напрямую управлять DOM</a:t>
            </a:r>
          </a:p>
          <a:p>
            <a:r>
              <a:rPr lang="ru-RU" sz="2800" dirty="0"/>
              <a:t>Может использоваться в сочетании со сторонними библиотеками анимации </a:t>
            </a:r>
            <a:r>
              <a:rPr lang="ru-RU" sz="2800" dirty="0" err="1"/>
              <a:t>JavaScript</a:t>
            </a:r>
            <a:r>
              <a:rPr lang="ru-RU" sz="2800" dirty="0"/>
              <a:t>, такими как Velocity.js.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227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Концепции Vue.js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Основными концепциями </a:t>
            </a:r>
            <a:r>
              <a:rPr lang="ru-RU" dirty="0" err="1"/>
              <a:t>Vue</a:t>
            </a:r>
            <a:r>
              <a:rPr lang="ru-RU" dirty="0"/>
              <a:t> являются: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конструктор</a:t>
            </a:r>
            <a:br>
              <a:rPr lang="ru-RU" dirty="0"/>
            </a:br>
            <a:r>
              <a:rPr lang="ru-RU" dirty="0"/>
              <a:t>компоненты</a:t>
            </a:r>
            <a:br>
              <a:rPr lang="ru-RU" dirty="0"/>
            </a:br>
            <a:r>
              <a:rPr lang="ru-RU" dirty="0"/>
              <a:t>директивы</a:t>
            </a:r>
            <a:br>
              <a:rPr lang="ru-RU" dirty="0"/>
            </a:br>
            <a:r>
              <a:rPr lang="ru-RU" dirty="0"/>
              <a:t>переходы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В первой версии еще были фильтры, но, насколько я знаю, в текущей версии они считаются </a:t>
            </a:r>
            <a:r>
              <a:rPr lang="ru-RU" dirty="0" err="1"/>
              <a:t>deprecated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9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Цикл реактивнос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39" y="2582732"/>
            <a:ext cx="6547791" cy="409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707904" y="408768"/>
            <a:ext cx="1762662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 smtClean="0"/>
              <a:t>React </a:t>
            </a:r>
            <a:r>
              <a:rPr lang="ru-RU" sz="2500" b="1" dirty="0" smtClean="0"/>
              <a:t>и </a:t>
            </a:r>
            <a:r>
              <a:rPr lang="en-US" sz="2500" b="1" dirty="0" smtClean="0"/>
              <a:t>Vue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198" y="885822"/>
            <a:ext cx="73652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Схожесть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Используют </a:t>
            </a:r>
            <a:r>
              <a:rPr lang="en-US" dirty="0"/>
              <a:t>Virtual DOM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Предоставляют </a:t>
            </a:r>
            <a:r>
              <a:rPr lang="ru-RU" dirty="0"/>
              <a:t>реактивность и компонентную структуру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Фокусируются </a:t>
            </a:r>
            <a:r>
              <a:rPr lang="ru-RU" dirty="0"/>
              <a:t>на корневой библиотеке, вынося прочие </a:t>
            </a:r>
            <a:r>
              <a:rPr lang="ru-RU" dirty="0" smtClean="0"/>
              <a:t>вопросы,</a:t>
            </a:r>
          </a:p>
          <a:p>
            <a:r>
              <a:rPr lang="ru-RU" dirty="0" smtClean="0"/>
              <a:t>такие </a:t>
            </a:r>
            <a:r>
              <a:rPr lang="ru-RU" dirty="0"/>
              <a:t>как роутинг или управление глобальным состоянием </a:t>
            </a:r>
            <a:r>
              <a:rPr lang="ru-RU" dirty="0" smtClean="0"/>
              <a:t>приложения,</a:t>
            </a:r>
          </a:p>
          <a:p>
            <a:r>
              <a:rPr lang="ru-RU" dirty="0" smtClean="0"/>
              <a:t>в </a:t>
            </a:r>
            <a:r>
              <a:rPr lang="ru-RU" dirty="0"/>
              <a:t>дополнительные </a:t>
            </a:r>
            <a:r>
              <a:rPr lang="ru-RU" dirty="0" smtClean="0"/>
              <a:t>библиотеки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Быстродействие выполнения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7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904" y="408768"/>
            <a:ext cx="1762662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 smtClean="0"/>
              <a:t>React </a:t>
            </a:r>
            <a:r>
              <a:rPr lang="ru-RU" sz="2500" b="1" dirty="0" smtClean="0"/>
              <a:t>и </a:t>
            </a:r>
            <a:r>
              <a:rPr lang="en-US" sz="2500" b="1" dirty="0" smtClean="0"/>
              <a:t>Vue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198" y="885822"/>
            <a:ext cx="8499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Преимущества</a:t>
            </a:r>
            <a:r>
              <a:rPr lang="en-US" b="1" dirty="0" smtClean="0"/>
              <a:t>:</a:t>
            </a:r>
            <a:endParaRPr lang="ru-RU" b="1" dirty="0" smtClean="0"/>
          </a:p>
          <a:p>
            <a:endParaRPr lang="ru-RU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Усилия для оптимизации (</a:t>
            </a:r>
            <a:r>
              <a:rPr lang="en-US" dirty="0" smtClean="0"/>
              <a:t>React </a:t>
            </a:r>
            <a:r>
              <a:rPr lang="ru-RU" dirty="0" smtClean="0"/>
              <a:t>запускает повторную отрисовку</a:t>
            </a:r>
          </a:p>
          <a:p>
            <a:r>
              <a:rPr lang="ru-RU" dirty="0" smtClean="0"/>
              <a:t>всего поддерева компонентов. </a:t>
            </a:r>
            <a:r>
              <a:rPr lang="en-US" dirty="0" smtClean="0"/>
              <a:t>Vue </a:t>
            </a:r>
            <a:r>
              <a:rPr lang="ru-RU" dirty="0" smtClean="0"/>
              <a:t>перерисовывает  только измененные элементы)</a:t>
            </a:r>
            <a:endParaRPr lang="en-US" smtClean="0"/>
          </a:p>
          <a:p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Простота изучения до первого приложения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Модульный и простой </a:t>
            </a:r>
            <a:r>
              <a:rPr lang="en-US" dirty="0" smtClean="0"/>
              <a:t>CSS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052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46445" y="408768"/>
            <a:ext cx="2060692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 smtClean="0"/>
              <a:t>Angular</a:t>
            </a:r>
            <a:r>
              <a:rPr lang="ru-RU" sz="2500" b="1" dirty="0" smtClean="0"/>
              <a:t> и </a:t>
            </a:r>
            <a:r>
              <a:rPr lang="en-US" sz="2500" b="1" dirty="0" smtClean="0"/>
              <a:t>Vue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198" y="885822"/>
            <a:ext cx="80471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Преимущества</a:t>
            </a:r>
            <a:r>
              <a:rPr lang="en-US" b="1" dirty="0" smtClean="0"/>
              <a:t>:</a:t>
            </a:r>
            <a:endParaRPr lang="ru-RU" b="1" dirty="0" smtClean="0"/>
          </a:p>
          <a:p>
            <a:endParaRPr lang="ru-RU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Размер (Последние версии </a:t>
            </a:r>
            <a:r>
              <a:rPr lang="en-US" dirty="0" smtClean="0"/>
              <a:t>Angular, </a:t>
            </a:r>
            <a:r>
              <a:rPr lang="ru-RU" dirty="0" smtClean="0"/>
              <a:t>с </a:t>
            </a:r>
            <a:r>
              <a:rPr lang="en-US" dirty="0" smtClean="0"/>
              <a:t>AOT-</a:t>
            </a:r>
            <a:r>
              <a:rPr lang="ru-RU" dirty="0" smtClean="0"/>
              <a:t>компиляцией и </a:t>
            </a:r>
            <a:r>
              <a:rPr lang="en-US" dirty="0" smtClean="0"/>
              <a:t>tree-shaking,</a:t>
            </a:r>
            <a:endParaRPr lang="ru-RU" dirty="0" smtClean="0"/>
          </a:p>
          <a:p>
            <a:r>
              <a:rPr lang="ru-RU" dirty="0" smtClean="0"/>
              <a:t>смогли значительно уменьшить размер сборок. Однако полнофункциональный</a:t>
            </a:r>
          </a:p>
          <a:p>
            <a:r>
              <a:rPr lang="ru-RU" dirty="0" smtClean="0"/>
              <a:t>проект </a:t>
            </a:r>
            <a:r>
              <a:rPr lang="en-US" dirty="0" smtClean="0"/>
              <a:t>Vue</a:t>
            </a:r>
            <a:r>
              <a:rPr lang="ru-RU" dirty="0" smtClean="0"/>
              <a:t> с включёнными </a:t>
            </a:r>
            <a:r>
              <a:rPr lang="en-US" dirty="0" smtClean="0"/>
              <a:t>Vuex + Vue Router</a:t>
            </a:r>
            <a:r>
              <a:rPr lang="ru-RU" dirty="0" smtClean="0"/>
              <a:t> по-прежнему значительно легче</a:t>
            </a:r>
          </a:p>
          <a:p>
            <a:r>
              <a:rPr lang="ru-RU" dirty="0" smtClean="0"/>
              <a:t>из коробки, чем приложение, созданное с помощью </a:t>
            </a:r>
            <a:r>
              <a:rPr lang="en-US" dirty="0" smtClean="0"/>
              <a:t>Angular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Гибкость (</a:t>
            </a:r>
            <a:r>
              <a:rPr lang="en-US" dirty="0"/>
              <a:t>Vue </a:t>
            </a:r>
            <a:r>
              <a:rPr lang="ru-RU" dirty="0"/>
              <a:t>значительно менее упрям, чем </a:t>
            </a:r>
            <a:r>
              <a:rPr lang="en-US" dirty="0"/>
              <a:t>Angular, </a:t>
            </a:r>
            <a:r>
              <a:rPr lang="ru-RU" dirty="0"/>
              <a:t>и </a:t>
            </a:r>
            <a:r>
              <a:rPr lang="ru-RU" dirty="0" smtClean="0"/>
              <a:t>поддерживает</a:t>
            </a:r>
          </a:p>
          <a:p>
            <a:r>
              <a:rPr lang="ru-RU" dirty="0" smtClean="0"/>
              <a:t>Множество различных </a:t>
            </a:r>
            <a:r>
              <a:rPr lang="ru-RU" dirty="0"/>
              <a:t>систем сборок, не ограничивая разработчиков в </a:t>
            </a:r>
            <a:r>
              <a:rPr lang="ru-RU" dirty="0" smtClean="0"/>
              <a:t>том,</a:t>
            </a:r>
          </a:p>
          <a:p>
            <a:r>
              <a:rPr lang="ru-RU" dirty="0" smtClean="0"/>
              <a:t>какую </a:t>
            </a:r>
            <a:r>
              <a:rPr lang="ru-RU" dirty="0"/>
              <a:t>структуру использовать для </a:t>
            </a:r>
            <a:r>
              <a:rPr lang="ru-RU" dirty="0" smtClean="0"/>
              <a:t>приложения)</a:t>
            </a:r>
          </a:p>
          <a:p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Простота изучения до первого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5809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9770" y="408768"/>
            <a:ext cx="2164952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ru-RU" sz="2500" b="1" dirty="0" smtClean="0"/>
              <a:t>Установка </a:t>
            </a:r>
            <a:r>
              <a:rPr lang="en-US" sz="2500" b="1" dirty="0" smtClean="0"/>
              <a:t>Vue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 rot="15499007">
            <a:off x="-3238824" y="6060791"/>
            <a:ext cx="6192688" cy="561905"/>
          </a:xfrm>
          <a:prstGeom prst="rect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15499007">
            <a:off x="-3029458" y="5413519"/>
            <a:ext cx="6192688" cy="254186"/>
          </a:xfrm>
          <a:prstGeom prst="rect">
            <a:avLst/>
          </a:prstGeom>
          <a:solidFill>
            <a:srgbClr val="41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15556006">
            <a:off x="6480882" y="1935494"/>
            <a:ext cx="6192688" cy="513197"/>
          </a:xfrm>
          <a:prstGeom prst="rect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5556006">
            <a:off x="6132286" y="1847099"/>
            <a:ext cx="6192688" cy="232152"/>
          </a:xfrm>
          <a:prstGeom prst="rect">
            <a:avLst/>
          </a:prstGeom>
          <a:solidFill>
            <a:srgbClr val="99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68CA9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7198" y="885822"/>
            <a:ext cx="80377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Способы</a:t>
            </a:r>
            <a:r>
              <a:rPr lang="en-US" b="1" dirty="0" smtClean="0"/>
              <a:t>:</a:t>
            </a:r>
            <a:endParaRPr lang="ru-RU" b="1" dirty="0" smtClean="0"/>
          </a:p>
          <a:p>
            <a:endParaRPr lang="ru-RU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Подключение через </a:t>
            </a:r>
            <a:r>
              <a:rPr lang="ru-RU" b="1" i="1" dirty="0" smtClean="0">
                <a:solidFill>
                  <a:schemeClr val="accent2"/>
                </a:solidFill>
              </a:rPr>
              <a:t>&lt;</a:t>
            </a:r>
            <a:r>
              <a:rPr lang="en-US" b="1" i="1" dirty="0" smtClean="0">
                <a:solidFill>
                  <a:schemeClr val="accent2"/>
                </a:solidFill>
              </a:rPr>
              <a:t>script&gt;</a:t>
            </a:r>
            <a:endParaRPr lang="ru-RU" b="1" i="1" dirty="0" smtClean="0">
              <a:solidFill>
                <a:schemeClr val="accent2"/>
              </a:solidFill>
            </a:endParaRPr>
          </a:p>
          <a:p>
            <a:endParaRPr lang="ru-RU" b="1" i="1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NPM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Инструменты командной строки (</a:t>
            </a:r>
            <a:r>
              <a:rPr lang="en-US" dirty="0" smtClean="0"/>
              <a:t>CLI)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Vue.js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предоставляет официальный инструментарий для командной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строки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CLI)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быстрого создания каркаса амбициозных одностраничных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приложений.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Предлагаемые шаблоны содержат всё необходимое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организации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современной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фронтенд-разработки.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8" y="1776413"/>
            <a:ext cx="82677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8" y="2905125"/>
            <a:ext cx="82486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8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</TotalTime>
  <Words>600</Words>
  <Application>Microsoft Office PowerPoint</Application>
  <PresentationFormat>Экран (4:3)</PresentationFormat>
  <Paragraphs>114</Paragraphs>
  <Slides>20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 Unicode MS</vt:lpstr>
      <vt:lpstr>Arial</vt:lpstr>
      <vt:lpstr>Calibri</vt:lpstr>
      <vt:lpstr>Тема Office</vt:lpstr>
      <vt:lpstr>Vue</vt:lpstr>
      <vt:lpstr>Презентация PowerPoint</vt:lpstr>
      <vt:lpstr>Презентация PowerPoint</vt:lpstr>
      <vt:lpstr>Презентация PowerPoint</vt:lpstr>
      <vt:lpstr>Концепции Vue.js  Основными концепциями Vue являются: конструктор компоненты директивы переходы  В первой версии еще были фильтры, но, насколько я знаю, в текущей версии они считаются deprecated.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Teta</cp:lastModifiedBy>
  <cp:revision>14</cp:revision>
  <dcterms:created xsi:type="dcterms:W3CDTF">2020-03-06T20:35:41Z</dcterms:created>
  <dcterms:modified xsi:type="dcterms:W3CDTF">2023-04-12T11:17:44Z</dcterms:modified>
</cp:coreProperties>
</file>