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ppt/notesSlides/notesSlide2.xml" ContentType="application/vnd.openxmlformats-officedocument.presentationml.notesSlide+xml"/>
  <Override PartName="/ppt/activeX/activeX2.xml" ContentType="application/vnd.ms-office.activeX+xml"/>
  <Override PartName="/ppt/notesSlides/notesSlide3.xml" ContentType="application/vnd.openxmlformats-officedocument.presentationml.notesSlide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91" r:id="rId3"/>
    <p:sldId id="305" r:id="rId4"/>
    <p:sldId id="306" r:id="rId5"/>
    <p:sldId id="307" r:id="rId6"/>
    <p:sldId id="292" r:id="rId7"/>
    <p:sldId id="302" r:id="rId8"/>
    <p:sldId id="303" r:id="rId9"/>
    <p:sldId id="304" r:id="rId10"/>
    <p:sldId id="324" r:id="rId11"/>
    <p:sldId id="325" r:id="rId12"/>
    <p:sldId id="293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289" r:id="rId29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6" autoAdjust="0"/>
  </p:normalViewPr>
  <p:slideViewPr>
    <p:cSldViewPr snapToGrid="0">
      <p:cViewPr varScale="1">
        <p:scale>
          <a:sx n="100" d="100"/>
          <a:sy n="100" d="100"/>
        </p:scale>
        <p:origin x="2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24E00-E21D-4702-9928-E630A514A9A4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B2D0B-066B-46DA-9C3E-A843A74BAB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601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1a657382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1a657382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185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1a657382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1a657382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739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1a657382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1a657382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4078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Рисунок 36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Рисунок 37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&lt;дата/время&gt;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&lt;нижний колонтитул&gt;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0A418B6A-FE10-400A-937F-42E5D6CE6742}" type="slidenum"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7.xml"/><Relationship Id="rId2" Type="http://schemas.openxmlformats.org/officeDocument/2006/relationships/control" Target="../activeX/activeX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8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7%D0%B8%D1%81%D1%82%D0%BE%D1%82%D0%B0_%D1%84%D1%83%D0%BD%D0%BA%D1%86%D0%B8%D0%B8" TargetMode="External"/><Relationship Id="rId2" Type="http://schemas.openxmlformats.org/officeDocument/2006/relationships/hyperlink" Target="https://ru.reactjs.org/docs/components-and-props.html#function-and-class-component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ru.reactjs.org/docs/react-dom-client.html#createroo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D%D0%B5%D0%B8%D0%B7%D0%BC%D0%B5%D0%BD%D1%8F%D0%B5%D0%BC%D1%8B%D0%B9_%D0%BE%D0%B1%D1%8A%D0%B5%D0%BA%D1%82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API/setInterval" TargetMode="External"/><Relationship Id="rId2" Type="http://schemas.openxmlformats.org/officeDocument/2006/relationships/hyperlink" Target="https://ru.reactjs.org/docs/react-dom.html#render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tutsplus.com/ru/articles/getting-started-with-react--cms-25031" TargetMode="External"/><Relationship Id="rId2" Type="http://schemas.openxmlformats.org/officeDocument/2006/relationships/hyperlink" Target="http://jsraccoon.ru/react-intro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actjs.org/tutorial/tutorial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ru-RU/docs/Web/JavaScript/Reference/Class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 JS</a:t>
            </a: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Основы основ</a:t>
            </a:r>
          </a:p>
        </p:txBody>
      </p:sp>
      <p:pic>
        <p:nvPicPr>
          <p:cNvPr id="41" name="Рисунок 40"/>
          <p:cNvPicPr/>
          <p:nvPr/>
        </p:nvPicPr>
        <p:blipFill>
          <a:blip r:embed="rId2"/>
          <a:stretch/>
        </p:blipFill>
        <p:spPr>
          <a:xfrm>
            <a:off x="3096000" y="3794040"/>
            <a:ext cx="4135320" cy="3261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727380"/>
          </a:xfrm>
        </p:spPr>
        <p:txBody>
          <a:bodyPr/>
          <a:lstStyle/>
          <a:p>
            <a:r>
              <a:rPr lang="ru-RU" b="1" dirty="0"/>
              <a:t>Как </a:t>
            </a:r>
            <a:r>
              <a:rPr lang="ru-RU" b="1" dirty="0" err="1"/>
              <a:t>отрендерить</a:t>
            </a:r>
            <a:r>
              <a:rPr lang="ru-RU" b="1" dirty="0"/>
              <a:t> компонент</a:t>
            </a:r>
            <a:br>
              <a:rPr lang="ru-RU" b="1" dirty="0"/>
            </a:b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09601" y="794048"/>
            <a:ext cx="93821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latin typeface="-apple-system"/>
              </a:rPr>
              <a:t>Пока что мы только встречали </a:t>
            </a:r>
            <a:r>
              <a:rPr lang="ru-RU" sz="2800" dirty="0" err="1">
                <a:solidFill>
                  <a:srgbClr val="000000"/>
                </a:solidFill>
                <a:latin typeface="-apple-system"/>
              </a:rPr>
              <a:t>React</a:t>
            </a:r>
            <a:r>
              <a:rPr lang="ru-RU" sz="2800" dirty="0">
                <a:solidFill>
                  <a:srgbClr val="000000"/>
                </a:solidFill>
                <a:latin typeface="-apple-system"/>
              </a:rPr>
              <a:t>-элементы, представляющие собой DOM-теги:</a:t>
            </a:r>
            <a:endParaRPr lang="ru-RU" sz="28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390775" y="2025440"/>
            <a:ext cx="392575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source-code-pro"/>
              </a:rPr>
              <a:t>const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source-code-pro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source-code-pro"/>
              </a:rPr>
              <a:t>element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source-code-pro"/>
              </a:rPr>
              <a:t> = &lt;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source-code-pro"/>
              </a:rPr>
              <a:t>div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source-code-pro"/>
              </a:rPr>
              <a:t> /&gt;;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> 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09601" y="3172856"/>
            <a:ext cx="74707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-apple-system"/>
              </a:rPr>
              <a:t>Но элементы могут описывать и наши собственные компоненты:</a:t>
            </a:r>
            <a:endParaRPr lang="ru-RU" sz="24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73713" y="4329171"/>
            <a:ext cx="74539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800" dirty="0" err="1">
                <a:solidFill>
                  <a:schemeClr val="accent2">
                    <a:lumMod val="50000"/>
                  </a:schemeClr>
                </a:solidFill>
                <a:latin typeface="source-code-pro"/>
              </a:rPr>
              <a:t>const</a:t>
            </a:r>
            <a:r>
              <a:rPr lang="ru-RU" sz="2800" dirty="0">
                <a:solidFill>
                  <a:schemeClr val="accent2">
                    <a:lumMod val="50000"/>
                  </a:schemeClr>
                </a:solidFill>
                <a:latin typeface="source-code-pro"/>
              </a:rPr>
              <a:t> </a:t>
            </a:r>
            <a:r>
              <a:rPr lang="ru-RU" sz="2800" dirty="0" err="1">
                <a:solidFill>
                  <a:schemeClr val="accent2">
                    <a:lumMod val="50000"/>
                  </a:schemeClr>
                </a:solidFill>
                <a:latin typeface="source-code-pro"/>
              </a:rPr>
              <a:t>element</a:t>
            </a:r>
            <a:r>
              <a:rPr lang="ru-RU" sz="2800" dirty="0">
                <a:solidFill>
                  <a:schemeClr val="accent2">
                    <a:lumMod val="50000"/>
                  </a:schemeClr>
                </a:solidFill>
                <a:latin typeface="source-code-pro"/>
              </a:rPr>
              <a:t> = &lt;</a:t>
            </a:r>
            <a:r>
              <a:rPr lang="ru-RU" sz="2800" dirty="0" err="1">
                <a:solidFill>
                  <a:schemeClr val="accent2">
                    <a:lumMod val="50000"/>
                  </a:schemeClr>
                </a:solidFill>
                <a:latin typeface="source-code-pro"/>
              </a:rPr>
              <a:t>Welcome</a:t>
            </a:r>
            <a:r>
              <a:rPr lang="ru-RU" sz="2800" dirty="0">
                <a:solidFill>
                  <a:schemeClr val="accent2">
                    <a:lumMod val="50000"/>
                  </a:schemeClr>
                </a:solidFill>
                <a:latin typeface="source-code-pro"/>
              </a:rPr>
              <a:t> </a:t>
            </a:r>
            <a:r>
              <a:rPr lang="ru-RU" sz="2800" dirty="0" err="1">
                <a:solidFill>
                  <a:schemeClr val="accent2">
                    <a:lumMod val="50000"/>
                  </a:schemeClr>
                </a:solidFill>
                <a:latin typeface="source-code-pro"/>
              </a:rPr>
              <a:t>name</a:t>
            </a:r>
            <a:r>
              <a:rPr lang="ru-RU" sz="2800" dirty="0">
                <a:solidFill>
                  <a:schemeClr val="accent2">
                    <a:lumMod val="50000"/>
                  </a:schemeClr>
                </a:solidFill>
                <a:latin typeface="source-code-pro"/>
              </a:rPr>
              <a:t>="Алиса" /&gt;;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42901" y="5264070"/>
            <a:ext cx="99155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  <a:latin typeface="-apple-system"/>
              </a:rPr>
              <a:t>!!!</a:t>
            </a:r>
            <a:r>
              <a:rPr lang="ru-RU" sz="2800" dirty="0" smtClean="0">
                <a:solidFill>
                  <a:srgbClr val="000000"/>
                </a:solidFill>
                <a:latin typeface="-apple-system"/>
              </a:rPr>
              <a:t> Когда </a:t>
            </a:r>
            <a:r>
              <a:rPr lang="ru-RU" sz="2800" dirty="0" err="1">
                <a:solidFill>
                  <a:srgbClr val="000000"/>
                </a:solidFill>
                <a:latin typeface="-apple-system"/>
              </a:rPr>
              <a:t>React</a:t>
            </a:r>
            <a:r>
              <a:rPr lang="ru-RU" sz="2800" dirty="0">
                <a:solidFill>
                  <a:srgbClr val="000000"/>
                </a:solidFill>
                <a:latin typeface="-apple-system"/>
              </a:rPr>
              <a:t> встречает подобный элемент, он собирает все JSX-атрибуты и дочерние элементы в один объект и передаёт их нашему компоненту. </a:t>
            </a:r>
            <a:endParaRPr lang="ru-RU" sz="2800" dirty="0" smtClean="0">
              <a:solidFill>
                <a:srgbClr val="000000"/>
              </a:solidFill>
              <a:latin typeface="-apple-system"/>
            </a:endParaRPr>
          </a:p>
          <a:p>
            <a:r>
              <a:rPr lang="ru-RU" sz="2800" dirty="0" smtClean="0">
                <a:solidFill>
                  <a:srgbClr val="000000"/>
                </a:solidFill>
                <a:latin typeface="-apple-system"/>
              </a:rPr>
              <a:t>Этот </a:t>
            </a:r>
            <a:r>
              <a:rPr lang="ru-RU" sz="2800" dirty="0">
                <a:solidFill>
                  <a:srgbClr val="000000"/>
                </a:solidFill>
                <a:latin typeface="-apple-system"/>
              </a:rPr>
              <a:t>объект называется «пропсы» (</a:t>
            </a:r>
            <a:r>
              <a:rPr lang="ru-RU" sz="2800" dirty="0" err="1">
                <a:solidFill>
                  <a:srgbClr val="000000"/>
                </a:solidFill>
                <a:latin typeface="-apple-system"/>
              </a:rPr>
              <a:t>props</a:t>
            </a:r>
            <a:r>
              <a:rPr lang="ru-RU" sz="2800" dirty="0">
                <a:solidFill>
                  <a:srgbClr val="000000"/>
                </a:solidFill>
                <a:latin typeface="-apple-system"/>
              </a:rPr>
              <a:t>).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9799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727380"/>
          </a:xfrm>
        </p:spPr>
        <p:txBody>
          <a:bodyPr/>
          <a:lstStyle/>
          <a:p>
            <a:r>
              <a:rPr lang="ru-RU" b="1" dirty="0"/>
              <a:t>Как </a:t>
            </a:r>
            <a:r>
              <a:rPr lang="ru-RU" b="1" dirty="0" err="1"/>
              <a:t>отрендерить</a:t>
            </a:r>
            <a:r>
              <a:rPr lang="ru-RU" b="1" dirty="0"/>
              <a:t> компонент</a:t>
            </a:r>
            <a:br>
              <a:rPr lang="ru-RU" b="1" dirty="0"/>
            </a:b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23862" y="844034"/>
            <a:ext cx="7613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-apple-system"/>
              </a:rPr>
              <a:t>Например, этот компонент выведет «Привет, Алиса» на страницу: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72742" y="3418005"/>
            <a:ext cx="9253538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Мы вызываем 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root.render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()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 c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React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-элементом 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&lt;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Welcome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name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="Алиса" /&gt;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React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 вызывает наш компонент 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Welcome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 с пропсами </a:t>
            </a:r>
            <a:b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</a:b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{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name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: 'Алиса'}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Наш компонент 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Welcome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 возвращает элемент 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&lt;h1&gt;Привет, Алиса&lt;/h1&gt;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 в качестве результата.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React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 DOM делает минимальные изменения в DOM, чтобы получилось 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&lt;h1&gt;Привет, Алиса&lt;/h1&gt;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91" name="TextBox1" r:id="rId2" imgW="9496440" imgH="1752480"/>
        </mc:Choice>
        <mc:Fallback>
          <p:control name="TextBox1" r:id="rId2" imgW="9496440" imgH="1752480">
            <p:pic>
              <p:nvPicPr>
                <p:cNvPr id="11" name="TextBox1">
                  <a:extLst>
                    <a:ext uri="{FF2B5EF4-FFF2-40B4-BE49-F238E27FC236}">
                      <a16:creationId xmlns="" xmlns:a16="http://schemas.microsoft.com/office/drawing/2014/main" id="{D68B0A30-E820-054D-ABC0-18A8F403FFC3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2100" y="1380390"/>
                  <a:ext cx="9494999" cy="175651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67172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44120" y="654077"/>
            <a:ext cx="9392384" cy="841617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"/>
              <a:t>Состояния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4294967295"/>
          </p:nvPr>
        </p:nvSpPr>
        <p:spPr>
          <a:xfrm>
            <a:off x="344120" y="1693853"/>
            <a:ext cx="9392384" cy="5021264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" dirty="0"/>
              <a:t>Компоненты React могут иметь состояние, то есть объект, содержащий информацию о том, как этот компонент должен отображаться и вести себя.</a:t>
            </a:r>
            <a:endParaRPr dirty="0"/>
          </a:p>
          <a:p>
            <a:pPr marL="0" indent="0">
              <a:spcBef>
                <a:spcPts val="1764"/>
              </a:spcBef>
              <a:buNone/>
            </a:pPr>
            <a:endParaRPr dirty="0"/>
          </a:p>
          <a:p>
            <a:pPr marL="0" indent="0">
              <a:spcBef>
                <a:spcPts val="1764"/>
              </a:spcBef>
              <a:buNone/>
            </a:pPr>
            <a:r>
              <a:rPr lang="ru" dirty="0"/>
              <a:t>В случае изменения состояния компонента, вызывается метод render, который перерисовывает компонент на экране. Так, можно сказать, компонент реагирует на изменение состояния.</a:t>
            </a:r>
            <a:endParaRPr dirty="0"/>
          </a:p>
          <a:p>
            <a:pPr marL="0" indent="0">
              <a:spcBef>
                <a:spcPts val="1764"/>
              </a:spcBef>
              <a:buNone/>
            </a:pPr>
            <a:endParaRPr dirty="0"/>
          </a:p>
          <a:p>
            <a:pPr marL="0" indent="0">
              <a:spcBef>
                <a:spcPts val="1764"/>
              </a:spcBef>
              <a:spcAft>
                <a:spcPts val="1764"/>
              </a:spcAft>
              <a:buNone/>
            </a:pPr>
            <a:r>
              <a:rPr lang="ru" dirty="0"/>
              <a:t>Также можно оперировать состоянием приложения с помощью менеджера состояний, например Redux или ContextAPI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80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0000"/>
                </a:solidFill>
                <a:latin typeface="-apple-system"/>
              </a:rPr>
              <a:t>Примечание: 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/>
          </p:nvPr>
        </p:nvSpPr>
        <p:spPr bwMode="auto">
          <a:xfrm>
            <a:off x="504000" y="1563480"/>
            <a:ext cx="8991600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4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Примечание: </a:t>
            </a:r>
            <a:r>
              <a:rPr kumimoji="0" lang="ru-RU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Если компонент начинается с маленькой буквы, </a:t>
            </a:r>
            <a:r>
              <a:rPr kumimoji="0" lang="ru-RU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React</a:t>
            </a:r>
            <a:r>
              <a:rPr kumimoji="0" lang="ru-RU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принимает его за DOM-тег. Например, </a:t>
            </a:r>
            <a:r>
              <a:rPr kumimoji="0" lang="ru-RU" sz="44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&lt;</a:t>
            </a:r>
            <a:r>
              <a:rPr kumimoji="0" lang="ru-RU" sz="44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div</a:t>
            </a:r>
            <a:r>
              <a:rPr kumimoji="0" lang="ru-RU" sz="44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 /&gt;</a:t>
            </a:r>
            <a:r>
              <a:rPr kumimoji="0" lang="ru-RU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это </a:t>
            </a:r>
            <a:r>
              <a:rPr kumimoji="0" lang="ru-RU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div</a:t>
            </a:r>
            <a:r>
              <a:rPr kumimoji="0" lang="ru-RU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-тег из HTML, а </a:t>
            </a:r>
            <a:r>
              <a:rPr kumimoji="0" lang="ru-RU" sz="44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&lt;</a:t>
            </a:r>
            <a:r>
              <a:rPr kumimoji="0" lang="ru-RU" sz="44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Welcome</a:t>
            </a:r>
            <a:r>
              <a:rPr kumimoji="0" lang="ru-RU" sz="44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 /&gt;</a:t>
            </a:r>
            <a:r>
              <a:rPr kumimoji="0" lang="ru-RU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это уже наш компонент </a:t>
            </a:r>
            <a:r>
              <a:rPr kumimoji="0" lang="ru-RU" sz="44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Welcome</a:t>
            </a:r>
            <a:r>
              <a:rPr kumimoji="0" lang="ru-RU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, который должен быть в области видимости.</a:t>
            </a:r>
            <a:endParaRPr kumimoji="0" 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0636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25780"/>
          </a:xfrm>
        </p:spPr>
        <p:txBody>
          <a:bodyPr/>
          <a:lstStyle/>
          <a:p>
            <a:r>
              <a:rPr lang="ru-RU" b="1" dirty="0"/>
              <a:t>Композиция </a:t>
            </a:r>
            <a:r>
              <a:rPr lang="ru-RU" b="1" dirty="0" smtClean="0"/>
              <a:t>компонентов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/>
          </p:nvPr>
        </p:nvSpPr>
        <p:spPr bwMode="auto">
          <a:xfrm>
            <a:off x="699460" y="1214270"/>
            <a:ext cx="9381165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Компоненты могут ссылаться на другие компоненты в возвращённом ими дереве. Это позволяет нам использовать одну и ту же абстракцию — компоненты — на любом уровне нашего приложения. Неважно, пишем ли мы кнопку, форму или целый экран: все они, как правило, представляют собой компоненты в 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React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-приложениях.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585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516700" y="245040"/>
            <a:ext cx="9071640" cy="1190060"/>
          </a:xfrm>
        </p:spPr>
        <p:txBody>
          <a:bodyPr/>
          <a:lstStyle/>
          <a:p>
            <a:pPr lvl="0"/>
            <a:r>
              <a:rPr lang="ru-RU" dirty="0">
                <a:solidFill>
                  <a:srgbClr val="000000"/>
                </a:solidFill>
                <a:latin typeface="-apple-system"/>
              </a:rPr>
              <a:t>Например, компонент </a:t>
            </a:r>
            <a:r>
              <a:rPr lang="ru-RU" dirty="0" err="1">
                <a:solidFill>
                  <a:srgbClr val="1A1A1A"/>
                </a:solidFill>
                <a:latin typeface="source-code-pro"/>
              </a:rPr>
              <a:t>App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 может </a:t>
            </a:r>
            <a:r>
              <a:rPr lang="ru-RU" dirty="0" err="1">
                <a:solidFill>
                  <a:srgbClr val="000000"/>
                </a:solidFill>
                <a:latin typeface="-apple-system"/>
              </a:rPr>
              <a:t>отрендерить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 компонент </a:t>
            </a:r>
            <a:r>
              <a:rPr lang="ru-RU" dirty="0" err="1">
                <a:solidFill>
                  <a:srgbClr val="1A1A1A"/>
                </a:solidFill>
                <a:latin typeface="source-code-pro"/>
              </a:rPr>
              <a:t>Welcome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 несколько раз:</a:t>
            </a:r>
            <a:endParaRPr lang="ru-RU" dirty="0"/>
          </a:p>
          <a:p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16700" y="4400550"/>
            <a:ext cx="9497668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В приложениях, написанных на 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React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с нуля, как правило, есть один компонент 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App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, который находится на самом верху.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В случае, если вы переписываете существующее приложение на 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React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, имеет смысл начать работу с маленького компонента типа 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Button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и постепенно двигаться «вверх» по иерархии.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157" name="TextBox1" r:id="rId2" imgW="8429760" imgH="2943360"/>
        </mc:Choice>
        <mc:Fallback>
          <p:control name="TextBox1" r:id="rId2" imgW="8429760" imgH="2943360">
            <p:pic>
              <p:nvPicPr>
                <p:cNvPr id="4" name="TextBox1">
                  <a:extLst>
                    <a:ext uri="{FF2B5EF4-FFF2-40B4-BE49-F238E27FC236}">
                      <a16:creationId xmlns="" xmlns:a16="http://schemas.microsoft.com/office/drawing/2014/main" id="{D68B0A30-E820-054D-ABC0-18A8F403FFC3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1232" y="1460731"/>
                  <a:ext cx="8425759" cy="293981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59339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1300" y="0"/>
            <a:ext cx="9071640" cy="1262160"/>
          </a:xfrm>
        </p:spPr>
        <p:txBody>
          <a:bodyPr/>
          <a:lstStyle/>
          <a:p>
            <a:r>
              <a:rPr lang="ru-RU" b="1" dirty="0"/>
              <a:t>Извлечение компонентов</a:t>
            </a:r>
            <a:br>
              <a:rPr lang="ru-RU" b="1" dirty="0"/>
            </a:b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0500" y="631080"/>
            <a:ext cx="637084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Не бойтесь разбивать компоненты на части.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Допустим, у нас есть компонент 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Comment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937" y="5638382"/>
            <a:ext cx="1008062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Этот компонент представляет собой комментарий в социальной сети. Его пропсы включают в себя: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dirty="0">
                <a:solidFill>
                  <a:srgbClr val="000000"/>
                </a:solidFill>
                <a:latin typeface="-apple-system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-apple-system"/>
              </a:rPr>
              <a:t>	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author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(объект), 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text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(строка), и 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date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(дата).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23665" y="6792938"/>
            <a:ext cx="94392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-apple-system"/>
              </a:rPr>
              <a:t>С этим компонентом может быть не очень удобно работать из-за излишней вложенности.</a:t>
            </a:r>
            <a:endParaRPr lang="ru-RU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180" name="TextBox1" r:id="rId2" imgW="9715680" imgH="3952800"/>
        </mc:Choice>
        <mc:Fallback>
          <p:control name="TextBox1" r:id="rId2" imgW="9715680" imgH="3952800">
            <p:pic>
              <p:nvPicPr>
                <p:cNvPr id="5" name="TextBox1">
                  <a:extLst>
                    <a:ext uri="{FF2B5EF4-FFF2-40B4-BE49-F238E27FC236}">
                      <a16:creationId xmlns="" xmlns:a16="http://schemas.microsoft.com/office/drawing/2014/main" id="{D68B0A30-E820-054D-ABC0-18A8F403FFC3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0500" y="1587500"/>
                  <a:ext cx="9715500" cy="395097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9785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549580"/>
          </a:xfrm>
        </p:spPr>
        <p:txBody>
          <a:bodyPr/>
          <a:lstStyle/>
          <a:p>
            <a:r>
              <a:rPr lang="ru-RU" b="1" dirty="0"/>
              <a:t>Извлечение компонентов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288100" y="1032440"/>
            <a:ext cx="9071640" cy="516960"/>
          </a:xfrm>
        </p:spPr>
        <p:txBody>
          <a:bodyPr/>
          <a:lstStyle/>
          <a:p>
            <a:r>
              <a:rPr lang="ru-RU" dirty="0" smtClean="0"/>
              <a:t>разбиваем компоненты на части</a:t>
            </a:r>
            <a:endParaRPr lang="ru-RU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88100" y="3494783"/>
            <a:ext cx="9543397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Компоненту 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Avatar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незачем знать, что он 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рендерится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внутри 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Comment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Поэтому мы дали его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пропу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чуть менее конкретное имя — 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user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, а не 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author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Пропсы следует называть так, чтобы они имели смысл в первую очередь с точки зрения самого компонента, а уже во вторую тех компонентов, которые его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рендерят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204" name="TextBox1" r:id="rId2" imgW="9429840" imgH="1733400"/>
        </mc:Choice>
        <mc:Fallback>
          <p:control name="TextBox1" r:id="rId2" imgW="9429840" imgH="1733400">
            <p:pic>
              <p:nvPicPr>
                <p:cNvPr id="5" name="TextBox1">
                  <a:extLst>
                    <a:ext uri="{FF2B5EF4-FFF2-40B4-BE49-F238E27FC236}">
                      <a16:creationId xmlns="" xmlns:a16="http://schemas.microsoft.com/office/drawing/2014/main" id="{D68B0A30-E820-054D-ABC0-18A8F403FFC3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8000" y="1689100"/>
                  <a:ext cx="9436100" cy="17399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17830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73100" y="219171"/>
            <a:ext cx="3179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Теперь можно немножко упростить наш 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Comment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: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092701" y="311504"/>
            <a:ext cx="4876799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Извлечём компонент 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UserInfo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, который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рендерит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Avatar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рядом с именем пользователя: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234" name="TextBox1" r:id="rId2" imgW="3962520" imgH="4191120"/>
        </mc:Choice>
        <mc:Fallback>
          <p:control name="TextBox1" r:id="rId2" imgW="3962520" imgH="4191120">
            <p:pic>
              <p:nvPicPr>
                <p:cNvPr id="5" name="TextBox1">
                  <a:extLst>
                    <a:ext uri="{FF2B5EF4-FFF2-40B4-BE49-F238E27FC236}">
                      <a16:creationId xmlns="" xmlns:a16="http://schemas.microsoft.com/office/drawing/2014/main" id="{D68B0A30-E820-054D-ABC0-18A8F403FFC3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1400" y="1775557"/>
                  <a:ext cx="3962400" cy="41910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235" name="TextBox2" r:id="rId3" imgW="3962520" imgH="4191120"/>
        </mc:Choice>
        <mc:Fallback>
          <p:control name="TextBox2" r:id="rId3" imgW="3962520" imgH="4191120">
            <p:pic>
              <p:nvPicPr>
                <p:cNvPr id="7" name="TextBox2">
                  <a:extLst>
                    <a:ext uri="{FF2B5EF4-FFF2-40B4-BE49-F238E27FC236}">
                      <a16:creationId xmlns="" xmlns:a16="http://schemas.microsoft.com/office/drawing/2014/main" id="{D68B0A30-E820-054D-ABC0-18A8F403FFC3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66100" y="1775557"/>
                  <a:ext cx="3962400" cy="41910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5068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4000" y="747734"/>
            <a:ext cx="69591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Это позволит ещё сильнее упростить </a:t>
            </a:r>
            <a:r>
              <a:rPr kumimoji="0" lang="ru-RU" sz="2400" b="0" i="0" u="none" strike="noStrike" cap="none" normalizeH="0" baseline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Comment</a:t>
            </a:r>
            <a:r>
              <a:rPr kumimoji="0" 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:</a:t>
            </a:r>
            <a:r>
              <a: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03999" y="4496148"/>
            <a:ext cx="957662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104742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В больших приложениях очень полезно иметь палитру компонентов, которые можно многократно использовать.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Если вы не уверены, извлекать компонент или нет, вот простое правило.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Если какая-то часть интерфейса многократно в нём повторяется (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Button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, 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Panel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, 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Avatar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) или сама по себе достаточно сложная (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App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, 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FeedStory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, 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Comment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), имеет смысл её вынести в независимый компонент.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250" name="TextBox1" r:id="rId2" imgW="7334280" imgH="2952720"/>
        </mc:Choice>
        <mc:Fallback>
          <p:control name="TextBox1" r:id="rId2" imgW="7334280" imgH="2952720">
            <p:pic>
              <p:nvPicPr>
                <p:cNvPr id="5" name="TextBox1">
                  <a:extLst>
                    <a:ext uri="{FF2B5EF4-FFF2-40B4-BE49-F238E27FC236}">
                      <a16:creationId xmlns="" xmlns:a16="http://schemas.microsoft.com/office/drawing/2014/main" id="{D68B0A30-E820-054D-ABC0-18A8F403FFC3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4300" y="1340180"/>
                  <a:ext cx="7338600" cy="295242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54224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44120" y="654077"/>
            <a:ext cx="9392384" cy="841617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"/>
              <a:t>Компоненты React</a:t>
            </a: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4294967295"/>
          </p:nvPr>
        </p:nvSpPr>
        <p:spPr>
          <a:xfrm>
            <a:off x="344120" y="1693853"/>
            <a:ext cx="9392384" cy="5021264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1764"/>
              </a:spcAft>
              <a:buNone/>
            </a:pP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l="49090" t="13707" r="2415" b="3565"/>
          <a:stretch/>
        </p:blipFill>
        <p:spPr>
          <a:xfrm>
            <a:off x="344120" y="1693844"/>
            <a:ext cx="4063853" cy="5021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 rotWithShape="1">
          <a:blip r:embed="rId4">
            <a:alphaModFix/>
          </a:blip>
          <a:srcRect l="41011" t="24212" r="41152" b="14982"/>
          <a:stretch/>
        </p:blipFill>
        <p:spPr>
          <a:xfrm>
            <a:off x="6965321" y="1693844"/>
            <a:ext cx="2771182" cy="50212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916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562280"/>
          </a:xfrm>
        </p:spPr>
        <p:txBody>
          <a:bodyPr/>
          <a:lstStyle/>
          <a:p>
            <a:r>
              <a:rPr lang="ru-RU" b="1" dirty="0"/>
              <a:t>Пропсы можно только </a:t>
            </a:r>
            <a:r>
              <a:rPr lang="ru-RU" b="1" dirty="0" smtClean="0"/>
              <a:t>читать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415100" y="863600"/>
            <a:ext cx="9071640" cy="1571060"/>
          </a:xfrm>
        </p:spPr>
        <p:txBody>
          <a:bodyPr/>
          <a:lstStyle/>
          <a:p>
            <a:r>
              <a:rPr lang="ru-RU" dirty="0"/>
              <a:t>Компонент никогда не должен что-то записывать в свои пропсы — вне зависимости от того, </a:t>
            </a:r>
            <a:r>
              <a:rPr lang="ru-RU" dirty="0">
                <a:hlinkClick r:id="rId2"/>
              </a:rPr>
              <a:t>функциональный он или классовый</a:t>
            </a:r>
            <a:r>
              <a:rPr lang="ru-RU" dirty="0"/>
              <a:t>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04000" y="2627608"/>
            <a:ext cx="54096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Возьмём для примера функцию 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sum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: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50430" y="3374554"/>
            <a:ext cx="3066169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source-code-pro"/>
              </a:rPr>
              <a:t>function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source-code-pro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source-code-pro"/>
              </a:rPr>
              <a:t>sum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source-code-pro"/>
              </a:rPr>
              <a:t>(a, b)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source-code-pro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source-code-pro"/>
              </a:rPr>
              <a:t>return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source-code-pro"/>
              </a:rPr>
              <a:t> a + b;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source-code-pro"/>
              </a:rPr>
              <a:t>}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</a:rPr>
              <a:t>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31067" y="4970374"/>
            <a:ext cx="984955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latin typeface="-apple-system"/>
              </a:rPr>
              <a:t>Такие функции называют </a:t>
            </a:r>
            <a:r>
              <a:rPr lang="ru-RU" sz="2800" dirty="0">
                <a:solidFill>
                  <a:srgbClr val="1A1A1A"/>
                </a:solidFill>
                <a:latin typeface="-apple-system"/>
                <a:hlinkClick r:id="rId3"/>
              </a:rPr>
              <a:t>«чистыми»</a:t>
            </a:r>
            <a:r>
              <a:rPr lang="ru-RU" sz="2800" dirty="0">
                <a:solidFill>
                  <a:srgbClr val="000000"/>
                </a:solidFill>
                <a:latin typeface="-apple-system"/>
              </a:rPr>
              <a:t>, потому что они не меняют свои входные данные и предсказуемо возвращают один и тот же результат для одинаковых аргументов.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2841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нечистой функции — она записывает данные в свои же аргументы: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/>
          </p:nvPr>
        </p:nvSpPr>
        <p:spPr bwMode="auto">
          <a:xfrm>
            <a:off x="1075500" y="2133830"/>
            <a:ext cx="5998437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source-code-pro"/>
              </a:rPr>
              <a:t>function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source-code-pro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source-code-pro"/>
              </a:rPr>
              <a:t>withdraw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source-code-pro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source-code-pro"/>
              </a:rPr>
              <a:t>account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source-code-pro"/>
              </a:rPr>
              <a:t>,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source-code-pro"/>
              </a:rPr>
              <a:t>amount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source-code-pro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source-code-pro"/>
              </a:rPr>
              <a:t>account.total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source-code-pro"/>
              </a:rPr>
              <a:t> -=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source-code-pro"/>
              </a:rPr>
              <a:t>amount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source-code-pr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source-code-pro"/>
              </a:rPr>
              <a:t>}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</a:rPr>
              <a:t> 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04000" y="4130973"/>
            <a:ext cx="92623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 smtClean="0">
                <a:solidFill>
                  <a:srgbClr val="000000"/>
                </a:solidFill>
                <a:latin typeface="-apple-system"/>
              </a:rPr>
              <a:t>!!!!!!!!! </a:t>
            </a:r>
            <a:r>
              <a:rPr lang="ru-RU" sz="4000" b="1" dirty="0" err="1" smtClean="0">
                <a:solidFill>
                  <a:srgbClr val="000000"/>
                </a:solidFill>
                <a:latin typeface="-apple-system"/>
              </a:rPr>
              <a:t>React</a:t>
            </a:r>
            <a:r>
              <a:rPr lang="ru-RU" sz="4000" b="1" dirty="0" smtClean="0">
                <a:solidFill>
                  <a:srgbClr val="000000"/>
                </a:solidFill>
                <a:latin typeface="-apple-system"/>
              </a:rPr>
              <a:t>-компоненты </a:t>
            </a:r>
            <a:r>
              <a:rPr lang="ru-RU" sz="4000" b="1" dirty="0">
                <a:solidFill>
                  <a:srgbClr val="000000"/>
                </a:solidFill>
                <a:latin typeface="-apple-system"/>
              </a:rPr>
              <a:t>обязаны вести себя как чистые функции по отношению к своим пропсам.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09393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ru-RU" b="1" dirty="0"/>
              <a:t>Рендеринг элементов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2575" y="1037323"/>
            <a:ext cx="90900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-apple-system"/>
              </a:rPr>
              <a:t>Элемент описывает то, что вы хотите увидеть на экране: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89775" y="1563480"/>
            <a:ext cx="460542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source-code-pro"/>
              </a:rPr>
              <a:t>const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source-code-pro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source-code-pro"/>
              </a:rPr>
              <a:t>element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source-code-pro"/>
              </a:rPr>
              <a:t> = &lt;h1&gt;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source-code-pro"/>
              </a:rPr>
              <a:t>Hello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source-code-pro"/>
              </a:rPr>
              <a:t>,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source-code-pro"/>
              </a:rPr>
              <a:t>world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source-code-pro"/>
              </a:rPr>
              <a:t>&lt;/h1&gt;;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</a:rPr>
              <a:t>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27800" y="2299483"/>
            <a:ext cx="90716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-apple-system"/>
              </a:rPr>
              <a:t>В отличие от DOM-элементов, элементы </a:t>
            </a:r>
            <a:r>
              <a:rPr lang="ru-RU" sz="2000" dirty="0" err="1">
                <a:solidFill>
                  <a:srgbClr val="000000"/>
                </a:solidFill>
                <a:latin typeface="-apple-system"/>
              </a:rPr>
              <a:t>React</a:t>
            </a:r>
            <a:r>
              <a:rPr lang="ru-RU" sz="2000" dirty="0">
                <a:solidFill>
                  <a:srgbClr val="000000"/>
                </a:solidFill>
                <a:latin typeface="-apple-system"/>
              </a:rPr>
              <a:t> — это простые объекты, не отнимающие много ресурсов. </a:t>
            </a:r>
            <a:r>
              <a:rPr lang="ru-RU" sz="2000" dirty="0" err="1">
                <a:solidFill>
                  <a:srgbClr val="000000"/>
                </a:solidFill>
                <a:latin typeface="-apple-system"/>
              </a:rPr>
              <a:t>React</a:t>
            </a:r>
            <a:r>
              <a:rPr lang="ru-RU" sz="2000" dirty="0">
                <a:solidFill>
                  <a:srgbClr val="000000"/>
                </a:solidFill>
                <a:latin typeface="-apple-system"/>
              </a:rPr>
              <a:t> DOM обновляет DOM, чтобы он соответствовал переданным </a:t>
            </a:r>
            <a:r>
              <a:rPr lang="ru-RU" sz="2000" dirty="0" err="1">
                <a:solidFill>
                  <a:srgbClr val="000000"/>
                </a:solidFill>
                <a:latin typeface="-apple-system"/>
              </a:rPr>
              <a:t>React</a:t>
            </a:r>
            <a:r>
              <a:rPr lang="ru-RU" sz="2000" dirty="0">
                <a:solidFill>
                  <a:srgbClr val="000000"/>
                </a:solidFill>
                <a:latin typeface="-apple-system"/>
              </a:rPr>
              <a:t>-элементам.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73126" y="3617050"/>
            <a:ext cx="82279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-apple-system"/>
              </a:rPr>
              <a:t>Примечание:</a:t>
            </a:r>
          </a:p>
          <a:p>
            <a:r>
              <a:rPr lang="ru-RU" sz="3200" dirty="0">
                <a:solidFill>
                  <a:srgbClr val="000000"/>
                </a:solidFill>
                <a:latin typeface="-apple-system"/>
              </a:rPr>
              <a:t>Элементы можно перепутать с более известной концепцией «компонентов». </a:t>
            </a:r>
            <a:endParaRPr lang="en-US" sz="3200" dirty="0" smtClean="0">
              <a:solidFill>
                <a:srgbClr val="000000"/>
              </a:solidFill>
              <a:latin typeface="-apple-system"/>
            </a:endParaRPr>
          </a:p>
          <a:p>
            <a:r>
              <a:rPr lang="ru-RU" sz="3200" dirty="0" smtClean="0">
                <a:solidFill>
                  <a:srgbClr val="000000"/>
                </a:solidFill>
                <a:latin typeface="-apple-system"/>
              </a:rPr>
              <a:t>Элементы</a:t>
            </a:r>
            <a:r>
              <a:rPr lang="ru-RU" sz="3200" dirty="0">
                <a:solidFill>
                  <a:srgbClr val="000000"/>
                </a:solidFill>
                <a:latin typeface="-apple-system"/>
              </a:rPr>
              <a:t> — это то, «из чего сделаны» компоненты</a:t>
            </a:r>
            <a:endParaRPr lang="ru-RU" sz="32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621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Рендеринг элемента в </a:t>
            </a:r>
            <a:r>
              <a:rPr lang="en-US" b="1" dirty="0" smtClean="0"/>
              <a:t>DOM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/>
          </p:nvPr>
        </p:nvSpPr>
        <p:spPr bwMode="auto">
          <a:xfrm>
            <a:off x="284737" y="1391912"/>
            <a:ext cx="8983088" cy="4924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Допустим, в вашем HTML-файле есть 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&lt;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div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&gt;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source-code-pro"/>
              </a:rPr>
              <a:t>&lt;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source-code-pro"/>
              </a:rPr>
              <a:t>div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source-code-pro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source-code-pro"/>
              </a:rPr>
              <a:t>id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source-code-pro"/>
              </a:rPr>
              <a:t>="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source-code-pro"/>
              </a:rPr>
              <a:t>root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source-code-pro"/>
              </a:rPr>
              <a:t>"&gt;&lt;/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source-code-pro"/>
              </a:rPr>
              <a:t>div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source-code-pro"/>
              </a:rPr>
              <a:t>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source-code-pro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Мы назовём его «корневым» узлом DOM, так как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React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DOM будет управлять его содержимым.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Обычно в приложениях, написанных полностью на 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React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, есть только один корневой элемент.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При встраивании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React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в существующее приложение вы можете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рендерить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во столько независимых корневых элементов, во сколько посчитаете нужным.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77597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subTitle"/>
          </p:nvPr>
        </p:nvSpPr>
        <p:spPr bwMode="auto">
          <a:xfrm>
            <a:off x="666749" y="175639"/>
            <a:ext cx="9134475" cy="29546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Для рендеринга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React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-элемента, сперва передайте DOM-элемент в 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  <a:hlinkClick r:id="rId2"/>
              </a:rPr>
              <a:t>ReactDOM.createRoot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  <a:hlinkClick r:id="rId2"/>
              </a:rPr>
              <a:t>()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, далее передайте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React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-элемент в 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root.render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()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914400" lvl="2" indent="0">
              <a:lnSpc>
                <a:spcPct val="100000"/>
              </a:lnSpc>
              <a:buFontTx/>
              <a:buNone/>
            </a:pP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code-pro"/>
              </a:rPr>
              <a:t>const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code-pro"/>
              </a:rPr>
              <a:t>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code-pro"/>
              </a:rPr>
              <a:t>root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code-pro"/>
              </a:rPr>
              <a:t> =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code-pro"/>
              </a:rPr>
              <a:t>ReactDOM.createRoot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code-pro"/>
              </a:rPr>
              <a:t>( </a:t>
            </a:r>
            <a:endParaRPr kumimoji="0" lang="en-US" b="0" i="1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source-code-pro"/>
            </a:endParaRPr>
          </a:p>
          <a:p>
            <a:pPr marL="914400" lvl="2" indent="0">
              <a:lnSpc>
                <a:spcPct val="100000"/>
              </a:lnSpc>
              <a:buFontTx/>
              <a:buNone/>
            </a:pP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code-pro"/>
              </a:rPr>
              <a:t>document.getElementById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code-pro"/>
              </a:rPr>
              <a:t>('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code-pro"/>
              </a:rPr>
              <a:t>root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code-pro"/>
              </a:rPr>
              <a:t>') </a:t>
            </a:r>
            <a:endParaRPr kumimoji="0" lang="en-US" b="0" i="1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source-code-pro"/>
            </a:endParaRPr>
          </a:p>
          <a:p>
            <a:pPr marL="914400" lvl="2" indent="0">
              <a:lnSpc>
                <a:spcPct val="100000"/>
              </a:lnSpc>
              <a:buFontTx/>
              <a:buNone/>
            </a:pP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code-pro"/>
              </a:rPr>
              <a:t>); </a:t>
            </a:r>
            <a:endParaRPr kumimoji="0" lang="en-US" b="0" i="1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source-code-pro"/>
            </a:endParaRPr>
          </a:p>
          <a:p>
            <a:pPr marL="914400" lvl="2" indent="0">
              <a:lnSpc>
                <a:spcPct val="100000"/>
              </a:lnSpc>
              <a:buFontTx/>
              <a:buNone/>
            </a:pP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code-pro"/>
              </a:rPr>
              <a:t>const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code-pro"/>
              </a:rPr>
              <a:t>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code-pro"/>
              </a:rPr>
              <a:t>element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code-pro"/>
              </a:rPr>
              <a:t> = &lt;h1&gt;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code-pro"/>
              </a:rPr>
              <a:t>Hello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code-pro"/>
              </a:rPr>
              <a:t>,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code-pro"/>
              </a:rPr>
              <a:t>world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code-pro"/>
              </a:rPr>
              <a:t>&lt;/h1&gt;; </a:t>
            </a:r>
            <a:endParaRPr kumimoji="0" lang="en-US" b="0" i="1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source-code-pro"/>
            </a:endParaRPr>
          </a:p>
          <a:p>
            <a:pPr marL="914400" lvl="2" indent="0">
              <a:lnSpc>
                <a:spcPct val="100000"/>
              </a:lnSpc>
              <a:buFontTx/>
              <a:buNone/>
            </a:pP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code-pro"/>
              </a:rPr>
              <a:t>root.render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code-pro"/>
              </a:rPr>
              <a:t>(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code-pro"/>
              </a:rPr>
              <a:t>element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code-pro"/>
              </a:rPr>
              <a:t>);</a:t>
            </a:r>
            <a:endParaRPr kumimoji="0" lang="ru-RU" b="0" i="1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0150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Обновление элементов на странице</a:t>
            </a:r>
            <a:br>
              <a:rPr lang="ru-RU" b="1" dirty="0"/>
            </a:b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/>
          </p:nvPr>
        </p:nvSpPr>
        <p:spPr bwMode="auto">
          <a:xfrm>
            <a:off x="894944" y="1859928"/>
            <a:ext cx="8172856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Элементы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React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  <a:hlinkClick r:id="rId2"/>
              </a:rPr>
              <a:t>иммутабельны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 (</a:t>
            </a:r>
            <a:r>
              <a:rPr lang="ru-RU" sz="2400" b="1" dirty="0" smtClean="0"/>
              <a:t>неизменяемы</a:t>
            </a:r>
            <a:r>
              <a:rPr lang="ru-RU" sz="2400" b="1" dirty="0"/>
              <a:t>е</a:t>
            </a:r>
            <a:r>
              <a:rPr lang="ru-RU" sz="2400" dirty="0"/>
              <a:t>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-apple-system"/>
              </a:rPr>
              <a:t>)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После создания элемента нельзя изменить его потомков или атрибуты.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Элемент похож на кадр в фильме: он отражает состояние интерфейса в конкретный момент времени.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Пока что мы знаем только один способ обновить интерфейс — это создать новый элемент и передать его в 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source-code-pro"/>
              </a:rPr>
              <a:t>root.render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source-code-pro"/>
              </a:rPr>
              <a:t>()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-apple-system"/>
              </a:rPr>
              <a:t>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67495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8036" y="277671"/>
            <a:ext cx="9434614" cy="473975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Рассмотрим пример с часами: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1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ource-code-pro"/>
              </a:rPr>
              <a:t>const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ource-code-pro"/>
              </a:rPr>
              <a:t> </a:t>
            </a:r>
            <a:r>
              <a:rPr kumimoji="0" lang="ru-RU" sz="2800" b="0" i="1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ource-code-pro"/>
              </a:rPr>
              <a:t>root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ource-code-pro"/>
              </a:rPr>
              <a:t> = </a:t>
            </a:r>
            <a:r>
              <a:rPr kumimoji="0" lang="ru-RU" sz="2800" b="0" i="1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ource-code-pro"/>
              </a:rPr>
              <a:t>ReactDOM.createRoot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ource-code-pro"/>
              </a:rPr>
              <a:t>( </a:t>
            </a:r>
            <a:r>
              <a:rPr kumimoji="0" lang="ru-RU" sz="2800" b="0" i="1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ource-code-pro"/>
              </a:rPr>
              <a:t>document.getElementById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ource-code-pro"/>
              </a:rPr>
              <a:t>('</a:t>
            </a:r>
            <a:r>
              <a:rPr kumimoji="0" lang="ru-RU" sz="2800" b="0" i="1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ource-code-pro"/>
              </a:rPr>
              <a:t>root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ource-code-pro"/>
              </a:rPr>
              <a:t>') 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ource-code-pro"/>
              </a:rPr>
              <a:t>	</a:t>
            </a:r>
            <a:r>
              <a:rPr kumimoji="0" lang="ru-RU" sz="2800" b="0" i="1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ource-code-pro"/>
              </a:rPr>
              <a:t>function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ource-code-pro"/>
              </a:rPr>
              <a:t> </a:t>
            </a:r>
            <a:r>
              <a:rPr kumimoji="0" lang="ru-RU" sz="2800" b="0" i="1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ource-code-pro"/>
              </a:rPr>
              <a:t>tick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ource-code-pro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1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ource-code-pro"/>
              </a:rPr>
              <a:t>const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ource-code-pro"/>
              </a:rPr>
              <a:t> </a:t>
            </a:r>
            <a:r>
              <a:rPr kumimoji="0" lang="ru-RU" sz="2800" b="0" i="1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ource-code-pro"/>
              </a:rPr>
              <a:t>element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ource-code-pro"/>
              </a:rPr>
              <a:t> = ( &lt;</a:t>
            </a:r>
            <a:r>
              <a:rPr kumimoji="0" lang="ru-RU" sz="2800" b="0" i="1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ource-code-pro"/>
              </a:rPr>
              <a:t>div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ource-code-pro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ource-code-pro"/>
              </a:rPr>
              <a:t>	&lt;h1&gt;</a:t>
            </a:r>
            <a:r>
              <a:rPr kumimoji="0" lang="ru-RU" sz="2800" b="0" i="1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ource-code-pro"/>
              </a:rPr>
              <a:t>Hello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ource-code-pro"/>
              </a:rPr>
              <a:t>, </a:t>
            </a:r>
            <a:r>
              <a:rPr kumimoji="0" lang="ru-RU" sz="2800" b="0" i="1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ource-code-pro"/>
              </a:rPr>
              <a:t>world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ource-code-pro"/>
              </a:rPr>
              <a:t>!&lt;/h1&gt;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ource-code-pro"/>
              </a:rPr>
              <a:t> 	&lt;h2&gt;</a:t>
            </a:r>
            <a:r>
              <a:rPr kumimoji="0" lang="ru-RU" sz="2800" b="0" i="1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ource-code-pro"/>
              </a:rPr>
              <a:t>It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ource-code-pro"/>
              </a:rPr>
              <a:t> </a:t>
            </a:r>
            <a:r>
              <a:rPr kumimoji="0" lang="ru-RU" sz="2800" b="0" i="1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ource-code-pro"/>
              </a:rPr>
              <a:t>is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ource-code-pro"/>
              </a:rPr>
              <a:t> {</a:t>
            </a:r>
            <a:r>
              <a:rPr kumimoji="0" lang="ru-RU" sz="2800" b="0" i="1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ource-code-pro"/>
              </a:rPr>
              <a:t>new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ource-code-pro"/>
              </a:rPr>
              <a:t> </a:t>
            </a:r>
            <a:r>
              <a:rPr kumimoji="0" lang="ru-RU" sz="2800" b="0" i="1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ource-code-pro"/>
              </a:rPr>
              <a:t>Date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ource-code-pro"/>
              </a:rPr>
              <a:t>().</a:t>
            </a:r>
            <a:r>
              <a:rPr kumimoji="0" lang="ru-RU" sz="2800" b="0" i="1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ource-code-pro"/>
              </a:rPr>
              <a:t>toLocaleTimeString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ource-code-pro"/>
              </a:rPr>
              <a:t>()}.&lt;/h2&gt; &lt;/</a:t>
            </a:r>
            <a:r>
              <a:rPr kumimoji="0" lang="ru-RU" sz="2800" b="0" i="1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ource-code-pro"/>
              </a:rPr>
              <a:t>div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ource-code-pro"/>
              </a:rPr>
              <a:t>&gt; 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1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ource-code-pro"/>
              </a:rPr>
              <a:t>root.render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ource-code-pro"/>
              </a:rPr>
              <a:t>(</a:t>
            </a:r>
            <a:r>
              <a:rPr kumimoji="0" lang="ru-RU" sz="2800" b="0" i="1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ource-code-pro"/>
              </a:rPr>
              <a:t>element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ource-code-pro"/>
              </a:rPr>
              <a:t>);}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1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ource-code-pro"/>
              </a:rPr>
              <a:t>setInterval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ource-code-pro"/>
              </a:rPr>
              <a:t>(</a:t>
            </a:r>
            <a:r>
              <a:rPr kumimoji="0" lang="ru-RU" sz="2800" b="0" i="1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ource-code-pro"/>
              </a:rPr>
              <a:t>tick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ource-code-pro"/>
              </a:rPr>
              <a:t>, 1000);</a:t>
            </a:r>
            <a:endParaRPr kumimoji="0" lang="ru-RU" sz="2800" b="0" i="1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38036" y="5162517"/>
            <a:ext cx="8501974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В этом примере 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  <a:hlinkClick r:id="rId2"/>
              </a:rPr>
              <a:t>root.render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  <a:hlinkClick r:id="rId2"/>
              </a:rPr>
              <a:t>()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вызывается каждую секунду с помощью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колбэка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  <a:hlinkClick r:id="rId3"/>
              </a:rPr>
              <a:t>setInterval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  <a:hlinkClick r:id="rId3"/>
              </a:rPr>
              <a:t>()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.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52247" y="6169378"/>
            <a:ext cx="900619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Примечание: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На практике большинство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React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-приложений вызывают 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root.render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source-code-pro"/>
              </a:rPr>
              <a:t>()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только один раз.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74935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561150" y="397440"/>
            <a:ext cx="9071640" cy="2526735"/>
          </a:xfrm>
        </p:spPr>
        <p:txBody>
          <a:bodyPr/>
          <a:lstStyle/>
          <a:p>
            <a:r>
              <a:rPr lang="ru-RU" b="1" dirty="0" err="1"/>
              <a:t>React</a:t>
            </a:r>
            <a:r>
              <a:rPr lang="ru-RU" b="1" dirty="0"/>
              <a:t> обновляет только то, что необходимо</a:t>
            </a:r>
          </a:p>
          <a:p>
            <a:r>
              <a:rPr lang="ru-RU" dirty="0" err="1"/>
              <a:t>React</a:t>
            </a:r>
            <a:r>
              <a:rPr lang="ru-RU" dirty="0"/>
              <a:t> DOM сравнивает элемент и его дочернее дерево с предыдущей версией и вносит в DOM только минимально необходимые изменения.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71526" y="2554843"/>
            <a:ext cx="7740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https://codepen.io/gaearon/pen/gwoJeZ?editors=1010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9248" t="35001" r="56923" b="20142"/>
          <a:stretch/>
        </p:blipFill>
        <p:spPr>
          <a:xfrm>
            <a:off x="665258" y="3162299"/>
            <a:ext cx="4879225" cy="363913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527390" y="3924299"/>
            <a:ext cx="5038725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-apple-system"/>
              </a:rPr>
              <a:t>Несмотря на то, что мы создаём элемент, описывающий всё UI-дерево, каждую секунду </a:t>
            </a:r>
            <a:r>
              <a:rPr lang="ru-RU" dirty="0" err="1">
                <a:solidFill>
                  <a:srgbClr val="000000"/>
                </a:solidFill>
                <a:latin typeface="-apple-system"/>
              </a:rPr>
              <a:t>React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 DOM изменяет только текстовый узел, содержимое которого изменилось.</a:t>
            </a:r>
          </a:p>
          <a:p>
            <a:r>
              <a:rPr lang="ru-RU" dirty="0">
                <a:solidFill>
                  <a:srgbClr val="000000"/>
                </a:solidFill>
                <a:latin typeface="-apple-system"/>
              </a:rPr>
              <a:t>Проще описать, как интерфейс выглядит в конкретный момент, чем как он изменяется с течением </a:t>
            </a:r>
            <a:r>
              <a:rPr lang="ru-RU" dirty="0" smtClean="0">
                <a:solidFill>
                  <a:srgbClr val="000000"/>
                </a:solidFill>
                <a:latin typeface="-apple-system"/>
              </a:rPr>
              <a:t>времени. Такой 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подход позволяет избавиться от целого класса ошибок.</a:t>
            </a:r>
            <a:endParaRPr lang="ru-RU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03214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Еще несколько ссылок</a:t>
            </a:r>
          </a:p>
        </p:txBody>
      </p:sp>
      <p:sp>
        <p:nvSpPr>
          <p:cNvPr id="109" name="TextShape 2"/>
          <p:cNvSpPr txBox="1"/>
          <p:nvPr/>
        </p:nvSpPr>
        <p:spPr>
          <a:xfrm>
            <a:off x="504000" y="1769040"/>
            <a:ext cx="9144000" cy="543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http://jsraccoon.ru/react-intro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https://code.tutsplus.com/ru/articles/getting-started-with-react--cms-25031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4"/>
              </a:rPr>
              <a:t>https://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4"/>
              </a:rPr>
              <a:t>reactjs.org/tutorial/tutorial.html</a:t>
            </a:r>
            <a:endParaRPr lang="ru-RU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https://ru.reactjs.org/docs/components-and-props.html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456375" y="1311840"/>
            <a:ext cx="9071640" cy="2164785"/>
          </a:xfrm>
        </p:spPr>
        <p:txBody>
          <a:bodyPr/>
          <a:lstStyle/>
          <a:p>
            <a:r>
              <a:rPr lang="ru-RU" dirty="0"/>
              <a:t>Компоненты позволяют разбить интерфейс на независимые части, про которые легко думать в отдельности. Их можно складывать вместе и использовать несколько раз.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14326" y="4236175"/>
            <a:ext cx="962025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000000"/>
                </a:solidFill>
                <a:latin typeface="-apple-system"/>
              </a:rPr>
              <a:t>Во многом компоненты ведут себя как обычные функции </a:t>
            </a:r>
            <a:r>
              <a:rPr lang="ru-RU" sz="3200" dirty="0" err="1">
                <a:solidFill>
                  <a:srgbClr val="000000"/>
                </a:solidFill>
                <a:latin typeface="-apple-system"/>
              </a:rPr>
              <a:t>JavaScript</a:t>
            </a:r>
            <a:r>
              <a:rPr lang="ru-RU" sz="3200" dirty="0">
                <a:solidFill>
                  <a:srgbClr val="000000"/>
                </a:solidFill>
                <a:latin typeface="-apple-system"/>
              </a:rPr>
              <a:t>. Они принимают произвольные входные данные (так называемые «пропсы») и возвращают </a:t>
            </a:r>
            <a:r>
              <a:rPr lang="ru-RU" sz="3200" dirty="0" err="1">
                <a:solidFill>
                  <a:srgbClr val="000000"/>
                </a:solidFill>
                <a:latin typeface="-apple-system"/>
              </a:rPr>
              <a:t>React</a:t>
            </a:r>
            <a:r>
              <a:rPr lang="ru-RU" sz="3200" dirty="0">
                <a:solidFill>
                  <a:srgbClr val="000000"/>
                </a:solidFill>
                <a:latin typeface="-apple-system"/>
              </a:rPr>
              <a:t>-элементы, описывающие, что мы хотим увидеть на экране.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9170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Функциональные и классовые компоненты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1059885"/>
          </a:xfrm>
        </p:spPr>
        <p:txBody>
          <a:bodyPr/>
          <a:lstStyle/>
          <a:p>
            <a:r>
              <a:rPr lang="ru-RU" dirty="0"/>
              <a:t>Проще всего объявить </a:t>
            </a:r>
            <a:r>
              <a:rPr lang="ru-RU" dirty="0" err="1"/>
              <a:t>React</a:t>
            </a:r>
            <a:r>
              <a:rPr lang="ru-RU" dirty="0"/>
              <a:t>-компонент как функцию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28825" y="3120210"/>
            <a:ext cx="498157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function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Welcome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(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props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)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{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return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 &lt;h1&gt;Привет, {props.name}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&lt;/h1&gt;;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}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63525" y="4726326"/>
            <a:ext cx="962342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-apple-system"/>
              </a:rPr>
              <a:t>Эта функция — компонент, потому что она получает данные в одном объекте </a:t>
            </a:r>
            <a:r>
              <a:rPr lang="ru-RU" sz="2000" b="1" u="sng" dirty="0">
                <a:solidFill>
                  <a:schemeClr val="accent2">
                    <a:lumMod val="50000"/>
                  </a:schemeClr>
                </a:solidFill>
                <a:latin typeface="-apple-system"/>
              </a:rPr>
              <a:t>(«пропсы») </a:t>
            </a:r>
            <a:r>
              <a:rPr lang="ru-RU" sz="2000" dirty="0">
                <a:solidFill>
                  <a:srgbClr val="000000"/>
                </a:solidFill>
                <a:latin typeface="-apple-system"/>
              </a:rPr>
              <a:t>в качестве параметра и возвращает </a:t>
            </a:r>
            <a:r>
              <a:rPr lang="ru-RU" sz="2000" dirty="0" err="1">
                <a:solidFill>
                  <a:srgbClr val="000000"/>
                </a:solidFill>
                <a:latin typeface="-apple-system"/>
              </a:rPr>
              <a:t>React</a:t>
            </a:r>
            <a:r>
              <a:rPr lang="ru-RU" sz="2000" dirty="0">
                <a:solidFill>
                  <a:srgbClr val="000000"/>
                </a:solidFill>
                <a:latin typeface="-apple-system"/>
              </a:rPr>
              <a:t>-элемент. </a:t>
            </a:r>
            <a:endParaRPr lang="ru-RU" sz="2000" dirty="0" smtClean="0">
              <a:solidFill>
                <a:srgbClr val="000000"/>
              </a:solidFill>
              <a:latin typeface="-apple-system"/>
            </a:endParaRPr>
          </a:p>
          <a:p>
            <a:endParaRPr lang="ru-RU" sz="2000" dirty="0">
              <a:solidFill>
                <a:srgbClr val="000000"/>
              </a:solidFill>
              <a:latin typeface="-apple-system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-apple-system"/>
              </a:rPr>
              <a:t>Мы</a:t>
            </a:r>
            <a:r>
              <a:rPr lang="ru-RU" sz="2000" dirty="0">
                <a:solidFill>
                  <a:srgbClr val="000000"/>
                </a:solidFill>
                <a:latin typeface="-apple-system"/>
              </a:rPr>
              <a:t> будем называть такие компоненты «функциональными», так как они буквально являются функциями.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0757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</a:t>
            </a:r>
            <a:r>
              <a:rPr lang="ru-RU" dirty="0" smtClean="0"/>
              <a:t>омпоненты </a:t>
            </a:r>
            <a:r>
              <a:rPr lang="ru-RU" dirty="0"/>
              <a:t>можно определять как </a:t>
            </a:r>
            <a:r>
              <a:rPr lang="ru-RU" dirty="0">
                <a:hlinkClick r:id="rId2"/>
              </a:rPr>
              <a:t>классы ES6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/>
          </p:nvPr>
        </p:nvSpPr>
        <p:spPr bwMode="auto">
          <a:xfrm>
            <a:off x="1475549" y="2018756"/>
            <a:ext cx="7563675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class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Welcome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extends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React.Component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  {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render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	{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return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 &lt;h1&gt;Привет, {this.props.name}&lt;/h1&gt;;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-code-pro"/>
              </a:rPr>
              <a:t>}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35000" y="4609198"/>
            <a:ext cx="82453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latin typeface="-apple-system"/>
              </a:rPr>
              <a:t>С точки зрения </a:t>
            </a:r>
            <a:r>
              <a:rPr lang="ru-RU" sz="2800" dirty="0" err="1">
                <a:solidFill>
                  <a:srgbClr val="000000"/>
                </a:solidFill>
                <a:latin typeface="-apple-system"/>
              </a:rPr>
              <a:t>React</a:t>
            </a:r>
            <a:r>
              <a:rPr lang="ru-RU" sz="2800" dirty="0">
                <a:solidFill>
                  <a:srgbClr val="000000"/>
                </a:solidFill>
                <a:latin typeface="-apple-system"/>
              </a:rPr>
              <a:t>, эти два компонента эквивалентны.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085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267920" y="120677"/>
            <a:ext cx="9392384" cy="841617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" dirty="0"/>
              <a:t>Структура компонента</a:t>
            </a:r>
            <a:endParaRPr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66" name="TextBox1" r:id="rId2" imgW="8429760" imgH="2943360"/>
        </mc:Choice>
        <mc:Fallback>
          <p:control name="TextBox1" r:id="rId2" imgW="8429760" imgH="2943360">
            <p:pic>
              <p:nvPicPr>
                <p:cNvPr id="4" name="TextBox1">
                  <a:extLst>
                    <a:ext uri="{FF2B5EF4-FFF2-40B4-BE49-F238E27FC236}">
                      <a16:creationId xmlns="" xmlns:a16="http://schemas.microsoft.com/office/drawing/2014/main" id="{D68B0A30-E820-054D-ABC0-18A8F403FFC3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51232" y="1460731"/>
                  <a:ext cx="8425759" cy="293981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5364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Начало работы (еще проще)</a:t>
            </a:r>
          </a:p>
        </p:txBody>
      </p:sp>
      <p:pic>
        <p:nvPicPr>
          <p:cNvPr id="57" name="Рисунок 56"/>
          <p:cNvPicPr/>
          <p:nvPr/>
        </p:nvPicPr>
        <p:blipFill>
          <a:blip r:embed="rId2"/>
          <a:stretch/>
        </p:blipFill>
        <p:spPr>
          <a:xfrm>
            <a:off x="576000" y="2088000"/>
            <a:ext cx="8962560" cy="41317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357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Начало работы</a:t>
            </a:r>
          </a:p>
        </p:txBody>
      </p:sp>
      <p:sp>
        <p:nvSpPr>
          <p:cNvPr id="5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Рисунок 59"/>
          <p:cNvPicPr/>
          <p:nvPr/>
        </p:nvPicPr>
        <p:blipFill>
          <a:blip r:embed="rId2"/>
          <a:stretch/>
        </p:blipFill>
        <p:spPr>
          <a:xfrm>
            <a:off x="513360" y="1752840"/>
            <a:ext cx="9278640" cy="5344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128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494168" y="-9833"/>
            <a:ext cx="9071640" cy="8743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Начало работы</a:t>
            </a:r>
          </a:p>
        </p:txBody>
      </p:sp>
      <p:sp>
        <p:nvSpPr>
          <p:cNvPr id="62" name="TextShape 2"/>
          <p:cNvSpPr txBox="1"/>
          <p:nvPr/>
        </p:nvSpPr>
        <p:spPr>
          <a:xfrm>
            <a:off x="0" y="697323"/>
            <a:ext cx="10245213" cy="507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рендеринга элемента на веб-странице применяется метод </a:t>
            </a:r>
            <a:r>
              <a:rPr lang="ru-RU" sz="2000" b="0" i="1" strike="noStrike" spc="-1" dirty="0" err="1">
                <a:solidFill>
                  <a:schemeClr val="accent2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ReactDOM.render</a:t>
            </a:r>
            <a:r>
              <a:rPr lang="ru-RU" sz="2000" b="0" i="1" strike="noStrike" spc="-1" dirty="0">
                <a:solidFill>
                  <a:schemeClr val="accent2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который принимает два 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параметра: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buClr>
                <a:srgbClr val="000000"/>
              </a:buClr>
              <a:buSzPct val="45000"/>
            </a:pP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1) Первый 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параметр представляет компонент, который мы хотим 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ото</a:t>
            </a:r>
            <a:r>
              <a:rPr lang="ru-RU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б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разить 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 веб-странице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buClr>
                <a:srgbClr val="000000"/>
              </a:buClr>
              <a:buSzPct val="45000"/>
            </a:pP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 данном случае это обычный заголовок. </a:t>
            </a:r>
          </a:p>
          <a:p>
            <a:pPr marL="108000"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 этот метод передается элемент, который надо добавить на веб-страницу. </a:t>
            </a:r>
            <a:endParaRPr lang="ru-RU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buClr>
                <a:srgbClr val="000000"/>
              </a:buClr>
              <a:buSzPct val="45000"/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2)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параметр - это тот элемент веб-страницы, в котором будет производиться рендеринг компонента из первого параметра. </a:t>
            </a:r>
            <a:endParaRPr lang="ru-RU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buClr>
                <a:srgbClr val="000000"/>
              </a:buClr>
              <a:buSzPct val="45000"/>
            </a:pP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 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данном случае это элемент </a:t>
            </a: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 algn="ctr">
              <a:buClr>
                <a:srgbClr val="000000"/>
              </a:buClr>
              <a:buSzPct val="45000"/>
            </a:pPr>
            <a:r>
              <a:rPr lang="ru-RU" sz="3200" i="1" spc="-1" dirty="0">
                <a:solidFill>
                  <a:schemeClr val="accent2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lang="ru-RU" sz="3200" i="1" spc="-1" dirty="0" err="1">
                <a:solidFill>
                  <a:schemeClr val="accent2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div</a:t>
            </a:r>
            <a:r>
              <a:rPr lang="ru-RU" sz="3200" i="1" spc="-1" dirty="0">
                <a:solidFill>
                  <a:schemeClr val="accent2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3200" i="1" spc="-1" dirty="0" err="1">
                <a:solidFill>
                  <a:schemeClr val="accent2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</a:t>
            </a:r>
            <a:r>
              <a:rPr lang="ru-RU" sz="3200" i="1" spc="-1" dirty="0">
                <a:solidFill>
                  <a:schemeClr val="accent2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="</a:t>
            </a:r>
            <a:r>
              <a:rPr lang="ru-RU" sz="3200" i="1" spc="-1" dirty="0" err="1">
                <a:solidFill>
                  <a:schemeClr val="accent2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</a:t>
            </a:r>
            <a:r>
              <a:rPr lang="ru-RU" sz="3200" i="1" spc="-1" dirty="0">
                <a:solidFill>
                  <a:schemeClr val="accent2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"&gt;.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Этот как раз тот элемент, в который и будет помещаться заголовок.</a:t>
            </a:r>
          </a:p>
        </p:txBody>
      </p:sp>
    </p:spTree>
    <p:extLst>
      <p:ext uri="{BB962C8B-B14F-4D97-AF65-F5344CB8AC3E}">
        <p14:creationId xmlns:p14="http://schemas.microsoft.com/office/powerpoint/2010/main" val="105124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</TotalTime>
  <Words>442</Words>
  <Application>Microsoft Office PowerPoint</Application>
  <PresentationFormat>Произвольный</PresentationFormat>
  <Paragraphs>143</Paragraphs>
  <Slides>28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7" baseType="lpstr">
      <vt:lpstr>-apple-system</vt:lpstr>
      <vt:lpstr>Arial</vt:lpstr>
      <vt:lpstr>Calibri</vt:lpstr>
      <vt:lpstr>DejaVu Sans</vt:lpstr>
      <vt:lpstr>source-code-pro</vt:lpstr>
      <vt:lpstr>Symbol</vt:lpstr>
      <vt:lpstr>Times New Roman</vt:lpstr>
      <vt:lpstr>Wingdings</vt:lpstr>
      <vt:lpstr>Office Theme</vt:lpstr>
      <vt:lpstr>Презентация PowerPoint</vt:lpstr>
      <vt:lpstr>Компоненты React</vt:lpstr>
      <vt:lpstr>Презентация PowerPoint</vt:lpstr>
      <vt:lpstr>Функциональные и классовые компоненты </vt:lpstr>
      <vt:lpstr>Компоненты можно определять как классы ES6</vt:lpstr>
      <vt:lpstr>Структура компонента</vt:lpstr>
      <vt:lpstr>Презентация PowerPoint</vt:lpstr>
      <vt:lpstr>Презентация PowerPoint</vt:lpstr>
      <vt:lpstr>Презентация PowerPoint</vt:lpstr>
      <vt:lpstr>Как отрендерить компонент </vt:lpstr>
      <vt:lpstr>Как отрендерить компонент </vt:lpstr>
      <vt:lpstr>Состояния</vt:lpstr>
      <vt:lpstr>Примечание: </vt:lpstr>
      <vt:lpstr>Композиция компонентов</vt:lpstr>
      <vt:lpstr>Презентация PowerPoint</vt:lpstr>
      <vt:lpstr>Извлечение компонентов </vt:lpstr>
      <vt:lpstr>Извлечение компонентов</vt:lpstr>
      <vt:lpstr>Теперь можно немножко упростить наш Comment: </vt:lpstr>
      <vt:lpstr>Это позволит ещё сильнее упростить Comment: </vt:lpstr>
      <vt:lpstr>Пропсы можно только читать</vt:lpstr>
      <vt:lpstr>пример нечистой функции — она записывает данные в свои же аргументы:</vt:lpstr>
      <vt:lpstr>Презентация PowerPoint</vt:lpstr>
      <vt:lpstr>Рендеринг элемента в DOM</vt:lpstr>
      <vt:lpstr>Презентация PowerPoint</vt:lpstr>
      <vt:lpstr>Обновление элементов на странице 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Nadeghda</dc:creator>
  <dc:description/>
  <cp:lastModifiedBy>Teta</cp:lastModifiedBy>
  <cp:revision>48</cp:revision>
  <dcterms:created xsi:type="dcterms:W3CDTF">2018-05-07T15:35:35Z</dcterms:created>
  <dcterms:modified xsi:type="dcterms:W3CDTF">2023-02-10T13:54:13Z</dcterms:modified>
  <dc:language>ru-RU</dc:language>
</cp:coreProperties>
</file>