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91" r:id="rId5"/>
    <p:sldId id="294" r:id="rId6"/>
    <p:sldId id="292" r:id="rId7"/>
    <p:sldId id="293" r:id="rId8"/>
    <p:sldId id="295" r:id="rId9"/>
    <p:sldId id="296" r:id="rId10"/>
    <p:sldId id="297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F2B86-9705-4DCE-ACB1-BFE25A2F15E4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845F0-81DD-47FC-8858-4A8BF0C45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87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a657382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a657382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57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E714-5F4F-4F9A-B732-213065DD67C6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54B-C715-4FDB-9BE8-988385C8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38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E714-5F4F-4F9A-B732-213065DD67C6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54B-C715-4FDB-9BE8-988385C8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86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E714-5F4F-4F9A-B732-213065DD67C6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54B-C715-4FDB-9BE8-988385C8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0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88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E714-5F4F-4F9A-B732-213065DD67C6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54B-C715-4FDB-9BE8-988385C8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51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E714-5F4F-4F9A-B732-213065DD67C6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54B-C715-4FDB-9BE8-988385C8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67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E714-5F4F-4F9A-B732-213065DD67C6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54B-C715-4FDB-9BE8-988385C8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15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E714-5F4F-4F9A-B732-213065DD67C6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54B-C715-4FDB-9BE8-988385C8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E714-5F4F-4F9A-B732-213065DD67C6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54B-C715-4FDB-9BE8-988385C8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95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E714-5F4F-4F9A-B732-213065DD67C6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54B-C715-4FDB-9BE8-988385C8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91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E714-5F4F-4F9A-B732-213065DD67C6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54B-C715-4FDB-9BE8-988385C8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2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E714-5F4F-4F9A-B732-213065DD67C6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54B-C715-4FDB-9BE8-988385C8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E714-5F4F-4F9A-B732-213065DD67C6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8254B-C715-4FDB-9BE8-988385C8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1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reactjs.org/docs/rendering-elements.html#rendering-an-element-into-the-dom" TargetMode="External"/><Relationship Id="rId2" Type="http://schemas.openxmlformats.org/officeDocument/2006/relationships/hyperlink" Target="https://ru.reactjs.org/docs/rendering-elements.html#updating-the-rendered-elemen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JavaScript/Reference/Classes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mozilla.org/ru/docs/Web/JavaScript/Reference/Classes#Constructor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indowTimers/clearInterval" TargetMode="External"/><Relationship Id="rId2" Type="http://schemas.openxmlformats.org/officeDocument/2006/relationships/hyperlink" Target="https://developer.mozilla.org/en-US/docs/Web/API/WindowTimers/setInterval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eloper.mozilla.org/ru/docs/Web/JavaScript/Reference/Functions/Arrow_functions" TargetMode="Externa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acdlite/status/817072056940408832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/>
        </p:blipFill>
        <p:spPr>
          <a:xfrm>
            <a:off x="2860964" y="787836"/>
            <a:ext cx="4135320" cy="3261960"/>
          </a:xfrm>
          <a:prstGeom prst="rect">
            <a:avLst/>
          </a:prstGeom>
          <a:ln>
            <a:noFill/>
          </a:ln>
        </p:spPr>
      </p:pic>
      <p:sp>
        <p:nvSpPr>
          <p:cNvPr id="5" name="Google Shape;91;p19"/>
          <p:cNvSpPr txBox="1">
            <a:spLocks/>
          </p:cNvSpPr>
          <p:nvPr/>
        </p:nvSpPr>
        <p:spPr>
          <a:xfrm>
            <a:off x="1055040" y="3668891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dirty="0" smtClean="0"/>
              <a:t>Состояния</a:t>
            </a:r>
            <a:endParaRPr lang="ru-RU" dirty="0"/>
          </a:p>
        </p:txBody>
      </p:sp>
      <p:sp>
        <p:nvSpPr>
          <p:cNvPr id="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</a:t>
            </a: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JS</a:t>
            </a:r>
          </a:p>
        </p:txBody>
      </p:sp>
    </p:spTree>
    <p:extLst>
      <p:ext uri="{BB962C8B-B14F-4D97-AF65-F5344CB8AC3E}">
        <p14:creationId xmlns:p14="http://schemas.microsoft.com/office/powerpoint/2010/main" val="203797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284241" y="-24588"/>
            <a:ext cx="11759478" cy="64529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щелчок по элементу кнопки приведет к тому, что ваша консоль покажет: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code-pro"/>
            </a:endParaRPr>
          </a:p>
          <a:p>
            <a:pPr marL="360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// клик!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code-pro"/>
            </a:endParaRPr>
          </a:p>
          <a:p>
            <a:pPr marL="360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до: 1 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после: 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code-pro"/>
            </a:endParaRPr>
          </a:p>
          <a:p>
            <a:pPr marL="360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// клик!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code-pro"/>
            </a:endParaRPr>
          </a:p>
          <a:p>
            <a:pPr marL="360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до: 2 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после: 2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Но если мы добавим: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92929"/>
                </a:solidFill>
                <a:latin typeface="source-code-pro"/>
              </a:rPr>
              <a:t>            </a:t>
            </a:r>
            <a:r>
              <a:rPr lang="ru-RU" sz="2000" dirty="0" err="1" smtClean="0">
                <a:solidFill>
                  <a:srgbClr val="292929"/>
                </a:solidFill>
                <a:latin typeface="source-code-pro"/>
              </a:rPr>
              <a:t>componentDidMount</a:t>
            </a:r>
            <a:r>
              <a:rPr lang="ru-RU" sz="2000" dirty="0" smtClean="0">
                <a:solidFill>
                  <a:srgbClr val="292929"/>
                </a:solidFill>
                <a:latin typeface="source-code-pro"/>
              </a:rPr>
              <a:t> () { </a:t>
            </a:r>
            <a:br>
              <a:rPr lang="ru-RU" sz="2000" dirty="0" smtClean="0">
                <a:solidFill>
                  <a:srgbClr val="292929"/>
                </a:solidFill>
                <a:latin typeface="source-code-pro"/>
              </a:rPr>
            </a:br>
            <a:r>
              <a:rPr lang="en-US" sz="2000" dirty="0" smtClean="0">
                <a:solidFill>
                  <a:srgbClr val="292929"/>
                </a:solidFill>
                <a:latin typeface="source-code-pro"/>
              </a:rPr>
              <a:t>            </a:t>
            </a:r>
            <a:r>
              <a:rPr lang="ru-RU" sz="2000" dirty="0" err="1" smtClean="0">
                <a:solidFill>
                  <a:srgbClr val="292929"/>
                </a:solidFill>
                <a:latin typeface="source-code-pro"/>
              </a:rPr>
              <a:t>setInterval</a:t>
            </a:r>
            <a:r>
              <a:rPr lang="ru-RU" sz="2000" dirty="0" smtClean="0">
                <a:solidFill>
                  <a:srgbClr val="292929"/>
                </a:solidFill>
                <a:latin typeface="source-code-pro"/>
              </a:rPr>
              <a:t> (this.inc, 1000); </a:t>
            </a:r>
            <a:br>
              <a:rPr lang="ru-RU" sz="2000" dirty="0" smtClean="0">
                <a:solidFill>
                  <a:srgbClr val="292929"/>
                </a:solidFill>
                <a:latin typeface="source-code-pro"/>
              </a:rPr>
            </a:br>
            <a:r>
              <a:rPr lang="en-US" sz="2000" dirty="0" smtClean="0">
                <a:solidFill>
                  <a:srgbClr val="292929"/>
                </a:solidFill>
                <a:latin typeface="source-code-pro"/>
              </a:rPr>
              <a:t>         </a:t>
            </a:r>
            <a:r>
              <a:rPr lang="ru-RU" sz="2000" dirty="0" smtClean="0">
                <a:solidFill>
                  <a:srgbClr val="292929"/>
                </a:solidFill>
                <a:latin typeface="source-code-pr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посмотрим: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code-pro"/>
            </a:endParaRPr>
          </a:p>
          <a:p>
            <a:pPr marL="360000">
              <a:lnSpc>
                <a:spcPct val="100000"/>
              </a:lnSpc>
            </a:pPr>
            <a:r>
              <a:rPr lang="ru-RU" sz="2000" dirty="0">
                <a:solidFill>
                  <a:srgbClr val="292929"/>
                </a:solidFill>
                <a:latin typeface="source-code-pro"/>
              </a:rPr>
              <a:t>до: 1 </a:t>
            </a:r>
            <a:br>
              <a:rPr lang="ru-RU" sz="2000" dirty="0">
                <a:solidFill>
                  <a:srgbClr val="292929"/>
                </a:solidFill>
                <a:latin typeface="source-code-pro"/>
              </a:rPr>
            </a:br>
            <a:r>
              <a:rPr lang="ru-RU" sz="2000" dirty="0">
                <a:solidFill>
                  <a:srgbClr val="292929"/>
                </a:solidFill>
                <a:latin typeface="source-code-pro"/>
              </a:rPr>
              <a:t>после: 2</a:t>
            </a:r>
            <a:endParaRPr lang="en-US" sz="2000" dirty="0">
              <a:solidFill>
                <a:srgbClr val="292929"/>
              </a:solidFill>
              <a:latin typeface="source-code-pro"/>
            </a:endParaRPr>
          </a:p>
          <a:p>
            <a:pPr marL="360000">
              <a:lnSpc>
                <a:spcPct val="100000"/>
              </a:lnSpc>
            </a:pPr>
            <a:r>
              <a:rPr lang="ru-RU" sz="2000" dirty="0">
                <a:solidFill>
                  <a:srgbClr val="292929"/>
                </a:solidFill>
                <a:latin typeface="source-code-pro"/>
              </a:rPr>
              <a:t>до: 2 </a:t>
            </a:r>
            <a:br>
              <a:rPr lang="ru-RU" sz="2000" dirty="0">
                <a:solidFill>
                  <a:srgbClr val="292929"/>
                </a:solidFill>
                <a:latin typeface="source-code-pro"/>
              </a:rPr>
            </a:br>
            <a:r>
              <a:rPr lang="ru-RU" sz="2000" dirty="0">
                <a:solidFill>
                  <a:srgbClr val="292929"/>
                </a:solidFill>
                <a:latin typeface="source-code-pro"/>
              </a:rPr>
              <a:t>после: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Итак, должны ли мы узнать, когда ожидать какого поведения?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Не совсем. Можно с уверенностью предположить, что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setState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это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действительно асинхронность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63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subTitle"/>
          </p:nvPr>
        </p:nvSpPr>
        <p:spPr bwMode="auto">
          <a:xfrm>
            <a:off x="265113" y="0"/>
            <a:ext cx="11736387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 качестве примера рассмотрим идущие часы из 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  <a:hlinkClick r:id="rId2"/>
              </a:rPr>
              <a:t>предыдущего раздела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3200" dirty="0" smtClean="0">
                <a:solidFill>
                  <a:srgbClr val="000000"/>
                </a:solidFill>
                <a:latin typeface="-apple-system"/>
                <a:hlinkClick r:id="rId3"/>
              </a:rPr>
              <a:t>При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  <a:hlinkClick r:id="rId3"/>
              </a:rPr>
              <a:t>Рендеринге элементов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мы научились обновлять UI только одним способом — вызовом 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root.render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5208" t="38518" r="44167" b="15741"/>
          <a:stretch/>
        </p:blipFill>
        <p:spPr>
          <a:xfrm>
            <a:off x="1009650" y="1969770"/>
            <a:ext cx="92583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6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1501" y="607816"/>
            <a:ext cx="1083945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Рассмотрим как инкапсулировать и обеспечить многократное использование компонента 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Clock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Компонент самостоятельно установит свой собственный таймер и будет обновляться раз в секунду.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291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285712" y="0"/>
            <a:ext cx="10971684" cy="114500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начала, извлечём компонент, показывающий время: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729" t="35369" r="46251" b="10001"/>
          <a:stretch/>
        </p:blipFill>
        <p:spPr>
          <a:xfrm>
            <a:off x="1631524" y="1145009"/>
            <a:ext cx="8927759" cy="571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266700" y="467499"/>
            <a:ext cx="11715749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Проблема в том, что компонент 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Clock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не обновляет себя каждую секунду автоматически. Хотелось бы спрятать логику, управляющую таймером, внутри самого компонента 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Clock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 идеале мы бы хотели реализовать 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Clock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таким образом, чтобы компонент сам себя обновлял: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57500" y="4797624"/>
            <a:ext cx="564738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root.render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(&lt;</a:t>
            </a:r>
            <a:r>
              <a:rPr kumimoji="0" lang="ru-RU" sz="4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Clock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 /&gt;);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971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951" y="326351"/>
            <a:ext cx="1183004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Для этого добавим так называемое «состояние» (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state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) в компонент 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Clock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</a:b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«Состояние» очень похоже на уже знакомые нам пропсы, отличие в том, что состояние контролируется и доступно только конкретному компоненту.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21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562" y="368602"/>
            <a:ext cx="10971684" cy="1145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Преобразование функционального компонента в классовый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562" y="1366838"/>
            <a:ext cx="1061085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Давайте преобразуем функциональный компонент 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Clock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в классовый компонент за 5 шагов:</a:t>
            </a:r>
            <a:endParaRPr kumimoji="0" 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Создаём 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  <a:hlinkClick r:id="rId2"/>
              </a:rPr>
              <a:t>ES6-класс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с таким же именем, указываем 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React.Component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в качестве родительского класса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Добавим в класс пустой метод 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render()</a:t>
            </a:r>
            <a:endParaRPr kumimoji="0" lang="ru-RU" sz="3200" b="0" i="0" u="none" strike="noStrike" cap="none" normalizeH="0" baseline="0" smtClean="0">
              <a:ln>
                <a:noFill/>
              </a:ln>
              <a:solidFill>
                <a:srgbClr val="1A1A1A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Перенесём тело функции в метод 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render()</a:t>
            </a:r>
            <a:endParaRPr kumimoji="0" lang="ru-RU" sz="3200" b="0" i="0" u="none" strike="noStrike" cap="none" normalizeH="0" baseline="0" smtClean="0">
              <a:ln>
                <a:noFill/>
              </a:ln>
              <a:solidFill>
                <a:srgbClr val="1A1A1A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Заменим 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props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на 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this.props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в теле 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render()</a:t>
            </a:r>
            <a:endParaRPr kumimoji="0" lang="ru-RU" sz="3200" b="0" i="0" u="none" strike="noStrike" cap="none" normalizeH="0" baseline="0" smtClean="0">
              <a:ln>
                <a:noFill/>
              </a:ln>
              <a:solidFill>
                <a:srgbClr val="1A1A1A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Удалим оставшееся пустое объявление функции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09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458" t="37963" r="35521" b="6667"/>
          <a:stretch/>
        </p:blipFill>
        <p:spPr>
          <a:xfrm>
            <a:off x="0" y="0"/>
            <a:ext cx="12180532" cy="68580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9450" y="3841790"/>
            <a:ext cx="969644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Теперь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Clock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 определён как класс, а не функция.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Метод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render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 будет вызываться каждый раз, когда происходит обновление.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Так как мы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рендерим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&lt;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Clock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/&gt;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 в один и тот же DOM-контейнер, мы используем единственный экземпляр класса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Clock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 — поэтому мы можем задействовать внутреннее состояние и методы жизненного цикла.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709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Добавим внутреннее состояние в класс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381000" y="1094363"/>
            <a:ext cx="115062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Переместим </a:t>
            </a: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date</a:t>
            </a: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из пропсов в состояние в три этапа:</a:t>
            </a: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Заменим </a:t>
            </a: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this.props.date</a:t>
            </a: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на </a:t>
            </a: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this.state.date</a:t>
            </a: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в методе </a:t>
            </a: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render()</a:t>
            </a: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041" t="40741" r="41876" b="19259"/>
          <a:stretch/>
        </p:blipFill>
        <p:spPr>
          <a:xfrm>
            <a:off x="609562" y="1991722"/>
            <a:ext cx="10763288" cy="46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6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228600" y="-389810"/>
            <a:ext cx="1171575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Добавим 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  <a:hlinkClick r:id="rId2"/>
              </a:rPr>
              <a:t>конструктор класса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, в котором укажем начальное состояние в переменной 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this.state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938" t="29631" r="41251" b="12962"/>
          <a:stretch/>
        </p:blipFill>
        <p:spPr>
          <a:xfrm>
            <a:off x="1257300" y="1085850"/>
            <a:ext cx="96583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5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Состояние даёт компонентам возможность реагировать на действия пользователя, ответы сервера и другие события, не нарушая чистоту компонента.</a:t>
            </a:r>
          </a:p>
        </p:txBody>
      </p:sp>
    </p:spTree>
    <p:extLst>
      <p:ext uri="{BB962C8B-B14F-4D97-AF65-F5344CB8AC3E}">
        <p14:creationId xmlns:p14="http://schemas.microsoft.com/office/powerpoint/2010/main" val="4159524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609563" y="353414"/>
            <a:ext cx="1102998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Обратите внимание, что мы передаём 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props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базовому (родительскому) конструктору: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563" t="40555" r="60728" b="40556"/>
          <a:stretch/>
        </p:blipFill>
        <p:spPr>
          <a:xfrm>
            <a:off x="1419207" y="1543049"/>
            <a:ext cx="9410700" cy="3056979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563" y="4804778"/>
            <a:ext cx="119062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Классовые компоненты всегда должны вызывать базовый конструктор с аргументом </a:t>
            </a:r>
            <a:r>
              <a:rPr kumimoji="0" lang="ru-RU" sz="36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props</a:t>
            </a:r>
            <a:r>
              <a:rPr kumimoji="0" lang="ru-RU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</a:t>
            </a:r>
            <a:r>
              <a:rPr kumimoji="0" lang="ru-RU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1656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562" y="107193"/>
            <a:ext cx="813280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Удалим проп 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date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из элемента 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&lt;Clock /&gt;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563" t="50185" r="70103" b="41297"/>
          <a:stretch/>
        </p:blipFill>
        <p:spPr>
          <a:xfrm>
            <a:off x="1733549" y="1374970"/>
            <a:ext cx="7414537" cy="125392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04800" y="2991535"/>
            <a:ext cx="1169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-apple-system"/>
              </a:rPr>
              <a:t>Позже мы вернём код таймера обратно и на этот раз поместим его в сам компонент.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6662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2412" y="0"/>
            <a:ext cx="10971684" cy="1145009"/>
          </a:xfrm>
        </p:spPr>
        <p:txBody>
          <a:bodyPr/>
          <a:lstStyle/>
          <a:p>
            <a:r>
              <a:rPr lang="ru-RU" dirty="0"/>
              <a:t>Результат выглядит следующим образом: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104" t="34631" r="51146" b="12221"/>
          <a:stretch/>
        </p:blipFill>
        <p:spPr>
          <a:xfrm>
            <a:off x="0" y="933449"/>
            <a:ext cx="8439150" cy="5766753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96407" y="1454149"/>
            <a:ext cx="3495593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Теперь осталось только установить собственный таймер внутри 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Clock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и обновлять компонент каждую секунду.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3581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Добавим методы жизненного цикла в класс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424211" y="2117132"/>
            <a:ext cx="10971684" cy="3977484"/>
          </a:xfrm>
        </p:spPr>
        <p:txBody>
          <a:bodyPr>
            <a:noAutofit/>
          </a:bodyPr>
          <a:lstStyle/>
          <a:p>
            <a:r>
              <a:rPr lang="ru-RU" sz="3200" dirty="0"/>
              <a:t>В приложениях со множеством компонентов очень важно освобождать используемые системные ресурсы, когда компоненты удаляются.</a:t>
            </a:r>
          </a:p>
          <a:p>
            <a:r>
              <a:rPr lang="ru-RU" sz="3200" dirty="0"/>
              <a:t>Первоначальный рендеринг компонента в DOM называется «монтирование» (</a:t>
            </a:r>
            <a:r>
              <a:rPr lang="ru-RU" sz="3200" dirty="0" err="1"/>
              <a:t>mounting</a:t>
            </a:r>
            <a:r>
              <a:rPr lang="ru-RU" sz="3200" dirty="0"/>
              <a:t>). Нам нужно </a:t>
            </a:r>
            <a:r>
              <a:rPr lang="ru-RU" sz="3200" dirty="0">
                <a:hlinkClick r:id="rId2"/>
              </a:rPr>
              <a:t>устанавливать таймер</a:t>
            </a:r>
            <a:r>
              <a:rPr lang="ru-RU" sz="3200" dirty="0"/>
              <a:t> всякий раз, когда это происходит.</a:t>
            </a:r>
          </a:p>
          <a:p>
            <a:r>
              <a:rPr lang="ru-RU" sz="3200" dirty="0"/>
              <a:t>Каждый раз когда DOM-узел, созданный компонентом, удаляется, происходит «размонтирование» (</a:t>
            </a:r>
            <a:r>
              <a:rPr lang="ru-RU" sz="3200" dirty="0" err="1"/>
              <a:t>unmounting</a:t>
            </a:r>
            <a:r>
              <a:rPr lang="ru-RU" sz="3200" dirty="0"/>
              <a:t>). Чтобы избежать утечки ресурсов, мы будем </a:t>
            </a:r>
            <a:r>
              <a:rPr lang="ru-RU" sz="3200" dirty="0">
                <a:hlinkClick r:id="rId3"/>
              </a:rPr>
              <a:t>сбрасывать таймер</a:t>
            </a:r>
            <a:r>
              <a:rPr lang="ru-RU" sz="3200" dirty="0"/>
              <a:t> при каждом «размонтировании».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83067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171" y="113695"/>
            <a:ext cx="11636829" cy="1145009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Объявим специальные методы, которые компонент будет вызывать при монтировании и размонтировании: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6349" t="32046" r="52302" b="9542"/>
          <a:stretch/>
        </p:blipFill>
        <p:spPr>
          <a:xfrm>
            <a:off x="4630056" y="849085"/>
            <a:ext cx="7561944" cy="600891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62857" y="1994094"/>
            <a:ext cx="30770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-apple-system"/>
              </a:rPr>
              <a:t>Эти методы называются «методами жизненного цикла» (</a:t>
            </a:r>
            <a:r>
              <a:rPr lang="ru-RU" sz="3200" dirty="0" err="1">
                <a:solidFill>
                  <a:srgbClr val="000000"/>
                </a:solidFill>
                <a:latin typeface="-apple-system"/>
              </a:rPr>
              <a:t>lifecycle</a:t>
            </a:r>
            <a:r>
              <a:rPr lang="ru-RU" sz="32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-apple-system"/>
              </a:rPr>
              <a:t>methods</a:t>
            </a:r>
            <a:r>
              <a:rPr lang="ru-RU" sz="3200" dirty="0">
                <a:solidFill>
                  <a:srgbClr val="000000"/>
                </a:solidFill>
                <a:latin typeface="-apple-system"/>
              </a:rPr>
              <a:t>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6177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130628" y="211771"/>
            <a:ext cx="1206137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componentDidMount()</a:t>
            </a: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запускается после того, как компонент отрендерился в DOM — здесь мы и установим таймер:</a:t>
            </a: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984" t="29788" r="68572" b="48201"/>
          <a:stretch/>
        </p:blipFill>
        <p:spPr>
          <a:xfrm>
            <a:off x="130628" y="1395128"/>
            <a:ext cx="6821716" cy="345515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1029" y="1395128"/>
            <a:ext cx="4804228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Обратите внимание, что мы сохраняем ID таймера в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this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this.timerID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).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Поля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this.props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и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this.state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в классах — особенные, и их устанавливает сам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171" y="5484527"/>
            <a:ext cx="1151708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Вы можете вручную добавить новые поля, если компоненту нужно хранить дополнительную информацию (например, ID таймера).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9874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275772" y="277344"/>
            <a:ext cx="1168399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Теперь нам осталось сбросить таймер в методе жизненного цикла 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componentWillUnmount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826" t="37266" r="68016" b="50882"/>
          <a:stretch/>
        </p:blipFill>
        <p:spPr>
          <a:xfrm>
            <a:off x="493485" y="1698172"/>
            <a:ext cx="7832701" cy="20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15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5733142" y="21151"/>
            <a:ext cx="616857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Наконец, реализуем метод 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tick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Он запускается таймером каждую секунду и вызывает 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this.setState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37943" y="3021912"/>
            <a:ext cx="59653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this.setState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планирует обновление внутреннего состояния компонента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6905" t="23863" r="53254" b="9400"/>
          <a:stretch/>
        </p:blipFill>
        <p:spPr>
          <a:xfrm>
            <a:off x="0" y="0"/>
            <a:ext cx="5457371" cy="686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14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5144" y="126793"/>
            <a:ext cx="12046856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Теперь часы обновляются каждую секунду.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Давайте рассмотрим наше решение и разберём порядок, в котором вызываются методы: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Когда мы передаём 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&lt;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 /&gt;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в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root.render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React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 вызывает конструктор компонента.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должен отображать текущее время, поэтому мы задаём начальное состояние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this.state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объектом с текущим временем. Позже мы обновим это состояние.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React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 вызывает метод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render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компонента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. Таким образом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React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 узнаёт, что отобразить на экране. Далее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React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 обновляет DOM так, чтобы он соответствовал выводу рендера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Как только вывод рендера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вставлен в DOM,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React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 вызывает метод жизненного цикла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componentDidMount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. Внутри него компонент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указывает браузеру установить таймер, который будет вызывать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tick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раз в секунду.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Таймер вызывает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tick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ежесекундно. Внутри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tick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мы просим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React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 обновить состояние компонента, вызывая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setState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с текущим временем.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React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 реагирует на изменение состояния и снова запускает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render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. На этот раз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this.state.date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в методе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render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содержит новое значение, поэтому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React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 заменит DOM. Таким образом компонент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каждую секунду обновляет UI.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Если компонент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когда-либо удалится из DOM,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React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 вызовет метод жизненного цикла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componentWillUnmount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и сбросит таймер.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7895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0915" y="325619"/>
            <a:ext cx="11669486" cy="64017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-12696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Как правильно использовать состояние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Важно знать три детали о правильном применении 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effectLst/>
                <a:latin typeface="source-code-pro"/>
              </a:rPr>
              <a:t>setState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source-code-pro"/>
              </a:rPr>
              <a:t>()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.</a:t>
            </a:r>
            <a:endParaRPr kumimoji="0" lang="ru-RU" sz="3200" b="1" i="0" u="none" strike="noStrike" cap="none" normalizeH="0" baseline="0" dirty="0" smtClean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Не изменяйте состояние напрямую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В следующем примере повторного рендера не происходит: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sng" strike="noStrike" cap="none" normalizeH="0" baseline="0" dirty="0" smtClean="0">
                <a:ln>
                  <a:noFill/>
                </a:ln>
                <a:effectLst/>
                <a:latin typeface="source-code-pro"/>
              </a:rPr>
              <a:t>// Неправильно </a:t>
            </a:r>
            <a:r>
              <a:rPr kumimoji="0" lang="en-US" sz="3200" b="1" i="0" u="sng" strike="noStrike" cap="none" normalizeH="0" baseline="0" dirty="0" smtClean="0">
                <a:ln>
                  <a:noFill/>
                </a:ln>
                <a:effectLst/>
                <a:latin typeface="source-code-pro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effectLst/>
                <a:latin typeface="source-code-pro"/>
              </a:rPr>
              <a:t>this.state.comment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source-code-pro"/>
              </a:rPr>
              <a:t> = 'Привет';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Вместо этого используйте 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effectLst/>
                <a:latin typeface="source-code-pro"/>
              </a:rPr>
              <a:t>setState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source-code-pro"/>
              </a:rPr>
              <a:t>()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:</a:t>
            </a:r>
            <a:endParaRPr kumimoji="0" lang="ru-RU" sz="3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sng" strike="noStrike" cap="none" normalizeH="0" baseline="0" dirty="0" smtClean="0">
                <a:ln>
                  <a:noFill/>
                </a:ln>
                <a:effectLst/>
                <a:latin typeface="source-code-pro"/>
              </a:rPr>
              <a:t>// Правильно </a:t>
            </a:r>
            <a:r>
              <a:rPr kumimoji="0" lang="en-US" sz="3200" b="1" i="0" u="sng" strike="noStrike" cap="none" normalizeH="0" baseline="0" dirty="0" smtClean="0">
                <a:ln>
                  <a:noFill/>
                </a:ln>
                <a:effectLst/>
                <a:latin typeface="source-code-pro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effectLst/>
                <a:latin typeface="source-code-pro"/>
              </a:rPr>
              <a:t>this.setState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source-code-pro"/>
              </a:rPr>
              <a:t>({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effectLst/>
                <a:latin typeface="source-code-pro"/>
              </a:rPr>
              <a:t>comment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source-code-pro"/>
              </a:rPr>
              <a:t>: 'Привет'});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Конструктор — это единственное место, где вы можете присвоить значение 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effectLst/>
                <a:latin typeface="source-code-pro"/>
              </a:rPr>
              <a:t>this.state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 напрямую.</a:t>
            </a:r>
            <a:endParaRPr kumimoji="0" lang="ru-RU" sz="3200" b="1" i="0" u="none" strike="noStrike" cap="none" normalizeH="0" baseline="0" dirty="0" smtClean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</a:rPr>
              <a:t/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</a:rPr>
            </a:br>
            <a:endParaRPr kumimoji="0" lang="ru-RU" sz="32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442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body" idx="4294967295"/>
          </p:nvPr>
        </p:nvSpPr>
        <p:spPr>
          <a:xfrm>
            <a:off x="863635" y="300958"/>
            <a:ext cx="10488105" cy="58938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" sz="3600" dirty="0"/>
              <a:t>Компоненты React могут иметь состояние, то есть объект, содержащий информацию о том, как этот компонент должен отображаться и вести себя.</a:t>
            </a:r>
            <a:endParaRPr sz="3600" dirty="0"/>
          </a:p>
          <a:p>
            <a:pPr marL="0" indent="0">
              <a:spcBef>
                <a:spcPts val="1600"/>
              </a:spcBef>
              <a:buNone/>
            </a:pPr>
            <a:r>
              <a:rPr lang="ru" sz="3600" dirty="0" smtClean="0"/>
              <a:t>В </a:t>
            </a:r>
            <a:r>
              <a:rPr lang="ru" sz="3600" dirty="0"/>
              <a:t>случае изменения состояния компонента, вызывается метод </a:t>
            </a:r>
            <a:r>
              <a:rPr lang="ru" sz="3600" b="1" u="sng" dirty="0">
                <a:solidFill>
                  <a:srgbClr val="FF0000"/>
                </a:solidFill>
              </a:rPr>
              <a:t>render</a:t>
            </a:r>
            <a:r>
              <a:rPr lang="ru" sz="3600" dirty="0"/>
              <a:t>, который перерисовывает компонент на экране. </a:t>
            </a:r>
            <a:endParaRPr lang="en-US" sz="3600" dirty="0" smtClean="0"/>
          </a:p>
          <a:p>
            <a:pPr marL="0" indent="0">
              <a:spcBef>
                <a:spcPts val="1600"/>
              </a:spcBef>
              <a:buNone/>
            </a:pPr>
            <a:r>
              <a:rPr lang="ru" sz="3600" dirty="0" smtClean="0"/>
              <a:t>Так</a:t>
            </a:r>
            <a:r>
              <a:rPr lang="ru" sz="3600" dirty="0"/>
              <a:t>, можно сказать, компонент реагирует на изменение состояния.</a:t>
            </a:r>
            <a:endParaRPr sz="36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3600" dirty="0" smtClean="0"/>
              <a:t>Также </a:t>
            </a:r>
            <a:r>
              <a:rPr lang="ru" sz="3600" dirty="0"/>
              <a:t>можно оперировать состоянием приложения с помощью менеджера состояний, например Redux или ContextAPI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2886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Обновления состояния могут быть асинхронными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2604" y="1418361"/>
            <a:ext cx="117856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может сгруппировать несколько вызовов 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setState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в одно обновление для улучшения производительности.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Поскольку 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this.props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и 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this.state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могут обновляться асинхронно, вы не должны полагаться на их текущее значение для вычисления следующего состояния.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3331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1994" y="239878"/>
            <a:ext cx="10748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Например, следующий код может не обновить счётчик: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4048" t="50811" r="60793" b="40018"/>
          <a:stretch/>
        </p:blipFill>
        <p:spPr>
          <a:xfrm>
            <a:off x="101994" y="830944"/>
            <a:ext cx="10617744" cy="21771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4286" t="79312" r="64682" b="10811"/>
          <a:stretch/>
        </p:blipFill>
        <p:spPr>
          <a:xfrm>
            <a:off x="2541135" y="4697613"/>
            <a:ext cx="8178603" cy="2160387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1994" y="3008087"/>
            <a:ext cx="11364292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Правильно будет использовать второй вариант вызова </a:t>
            </a: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setState()</a:t>
            </a: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который принимает функцию, а не объект. Эта функция получит предыдущее состояние в качестве первого аргумента и значения пропсов непосредственно во время обновления в качестве второго аргумента:</a:t>
            </a: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5848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 данном примере мы использовали </a:t>
            </a:r>
            <a:r>
              <a:rPr lang="ru-RU" dirty="0">
                <a:hlinkClick r:id="rId2"/>
              </a:rPr>
              <a:t>стрелочную функцию</a:t>
            </a:r>
            <a:r>
              <a:rPr lang="ru-RU" dirty="0"/>
              <a:t>, но можно использовать и обычные функции: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5555" t="41217" r="64445" b="39453"/>
          <a:stretch/>
        </p:blipFill>
        <p:spPr>
          <a:xfrm>
            <a:off x="609562" y="1741714"/>
            <a:ext cx="10726057" cy="38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3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ru-RU" b="1" dirty="0"/>
              <a:t>Обновления состояния объединяются</a:t>
            </a: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5143" y="987474"/>
            <a:ext cx="1204685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Когда мы вызываем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setState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объединит аргумент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(новое состояние) c текущим состоянием.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531429" y="2036817"/>
            <a:ext cx="53557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-apple-system"/>
              </a:rPr>
              <a:t>Например, состояние может состоять из нескольких независимых полей: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8016" t="56173" r="72937" b="14480"/>
          <a:stretch/>
        </p:blipFill>
        <p:spPr>
          <a:xfrm>
            <a:off x="275770" y="1849248"/>
            <a:ext cx="5733144" cy="49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52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81535"/>
            <a:ext cx="439782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Их можно обновлять по отдельности с помощью отдельных вызовов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setState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7620" t="33880" r="60476" b="15185"/>
          <a:stretch/>
        </p:blipFill>
        <p:spPr>
          <a:xfrm>
            <a:off x="4281714" y="181535"/>
            <a:ext cx="7736114" cy="6308444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1319333"/>
            <a:ext cx="4281714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Состояния объединяются поверхностно, поэтому вызов 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sng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this.setState</a:t>
            </a:r>
            <a:r>
              <a:rPr kumimoji="0" lang="ru-RU" sz="2800" b="0" i="0" u="sng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({</a:t>
            </a:r>
            <a:r>
              <a:rPr kumimoji="0" lang="ru-RU" sz="2800" b="0" i="0" u="sng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comments</a:t>
            </a:r>
            <a:r>
              <a:rPr kumimoji="0" lang="ru-RU" sz="2800" b="0" i="0" u="sng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})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оставляет 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sng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this.state.posts</a:t>
            </a:r>
            <a:r>
              <a:rPr kumimoji="0" lang="ru-RU" sz="28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endParaRPr kumimoji="0" lang="en-US" sz="2800" b="0" i="0" u="sng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нетронутым, но полностью заменяет 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sng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</a:t>
            </a:r>
            <a:r>
              <a:rPr kumimoji="0" lang="ru-RU" sz="2800" b="0" i="0" u="sng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his.state.comments</a:t>
            </a:r>
            <a:r>
              <a:rPr kumimoji="0" lang="ru-RU" sz="32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</a:t>
            </a:r>
            <a:r>
              <a:rPr kumimoji="0" lang="ru-RU" sz="3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2127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ru-RU" b="1" dirty="0"/>
              <a:t>Однонаправленный поток данных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971" y="1142724"/>
            <a:ext cx="1158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000000"/>
                </a:solidFill>
                <a:latin typeface="-apple-system"/>
              </a:rPr>
              <a:t>В иерархии компонентов ни родительский, ни дочерние компоненты не знают, задано ли состояние другого компонента. Также не важно, как был создан определённый компонент — с помощью функции или с помощью класса.</a:t>
            </a:r>
          </a:p>
          <a:p>
            <a:r>
              <a:rPr lang="ru-RU" sz="3600" dirty="0">
                <a:solidFill>
                  <a:srgbClr val="000000"/>
                </a:solidFill>
                <a:latin typeface="-apple-system"/>
              </a:rPr>
              <a:t>Состояние часто называют «локальным», «внутренним» или инкапсулированным. </a:t>
            </a:r>
            <a:endParaRPr lang="en-US" sz="3600" dirty="0" smtClean="0">
              <a:solidFill>
                <a:srgbClr val="000000"/>
              </a:solidFill>
              <a:latin typeface="-apple-system"/>
            </a:endParaRPr>
          </a:p>
          <a:p>
            <a:r>
              <a:rPr lang="ru-RU" sz="3600" dirty="0" smtClean="0">
                <a:solidFill>
                  <a:srgbClr val="000000"/>
                </a:solidFill>
                <a:latin typeface="-apple-system"/>
              </a:rPr>
              <a:t>Оно </a:t>
            </a:r>
            <a:r>
              <a:rPr lang="ru-RU" sz="3600" dirty="0">
                <a:solidFill>
                  <a:srgbClr val="000000"/>
                </a:solidFill>
                <a:latin typeface="-apple-system"/>
              </a:rPr>
              <a:t>доступно только для самого компонента и скрыто от других.</a:t>
            </a:r>
            <a:endParaRPr lang="ru-RU" sz="36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09225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Компонент может передать своё состояние вниз по дереву в виде пропсов дочерних компонентов: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0285" y="1717096"/>
            <a:ext cx="1129315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800" b="0" i="0" u="none" strike="noStrike" cap="none" normalizeH="0" baseline="0" smtClean="0">
                <a:ln>
                  <a:noFill/>
                </a:ln>
                <a:effectLst/>
                <a:latin typeface="source-code-pro"/>
              </a:rPr>
              <a:t>&lt;FormattedDate date={this.state.date} /&gt;</a:t>
            </a:r>
            <a:r>
              <a:rPr kumimoji="0" lang="ru-RU" sz="4800" b="0" i="0" u="none" strike="noStrike" cap="none" normalizeH="0" baseline="0" smtClean="0">
                <a:ln>
                  <a:noFill/>
                </a:ln>
                <a:effectLst/>
              </a:rPr>
              <a:t> </a:t>
            </a:r>
            <a:endParaRPr kumimoji="0" lang="ru-RU" sz="4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285" y="2754495"/>
            <a:ext cx="11032537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Компонент 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FormattedDate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получает 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date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через пропсы, но он не знает, откуда они взялись изначально — из состояния 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Clock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пропсов 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Clock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или просто JavaScript-выражения:</a:t>
            </a:r>
            <a:r>
              <a:rPr kumimoji="0" lang="ru-RU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49715" y="4570458"/>
            <a:ext cx="8674619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effectLst/>
                <a:latin typeface="source-code-pro"/>
              </a:rPr>
              <a:t>function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source-code-pro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effectLst/>
                <a:latin typeface="source-code-pro"/>
              </a:rPr>
              <a:t>FormattedDate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source-code-pro"/>
              </a:rPr>
              <a:t>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effectLst/>
                <a:latin typeface="source-code-pro"/>
              </a:rPr>
              <a:t>props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source-code-pro"/>
              </a:rPr>
              <a:t>) 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source-code-pro"/>
              </a:rPr>
              <a:t>{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effectLst/>
                <a:latin typeface="source-code-pro"/>
              </a:rPr>
              <a:t>return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source-code-pro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source-code-pro"/>
              </a:rPr>
              <a:t>&lt;h2&gt;Сейчас {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effectLst/>
                <a:latin typeface="source-code-pro"/>
              </a:rPr>
              <a:t>props.date.toLocaleTimeString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source-code-pro"/>
              </a:rPr>
              <a:t>()}.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  <a:latin typeface="source-code-pro"/>
              </a:rPr>
              <a:t>&lt;/h2&gt;; }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ru-RU" sz="3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50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522476" y="2363409"/>
            <a:ext cx="10971684" cy="1145009"/>
          </a:xfrm>
        </p:spPr>
        <p:txBody>
          <a:bodyPr>
            <a:noAutofit/>
          </a:bodyPr>
          <a:lstStyle/>
          <a:p>
            <a:r>
              <a:rPr lang="ru-RU" sz="4000" dirty="0"/>
              <a:t>Это, в общем, называется «нисходящим» </a:t>
            </a:r>
            <a:endParaRPr lang="en-US" sz="4000" dirty="0" smtClean="0"/>
          </a:p>
          <a:p>
            <a:r>
              <a:rPr lang="ru-RU" sz="4000" dirty="0" smtClean="0"/>
              <a:t>(«</a:t>
            </a:r>
            <a:r>
              <a:rPr lang="ru-RU" sz="4000" dirty="0" err="1"/>
              <a:t>top-down</a:t>
            </a:r>
            <a:r>
              <a:rPr lang="ru-RU" sz="4000" dirty="0"/>
              <a:t>») или «однонаправленным» («</a:t>
            </a:r>
            <a:r>
              <a:rPr lang="ru-RU" sz="4000" dirty="0" err="1"/>
              <a:t>unidirectional</a:t>
            </a:r>
            <a:r>
              <a:rPr lang="ru-RU" sz="4000" dirty="0"/>
              <a:t>») потоком данных. </a:t>
            </a:r>
            <a:endParaRPr lang="en-US" sz="4000" dirty="0" smtClean="0"/>
          </a:p>
          <a:p>
            <a:endParaRPr lang="en-US" sz="4000" dirty="0" smtClean="0"/>
          </a:p>
          <a:p>
            <a:r>
              <a:rPr lang="ru-RU" sz="4000" dirty="0" smtClean="0"/>
              <a:t>Состояние </a:t>
            </a:r>
            <a:r>
              <a:rPr lang="ru-RU" sz="4000" dirty="0"/>
              <a:t>всегда принадлежит определённому компоненту, а любые производные этого состояния могут влиять только на компоненты, находящиеся «ниже» в дереве компонентов.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4203" y="5477079"/>
            <a:ext cx="114082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Если представить иерархию компонентов как водопад пропсов, то состояние каждого компонента похоже на дополнительный источник, который сливается с водопадом в произвольной точке, но также течёт вниз.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896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885372" y="752295"/>
            <a:ext cx="1060994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Чтобы показать, что все компоненты действительно изолированы, создадим компонент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App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который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рендерит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три компонента 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&lt;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Clock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&gt;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36843" r="68492" b="27884"/>
          <a:stretch/>
        </p:blipFill>
        <p:spPr>
          <a:xfrm>
            <a:off x="885372" y="2046516"/>
            <a:ext cx="7053943" cy="44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21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62857" y="997382"/>
            <a:ext cx="11219543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У каждого компонента 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Clock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есть собственное состояние таймера, которое обновляется независимо от других компонентов.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 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-приложениях, имеет ли компонент состояние или нет — это внутренняя деталь реализации компонента, которая может меняться со временем.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/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Можно использовать компоненты без состояния в компонентах с состоянием, и наоборот.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580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dirty="0"/>
              <a:t>Состояние Компонента — это способ хранения, обработки и использования информации, которая является внутренней для данного Компонента и позволяет реализовать его логику. Состояние обычно представляет собой POJO (обычный старый объект </a:t>
            </a:r>
            <a:r>
              <a:rPr lang="ru-RU" dirty="0" err="1"/>
              <a:t>Java</a:t>
            </a:r>
            <a:r>
              <a:rPr lang="ru-RU" dirty="0"/>
              <a:t> [</a:t>
            </a:r>
            <a:r>
              <a:rPr lang="ru-RU" dirty="0" err="1"/>
              <a:t>Script</a:t>
            </a:r>
            <a:r>
              <a:rPr lang="ru-RU" dirty="0"/>
              <a:t>]), и его изменение — один из немногих способов заставить компонент перерисовать себя.</a:t>
            </a:r>
          </a:p>
          <a:p>
            <a:r>
              <a:rPr lang="ru-RU" dirty="0"/>
              <a:t>Это одна из самых основных идей, лежащих в основе </a:t>
            </a:r>
            <a:r>
              <a:rPr lang="ru-RU" dirty="0" err="1"/>
              <a:t>React</a:t>
            </a:r>
            <a:r>
              <a:rPr lang="ru-RU" dirty="0"/>
              <a:t>, но у нее есть некоторые свойства, которые усложняют ее использование и могут привести к неожиданному поведению в вашем приложении.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7269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62" y="2845102"/>
            <a:ext cx="10971684" cy="1145009"/>
          </a:xfrm>
        </p:spPr>
        <p:txBody>
          <a:bodyPr>
            <a:normAutofit fontScale="90000"/>
          </a:bodyPr>
          <a:lstStyle/>
          <a:p>
            <a:r>
              <a:rPr lang="en-US" dirty="0"/>
              <a:t>https://medium.com/@baphemot/understanding-reactjs-setstate-a4640451865b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37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ru-RU" b="1" dirty="0"/>
              <a:t>Обновление состояния</a:t>
            </a: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498" y="1180977"/>
            <a:ext cx="11809811" cy="440120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Единственным местом, куда вы можете напрямую писать,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this.state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должен быть конструктор компонентов (или, если вы используете плагин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class-properties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, предустановку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babel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, объявление класса). 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Во всех других местах вы должны использовать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this.setState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функцию, которая примет значение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Object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, которое в конечном итоге будет объединено с текущим состоянием компонентов.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Хотя технически возможно изменить состояние путем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this.state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прямой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записи, это не приведет к повторному рендерингу Компонента с новыми данными и, как правило, приведет к несогласованности состояния.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75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setState</a:t>
            </a:r>
            <a:r>
              <a:rPr lang="en-US" b="1" dirty="0"/>
              <a:t> </a:t>
            </a:r>
            <a:r>
              <a:rPr lang="ru-RU" b="1" dirty="0"/>
              <a:t>является асинхронным (*)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453043" y="912862"/>
            <a:ext cx="10971684" cy="3977484"/>
          </a:xfrm>
        </p:spPr>
        <p:txBody>
          <a:bodyPr>
            <a:normAutofit/>
          </a:bodyPr>
          <a:lstStyle/>
          <a:p>
            <a:r>
              <a:rPr lang="ru-RU" sz="3200" dirty="0"/>
              <a:t>Тот факт, что </a:t>
            </a:r>
            <a:r>
              <a:rPr lang="ru-RU" sz="3200" dirty="0" err="1"/>
              <a:t>setState</a:t>
            </a:r>
            <a:r>
              <a:rPr lang="ru-RU" sz="3200" dirty="0"/>
              <a:t> вызывает согласование (процесс повторного рендеринга дерева компонентов), лежит в основе следующего свойства — </a:t>
            </a:r>
            <a:r>
              <a:rPr lang="ru-RU" sz="3200" dirty="0" err="1"/>
              <a:t>setState</a:t>
            </a:r>
            <a:r>
              <a:rPr lang="ru-RU" sz="3200" dirty="0"/>
              <a:t> является асинхронным. Это позволяет нам иметь несколько вызовов </a:t>
            </a:r>
            <a:r>
              <a:rPr lang="ru-RU" sz="3200" dirty="0" err="1"/>
              <a:t>setState</a:t>
            </a:r>
            <a:r>
              <a:rPr lang="ru-RU" sz="3200" dirty="0"/>
              <a:t> в одной области видимости и не запускать ненужные повторные </a:t>
            </a:r>
            <a:r>
              <a:rPr lang="ru-RU" sz="3200" dirty="0" err="1"/>
              <a:t>рендеры</a:t>
            </a:r>
            <a:r>
              <a:rPr lang="ru-RU" sz="3200" dirty="0"/>
              <a:t> всего дерева.</a:t>
            </a:r>
          </a:p>
          <a:p>
            <a:r>
              <a:rPr lang="ru-RU" sz="3200" dirty="0"/>
              <a:t>Вот почему вы не видите новые значения в состоянии сразу после его обновления.</a:t>
            </a:r>
          </a:p>
          <a:p>
            <a:endParaRPr lang="ru-RU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43595" y="4413042"/>
            <a:ext cx="6450264" cy="1897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// предполагается, что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this.state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 = {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value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: 0} 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this.setState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({ 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value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: 1 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});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console.log(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это.состояние.значение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); // 0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8279" y="374276"/>
            <a:ext cx="11384693" cy="466783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React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также попытается сгруппировать или упаковать вызовы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setState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в один вызов, что приводит нас к нашей первой проблеме: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// предполагается, что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this.state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 = {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value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: 0 }; 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this.setState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({значение: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this.state.value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 + 1}); 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this.setState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({значение: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this.state.value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 + 1}); 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this.setState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({значение: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this.state.value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 + 1});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После обработки всех вышеуказанных вызовов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this.state.value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будет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1, а не 3, как мы ожидали!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29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setState</a:t>
            </a:r>
            <a:r>
              <a:rPr lang="ru-RU" b="1" dirty="0"/>
              <a:t> принимает функцию в качестве параметра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224356" y="634486"/>
            <a:ext cx="11742095" cy="552960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Если вы передадите функцию в качестве первого аргумента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setState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React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вызовет ее с текущим состоянием во время вызова и ожидает, что вы вернете состояние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Object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для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слияния с ним. Поэтому обновите наш пример выше до: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// предполагается, что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this.state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 = {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value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: 0 }; 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this.setState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((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state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) =&gt; ({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value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: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state.value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 + 1})); 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this.setState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((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state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) =&gt; ({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value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: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state.value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 + 1})); 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this.setState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((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state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) =&gt; ({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value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: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state.value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 + 1}));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Даст нам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this.state.value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 = 3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, как мы ожидали в первую очередь.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Не забывайте всегда использовать этот синтаксис при обновлении состояния до значения, которое вычисляется на основе предыдущего состояния!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Не забывайте всегда использовать этот синтаксис при обновлении состояния до значения, которое вычисляется на основе предыдущего состояния!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88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b="1" dirty="0" err="1"/>
              <a:t>setState</a:t>
            </a:r>
            <a:r>
              <a:rPr lang="en-US" b="1" dirty="0"/>
              <a:t>… </a:t>
            </a:r>
            <a:r>
              <a:rPr lang="ru-RU" b="1" dirty="0"/>
              <a:t>синхронен?</a:t>
            </a:r>
          </a:p>
          <a:p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9406" y="755435"/>
            <a:ext cx="11341840" cy="589893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Помните, как вы только что узнали, что это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setState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асинхронно?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Оказывается, </a:t>
            </a:r>
            <a:r>
              <a:rPr kumimoji="0" lang="ru-RU" sz="2400" b="0" i="0" u="sng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  <a:hlinkClick r:id="rId2"/>
              </a:rPr>
              <a:t>это не всегда так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 !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Это зависит от контекста выполнения, например: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</a:b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render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() { 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return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 &lt;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button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onClick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={this.inc}&gt;Нажмите, чтобы обновить&lt;/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button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&gt; 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} 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/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inc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() { 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console.log('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before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: ' +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this.state.test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); 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this.setState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({ 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тест: this.state.test+1 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}); 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console.log('после: ' +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this.state.test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); 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}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491</Words>
  <Application>Microsoft Office PowerPoint</Application>
  <PresentationFormat>Широкоэкранный</PresentationFormat>
  <Paragraphs>153</Paragraphs>
  <Slides>40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-apple-system</vt:lpstr>
      <vt:lpstr>Arial</vt:lpstr>
      <vt:lpstr>Calibri</vt:lpstr>
      <vt:lpstr>Calibri Light</vt:lpstr>
      <vt:lpstr>source-code-pro</vt:lpstr>
      <vt:lpstr>source-serif-pro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setState является асинхронным (*) </vt:lpstr>
      <vt:lpstr>Презентация PowerPoint</vt:lpstr>
      <vt:lpstr>setState принимает функцию в качестве параметра </vt:lpstr>
      <vt:lpstr>Помните, как вы только что узнали, что это setState асинхронно?  Оказывается, это не всегда так !  Это зависит от контекста выполнения, например:  render() {  return &lt;button onClick={this.inc}&gt;Нажмите, чтобы обновить&lt;/button&gt;  }   inc() {  console.log('before: ' + this.state.test);  this.setState({  тест: this.state.test+1  });  console.log('после: ' + this.state.test);  }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Для этого добавим так называемое «состояние» (state) в компонент Clock.  «Состояние» очень похоже на уже знакомые нам пропсы, отличие в том, что состояние контролируется и доступно только конкретному компоненту.</vt:lpstr>
      <vt:lpstr>Преобразование функционального компонента в классовый </vt:lpstr>
      <vt:lpstr>Презентация PowerPoint</vt:lpstr>
      <vt:lpstr>Добавим внутреннее состояние в класс </vt:lpstr>
      <vt:lpstr>Презентация PowerPoint</vt:lpstr>
      <vt:lpstr>Презентация PowerPoint</vt:lpstr>
      <vt:lpstr> Удалим проп date из элемента &lt;Clock /&gt;: </vt:lpstr>
      <vt:lpstr>Результат выглядит следующим образом:</vt:lpstr>
      <vt:lpstr>Добавим методы жизненного цикла в класс </vt:lpstr>
      <vt:lpstr>Объявим специальные методы, которые компонент будет вызывать при монтировании и размонтировании: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Обновления состояния могут быть асинхронными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 каждого компонента Clock есть собственное состояние таймера, которое обновляется независимо от других компонентов. В React-приложениях, имеет ли компонент состояние или нет — это внутренняя деталь реализации компонента, которая может меняться со временем.  Можно использовать компоненты без состояния в компонентах с состоянием, и наоборот.</vt:lpstr>
      <vt:lpstr>https://medium.com/@baphemot/understanding-reactjs-setstate-a4640451865b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Teta</dc:creator>
  <cp:lastModifiedBy>Teta</cp:lastModifiedBy>
  <cp:revision>37</cp:revision>
  <dcterms:created xsi:type="dcterms:W3CDTF">2023-02-10T13:09:16Z</dcterms:created>
  <dcterms:modified xsi:type="dcterms:W3CDTF">2023-02-23T11:13:29Z</dcterms:modified>
</cp:coreProperties>
</file>