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05" r:id="rId5"/>
    <p:sldId id="260" r:id="rId6"/>
    <p:sldId id="306" r:id="rId7"/>
    <p:sldId id="307" r:id="rId8"/>
    <p:sldId id="308" r:id="rId9"/>
    <p:sldId id="309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81" r:id="rId18"/>
    <p:sldId id="267" r:id="rId19"/>
    <p:sldId id="278" r:id="rId20"/>
    <p:sldId id="279" r:id="rId21"/>
    <p:sldId id="302" r:id="rId22"/>
    <p:sldId id="282" r:id="rId23"/>
    <p:sldId id="280" r:id="rId24"/>
    <p:sldId id="283" r:id="rId25"/>
    <p:sldId id="284" r:id="rId26"/>
    <p:sldId id="285" r:id="rId27"/>
    <p:sldId id="303" r:id="rId28"/>
    <p:sldId id="30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FA79BB-1D73-4E5A-81F3-D6C4A2B317CD}">
          <p14:sldIdLst>
            <p14:sldId id="256"/>
            <p14:sldId id="257"/>
            <p14:sldId id="258"/>
            <p14:sldId id="305"/>
            <p14:sldId id="260"/>
            <p14:sldId id="306"/>
            <p14:sldId id="307"/>
            <p14:sldId id="308"/>
            <p14:sldId id="309"/>
            <p14:sldId id="259"/>
            <p14:sldId id="261"/>
            <p14:sldId id="262"/>
            <p14:sldId id="263"/>
            <p14:sldId id="264"/>
            <p14:sldId id="265"/>
            <p14:sldId id="266"/>
            <p14:sldId id="281"/>
            <p14:sldId id="267"/>
            <p14:sldId id="278"/>
            <p14:sldId id="279"/>
            <p14:sldId id="302"/>
            <p14:sldId id="282"/>
            <p14:sldId id="280"/>
            <p14:sldId id="283"/>
            <p14:sldId id="284"/>
            <p14:sldId id="285"/>
            <p14:sldId id="303"/>
            <p14:sldId id="30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9" autoAdjust="0"/>
    <p:restoredTop sz="94297" autoAdjust="0"/>
  </p:normalViewPr>
  <p:slideViewPr>
    <p:cSldViewPr snapToGrid="0">
      <p:cViewPr varScale="1">
        <p:scale>
          <a:sx n="104" d="100"/>
          <a:sy n="104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A19A-1923-4BF3-8C4D-E43D84366882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12A2-144A-4F6F-8EB2-9F5EFE9F4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6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12A2-144A-4F6F-8EB2-9F5EFE9F43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12A2-144A-4F6F-8EB2-9F5EFE9F43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9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12A2-144A-4F6F-8EB2-9F5EFE9F43C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41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12A2-144A-4F6F-8EB2-9F5EFE9F43C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53974B-1733-049E-7AB2-274318C2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2F319B8-C3DB-424F-A641-88DEEB235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513F25D-E516-16E1-6F7F-9AE58266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30C19C7-C3B8-C065-5EED-BA25EDFF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086FCA5-1EC3-812F-8663-AFA004C1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992FDB-D06C-E4D4-701A-B62DB079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71A5F8F-37C1-5C35-9F7C-0616194E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5ACF7CE-C808-2D03-1297-B7AD71E3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D8E9C10-71E0-D72B-2645-9E51616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747BE3-BB46-7C2E-7B51-6A619FE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4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AE022EEF-3CB1-8648-5543-A589DBB7F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4069204-2016-F4AB-BB76-038A3EB0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98871B5-7B59-0D0F-CBD1-C69E3D4B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A65A3D3-6993-B1AB-06D9-B88C4E6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9C26D01-0768-37BE-B2E9-B8BDE663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9F96D7-125C-96FC-9FBF-AE6520F2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BE8B730-A9F3-8019-30F0-8FD91EA9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B8C2C3C-1795-2251-95C1-BF44DAD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0E65DBC-EFD5-2DAE-69BD-B130A2E6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C16B3E8-A1AE-1BD2-79FA-DF763D76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6E35BF-EB65-8BB8-E249-9D3DC2C3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8E96441-0CEA-06DF-D5B0-E2074829B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5DC261B-23D9-7A9E-7DC2-BAD04FB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FE4A5CA-A1AE-68C7-5AE7-377B825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8BCA548-68E6-2C31-02A8-304F1B71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3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DE2B54-60BD-4F4D-E7D8-0BDFF31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9E7C1B2-019F-282D-3040-76941691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F5ADE3F-3BBA-5480-1507-A57040A68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545EA84-48F6-F26A-DCFE-5439D4D7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221B680-4CD1-0564-EEC7-AAAD3610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91257AF-8E50-3841-7C10-D8D57FEA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07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9A7608-2E31-C534-7216-F206679B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E94CF78-B42F-DF5A-318A-5FB4663C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C578B95-6C2C-D63F-2C2E-30ACE366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E731138-DB03-581F-610C-6364046D6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DB7E2B5-4509-ECFA-8E86-0D777FE6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A3500EB-8C1E-41D5-63F8-3C0D3FA2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D8776FF-AB2D-D736-DFF5-DEAC150F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09BE7F5-A09A-ED18-FEC7-7B74B8B9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6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B163D6-D7C0-60D0-EF9A-9CD4CED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75631EF-321A-0D50-C580-DD818E72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27A90AB-45AB-144A-F099-929A32B4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399A246-19E6-17D6-4AEF-D94ECB18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5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A2C0FEA-E132-5E72-6C81-5E5DCB82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8EB3976-8321-2639-07D6-9C72BFBB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7E788F9-1A72-7B24-B5BA-38AE1C74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5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A6577A-CE7B-634D-6A5F-4BF02D9F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23DC87B-5D33-50BA-12C5-55CCDDB4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0FC3C18-2327-EFBE-49D9-3B70E44D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11B41A6-A761-3469-06D7-9144ED1A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933E96E-D8EC-E383-8FD1-6DE7A9AB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8F636F4-8D2C-B81D-E637-DB87C767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9C411B-15F9-38B5-7271-AE93FEA5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A352C0C-BE27-C2A0-688E-9F4084BC4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3D13FF9-FCF8-362E-2083-FD9E4883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5D3E83D-384D-DC02-E4D2-FF8144D4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DC97CB5-C3E5-B949-89F2-5F030DE5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5DD640-3F0C-29A6-64CC-8A7454F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4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8A6692-E50F-C489-800A-E079401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ED0D692-F826-3C48-F675-19DC8324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2635625-27C9-4322-FF6D-D25AE6D8E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4D10-9B36-4309-8502-5688AC58732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C0B9AEA-4971-84B9-D61C-28766283F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A3DF93F-71AE-09BC-3C6A-69E8224AC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9FE4-1850-4E3E-AB65-BC37EB683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32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5FF3FA-2438-3DD6-4054-1D6C924A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1652"/>
            <a:ext cx="9144000" cy="1801933"/>
          </a:xfrm>
        </p:spPr>
        <p:txBody>
          <a:bodyPr>
            <a:normAutofit/>
          </a:bodyPr>
          <a:lstStyle/>
          <a:p>
            <a:r>
              <a:rPr lang="ru-RU" sz="5400" dirty="0"/>
              <a:t>Жизненный цикл </a:t>
            </a:r>
            <a:r>
              <a:rPr lang="ru-RU" dirty="0"/>
              <a:t>компонента</a:t>
            </a:r>
            <a:r>
              <a:rPr lang="ru-RU" sz="5400" dirty="0"/>
              <a:t> </a:t>
            </a:r>
            <a:r>
              <a:rPr lang="en-US" sz="5400" dirty="0"/>
              <a:t>React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C99A745-61FD-FFE2-7998-A269F95A0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54369" y="3712998"/>
            <a:ext cx="2683262" cy="23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68D503-5D09-5D01-E5D5-8C4BE171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static</a:t>
            </a:r>
            <a:r>
              <a:rPr lang="en-US" sz="4000" b="1" dirty="0"/>
              <a:t> </a:t>
            </a:r>
            <a:r>
              <a:rPr lang="en-US" sz="2800" b="1" dirty="0" err="1"/>
              <a:t>getDerivedStateFromProps</a:t>
            </a:r>
            <a:r>
              <a:rPr lang="en-US" sz="2800" b="1" dirty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7743BB0-2642-A8D4-F827-51BE4748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6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Вызывается перед каждым вызовом метода рендеринга. Включая инициализацию и последующие обновления.</a:t>
            </a:r>
          </a:p>
          <a:p>
            <a:r>
              <a:rPr lang="ru-RU" sz="2400" dirty="0"/>
              <a:t>Содержит два параметра: </a:t>
            </a:r>
          </a:p>
          <a:p>
            <a:pPr lvl="1"/>
            <a:r>
              <a:rPr lang="ru-RU" dirty="0"/>
              <a:t>первый параметр будет обновлен </a:t>
            </a:r>
            <a:r>
              <a:rPr lang="en-US" dirty="0"/>
              <a:t>props</a:t>
            </a:r>
            <a:r>
              <a:rPr lang="ru-RU" dirty="0"/>
              <a:t> значение,</a:t>
            </a:r>
          </a:p>
          <a:p>
            <a:pPr lvl="1"/>
            <a:r>
              <a:rPr lang="ru-RU" dirty="0"/>
              <a:t> второй параметр является предыдущим </a:t>
            </a:r>
            <a:r>
              <a:rPr lang="en-US" dirty="0"/>
              <a:t>state.</a:t>
            </a:r>
          </a:p>
          <a:p>
            <a:r>
              <a:rPr lang="ru-RU" sz="2400" dirty="0"/>
              <a:t>Возвращаемое значение: возвращается как </a:t>
            </a:r>
            <a:r>
              <a:rPr lang="en-US" sz="2400" dirty="0"/>
              <a:t>null. </a:t>
            </a:r>
          </a:p>
          <a:p>
            <a:r>
              <a:rPr lang="ru-RU" sz="2400" dirty="0"/>
              <a:t>Жизненный цикл является статической функцией и относится к методу класса, который не находится в его области видимости. </a:t>
            </a:r>
            <a:r>
              <a:rPr lang="en-US" sz="2400" dirty="0"/>
              <a:t>this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0E41B79-B01B-83E9-77A6-3A5B0473F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B2491B-23C5-B073-E760-B70884E7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componentDidMount</a:t>
            </a:r>
            <a:r>
              <a:rPr lang="en-US" sz="2800" b="1" dirty="0"/>
              <a:t>()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FE1266E-69C5-2C30-73E7-69050478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526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Вызывается сразу после монтирования компонента </a:t>
            </a:r>
            <a:r>
              <a:rPr lang="ru-RU" sz="3200" dirty="0" err="1"/>
              <a:t>React</a:t>
            </a:r>
            <a:r>
              <a:rPr lang="ru-RU" sz="3200" dirty="0"/>
              <a:t> (вставляется в дерево).</a:t>
            </a:r>
          </a:p>
          <a:p>
            <a:r>
              <a:rPr lang="ru-RU" sz="3200" dirty="0"/>
              <a:t>Жизненный цикл </a:t>
            </a:r>
            <a:r>
              <a:rPr lang="ru-RU" sz="3200" dirty="0" err="1"/>
              <a:t>componentDidMount</a:t>
            </a:r>
            <a:r>
              <a:rPr lang="ru-RU" sz="3200" dirty="0"/>
              <a:t> - подходящее время для отправки сетевых запросов и включения мониторинга событий.</a:t>
            </a:r>
          </a:p>
          <a:p>
            <a:r>
              <a:rPr lang="ru-RU" sz="3200" dirty="0"/>
              <a:t>При необходимости </a:t>
            </a:r>
            <a:r>
              <a:rPr lang="ru-RU" sz="3200" dirty="0" err="1"/>
              <a:t>setState</a:t>
            </a:r>
            <a:r>
              <a:rPr lang="ru-RU" sz="3200" dirty="0"/>
              <a:t> () может быть вызван сразу в течение этого жизненного цикла.</a:t>
            </a:r>
          </a:p>
          <a:p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0E987FD-AD7B-C170-1A43-B35FEC8ED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0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D1DEE5-D80E-CAA7-B193-67965D2D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shouldComponentUpdate</a:t>
            </a:r>
            <a:r>
              <a:rPr lang="en-US" sz="2800" b="1" dirty="0"/>
              <a:t>(</a:t>
            </a:r>
            <a:r>
              <a:rPr lang="en-US" sz="2800" b="1" dirty="0" err="1"/>
              <a:t>nextProps</a:t>
            </a:r>
            <a:r>
              <a:rPr lang="en-US" sz="2800" b="1" dirty="0"/>
              <a:t>, </a:t>
            </a:r>
            <a:r>
              <a:rPr lang="en-US" sz="2800" b="1" dirty="0" err="1"/>
              <a:t>nextState</a:t>
            </a:r>
            <a:r>
              <a:rPr lang="en-US" sz="2800" b="1" dirty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7C174A4-23A8-1B06-B805-A666E6F4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157"/>
            <a:ext cx="10712116" cy="3400927"/>
          </a:xfrm>
        </p:spPr>
        <p:txBody>
          <a:bodyPr>
            <a:noAutofit/>
          </a:bodyPr>
          <a:lstStyle/>
          <a:p>
            <a:r>
              <a:rPr lang="ru-RU" sz="3200" dirty="0"/>
              <a:t>Вызывается до того, как компонент готов к обновлению, вы можете контролировать, обновлен ли компонент, возвращать </a:t>
            </a:r>
            <a:r>
              <a:rPr lang="ru-RU" sz="3200" dirty="0" err="1"/>
              <a:t>true</a:t>
            </a:r>
            <a:r>
              <a:rPr lang="ru-RU" sz="3200" dirty="0"/>
              <a:t> при обновлении компонента, возвращать </a:t>
            </a:r>
            <a:r>
              <a:rPr lang="ru-RU" sz="3200" dirty="0" err="1"/>
              <a:t>false</a:t>
            </a:r>
            <a:r>
              <a:rPr lang="ru-RU" sz="3200" dirty="0"/>
              <a:t>, когда компонент не обновляется.</a:t>
            </a:r>
          </a:p>
          <a:p>
            <a:r>
              <a:rPr lang="ru-RU" sz="3200" dirty="0"/>
              <a:t>Содержит два параметра: </a:t>
            </a:r>
            <a:endParaRPr lang="en-US" sz="3200" dirty="0" smtClean="0"/>
          </a:p>
          <a:p>
            <a:pPr lvl="1"/>
            <a:r>
              <a:rPr lang="ru-RU" dirty="0" smtClean="0"/>
              <a:t>первый </a:t>
            </a:r>
            <a:r>
              <a:rPr lang="ru-RU" dirty="0"/>
              <a:t>- это значение реквизитов, подлежащих обновлению, </a:t>
            </a:r>
            <a:endParaRPr lang="en-US" dirty="0" smtClean="0"/>
          </a:p>
          <a:p>
            <a:pPr lvl="1"/>
            <a:r>
              <a:rPr lang="ru-RU" dirty="0" smtClean="0"/>
              <a:t>а </a:t>
            </a:r>
            <a:r>
              <a:rPr lang="ru-RU" dirty="0"/>
              <a:t>второй - значение состояния, которое должно быть обновлено. </a:t>
            </a:r>
            <a:endParaRPr lang="en-US" dirty="0" smtClean="0"/>
          </a:p>
          <a:p>
            <a:r>
              <a:rPr lang="ru-RU" sz="3200" dirty="0" smtClean="0"/>
              <a:t>Вы </a:t>
            </a:r>
            <a:r>
              <a:rPr lang="ru-RU" sz="3200" dirty="0"/>
              <a:t>можете судить по реквизитам или состоянию до и после обновления, решать, обновлять ли и оптимизировать производительность.</a:t>
            </a:r>
          </a:p>
          <a:p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DF27EF6-373F-30D9-C6BF-4CE7134E1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9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6BA5756-89FF-551C-A89A-89B0F78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getSnapshotBeforeUpdate</a:t>
            </a:r>
            <a:r>
              <a:rPr lang="en-US" sz="2800" b="1" dirty="0"/>
              <a:t>(</a:t>
            </a:r>
            <a:r>
              <a:rPr lang="en-US" sz="2800" b="1" dirty="0" err="1"/>
              <a:t>prevProps</a:t>
            </a:r>
            <a:r>
              <a:rPr lang="en-US" sz="2800" b="1" dirty="0"/>
              <a:t>, </a:t>
            </a:r>
            <a:r>
              <a:rPr lang="en-US" sz="2800" b="1" dirty="0" err="1"/>
              <a:t>prevState</a:t>
            </a:r>
            <a:r>
              <a:rPr lang="en-US" sz="2800" b="1" dirty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1FA17A4-A21A-B162-904E-BF20AE6E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64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getSnapshotBeforeUpdate</a:t>
            </a:r>
            <a:r>
              <a:rPr lang="en-US" dirty="0"/>
              <a:t>() </a:t>
            </a:r>
            <a:r>
              <a:rPr lang="ru-RU" dirty="0"/>
              <a:t>вызывается до отправки самого последнего вывода рендеринга. Другими словами, он будет вызван, когда компонент будет смонтирован после рендеринга.</a:t>
            </a:r>
          </a:p>
          <a:p>
            <a:r>
              <a:rPr lang="ru-RU" dirty="0"/>
              <a:t>Он позволяет компоненту захватывать некоторую информацию (например, положение прокрутки) до фактического обновления </a:t>
            </a:r>
            <a:r>
              <a:rPr lang="en-US" dirty="0"/>
              <a:t>DOM </a:t>
            </a:r>
            <a:r>
              <a:rPr lang="ru-RU" dirty="0"/>
              <a:t>и любое значение, возвращаемое этим жизненным циклом будет передано в качестве параметра </a:t>
            </a: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r>
              <a:rPr lang="ru-RU" dirty="0"/>
              <a:t>Если значение не нужно передавать, вернут </a:t>
            </a:r>
            <a:r>
              <a:rPr lang="en-US" dirty="0"/>
              <a:t>null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1B0CB0BA-1C07-72B3-0D52-86397A963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3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4E4D35-9E15-7A94-8C61-6F335078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21" y="500062"/>
            <a:ext cx="11032958" cy="13255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componentDidUpdate</a:t>
            </a:r>
            <a:r>
              <a:rPr lang="en-US" sz="2800" b="1" dirty="0"/>
              <a:t>(</a:t>
            </a:r>
            <a:r>
              <a:rPr lang="en-US" sz="2800" b="1" dirty="0" err="1"/>
              <a:t>prevProps</a:t>
            </a:r>
            <a:r>
              <a:rPr lang="en-US" sz="2800" b="1" dirty="0"/>
              <a:t>, </a:t>
            </a:r>
            <a:r>
              <a:rPr lang="en-US" sz="2800" b="1" dirty="0" err="1"/>
              <a:t>prevState</a:t>
            </a:r>
            <a:r>
              <a:rPr lang="en-US" sz="2800" b="1" dirty="0"/>
              <a:t>, snapshot)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6E2F4A8-1967-6860-1411-98C9938C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Вызывается сразу после обновления компонента (если </a:t>
            </a:r>
            <a:r>
              <a:rPr lang="ru-RU" sz="3200" dirty="0" err="1"/>
              <a:t>shouldComponentUpdate</a:t>
            </a:r>
            <a:r>
              <a:rPr lang="ru-RU" sz="3200" dirty="0"/>
              <a:t> возвращает </a:t>
            </a:r>
            <a:r>
              <a:rPr lang="ru-RU" sz="3200" dirty="0" err="1"/>
              <a:t>true</a:t>
            </a:r>
            <a:r>
              <a:rPr lang="ru-RU" sz="3200" dirty="0"/>
              <a:t>). </a:t>
            </a:r>
            <a:endParaRPr lang="en-US" sz="3200" dirty="0"/>
          </a:p>
          <a:p>
            <a:r>
              <a:rPr lang="ru-RU" sz="3200" dirty="0"/>
              <a:t>В качестве параметров передаются старые значения объектов </a:t>
            </a:r>
            <a:r>
              <a:rPr lang="ru-RU" sz="3200" dirty="0" err="1"/>
              <a:t>props</a:t>
            </a:r>
            <a:r>
              <a:rPr lang="ru-RU" sz="3200" dirty="0"/>
              <a:t> и </a:t>
            </a:r>
            <a:r>
              <a:rPr lang="ru-RU" sz="3200" dirty="0" err="1"/>
              <a:t>state</a:t>
            </a:r>
            <a:r>
              <a:rPr lang="ru-RU" sz="3200" dirty="0"/>
              <a:t>. Третий параметр - значение, которое возвращает метод </a:t>
            </a:r>
            <a:r>
              <a:rPr lang="ru-RU" sz="3200" dirty="0" err="1"/>
              <a:t>getSnapshotBeforeUpdate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1452D4C-C8A0-DC1E-ADFE-4ED661B58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079B59-BD13-0B7E-56AF-0AAFF5E6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componentWillUnmount</a:t>
            </a:r>
            <a:r>
              <a:rPr lang="en-US" sz="2800" b="1" dirty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7FEF1E-63C1-EA80-A22A-C635FB26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533001"/>
          </a:xfrm>
        </p:spPr>
        <p:txBody>
          <a:bodyPr>
            <a:normAutofit/>
          </a:bodyPr>
          <a:lstStyle/>
          <a:p>
            <a:r>
              <a:rPr lang="ru-RU" sz="3200" dirty="0"/>
              <a:t>Вызывается, когда компонент собирается быть выгруженным или уничтоженным.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6AB4ADB-EAE2-B702-DEE9-6DC63C1E1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C1C4CA-CBD7-7498-EB8C-A49EBD99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95287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Порядок исполнения жизненного цикла при монтаже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6D4150-C7CA-BBEC-CDF5-ACCD3E52C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104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constructor()</a:t>
            </a:r>
          </a:p>
          <a:p>
            <a:r>
              <a:rPr lang="en-US" sz="3600" dirty="0"/>
              <a:t>static </a:t>
            </a:r>
            <a:r>
              <a:rPr lang="en-US" sz="3600" dirty="0" err="1"/>
              <a:t>getDerivedFromProps</a:t>
            </a:r>
            <a:r>
              <a:rPr lang="en-US" sz="3600" dirty="0"/>
              <a:t>()</a:t>
            </a:r>
          </a:p>
          <a:p>
            <a:r>
              <a:rPr lang="en-US" sz="3600" dirty="0"/>
              <a:t>render()</a:t>
            </a:r>
          </a:p>
          <a:p>
            <a:r>
              <a:rPr lang="en-US" sz="3600" dirty="0" err="1"/>
              <a:t>componentDidMount</a:t>
            </a:r>
            <a:endParaRPr lang="en-US" sz="3600" dirty="0"/>
          </a:p>
          <a:p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9698D48D-B9AE-25B1-ABA7-0291A5ECF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419" y="1152764"/>
            <a:ext cx="10515600" cy="4351338"/>
          </a:xfrm>
        </p:spPr>
        <p:txBody>
          <a:bodyPr>
            <a:noAutofit/>
          </a:bodyPr>
          <a:lstStyle/>
          <a:p>
            <a:r>
              <a:rPr lang="ru-RU" sz="2400" dirty="0"/>
              <a:t>Конструкторы являются основной ООП – это такая специальная функция, которая будет вызываться всякий раз, когда создается новый объект. </a:t>
            </a:r>
            <a:endParaRPr lang="en-US" sz="2400" dirty="0" smtClean="0"/>
          </a:p>
          <a:p>
            <a:r>
              <a:rPr lang="ru-RU" sz="2400" dirty="0" smtClean="0"/>
              <a:t>Очень </a:t>
            </a:r>
            <a:r>
              <a:rPr lang="ru-RU" sz="2400" dirty="0"/>
              <a:t>важно вызывать функцию </a:t>
            </a:r>
            <a:r>
              <a:rPr lang="ru-RU" sz="2400" dirty="0" err="1"/>
              <a:t>super</a:t>
            </a:r>
            <a:r>
              <a:rPr lang="ru-RU" sz="2400" dirty="0"/>
              <a:t> в случаях, когда наш класс расширяет поведение другого класса, который имеет конструктор. Выполнение этой специальной функции будет вызывать конструктор нашего родительского класса и разрешать ему проинициализировать себя. </a:t>
            </a:r>
            <a:endParaRPr lang="en-US" sz="2400" dirty="0" smtClean="0"/>
          </a:p>
          <a:p>
            <a:r>
              <a:rPr lang="ru-RU" sz="2400" dirty="0" smtClean="0"/>
              <a:t>Вот </a:t>
            </a:r>
            <a:r>
              <a:rPr lang="ru-RU" sz="2400" dirty="0"/>
              <a:t>почему мы имеем доступ к </a:t>
            </a:r>
            <a:r>
              <a:rPr lang="ru-RU" sz="2400" dirty="0" err="1"/>
              <a:t>this.props</a:t>
            </a:r>
            <a:r>
              <a:rPr lang="ru-RU" sz="2400" dirty="0"/>
              <a:t> только после вызова </a:t>
            </a:r>
            <a:r>
              <a:rPr lang="ru-RU" sz="2400" dirty="0" err="1"/>
              <a:t>super</a:t>
            </a:r>
            <a:r>
              <a:rPr lang="ru-RU" sz="2400" dirty="0"/>
              <a:t>. (имеется ввиду вызов </a:t>
            </a:r>
            <a:r>
              <a:rPr lang="ru-RU" sz="2400" dirty="0" err="1"/>
              <a:t>super</a:t>
            </a:r>
            <a:r>
              <a:rPr lang="ru-RU" sz="2400" dirty="0"/>
              <a:t>(</a:t>
            </a:r>
            <a:r>
              <a:rPr lang="ru-RU" sz="2400" dirty="0" err="1"/>
              <a:t>props</a:t>
            </a:r>
            <a:r>
              <a:rPr lang="ru-RU" sz="2400" dirty="0"/>
              <a:t>) в классе-наследнике </a:t>
            </a:r>
            <a:r>
              <a:rPr lang="ru-RU" sz="2400" dirty="0" err="1"/>
              <a:t>React.Component</a:t>
            </a:r>
            <a:r>
              <a:rPr lang="ru-RU" sz="2400" dirty="0"/>
              <a:t>)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Поэтому конструкторы — это отличное место для инициализации компонента – создание любых полей (переменные начинающиеся с </a:t>
            </a:r>
            <a:r>
              <a:rPr lang="ru-RU" sz="2400" dirty="0" err="1"/>
              <a:t>this</a:t>
            </a:r>
            <a:r>
              <a:rPr lang="ru-RU" sz="2400" dirty="0"/>
              <a:t>.) или инициализации состояния компонента на основе полученных </a:t>
            </a:r>
            <a:r>
              <a:rPr lang="ru-RU" sz="2400" dirty="0" err="1"/>
              <a:t>props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Это также единственное место где вы можете изменять/устанавливать состояние (</a:t>
            </a:r>
            <a:r>
              <a:rPr lang="ru-RU" sz="2400" dirty="0" err="1"/>
              <a:t>state</a:t>
            </a:r>
            <a:r>
              <a:rPr lang="ru-RU" sz="2400" dirty="0"/>
              <a:t>) напрямую перезаписывая поле </a:t>
            </a:r>
            <a:r>
              <a:rPr lang="ru-RU" sz="2400" dirty="0" err="1"/>
              <a:t>this.state</a:t>
            </a:r>
            <a:r>
              <a:rPr lang="ru-RU" sz="2400" dirty="0"/>
              <a:t>. Во всех других случаях необходимо использовать </a:t>
            </a:r>
            <a:r>
              <a:rPr lang="ru-RU" sz="2400" dirty="0" err="1"/>
              <a:t>this.setState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99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2209D7-0B3A-0936-44DE-D357FD3F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7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Порядок исполнения жизненного цикла при обновлении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9C62795-007B-3648-FE8D-BB384D89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0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static </a:t>
            </a:r>
            <a:r>
              <a:rPr lang="en-US" sz="3600" dirty="0" err="1"/>
              <a:t>getDerivedStateFromProps</a:t>
            </a:r>
            <a:r>
              <a:rPr lang="en-US" sz="3600" dirty="0"/>
              <a:t>()</a:t>
            </a:r>
          </a:p>
          <a:p>
            <a:r>
              <a:rPr lang="en-US" sz="3600" dirty="0" err="1"/>
              <a:t>shouldComponentUpdate</a:t>
            </a:r>
            <a:r>
              <a:rPr lang="en-US" sz="3600" dirty="0"/>
              <a:t>()</a:t>
            </a:r>
          </a:p>
          <a:p>
            <a:r>
              <a:rPr lang="en-US" sz="3600" dirty="0"/>
              <a:t>render()</a:t>
            </a:r>
          </a:p>
          <a:p>
            <a:r>
              <a:rPr lang="en-US" sz="3600" dirty="0" err="1"/>
              <a:t>getSnapshotBeforeUpdate</a:t>
            </a:r>
            <a:r>
              <a:rPr lang="en-US" sz="3600" dirty="0"/>
              <a:t>()</a:t>
            </a:r>
          </a:p>
          <a:p>
            <a:r>
              <a:rPr lang="en-US" sz="3600" dirty="0" err="1"/>
              <a:t>componentDidUpdate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5D3951C-72A0-5D98-A325-3A72B9ABA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2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958" y="-99289"/>
            <a:ext cx="10832767" cy="684564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98318" rIns="0" bIns="-5871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статический </a:t>
            </a:r>
            <a:r>
              <a:rPr kumimoji="0" lang="ru-RU" sz="26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getDerivedStateFromProps</a:t>
            </a: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 (</a:t>
            </a:r>
            <a:r>
              <a:rPr kumimoji="0" lang="ru-RU" sz="26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nextProps</a:t>
            </a: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kumimoji="0" lang="ru-RU" sz="26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prevState</a:t>
            </a: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Новая функция, основная ответственность которой заключается в обеспечении синхронизации состояния и реквизита, когда это требуется. 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Его основная работа заключается в замене </a:t>
            </a:r>
            <a:r>
              <a:rPr kumimoji="0" lang="ru-RU" sz="2600" b="0" i="1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componentWillReceiveProps</a:t>
            </a: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gDSFP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является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статической функцией и поэтому не имеет доступа к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— вместо этого ожидается, что вы вернете объект, который будет объединен с будущим состоянием компонента (точно так же, как работа с 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setState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!)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Функция используется при обновлении компонента, а также при его монтировании сразу после вызова 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constructor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поэтому вам больше не нужно использовать форму состояния конструктора или свойства класса, если вы хотите установить начальное состояние из реквизита.</a:t>
            </a: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5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="" xmlns:a16="http://schemas.microsoft.com/office/drawing/2014/main" id="{3182DE49-C12D-8171-BC39-0F8B4E6B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06" y="1138990"/>
            <a:ext cx="9736985" cy="5411126"/>
          </a:xfr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535FA0-E1B1-5D05-92B5-9052AEBF0D4F}"/>
              </a:ext>
            </a:extLst>
          </p:cNvPr>
          <p:cNvSpPr txBox="1"/>
          <p:nvPr/>
        </p:nvSpPr>
        <p:spPr>
          <a:xfrm>
            <a:off x="778042" y="307884"/>
            <a:ext cx="10635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Жизненный</a:t>
            </a:r>
            <a:r>
              <a:rPr lang="ru-RU" sz="2800" dirty="0"/>
              <a:t> цикл компонента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954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851" y="148882"/>
            <a:ext cx="11276149" cy="635320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98318" rIns="0" bIns="-5871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getSnapshotBeforeUpdate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 (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prevProps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prevState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Другая из двух новых функций вызывается на так называемой «фазе предварительной фиксации», непосредственно перед тем, как изменения из VDOM должны быть отражены в DOM.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Его можно использовать в основном, если вам нужно прочитать текущее состояние DOM, например, у вас есть приложение, в котором новые сообщения добавляются в верхнюю часть экрана — если пользователь прокручивает вниз и добавляется новое сообщение, экран может двигаться и усложнить использование пользовательского интерфейса.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1094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036" y="161019"/>
            <a:ext cx="11135251" cy="59838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98318" rIns="0" bIns="-5871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getSnapshotBeforeUpdate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 (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prevProps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prevState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Добавляя,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getSnapshotBeforeUpdate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вы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можете рассчитать текущую позицию прокрутки и сохранить ее через обновление DOM.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Несмотря на то, что функция не является статической, рекомендуется возвращать значение, а не обновлять компонент. 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Возвращаемое значение будет передано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componentDidUpdate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в качестве третьего параметра.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2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[deprecated]</a:t>
            </a:r>
            <a:r>
              <a:rPr lang="en-US" b="1" dirty="0" err="1"/>
              <a:t>componentWillMount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componentWillMount</a:t>
            </a:r>
            <a:r>
              <a:rPr lang="ru-RU" dirty="0"/>
              <a:t> не очень отличается от конструктора </a:t>
            </a:r>
            <a:r>
              <a:rPr lang="ru-RU" dirty="0" smtClean="0"/>
              <a:t>–также </a:t>
            </a:r>
            <a:r>
              <a:rPr lang="ru-RU" dirty="0"/>
              <a:t>вызывается лишь раз в изначальном жизненном цикле. </a:t>
            </a:r>
            <a:endParaRPr lang="en-US" dirty="0" smtClean="0"/>
          </a:p>
          <a:p>
            <a:r>
              <a:rPr lang="ru-RU" dirty="0" smtClean="0"/>
              <a:t>Вообще </a:t>
            </a:r>
            <a:r>
              <a:rPr lang="ru-RU" dirty="0"/>
              <a:t>исторически были некоторые причины использовать </a:t>
            </a:r>
            <a:r>
              <a:rPr lang="ru-RU" dirty="0" err="1"/>
              <a:t>componentWillMount</a:t>
            </a:r>
            <a:r>
              <a:rPr lang="ru-RU" dirty="0"/>
              <a:t> поверх </a:t>
            </a:r>
            <a:r>
              <a:rPr lang="ru-RU" dirty="0" smtClean="0"/>
              <a:t>конструктора.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Эта </a:t>
            </a:r>
            <a:r>
              <a:rPr lang="ru-RU" dirty="0"/>
              <a:t>функция вызывается, когда используется рендеринг на стороне сервера (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side</a:t>
            </a:r>
            <a:r>
              <a:rPr lang="ru-RU" dirty="0"/>
              <a:t> </a:t>
            </a:r>
            <a:r>
              <a:rPr lang="ru-RU" dirty="0" err="1"/>
              <a:t>rendering</a:t>
            </a:r>
            <a:r>
              <a:rPr lang="ru-RU" dirty="0"/>
              <a:t>), когда ее антипод – </a:t>
            </a:r>
            <a:r>
              <a:rPr lang="ru-RU" dirty="0" err="1"/>
              <a:t>componentDidMount</a:t>
            </a:r>
            <a:r>
              <a:rPr lang="ru-RU" dirty="0"/>
              <a:t> не будет вызван на сервере, но будет на клиенте.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если некоторый сайд-эффект нацелен на серверную часть, эта функция может быть использована как исключение.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16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515" y="583281"/>
            <a:ext cx="10636537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hne"/>
              </a:rPr>
              <a:t>Устаревшие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Хотя новые функции упрощают переход на 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AsyncMode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вы не обязаны переносить весь свой код. 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Следующие функции будут помечены как устаревшие и в более поздних версиях переименованы: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componentWillReceiveProps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—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UNSAFE_componentWillReceiveProps</a:t>
            </a: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componentWillUpdate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—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UNSAFE_componentWillUpdate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Вы начнете видеть предупреждения об устаревании в следующей основной версии, а функция будет удалена (переименованные версии будут сохранены!) в версии 17.0.</a:t>
            </a: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[deprecated]</a:t>
            </a:r>
            <a:r>
              <a:rPr lang="en-US" sz="2800" b="1" dirty="0" err="1"/>
              <a:t>componentWillReceiveProps</a:t>
            </a:r>
            <a:r>
              <a:rPr lang="en-US" sz="2800" b="1" dirty="0"/>
              <a:t>(</a:t>
            </a:r>
            <a:r>
              <a:rPr lang="en-US" sz="2800" b="1" dirty="0" err="1"/>
              <a:t>nextProps</a:t>
            </a:r>
            <a:r>
              <a:rPr lang="en-US" sz="2800" b="1" dirty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Эта функция будет вызываться при каждом </a:t>
            </a:r>
            <a:r>
              <a:rPr lang="ru-RU" sz="2400" dirty="0" err="1"/>
              <a:t>апдейт</a:t>
            </a:r>
            <a:r>
              <a:rPr lang="ru-RU" sz="2400" dirty="0"/>
              <a:t> жизненном цикле, который будет происходить при изменениях в </a:t>
            </a:r>
            <a:r>
              <a:rPr lang="ru-RU" sz="2400" dirty="0" err="1"/>
              <a:t>props</a:t>
            </a:r>
            <a:r>
              <a:rPr lang="ru-RU" sz="2400" dirty="0"/>
              <a:t> (когда перерисовывается родительский компонент) и будет принимать </a:t>
            </a:r>
            <a:r>
              <a:rPr lang="ru-RU" sz="2400" dirty="0" err="1"/>
              <a:t>маппинг</a:t>
            </a:r>
            <a:r>
              <a:rPr lang="ru-RU" sz="2400" dirty="0"/>
              <a:t> всех передаваемых </a:t>
            </a:r>
            <a:r>
              <a:rPr lang="ru-RU" sz="2400" dirty="0" err="1"/>
              <a:t>props</a:t>
            </a:r>
            <a:r>
              <a:rPr lang="ru-RU" sz="2400" dirty="0"/>
              <a:t>, не важно изменялось значение какого-либо свойства или нет с предыдущей фазы перерисовки.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Эта функция будет идеальна, если у вас есть какой-нибудь компонент, часть состояния которого (</a:t>
            </a:r>
            <a:r>
              <a:rPr lang="ru-RU" sz="2400" dirty="0" err="1"/>
              <a:t>state</a:t>
            </a:r>
            <a:r>
              <a:rPr lang="ru-RU" sz="2400" dirty="0"/>
              <a:t>), зависит от </a:t>
            </a:r>
            <a:r>
              <a:rPr lang="ru-RU" sz="2400" dirty="0" err="1"/>
              <a:t>props</a:t>
            </a:r>
            <a:r>
              <a:rPr lang="ru-RU" sz="2400" dirty="0"/>
              <a:t> передаваемых от родительского компонента, т.к. вызов </a:t>
            </a:r>
            <a:r>
              <a:rPr lang="ru-RU" sz="2400" dirty="0" err="1"/>
              <a:t>this.setState</a:t>
            </a:r>
            <a:r>
              <a:rPr lang="ru-RU" sz="2400" dirty="0"/>
              <a:t> здесь не будет приводить к дополнительной перерисовке.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Запомните, что т.к. эта функция вызывается со всеми </a:t>
            </a:r>
            <a:r>
              <a:rPr lang="ru-RU" sz="2400" dirty="0" err="1"/>
              <a:t>props</a:t>
            </a:r>
            <a:r>
              <a:rPr lang="ru-RU" sz="2400" dirty="0"/>
              <a:t>, даже с теми что не менялись, от разработчика ждут, что он напишет проверку, чтобы понять поменялось ли актуальное значение какого-либо свойства или нет.</a:t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571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2712" y="1086997"/>
            <a:ext cx="10630129" cy="5170646"/>
          </a:xfrm>
          <a:prstGeom prst="rect">
            <a:avLst/>
          </a:prstGeom>
          <a:solidFill>
            <a:srgbClr val="FBF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4271AE"/>
                </a:solidFill>
                <a:effectLst/>
                <a:latin typeface="Menlo"/>
                <a:cs typeface="Courier New" panose="02070309020205020404" pitchFamily="49" charset="0"/>
              </a:rPr>
              <a:t>componentWillReceiveProps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5871F"/>
                </a:solidFill>
                <a:effectLst/>
                <a:latin typeface="Menlo"/>
                <a:cs typeface="Courier New" panose="02070309020205020404" pitchFamily="49" charset="0"/>
              </a:rPr>
              <a:t>nextProps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{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Menlo"/>
                <a:cs typeface="Courier New" panose="02070309020205020404" pitchFamily="49" charset="0"/>
              </a:rPr>
              <a:t>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nextProps.myProp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 !==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5871F"/>
                </a:solidFill>
                <a:effectLst/>
                <a:latin typeface="Menlo"/>
                <a:cs typeface="Courier New" panose="02070309020205020404" pitchFamily="49" charset="0"/>
              </a:rPr>
              <a:t>this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.props.myProps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rgbClr val="4D4D4C"/>
              </a:solidFill>
              <a:latin typeface="Menl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Menlo"/>
                <a:cs typeface="Courier New" panose="02070309020205020404" pitchFamily="49" charset="0"/>
              </a:rPr>
              <a:t>//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E908C"/>
                </a:solidFill>
                <a:effectLst/>
                <a:latin typeface="Menlo"/>
                <a:cs typeface="Courier New" panose="02070309020205020404" pitchFamily="49" charset="0"/>
              </a:rPr>
              <a:t>nextProps.myProp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Menlo"/>
                <a:cs typeface="Courier New" panose="02070309020205020404" pitchFamily="49" charset="0"/>
              </a:rPr>
              <a:t> имеет другое значение, чем наше текущее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E908C"/>
                </a:solidFill>
                <a:effectLst/>
                <a:latin typeface="Menlo"/>
                <a:cs typeface="Courier New" panose="02070309020205020404" pitchFamily="49" charset="0"/>
              </a:rPr>
              <a:t>myProps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Menlo"/>
                <a:cs typeface="Courier New" panose="02070309020205020404" pitchFamily="49" charset="0"/>
              </a:rPr>
              <a:t>// поэтому мы можем что-нибудь рассчитать базируясь на новом значении.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Menlo"/>
                <a:cs typeface="Courier New" panose="02070309020205020404" pitchFamily="49" charset="0"/>
              </a:rPr>
              <a:t> }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эта функция может вызываться несколько раз перед функцией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render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не рекомендуется выполнять здесь никакие операции вызывающие сайд-эффекты.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9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shouldComponentUpdate</a:t>
            </a:r>
            <a:r>
              <a:rPr lang="en-US" sz="3200" b="1" dirty="0"/>
              <a:t>(</a:t>
            </a:r>
            <a:r>
              <a:rPr lang="en-US" sz="3200" b="1" dirty="0" err="1"/>
              <a:t>nextProps</a:t>
            </a:r>
            <a:r>
              <a:rPr lang="en-US" sz="3200" b="1" dirty="0"/>
              <a:t>, </a:t>
            </a:r>
            <a:r>
              <a:rPr lang="en-US" sz="3200" b="1" dirty="0" err="1"/>
              <a:t>nextState</a:t>
            </a:r>
            <a:r>
              <a:rPr lang="en-US" sz="3200" b="1" dirty="0"/>
              <a:t>, </a:t>
            </a:r>
            <a:r>
              <a:rPr lang="en-US" sz="3200" b="1" dirty="0" err="1"/>
              <a:t>nextContext</a:t>
            </a:r>
            <a:r>
              <a:rPr lang="en-US" sz="3200" b="1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 умолчанию, все компоненты будут перерисовывать себя всякий раз, когда их состояние (</a:t>
            </a:r>
            <a:r>
              <a:rPr lang="ru-RU" dirty="0" err="1"/>
              <a:t>state</a:t>
            </a:r>
            <a:r>
              <a:rPr lang="ru-RU" dirty="0"/>
              <a:t>) изменяется, изменяется контекст или они принимают </a:t>
            </a:r>
            <a:r>
              <a:rPr lang="ru-RU" dirty="0" err="1"/>
              <a:t>props</a:t>
            </a:r>
            <a:r>
              <a:rPr lang="ru-RU" dirty="0"/>
              <a:t> от родителя. Если перерисовка компонента довольно тяжелая (например генерация </a:t>
            </a:r>
            <a:r>
              <a:rPr lang="ru-RU" dirty="0" err="1"/>
              <a:t>чарта</a:t>
            </a:r>
            <a:r>
              <a:rPr lang="ru-RU" dirty="0"/>
              <a:t>, графика) или не рекомендуется по каким-либо </a:t>
            </a:r>
            <a:r>
              <a:rPr lang="ru-RU" dirty="0" err="1"/>
              <a:t>перфоманс</a:t>
            </a:r>
            <a:r>
              <a:rPr lang="ru-RU" dirty="0"/>
              <a:t> причинам, то у разработчиков есть доступ к специальной функции, которая будет вызываться всякий раз при </a:t>
            </a:r>
            <a:r>
              <a:rPr lang="ru-RU" dirty="0" err="1"/>
              <a:t>апдейт</a:t>
            </a:r>
            <a:r>
              <a:rPr lang="ru-RU" dirty="0"/>
              <a:t> цикле.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 функция будет вызываться с следующими значениями </a:t>
            </a:r>
            <a:r>
              <a:rPr lang="ru-RU" dirty="0" err="1"/>
              <a:t>props</a:t>
            </a:r>
            <a:r>
              <a:rPr lang="ru-RU" dirty="0"/>
              <a:t>, состоянием (</a:t>
            </a:r>
            <a:r>
              <a:rPr lang="ru-RU" dirty="0" err="1"/>
              <a:t>state</a:t>
            </a:r>
            <a:r>
              <a:rPr lang="ru-RU" dirty="0"/>
              <a:t>) и объектом. И разработчик может использовать эти параметры для того чтобы решить нужно ли делать перерисовку компонента или вернуть </a:t>
            </a:r>
            <a:r>
              <a:rPr lang="ru-RU" dirty="0" err="1"/>
              <a:t>false</a:t>
            </a:r>
            <a:r>
              <a:rPr lang="ru-RU" dirty="0"/>
              <a:t> и предотвратить ее. В противном случае от вас ожидают, что вы вернете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51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static </a:t>
            </a:r>
            <a:r>
              <a:rPr lang="en-US" sz="2800" b="1" dirty="0" err="1"/>
              <a:t>getDerivedStateFromProps</a:t>
            </a:r>
            <a:r>
              <a:rPr lang="en-US" sz="2800" b="1" dirty="0"/>
              <a:t>(</a:t>
            </a:r>
            <a:r>
              <a:rPr lang="en-US" sz="2800" b="1" dirty="0" err="1"/>
              <a:t>nextProps</a:t>
            </a:r>
            <a:r>
              <a:rPr lang="en-US" sz="2800" b="1" dirty="0"/>
              <a:t>, </a:t>
            </a:r>
            <a:r>
              <a:rPr lang="en-US" sz="2800" b="1" dirty="0" err="1"/>
              <a:t>prevState</a:t>
            </a:r>
            <a:r>
              <a:rPr lang="en-US" sz="2800" b="1" dirty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Основная ответственность этой новой функции — это убедиться, что состояние (</a:t>
            </a:r>
            <a:r>
              <a:rPr lang="ru-RU" dirty="0" err="1"/>
              <a:t>state</a:t>
            </a:r>
            <a:r>
              <a:rPr lang="ru-RU" dirty="0"/>
              <a:t>) и </a:t>
            </a:r>
            <a:r>
              <a:rPr lang="ru-RU" dirty="0" err="1"/>
              <a:t>props</a:t>
            </a:r>
            <a:r>
              <a:rPr lang="ru-RU" dirty="0"/>
              <a:t> синхронизированы, когда это необходимо. Ее основной смысл — это замена </a:t>
            </a:r>
            <a:r>
              <a:rPr lang="ru-RU" dirty="0" err="1"/>
              <a:t>componentWillRecieveProps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getDerivedStateFromProps</a:t>
            </a:r>
            <a:r>
              <a:rPr lang="ru-RU" dirty="0"/>
              <a:t> – это статическая функция и поэтому не имеет доступа к </a:t>
            </a:r>
            <a:r>
              <a:rPr lang="ru-RU" dirty="0" err="1"/>
              <a:t>this</a:t>
            </a:r>
            <a:r>
              <a:rPr lang="ru-RU" dirty="0"/>
              <a:t> – вместо этого от вас ожидают, что вы вернете объект, который будет </a:t>
            </a:r>
            <a:r>
              <a:rPr lang="ru-RU" dirty="0" err="1"/>
              <a:t>смержен</a:t>
            </a:r>
            <a:r>
              <a:rPr lang="ru-RU" dirty="0"/>
              <a:t> в будущее состояние компонента (в точности как работа с </a:t>
            </a:r>
            <a:r>
              <a:rPr lang="ru-RU" dirty="0" err="1"/>
              <a:t>setState</a:t>
            </a:r>
            <a:r>
              <a:rPr lang="ru-RU" dirty="0"/>
              <a:t>!)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 функция используется, когда компонент обновляется, но также и когда он монтируется, сразу после вызова конструктора, поэтому вам больше не нужно использовать конструктор если вы хотите установить начальное состояние компонента из </a:t>
            </a:r>
            <a:r>
              <a:rPr lang="ru-RU" dirty="0" err="1"/>
              <a:t>props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901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getSnapshotBeforeUpdate</a:t>
            </a:r>
            <a:r>
              <a:rPr lang="en-US" sz="3600" b="1" dirty="0"/>
              <a:t>(</a:t>
            </a:r>
            <a:r>
              <a:rPr lang="en-US" sz="3600" b="1" dirty="0" err="1"/>
              <a:t>prevProps</a:t>
            </a:r>
            <a:r>
              <a:rPr lang="en-US" sz="3600" b="1" dirty="0"/>
              <a:t>, </a:t>
            </a:r>
            <a:r>
              <a:rPr lang="en-US" sz="3600" b="1" dirty="0" err="1"/>
              <a:t>prevState</a:t>
            </a:r>
            <a:r>
              <a:rPr lang="en-US" sz="3600" b="1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628776"/>
            <a:ext cx="1144905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Другая из двух новых функций, вызывается в так называемой “</a:t>
            </a:r>
            <a:r>
              <a:rPr lang="ru-RU" dirty="0" err="1"/>
              <a:t>pre-commit</a:t>
            </a:r>
            <a:r>
              <a:rPr lang="ru-RU" dirty="0"/>
              <a:t> фазе”, прямо перед изменениями из VDOM, которые должны быть отображены в DOM.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Ее можно использовать в основном, если вам нужно прочитать текущее состояние DOM.</a:t>
            </a:r>
            <a:br>
              <a:rPr lang="ru-RU" dirty="0"/>
            </a:br>
            <a:r>
              <a:rPr lang="ru-RU" dirty="0"/>
              <a:t>Например у вас есть приложение, в котором новые сообщения добавляются сверху экрана – если пользователь будет </a:t>
            </a:r>
            <a:r>
              <a:rPr lang="ru-RU" dirty="0" err="1"/>
              <a:t>скроллить</a:t>
            </a:r>
            <a:r>
              <a:rPr lang="ru-RU" dirty="0"/>
              <a:t> вниз, и добавится новое сообщение, экран будет «прыгать» и это сделает UI тяжелее в использовании. Добавлением </a:t>
            </a:r>
            <a:r>
              <a:rPr lang="ru-RU" dirty="0" err="1"/>
              <a:t>getSnapshotBeforeUpdate</a:t>
            </a:r>
            <a:r>
              <a:rPr lang="ru-RU" dirty="0"/>
              <a:t> вы сможете рассчитать текущее положение </a:t>
            </a:r>
            <a:r>
              <a:rPr lang="ru-RU" dirty="0" err="1"/>
              <a:t>скролла</a:t>
            </a:r>
            <a:r>
              <a:rPr lang="ru-RU" dirty="0"/>
              <a:t> и восстанавливать его через </a:t>
            </a:r>
            <a:r>
              <a:rPr lang="ru-RU" dirty="0" err="1"/>
              <a:t>апдейт</a:t>
            </a:r>
            <a:r>
              <a:rPr lang="ru-RU" dirty="0"/>
              <a:t> DOM-а.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Хотя функция не является статической, рекомендуется возвращать значение, а не </a:t>
            </a:r>
            <a:r>
              <a:rPr lang="ru-RU" dirty="0" err="1"/>
              <a:t>апдейтить</a:t>
            </a:r>
            <a:r>
              <a:rPr lang="ru-RU" dirty="0"/>
              <a:t> компонент. Возвращаемое значение будет передано в </a:t>
            </a:r>
            <a:r>
              <a:rPr lang="ru-RU" dirty="0" err="1"/>
              <a:t>componentDidUpdate</a:t>
            </a:r>
            <a:r>
              <a:rPr lang="ru-RU" dirty="0"/>
              <a:t> как 3-й параметр.</a:t>
            </a:r>
          </a:p>
        </p:txBody>
      </p:sp>
    </p:spTree>
    <p:extLst>
      <p:ext uri="{BB962C8B-B14F-4D97-AF65-F5344CB8AC3E}">
        <p14:creationId xmlns:p14="http://schemas.microsoft.com/office/powerpoint/2010/main" val="3274991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[deprecated]</a:t>
            </a:r>
            <a:r>
              <a:rPr lang="en-US" sz="3200" b="1" dirty="0" err="1"/>
              <a:t>componentWillUpdate</a:t>
            </a:r>
            <a:r>
              <a:rPr lang="en-US" sz="3200" b="1" dirty="0"/>
              <a:t>(</a:t>
            </a:r>
            <a:r>
              <a:rPr lang="en-US" sz="3200" b="1" dirty="0" err="1"/>
              <a:t>nextProps</a:t>
            </a:r>
            <a:r>
              <a:rPr lang="en-US" sz="3200" b="1" dirty="0"/>
              <a:t>, </a:t>
            </a:r>
            <a:r>
              <a:rPr lang="en-US" sz="3200" b="1" dirty="0" err="1"/>
              <a:t>nextState</a:t>
            </a:r>
            <a:r>
              <a:rPr lang="en-US" sz="3200" b="1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Если мы не реализовали функцию </a:t>
            </a:r>
            <a:r>
              <a:rPr lang="ru-RU" dirty="0" err="1"/>
              <a:t>shouldComponentUpdate</a:t>
            </a:r>
            <a:r>
              <a:rPr lang="ru-RU" dirty="0"/>
              <a:t> или же решили, что компонент должен обновиться в этом рендер цикле, вызовется другая функция жизненного цикла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Эта функция в основном используется для того чтобы сделать синхронизацию между состоянием (</a:t>
            </a:r>
            <a:r>
              <a:rPr lang="ru-RU" dirty="0" err="1"/>
              <a:t>state</a:t>
            </a:r>
            <a:r>
              <a:rPr lang="ru-RU" dirty="0"/>
              <a:t>) и </a:t>
            </a:r>
            <a:r>
              <a:rPr lang="ru-RU" dirty="0" err="1"/>
              <a:t>props</a:t>
            </a:r>
            <a:r>
              <a:rPr lang="ru-RU" dirty="0"/>
              <a:t> в случае если часть состояния компонента базируется на каких-либо </a:t>
            </a:r>
            <a:r>
              <a:rPr lang="ru-RU" dirty="0" err="1"/>
              <a:t>props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 случаях когда </a:t>
            </a:r>
            <a:r>
              <a:rPr lang="ru-RU" dirty="0" err="1"/>
              <a:t>shouldComponentUpdate</a:t>
            </a:r>
            <a:r>
              <a:rPr lang="ru-RU" dirty="0"/>
              <a:t> реализована, функция </a:t>
            </a:r>
            <a:r>
              <a:rPr lang="ru-RU" dirty="0" err="1"/>
              <a:t>componentWillUpdate</a:t>
            </a:r>
            <a:r>
              <a:rPr lang="ru-RU" dirty="0"/>
              <a:t> может быть использована вместо </a:t>
            </a:r>
            <a:r>
              <a:rPr lang="ru-RU" dirty="0" err="1"/>
              <a:t>componentWillReceiveProps</a:t>
            </a:r>
            <a:r>
              <a:rPr lang="ru-RU" dirty="0"/>
              <a:t>, т.к. она будет вызываться только тогда, когда компонент действительно будет перерисован.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Подобно всем другим </a:t>
            </a:r>
            <a:r>
              <a:rPr lang="ru-RU" dirty="0" err="1"/>
              <a:t>componentWill</a:t>
            </a:r>
            <a:r>
              <a:rPr lang="ru-RU" dirty="0"/>
              <a:t>* функциям, эта функция может быть </a:t>
            </a:r>
            <a:r>
              <a:rPr lang="ru-RU" dirty="0" smtClean="0"/>
              <a:t>вызвана </a:t>
            </a:r>
            <a:r>
              <a:rPr lang="ru-RU" dirty="0"/>
              <a:t>несколько раз перед </a:t>
            </a:r>
            <a:r>
              <a:rPr lang="ru-RU" dirty="0" err="1"/>
              <a:t>render</a:t>
            </a:r>
            <a:r>
              <a:rPr lang="ru-RU" dirty="0"/>
              <a:t>, поэтому не рекомендуется выполнять здесь никакие операции вызывающие сайд-эффекты.</a:t>
            </a:r>
          </a:p>
        </p:txBody>
      </p:sp>
    </p:spTree>
    <p:extLst>
      <p:ext uri="{BB962C8B-B14F-4D97-AF65-F5344CB8AC3E}">
        <p14:creationId xmlns:p14="http://schemas.microsoft.com/office/powerpoint/2010/main" val="39164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BAD395-364A-0EB1-2088-F201E159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Constructor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CAB251D-3E4D-4962-7360-01BCD4F7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42"/>
            <a:ext cx="10515600" cy="3805154"/>
          </a:xfrm>
        </p:spPr>
        <p:txBody>
          <a:bodyPr>
            <a:normAutofit/>
          </a:bodyPr>
          <a:lstStyle/>
          <a:p>
            <a:r>
              <a:rPr lang="ru-RU" sz="2400" dirty="0"/>
              <a:t>Вызывается до монтирования и реализации компонента </a:t>
            </a:r>
            <a:r>
              <a:rPr lang="ru-RU" sz="2400" dirty="0" err="1"/>
              <a:t>React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 err="1"/>
              <a:t>React.Component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ru-RU" sz="2400" dirty="0"/>
              <a:t>При построении подкласса, добавьте </a:t>
            </a:r>
            <a:r>
              <a:rPr lang="ru-RU" sz="2400" dirty="0" err="1"/>
              <a:t>super</a:t>
            </a:r>
            <a:r>
              <a:rPr lang="ru-RU" sz="2400" dirty="0"/>
              <a:t> (</a:t>
            </a:r>
            <a:r>
              <a:rPr lang="ru-RU" sz="2400" dirty="0" err="1"/>
              <a:t>props</a:t>
            </a:r>
            <a:r>
              <a:rPr lang="ru-RU" sz="2400" dirty="0"/>
              <a:t>) в первую строку.</a:t>
            </a:r>
            <a:endParaRPr lang="en-US" sz="2400" dirty="0"/>
          </a:p>
          <a:p>
            <a:r>
              <a:rPr lang="ru-RU" sz="2400" dirty="0"/>
              <a:t>Конструкторы </a:t>
            </a:r>
            <a:r>
              <a:rPr lang="ru-RU" sz="2400" dirty="0" err="1"/>
              <a:t>React</a:t>
            </a:r>
            <a:r>
              <a:rPr lang="ru-RU" sz="2400" dirty="0"/>
              <a:t> обычно используются только для двух целей:</a:t>
            </a:r>
            <a:endParaRPr lang="en-US" sz="2400" dirty="0"/>
          </a:p>
          <a:p>
            <a:pPr lvl="1"/>
            <a:r>
              <a:rPr lang="ru-RU" dirty="0"/>
              <a:t>Присвоив объект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ru-RU" dirty="0" smtClean="0"/>
              <a:t>Инициализировать </a:t>
            </a:r>
            <a:r>
              <a:rPr lang="ru-RU" dirty="0"/>
              <a:t>местный </a:t>
            </a:r>
            <a:r>
              <a:rPr lang="en-US" dirty="0"/>
              <a:t>state</a:t>
            </a:r>
          </a:p>
          <a:p>
            <a:pPr lvl="1"/>
            <a:r>
              <a:rPr lang="ru-RU" dirty="0"/>
              <a:t>Привязать методы обработчика событий к экземплярам</a:t>
            </a:r>
          </a:p>
          <a:p>
            <a:pPr marL="0" indent="0">
              <a:buNone/>
            </a:pPr>
            <a:r>
              <a:rPr lang="ru-RU" sz="2400" dirty="0"/>
              <a:t>Если нет состояния инициализации и нет обязательного метода, как правило, не нужно </a:t>
            </a:r>
            <a:r>
              <a:rPr lang="en-US" sz="2400" dirty="0"/>
              <a:t>React</a:t>
            </a:r>
            <a:r>
              <a:rPr lang="ru-RU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Компонент </a:t>
            </a:r>
            <a:r>
              <a:rPr lang="ru-RU" sz="2400" dirty="0"/>
              <a:t>реализует конструктор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A4293A93-46B4-AFBD-570A-9719A579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19" y="5440596"/>
            <a:ext cx="110650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Не нужно вызывать в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конструкторе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setState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Просто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установите начальное состояние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this.state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8727A59-FDE7-C24C-6767-5C5AFCBC85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1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componentDidUpdate</a:t>
            </a:r>
            <a:r>
              <a:rPr lang="en-US" sz="2800" b="1" dirty="0"/>
              <a:t>(</a:t>
            </a:r>
            <a:r>
              <a:rPr lang="en-US" sz="2800" b="1" dirty="0" err="1"/>
              <a:t>prevProps</a:t>
            </a:r>
            <a:r>
              <a:rPr lang="en-US" sz="2800" b="1" dirty="0"/>
              <a:t>, </a:t>
            </a:r>
            <a:r>
              <a:rPr lang="en-US" sz="2800" b="1" dirty="0" err="1"/>
              <a:t>prevState</a:t>
            </a:r>
            <a:r>
              <a:rPr lang="en-US" sz="2800" b="1" dirty="0"/>
              <a:t>, </a:t>
            </a:r>
            <a:r>
              <a:rPr lang="en-US" sz="2800" b="1" dirty="0" err="1"/>
              <a:t>prevContext</a:t>
            </a:r>
            <a:r>
              <a:rPr lang="en-US" sz="2800" b="1" dirty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Эта функция будет вызываться после того как отработала функция </a:t>
            </a:r>
            <a:r>
              <a:rPr lang="ru-RU" dirty="0" err="1"/>
              <a:t>render</a:t>
            </a:r>
            <a:r>
              <a:rPr lang="ru-RU" dirty="0"/>
              <a:t>, в каждом цикле перерисовки. Это означает, что вы можете быть уверены, что компонент и все его дочерние компоненты уже перерисовали себя.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 связи с этим эта функция является единственной функцией, что гарантировано будет вызвана только раз в каждом цикле перерисовки, поэтому любые сайд-эффекты рекомендуется выполнять именно здесь. Как </a:t>
            </a:r>
            <a:r>
              <a:rPr lang="ru-RU" dirty="0" err="1"/>
              <a:t>componentWillUpdate</a:t>
            </a:r>
            <a:r>
              <a:rPr lang="ru-RU" dirty="0"/>
              <a:t> и </a:t>
            </a:r>
            <a:r>
              <a:rPr lang="ru-RU" dirty="0" err="1"/>
              <a:t>componentWillRecieveProps</a:t>
            </a:r>
            <a:r>
              <a:rPr lang="ru-RU" dirty="0"/>
              <a:t> в эту функцию передается предыдущие </a:t>
            </a:r>
            <a:r>
              <a:rPr lang="ru-RU" dirty="0" err="1"/>
              <a:t>props</a:t>
            </a:r>
            <a:r>
              <a:rPr lang="ru-RU" dirty="0"/>
              <a:t>, состояние (</a:t>
            </a:r>
            <a:r>
              <a:rPr lang="ru-RU" dirty="0" err="1"/>
              <a:t>state</a:t>
            </a:r>
            <a:r>
              <a:rPr lang="ru-RU" dirty="0"/>
              <a:t>) и контекст, даже если в этих значениях не было изменений.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разработчики должны вручную проверять переданные значения на изменения и только потом производить различные </a:t>
            </a:r>
            <a:r>
              <a:rPr lang="ru-RU" dirty="0" err="1"/>
              <a:t>апдейт</a:t>
            </a:r>
            <a:r>
              <a:rPr lang="ru-RU" dirty="0"/>
              <a:t>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73051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947" y="39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componentDidUpdate</a:t>
            </a:r>
            <a:r>
              <a:rPr lang="en-US" dirty="0"/>
              <a:t>(</a:t>
            </a:r>
            <a:r>
              <a:rPr lang="en-US" dirty="0" err="1"/>
              <a:t>prevProps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prevProps.myProps</a:t>
            </a:r>
            <a:r>
              <a:rPr lang="en-US" dirty="0"/>
              <a:t> !== </a:t>
            </a:r>
            <a:r>
              <a:rPr lang="en-US" dirty="0" err="1"/>
              <a:t>this.props.myProp</a:t>
            </a:r>
            <a:r>
              <a:rPr lang="en-US" dirty="0"/>
              <a:t>) { 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ru-RU" dirty="0"/>
              <a:t>У </a:t>
            </a:r>
            <a:r>
              <a:rPr lang="en-US" dirty="0" err="1"/>
              <a:t>this.props.myProp</a:t>
            </a:r>
            <a:r>
              <a:rPr lang="en-US" dirty="0"/>
              <a:t> </a:t>
            </a:r>
            <a:r>
              <a:rPr lang="ru-RU" dirty="0"/>
              <a:t>изменилось значение 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// </a:t>
            </a:r>
            <a:r>
              <a:rPr lang="ru-RU" dirty="0"/>
              <a:t>Поэтому мы можем выполнять любые операции для которых 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// </a:t>
            </a:r>
            <a:r>
              <a:rPr lang="ru-RU" dirty="0"/>
              <a:t>нужны новые значения и/или выполнять сайд-эффекты 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// </a:t>
            </a:r>
            <a:r>
              <a:rPr lang="ru-RU" dirty="0"/>
              <a:t>вроде </a:t>
            </a:r>
            <a:r>
              <a:rPr lang="en-US" dirty="0"/>
              <a:t>AJAX </a:t>
            </a:r>
            <a:r>
              <a:rPr lang="ru-RU" dirty="0"/>
              <a:t>вызовов с новым значением - </a:t>
            </a:r>
            <a:r>
              <a:rPr lang="en-US" dirty="0" err="1"/>
              <a:t>this.props.myProp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1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componentDidCatch</a:t>
            </a:r>
            <a:r>
              <a:rPr lang="en-US" b="1" dirty="0"/>
              <a:t>(</a:t>
            </a:r>
            <a:r>
              <a:rPr lang="en-US" b="1" dirty="0" err="1"/>
              <a:t>errorString</a:t>
            </a:r>
            <a:r>
              <a:rPr lang="en-US" b="1" dirty="0"/>
              <a:t>, </a:t>
            </a:r>
            <a:r>
              <a:rPr lang="en-US" b="1" dirty="0" err="1"/>
              <a:t>errorInfo</a:t>
            </a:r>
            <a:r>
              <a:rPr lang="en-US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Дополнение в </a:t>
            </a:r>
            <a:r>
              <a:rPr lang="ru-RU" dirty="0" err="1"/>
              <a:t>React</a:t>
            </a:r>
            <a:r>
              <a:rPr lang="ru-RU" dirty="0"/>
              <a:t> 16 – этот метод жизненного цикла является особым, т.к. он позволяет реагировать на события, происходящие в дочернем компоненте, а конкретно на любые </a:t>
            </a:r>
            <a:r>
              <a:rPr lang="ru-RU" dirty="0" err="1"/>
              <a:t>неперехваченные</a:t>
            </a:r>
            <a:r>
              <a:rPr lang="ru-RU" dirty="0"/>
              <a:t> ошибки в любом из дочерних компонентов.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 помощью этого дополнения вы можете сделать ваш родительский элемент обработчиком ошибок. </a:t>
            </a:r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ru-RU" dirty="0"/>
              <a:t>– писать информацию об ошибке в состояние компонента, возвращать соответствующее сообщение в рендер, или делать </a:t>
            </a:r>
            <a:r>
              <a:rPr lang="ru-RU" dirty="0" err="1"/>
              <a:t>логирование</a:t>
            </a:r>
            <a:r>
              <a:rPr lang="ru-RU" dirty="0"/>
              <a:t> ошибки.</a:t>
            </a:r>
          </a:p>
        </p:txBody>
      </p:sp>
    </p:spTree>
    <p:extLst>
      <p:ext uri="{BB962C8B-B14F-4D97-AF65-F5344CB8AC3E}">
        <p14:creationId xmlns:p14="http://schemas.microsoft.com/office/powerpoint/2010/main" val="296737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396" t="25555" r="25833" b="22593"/>
          <a:stretch/>
        </p:blipFill>
        <p:spPr>
          <a:xfrm>
            <a:off x="1" y="347663"/>
            <a:ext cx="11925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происходит какая-либо ошибка, эта функция вызывается с следующими параметрами: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errorString</a:t>
            </a:r>
            <a:r>
              <a:rPr lang="ru-RU" dirty="0"/>
              <a:t> — .</a:t>
            </a:r>
            <a:r>
              <a:rPr lang="ru-RU" dirty="0" err="1"/>
              <a:t>toString</a:t>
            </a:r>
            <a:r>
              <a:rPr lang="ru-RU" dirty="0"/>
              <a:t>() сообщение о ошибке</a:t>
            </a:r>
          </a:p>
          <a:p>
            <a:r>
              <a:rPr lang="ru-RU" dirty="0" err="1"/>
              <a:t>errorInfo</a:t>
            </a:r>
            <a:r>
              <a:rPr lang="ru-RU" dirty="0"/>
              <a:t> – объект с одним полем </a:t>
            </a:r>
            <a:r>
              <a:rPr lang="ru-RU" dirty="0" err="1"/>
              <a:t>componentStack</a:t>
            </a:r>
            <a:r>
              <a:rPr lang="ru-RU" dirty="0"/>
              <a:t>, которое содержит </a:t>
            </a:r>
            <a:r>
              <a:rPr lang="ru-RU" dirty="0" err="1"/>
              <a:t>стектрейс</a:t>
            </a:r>
            <a:r>
              <a:rPr lang="ru-RU" dirty="0"/>
              <a:t>, где произошла ошибка.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493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componentDidMount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функция будет вызвана лишь раз во всем жизненном цикле данного компонента и будет сигнализировать, что компонент и все его дочерние компоненты </a:t>
            </a:r>
            <a:r>
              <a:rPr lang="ru-RU" dirty="0" err="1"/>
              <a:t>отрисовались</a:t>
            </a:r>
            <a:r>
              <a:rPr lang="ru-RU" dirty="0"/>
              <a:t> без ошибок.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Т.к. эта функция гарантирована будет вызвана лишь раз, то это превосходный кандидат для выполнения любых сайд-эффектов, как то AJAX 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1131760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componentWillUnmount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эту функцию для «очистки» после компонента, если он использует таймеры (</a:t>
            </a:r>
            <a:r>
              <a:rPr lang="ru-RU" dirty="0" err="1"/>
              <a:t>setTimeout</a:t>
            </a:r>
            <a:r>
              <a:rPr lang="ru-RU" dirty="0"/>
              <a:t>, </a:t>
            </a:r>
            <a:r>
              <a:rPr lang="ru-RU" dirty="0" err="1"/>
              <a:t>setInterval</a:t>
            </a:r>
            <a:r>
              <a:rPr lang="ru-RU" dirty="0"/>
              <a:t>), открывает сокеты или производит любые операции, которые нуждаются в закрытии или удалении.</a:t>
            </a:r>
          </a:p>
        </p:txBody>
      </p:sp>
    </p:spTree>
    <p:extLst>
      <p:ext uri="{BB962C8B-B14F-4D97-AF65-F5344CB8AC3E}">
        <p14:creationId xmlns:p14="http://schemas.microsoft.com/office/powerpoint/2010/main" val="2131655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Циклы компонента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несколько причин по которым компонент может перерисовываться, и в зависимости от причины вызываются различные функции, позволяющие разработчику выполнять обновление определенных частей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2361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565275"/>
            <a:ext cx="436245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</a:t>
            </a:r>
            <a:r>
              <a:rPr lang="ru-RU" b="1" dirty="0" smtClean="0"/>
              <a:t>компонента</a:t>
            </a:r>
            <a:br>
              <a:rPr lang="ru-RU" b="1" dirty="0" smtClean="0"/>
            </a:br>
            <a:r>
              <a:rPr lang="ru-RU" sz="3100" dirty="0"/>
              <a:t>Первый цикл это создание компонента, которое обычно происходит при первом обнаружении компонента в </a:t>
            </a:r>
            <a:r>
              <a:rPr lang="ru-RU" sz="3100" dirty="0" err="1"/>
              <a:t>распарсенном</a:t>
            </a:r>
            <a:r>
              <a:rPr lang="ru-RU" sz="3100" dirty="0"/>
              <a:t> JSX дереве:</a:t>
            </a:r>
          </a:p>
        </p:txBody>
      </p:sp>
      <p:sp>
        <p:nvSpPr>
          <p:cNvPr id="4" name="AutoShape 2" descr="https://habrastorage.org/r/w1560/webt/kq/8a/nm/kq8anm2cgymtxl1cad5hriolu1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646" t="20555" r="67813" b="17592"/>
          <a:stretch/>
        </p:blipFill>
        <p:spPr>
          <a:xfrm>
            <a:off x="5791200" y="304800"/>
            <a:ext cx="43053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7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355725"/>
            <a:ext cx="428625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Компонент перерисовывается в связи с перерисовкой родительского компонента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395" t="21852" r="50521" b="11481"/>
          <a:stretch/>
        </p:blipFill>
        <p:spPr>
          <a:xfrm>
            <a:off x="4876800" y="0"/>
            <a:ext cx="645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4CAE04-63E7-4E73-B1FF-47C9B72F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class </a:t>
            </a:r>
            <a:r>
              <a:rPr lang="en-US" sz="3600" b="1" dirty="0" err="1"/>
              <a:t>ComponentWithLifecycle</a:t>
            </a:r>
            <a:r>
              <a:rPr lang="en-US" sz="3600" b="1" dirty="0"/>
              <a:t> extends </a:t>
            </a:r>
            <a:r>
              <a:rPr lang="en-US" sz="3600" b="1" dirty="0" err="1"/>
              <a:t>React.Component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9EAA87-7060-444E-8DAB-8B1BF74B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887883"/>
          </a:xfrm>
        </p:spPr>
        <p:txBody>
          <a:bodyPr>
            <a:normAutofit fontScale="92500" lnSpcReduction="20000"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/>
              <a:t>Компонент </a:t>
            </a:r>
            <a:r>
              <a:rPr lang="ru-RU" sz="2400" b="1" dirty="0" err="1"/>
              <a:t>React</a:t>
            </a:r>
            <a:r>
              <a:rPr lang="ru-RU" sz="2400" b="1" dirty="0"/>
              <a:t> </a:t>
            </a:r>
            <a:r>
              <a:rPr lang="ru-RU" sz="2400" dirty="0"/>
              <a:t>— это участок кода, который представляет часть веб-страницы. Каждый компонент — это </a:t>
            </a:r>
            <a:r>
              <a:rPr lang="ru-RU" sz="2400" dirty="0" err="1"/>
              <a:t>JavaScript</a:t>
            </a:r>
            <a:r>
              <a:rPr lang="ru-RU" sz="2400" dirty="0"/>
              <a:t>-функция, которая возвращает кусок кода, представляющего фрагмент страницы.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u="sng" dirty="0" err="1"/>
              <a:t>React</a:t>
            </a:r>
            <a:r>
              <a:rPr lang="ru-RU" sz="2400" u="sng" dirty="0"/>
              <a:t> позволяет определять компоненты как классы или функции</a:t>
            </a:r>
            <a:r>
              <a:rPr lang="ru-RU" sz="2400" dirty="0"/>
              <a:t>. Компоненты, определенные как классы, в настоящее время предоставляют дополнительные функции.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Чтобы определить класс компонента </a:t>
            </a:r>
            <a:r>
              <a:rPr lang="ru-RU" sz="2400" dirty="0" err="1"/>
              <a:t>React</a:t>
            </a:r>
            <a:r>
              <a:rPr lang="ru-RU" sz="2400" dirty="0"/>
              <a:t>, необходимо расширить </a:t>
            </a:r>
            <a:r>
              <a:rPr lang="ru-RU" sz="2400" dirty="0" err="1"/>
              <a:t>React.Component</a:t>
            </a:r>
            <a:r>
              <a:rPr lang="ru-RU" sz="2400" dirty="0"/>
              <a:t>:</a:t>
            </a:r>
          </a:p>
          <a:p>
            <a:pPr marL="0" indent="180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</a:rPr>
              <a:t>class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Welcome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extends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React.Component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{</a:t>
            </a:r>
          </a:p>
          <a:p>
            <a:pPr marL="0" indent="180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</a:t>
            </a:r>
            <a:r>
              <a:rPr lang="en-US" sz="2400" b="1" dirty="0">
                <a:solidFill>
                  <a:schemeClr val="accent1"/>
                </a:solidFill>
              </a:rPr>
              <a:t>render</a:t>
            </a:r>
            <a:r>
              <a:rPr lang="en-US" sz="2400" b="1" dirty="0"/>
              <a:t>() {</a:t>
            </a:r>
          </a:p>
          <a:p>
            <a:pPr marL="0" indent="180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7030A0"/>
                </a:solidFill>
              </a:rPr>
              <a:t>return</a:t>
            </a:r>
            <a:r>
              <a:rPr lang="en-US" sz="2400" b="1" dirty="0"/>
              <a:t> &lt;</a:t>
            </a:r>
            <a:r>
              <a:rPr lang="en-US" sz="2400" b="1" dirty="0">
                <a:solidFill>
                  <a:srgbClr val="FF0000"/>
                </a:solidFill>
              </a:rPr>
              <a:t>h1</a:t>
            </a:r>
            <a:r>
              <a:rPr lang="en-US" sz="2400" b="1" dirty="0"/>
              <a:t>&gt;Hello, {</a:t>
            </a:r>
            <a:r>
              <a:rPr lang="en-US" sz="2400" b="1" dirty="0">
                <a:solidFill>
                  <a:srgbClr val="7030A0"/>
                </a:solidFill>
              </a:rPr>
              <a:t>this</a:t>
            </a:r>
            <a:r>
              <a:rPr lang="en-US" sz="2400" b="1" dirty="0"/>
              <a:t>.props.name}&lt;/</a:t>
            </a:r>
            <a:r>
              <a:rPr lang="en-US" sz="2400" b="1" dirty="0">
                <a:solidFill>
                  <a:srgbClr val="FF0000"/>
                </a:solidFill>
              </a:rPr>
              <a:t>h1</a:t>
            </a:r>
            <a:r>
              <a:rPr lang="en-US" sz="2400" b="1" dirty="0"/>
              <a:t>&gt;;</a:t>
            </a:r>
          </a:p>
          <a:p>
            <a:pPr marL="0" indent="180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}</a:t>
            </a:r>
            <a:r>
              <a:rPr lang="ru-RU" sz="2400" b="1" dirty="0"/>
              <a:t> </a:t>
            </a:r>
            <a:r>
              <a:rPr lang="en-US" sz="2400" b="1" dirty="0"/>
              <a:t>}</a:t>
            </a:r>
            <a:endParaRPr lang="ru-RU" sz="2400" b="1" dirty="0"/>
          </a:p>
          <a:p>
            <a:pPr marL="0" indent="450000" algn="just">
              <a:lnSpc>
                <a:spcPct val="100000"/>
              </a:lnSpc>
              <a:buNone/>
            </a:pPr>
            <a:r>
              <a:rPr lang="ru-RU" sz="2400" b="1" dirty="0"/>
              <a:t>Необходимый и обязательный метод для определения в подклассе – </a:t>
            </a:r>
            <a:r>
              <a:rPr lang="en-US" sz="2400" b="1" dirty="0"/>
              <a:t>render(), </a:t>
            </a:r>
            <a:r>
              <a:rPr lang="ru-RU" sz="2400" b="1" dirty="0"/>
              <a:t>который выводит код компонента на экран.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Не рекомендуется создавать собственные базовые классы компонентов, так как повторное использование кода, в основном, достигается за счет композиции, а не наследования.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55930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31975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Компонент перерисовывается в связи с внутренними изменениями (например вызов </a:t>
            </a:r>
            <a:r>
              <a:rPr lang="ru-RU" b="1" dirty="0" err="1"/>
              <a:t>this.setState</a:t>
            </a:r>
            <a:r>
              <a:rPr lang="ru-RU" b="1" dirty="0"/>
              <a:t>())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104" t="18889" r="50626" b="17778"/>
          <a:stretch/>
        </p:blipFill>
        <p:spPr>
          <a:xfrm>
            <a:off x="4324350" y="171450"/>
            <a:ext cx="6096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32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1031875"/>
            <a:ext cx="470535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Компонент перерисовывается в связи с вызовом </a:t>
            </a:r>
            <a:r>
              <a:rPr lang="ru-RU" b="1" dirty="0" err="1"/>
              <a:t>this.forceUpdate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063" t="26296" r="61458" b="25370"/>
          <a:stretch/>
        </p:blipFill>
        <p:spPr>
          <a:xfrm>
            <a:off x="5181600" y="266700"/>
            <a:ext cx="6800850" cy="62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36625"/>
            <a:ext cx="33147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Компонент перерисовывается в связи с перехватом ошибки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374" t="19630" r="42292" b="28519"/>
          <a:stretch/>
        </p:blipFill>
        <p:spPr>
          <a:xfrm>
            <a:off x="3352800" y="565488"/>
            <a:ext cx="8839200" cy="5334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2400" y="3232488"/>
            <a:ext cx="3981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Компонент может определять специальный слой, который может перехватывать ошибки и предоставлять новый метод жизненного цикла –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componentDidCatch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– который дает разработчику возможность обработать или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залогировать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эти ошибки.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872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881DA4-DB45-98C7-AB29-FD6513E0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86"/>
            <a:ext cx="10515600" cy="864296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Родительский</a:t>
            </a:r>
            <a:r>
              <a:rPr lang="ru-RU" sz="3200" b="1" dirty="0"/>
              <a:t> компонент: </a:t>
            </a:r>
            <a:r>
              <a:rPr lang="en-US" sz="3200" b="1" dirty="0"/>
              <a:t>Parent.js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1FD18-EFBF-4AD2-0115-8902A0602051}"/>
              </a:ext>
            </a:extLst>
          </p:cNvPr>
          <p:cNvSpPr txBox="1"/>
          <p:nvPr/>
        </p:nvSpPr>
        <p:spPr>
          <a:xfrm>
            <a:off x="749968" y="1074936"/>
            <a:ext cx="5257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React, { Component } from 'react';</a:t>
            </a:r>
          </a:p>
          <a:p>
            <a:r>
              <a:rPr lang="en-US" sz="1400" dirty="0"/>
              <a:t>import Child from './Child.js';</a:t>
            </a:r>
          </a:p>
          <a:p>
            <a:endParaRPr lang="en-US" sz="1400" dirty="0"/>
          </a:p>
          <a:p>
            <a:r>
              <a:rPr lang="en-US" sz="1400" dirty="0"/>
              <a:t>const TAG = «</a:t>
            </a:r>
            <a:r>
              <a:rPr lang="ru-RU" sz="1400" dirty="0"/>
              <a:t>Родительский компонент:»</a:t>
            </a:r>
          </a:p>
          <a:p>
            <a:endParaRPr lang="ru-RU" sz="1400" dirty="0"/>
          </a:p>
          <a:p>
            <a:r>
              <a:rPr lang="en-US" sz="1400" dirty="0"/>
              <a:t>export default class Parent extends Component {</a:t>
            </a:r>
          </a:p>
          <a:p>
            <a:endParaRPr lang="en-US" sz="1400" dirty="0"/>
          </a:p>
          <a:p>
            <a:r>
              <a:rPr lang="en-US" sz="1400" dirty="0"/>
              <a:t>    constructor(props) {</a:t>
            </a:r>
          </a:p>
          <a:p>
            <a:r>
              <a:rPr lang="en-US" sz="1400" dirty="0"/>
              <a:t>        super(props);</a:t>
            </a:r>
          </a:p>
          <a:p>
            <a:r>
              <a:rPr lang="en-US" sz="1400" dirty="0"/>
              <a:t>        console.log(TAG, 'constructor');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this.state</a:t>
            </a:r>
            <a:r>
              <a:rPr lang="en-US" sz="1400" dirty="0"/>
              <a:t> = {</a:t>
            </a:r>
          </a:p>
          <a:p>
            <a:r>
              <a:rPr lang="en-US" sz="1400" dirty="0"/>
              <a:t>            num: 0,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mountChild</a:t>
            </a:r>
            <a:r>
              <a:rPr lang="en-US" sz="1400" dirty="0"/>
              <a:t>: true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static </a:t>
            </a:r>
            <a:r>
              <a:rPr lang="en-US" sz="1400" dirty="0" err="1"/>
              <a:t>getDerivedStateFromProps</a:t>
            </a:r>
            <a:r>
              <a:rPr lang="en-US" sz="1400" dirty="0"/>
              <a:t>(</a:t>
            </a:r>
            <a:r>
              <a:rPr lang="en-US" sz="1400" dirty="0" err="1"/>
              <a:t>nextProps</a:t>
            </a:r>
            <a:r>
              <a:rPr lang="en-US" sz="1400" dirty="0"/>
              <a:t>, </a:t>
            </a:r>
            <a:r>
              <a:rPr lang="en-US" sz="1400" dirty="0" err="1"/>
              <a:t>prevState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console.log(TAG, '</a:t>
            </a:r>
            <a:r>
              <a:rPr lang="en-US" sz="1400" dirty="0" err="1"/>
              <a:t>getDerivedStateFromProps</a:t>
            </a:r>
            <a:r>
              <a:rPr lang="en-US" sz="1400" dirty="0"/>
              <a:t>');</a:t>
            </a:r>
          </a:p>
          <a:p>
            <a:r>
              <a:rPr lang="en-US" sz="1400" dirty="0"/>
              <a:t>        return null;</a:t>
            </a:r>
          </a:p>
          <a:p>
            <a:r>
              <a:rPr lang="en-US" sz="1400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9A80BF9-8256-268B-1F77-E5455007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768" y="1074936"/>
            <a:ext cx="55866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componentDidMount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console.log(TAG, 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componentDidMount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shouldComponentUpdate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nextProps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nextState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console.log(TAG, 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shouldComponentUpdate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getSnapshotBeforeUpdate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prevProps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prevState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console.log(TAG, 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getSnapshotBeforeUpdate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componentDidUpdate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prevProps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prevState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snapshot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console.log(TAG, 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componentDidUpdate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componentWillUnmount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console.log(TAG, 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componentWillUnmount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9E7C7FA-4207-0F43-8C04-8A77810ABE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3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78EB6A7-DF9F-6372-4B7C-BAC3E51A7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147445"/>
            <a:ext cx="569214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dirty="0"/>
              <a:t>    /  * </a:t>
            </a:r>
            <a:r>
              <a:rPr lang="ru-RU" sz="5600" dirty="0"/>
              <a:t>Изменить метод, передаваемый атрибуту подкомпонента </a:t>
            </a:r>
            <a:r>
              <a:rPr lang="en-US" sz="5600" dirty="0"/>
              <a:t>num  */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changeNum</a:t>
            </a:r>
            <a:r>
              <a:rPr lang="en-US" sz="5600" dirty="0"/>
              <a:t> = () =&gt; {</a:t>
            </a:r>
          </a:p>
          <a:p>
            <a:pPr marL="0" indent="0">
              <a:buNone/>
            </a:pPr>
            <a:r>
              <a:rPr lang="en-US" sz="5600" dirty="0"/>
              <a:t>        let { num } = </a:t>
            </a:r>
            <a:r>
              <a:rPr lang="en-US" sz="5600" dirty="0" err="1"/>
              <a:t>this.state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this.setState</a:t>
            </a:r>
            <a:r>
              <a:rPr lang="en-US" sz="5600" dirty="0"/>
              <a:t>({</a:t>
            </a:r>
          </a:p>
          <a:p>
            <a:pPr marL="0" indent="0">
              <a:buNone/>
            </a:pPr>
            <a:r>
              <a:rPr lang="en-US" sz="5600" dirty="0"/>
              <a:t>            num: ++ num</a:t>
            </a:r>
          </a:p>
          <a:p>
            <a:pPr marL="0" indent="0">
              <a:buNone/>
            </a:pPr>
            <a:r>
              <a:rPr lang="en-US" sz="5600" dirty="0"/>
              <a:t>        });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/ * </a:t>
            </a:r>
            <a:r>
              <a:rPr lang="ru-RU" sz="5600" dirty="0"/>
              <a:t>Переключить метод монтажа и удаления подкомпонентов*/</a:t>
            </a:r>
          </a:p>
          <a:p>
            <a:pPr marL="0" indent="0">
              <a:buNone/>
            </a:pPr>
            <a:r>
              <a:rPr lang="ru-RU" sz="5600" dirty="0"/>
              <a:t>    </a:t>
            </a:r>
            <a:r>
              <a:rPr lang="en-US" sz="5600" dirty="0" err="1"/>
              <a:t>toggleMountChild</a:t>
            </a:r>
            <a:r>
              <a:rPr lang="en-US" sz="5600" dirty="0"/>
              <a:t> = () =&gt; {</a:t>
            </a:r>
          </a:p>
          <a:p>
            <a:pPr marL="0" indent="0">
              <a:buNone/>
            </a:pPr>
            <a:r>
              <a:rPr lang="en-US" sz="5600" dirty="0"/>
              <a:t>        let { </a:t>
            </a:r>
            <a:r>
              <a:rPr lang="en-US" sz="5600" dirty="0" err="1"/>
              <a:t>mountChild</a:t>
            </a:r>
            <a:r>
              <a:rPr lang="en-US" sz="5600" dirty="0"/>
              <a:t> } = </a:t>
            </a:r>
            <a:r>
              <a:rPr lang="en-US" sz="5600" dirty="0" err="1"/>
              <a:t>this.state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this.setState</a:t>
            </a:r>
            <a:r>
              <a:rPr lang="en-US" sz="5600" dirty="0"/>
              <a:t>({</a:t>
            </a:r>
          </a:p>
          <a:p>
            <a:pPr marL="0" indent="0">
              <a:buNone/>
            </a:pPr>
            <a:r>
              <a:rPr lang="en-US" sz="5600" dirty="0"/>
              <a:t>            </a:t>
            </a:r>
            <a:r>
              <a:rPr lang="en-US" sz="5600" dirty="0" err="1"/>
              <a:t>mountChild</a:t>
            </a:r>
            <a:r>
              <a:rPr lang="en-US" sz="5600" dirty="0"/>
              <a:t>: !</a:t>
            </a:r>
            <a:r>
              <a:rPr lang="en-US" sz="5600" dirty="0" err="1"/>
              <a:t>mountChild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    });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endParaRPr lang="en-US" sz="5600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25C7B8B-0585-BBF9-9AB9-80577246CACF}"/>
              </a:ext>
            </a:extLst>
          </p:cNvPr>
          <p:cNvSpPr txBox="1"/>
          <p:nvPr/>
        </p:nvSpPr>
        <p:spPr>
          <a:xfrm>
            <a:off x="6812280" y="1290182"/>
            <a:ext cx="43510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400" dirty="0"/>
              <a:t>render() {</a:t>
            </a:r>
          </a:p>
          <a:p>
            <a:pPr marL="0" indent="0">
              <a:buNone/>
            </a:pPr>
            <a:r>
              <a:rPr lang="en-US" sz="1400" dirty="0"/>
              <a:t>        console.log(TAG, 'render');</a:t>
            </a:r>
          </a:p>
          <a:p>
            <a:pPr marL="0" indent="0">
              <a:buNone/>
            </a:pPr>
            <a:r>
              <a:rPr lang="en-US" sz="1400" dirty="0"/>
              <a:t>        const { num, </a:t>
            </a:r>
            <a:r>
              <a:rPr lang="en-US" sz="1400" dirty="0" err="1"/>
              <a:t>mountChild</a:t>
            </a:r>
            <a:r>
              <a:rPr lang="en-US" sz="1400" dirty="0"/>
              <a:t> } = </a:t>
            </a:r>
            <a:r>
              <a:rPr lang="en-US" sz="1400" dirty="0" err="1"/>
              <a:t>this.state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return (</a:t>
            </a:r>
          </a:p>
          <a:p>
            <a:pPr marL="0" indent="0">
              <a:buNone/>
            </a:pPr>
            <a:r>
              <a:rPr lang="en-US" sz="1400" dirty="0"/>
              <a:t>            &lt;div style={ </a:t>
            </a:r>
            <a:r>
              <a:rPr lang="en-US" sz="1400" dirty="0" err="1"/>
              <a:t>parentStyle</a:t>
            </a:r>
            <a:r>
              <a:rPr lang="en-US" sz="1400" dirty="0"/>
              <a:t> }&gt;</a:t>
            </a:r>
          </a:p>
          <a:p>
            <a:pPr marL="0" indent="0">
              <a:buNone/>
            </a:pPr>
            <a:r>
              <a:rPr lang="en-US" sz="1400" dirty="0"/>
              <a:t>                &lt;div&gt;</a:t>
            </a:r>
          </a:p>
          <a:p>
            <a:pPr marL="0" indent="0">
              <a:buNone/>
            </a:pPr>
            <a:r>
              <a:rPr lang="en-US" sz="1400" dirty="0"/>
              <a:t>                    &lt;p&gt;</a:t>
            </a:r>
            <a:r>
              <a:rPr lang="ru-RU" sz="1400" dirty="0"/>
              <a:t>Родительский компонент&lt;/</a:t>
            </a:r>
            <a:r>
              <a:rPr lang="en-US" sz="1400" dirty="0"/>
              <a:t>p&gt;</a:t>
            </a:r>
          </a:p>
          <a:p>
            <a:pPr marL="0" indent="0">
              <a:buNone/>
            </a:pPr>
            <a:r>
              <a:rPr lang="en-US" sz="1400" dirty="0"/>
              <a:t>                    &lt;button </a:t>
            </a:r>
            <a:r>
              <a:rPr lang="en-US" sz="1400" dirty="0" err="1"/>
              <a:t>onClick</a:t>
            </a:r>
            <a:r>
              <a:rPr lang="en-US" sz="1400" dirty="0"/>
              <a:t>={ </a:t>
            </a:r>
            <a:r>
              <a:rPr lang="en-US" sz="1400" dirty="0" err="1"/>
              <a:t>this.changeNum</a:t>
            </a:r>
            <a:r>
              <a:rPr lang="en-US" sz="1400" dirty="0"/>
              <a:t> }&gt;</a:t>
            </a:r>
            <a:r>
              <a:rPr lang="ru-RU" sz="1400" dirty="0"/>
              <a:t>Изменить атрибуты, передаваемые дочерним компонентам </a:t>
            </a:r>
            <a:r>
              <a:rPr lang="en-US" sz="1400" dirty="0"/>
              <a:t>num&lt;/button&gt;</a:t>
            </a:r>
          </a:p>
          <a:p>
            <a:pPr marL="0" indent="0">
              <a:buNone/>
            </a:pPr>
            <a:r>
              <a:rPr lang="en-US" sz="1400" dirty="0"/>
              <a:t>                   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pPr marL="0" indent="0">
              <a:buNone/>
            </a:pPr>
            <a:r>
              <a:rPr lang="en-US" sz="1400" dirty="0"/>
              <a:t>                   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pPr marL="0" indent="0">
              <a:buNone/>
            </a:pPr>
            <a:r>
              <a:rPr lang="en-US" sz="1400" dirty="0"/>
              <a:t>                    &lt;button </a:t>
            </a:r>
            <a:r>
              <a:rPr lang="en-US" sz="1400" dirty="0" err="1"/>
              <a:t>onClick</a:t>
            </a:r>
            <a:r>
              <a:rPr lang="en-US" sz="1400" dirty="0"/>
              <a:t>={ </a:t>
            </a:r>
            <a:r>
              <a:rPr lang="en-US" sz="1400" dirty="0" err="1"/>
              <a:t>this.toggleMountChild</a:t>
            </a:r>
            <a:r>
              <a:rPr lang="en-US" sz="1400" dirty="0"/>
              <a:t> }&gt;</a:t>
            </a:r>
            <a:r>
              <a:rPr lang="ru-RU" sz="1400" dirty="0"/>
              <a:t>Удалить /  Смонтировать подкомпоненты&lt;/</a:t>
            </a:r>
            <a:r>
              <a:rPr lang="en-US" sz="1400" dirty="0"/>
              <a:t>button&gt;</a:t>
            </a:r>
          </a:p>
          <a:p>
            <a:pPr marL="0" indent="0">
              <a:buNone/>
            </a:pPr>
            <a:r>
              <a:rPr lang="en-US" sz="1400" dirty="0"/>
              <a:t>                &lt;/div&gt;</a:t>
            </a:r>
          </a:p>
          <a:p>
            <a:pPr marL="0" indent="0">
              <a:buNone/>
            </a:pPr>
            <a:r>
              <a:rPr lang="en-US" sz="1400" dirty="0"/>
              <a:t>                {</a:t>
            </a:r>
          </a:p>
          <a:p>
            <a:pPr marL="0" indent="0"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mountChild</a:t>
            </a:r>
            <a:r>
              <a:rPr lang="en-US" sz="1400" dirty="0"/>
              <a:t> ? &lt;Child num={ num } /&gt; : null</a:t>
            </a:r>
          </a:p>
          <a:p>
            <a:pPr marL="0" indent="0">
              <a:buNone/>
            </a:pPr>
            <a:r>
              <a:rPr lang="en-US" sz="1400" dirty="0"/>
              <a:t>                }</a:t>
            </a:r>
          </a:p>
          <a:p>
            <a:pPr marL="0" indent="0">
              <a:buNone/>
            </a:pPr>
            <a:r>
              <a:rPr lang="en-US" sz="1400" dirty="0"/>
              <a:t>            &lt;/div&gt;</a:t>
            </a:r>
          </a:p>
          <a:p>
            <a:pPr marL="0" indent="0">
              <a:buNone/>
            </a:pPr>
            <a:r>
              <a:rPr lang="en-US" sz="1400" dirty="0"/>
              <a:t>        )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BB128E72-9FF9-8135-C0A3-D4501D6F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86"/>
            <a:ext cx="10515600" cy="86429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Родительский </a:t>
            </a:r>
            <a:r>
              <a:rPr lang="ru-RU" sz="3100" b="1" dirty="0"/>
              <a:t>компонент</a:t>
            </a:r>
            <a:r>
              <a:rPr lang="ru-RU" sz="3200" b="1" dirty="0"/>
              <a:t>: </a:t>
            </a:r>
            <a:r>
              <a:rPr lang="en-US" sz="3200" b="1" dirty="0"/>
              <a:t>Parent.js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754002CE-EF89-6323-CB0E-424294438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44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13A8E2-8B8B-DBD2-F943-A590BF0E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Дочерний компонент: </a:t>
            </a:r>
            <a:r>
              <a:rPr lang="en-US" sz="3100" b="1" dirty="0"/>
              <a:t>Child.js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A3EAB82-07CB-2226-B27A-316EC4C5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87424"/>
            <a:ext cx="4869180" cy="53219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import React, { Component } from 'react'</a:t>
            </a:r>
          </a:p>
          <a:p>
            <a:pPr marL="0" indent="0">
              <a:buNone/>
            </a:pPr>
            <a:r>
              <a:rPr lang="en-US" sz="5600" dirty="0"/>
              <a:t>const TAG = '</a:t>
            </a:r>
            <a:r>
              <a:rPr lang="ru-RU" sz="5600" dirty="0"/>
              <a:t>Дочерний компонент:'</a:t>
            </a:r>
          </a:p>
          <a:p>
            <a:pPr marL="0" indent="0">
              <a:buNone/>
            </a:pPr>
            <a:endParaRPr lang="ru-RU" sz="5600" dirty="0"/>
          </a:p>
          <a:p>
            <a:pPr marL="0" indent="0">
              <a:buNone/>
            </a:pPr>
            <a:r>
              <a:rPr lang="en-US" sz="5600" dirty="0"/>
              <a:t>export default class Child extends Component {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constructor(props) {</a:t>
            </a:r>
          </a:p>
          <a:p>
            <a:pPr marL="0" indent="0">
              <a:buNone/>
            </a:pPr>
            <a:r>
              <a:rPr lang="en-US" sz="5600" dirty="0"/>
              <a:t>        super(props);</a:t>
            </a:r>
          </a:p>
          <a:p>
            <a:pPr marL="0" indent="0">
              <a:buNone/>
            </a:pPr>
            <a:r>
              <a:rPr lang="en-US" sz="5600" dirty="0"/>
              <a:t>        console.log(TAG, 'constructor');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this.state</a:t>
            </a:r>
            <a:r>
              <a:rPr lang="en-US" sz="5600" dirty="0"/>
              <a:t> = {</a:t>
            </a:r>
          </a:p>
          <a:p>
            <a:pPr marL="0" indent="0">
              <a:buNone/>
            </a:pPr>
            <a:r>
              <a:rPr lang="en-US" sz="5600" dirty="0"/>
              <a:t>            counter: 0</a:t>
            </a:r>
          </a:p>
          <a:p>
            <a:pPr marL="0" indent="0">
              <a:buNone/>
            </a:pPr>
            <a:r>
              <a:rPr lang="en-US" sz="5600" dirty="0"/>
              <a:t>        };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r>
              <a:rPr lang="en-US" sz="5600" dirty="0"/>
              <a:t>    static </a:t>
            </a:r>
            <a:r>
              <a:rPr lang="en-US" sz="5600" dirty="0" err="1"/>
              <a:t>getDerivedStateFromProps</a:t>
            </a:r>
            <a:r>
              <a:rPr lang="en-US" sz="5600" dirty="0"/>
              <a:t>(</a:t>
            </a:r>
            <a:r>
              <a:rPr lang="en-US" sz="5600" dirty="0" err="1"/>
              <a:t>nextProps</a:t>
            </a:r>
            <a:r>
              <a:rPr lang="en-US" sz="5600" dirty="0"/>
              <a:t>, </a:t>
            </a:r>
            <a:r>
              <a:rPr lang="en-US" sz="5600" dirty="0" err="1"/>
              <a:t>prevState</a:t>
            </a:r>
            <a:r>
              <a:rPr lang="en-US" sz="5600" dirty="0"/>
              <a:t>) {</a:t>
            </a:r>
          </a:p>
          <a:p>
            <a:pPr marL="0" indent="0">
              <a:buNone/>
            </a:pPr>
            <a:r>
              <a:rPr lang="en-US" sz="5600" dirty="0"/>
              <a:t>        console.log(TAG, '</a:t>
            </a:r>
            <a:r>
              <a:rPr lang="en-US" sz="5600" dirty="0" err="1"/>
              <a:t>getDerivedStateFromProps</a:t>
            </a:r>
            <a:r>
              <a:rPr lang="en-US" sz="5600" dirty="0"/>
              <a:t>');</a:t>
            </a:r>
          </a:p>
          <a:p>
            <a:pPr marL="0" indent="0">
              <a:buNone/>
            </a:pPr>
            <a:r>
              <a:rPr lang="en-US" sz="5600" dirty="0"/>
              <a:t>        return null;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componentDidMount</a:t>
            </a:r>
            <a:r>
              <a:rPr lang="en-US" sz="5600" dirty="0"/>
              <a:t>() {</a:t>
            </a:r>
          </a:p>
          <a:p>
            <a:pPr marL="0" indent="0">
              <a:buNone/>
            </a:pPr>
            <a:r>
              <a:rPr lang="en-US" sz="5600" dirty="0"/>
              <a:t>        console.log(TAG, '</a:t>
            </a:r>
            <a:r>
              <a:rPr lang="en-US" sz="5600" dirty="0" err="1"/>
              <a:t>componentDidMount</a:t>
            </a:r>
            <a:r>
              <a:rPr lang="en-US" sz="5600" dirty="0"/>
              <a:t>');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3808CB-120C-DCE6-E9BD-F0A7BE8BEC60}"/>
              </a:ext>
            </a:extLst>
          </p:cNvPr>
          <p:cNvSpPr txBox="1"/>
          <p:nvPr/>
        </p:nvSpPr>
        <p:spPr>
          <a:xfrm>
            <a:off x="6096000" y="987424"/>
            <a:ext cx="49987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shouldComponentUpdate</a:t>
            </a:r>
            <a:r>
              <a:rPr lang="en-US" sz="1400" dirty="0"/>
              <a:t>(</a:t>
            </a:r>
            <a:r>
              <a:rPr lang="en-US" sz="1400" dirty="0" err="1"/>
              <a:t>nextProps</a:t>
            </a:r>
            <a:r>
              <a:rPr lang="en-US" sz="1400" dirty="0"/>
              <a:t>, </a:t>
            </a:r>
            <a:r>
              <a:rPr lang="en-US" sz="1400" dirty="0" err="1"/>
              <a:t>nextState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 console.log(TAG, '</a:t>
            </a:r>
            <a:r>
              <a:rPr lang="en-US" sz="1400" dirty="0" err="1"/>
              <a:t>shouldComponentUpdate</a:t>
            </a:r>
            <a:r>
              <a:rPr lang="en-US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        return true;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getSnapshotBeforeUpdate</a:t>
            </a:r>
            <a:r>
              <a:rPr lang="en-US" sz="1400" dirty="0"/>
              <a:t>(</a:t>
            </a:r>
            <a:r>
              <a:rPr lang="en-US" sz="1400" dirty="0" err="1"/>
              <a:t>prevProps</a:t>
            </a:r>
            <a:r>
              <a:rPr lang="en-US" sz="1400" dirty="0"/>
              <a:t>, </a:t>
            </a:r>
            <a:r>
              <a:rPr lang="en-US" sz="1400" dirty="0" err="1"/>
              <a:t>prevState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 console.log(TAG, '</a:t>
            </a:r>
            <a:r>
              <a:rPr lang="en-US" sz="1400" dirty="0" err="1"/>
              <a:t>getSnapshotBeforeUpdate</a:t>
            </a:r>
            <a:r>
              <a:rPr lang="en-US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        return null;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componentDidUpdate</a:t>
            </a:r>
            <a:r>
              <a:rPr lang="en-US" sz="1400" dirty="0"/>
              <a:t>(</a:t>
            </a:r>
            <a:r>
              <a:rPr lang="en-US" sz="1400" dirty="0" err="1"/>
              <a:t>prevProps</a:t>
            </a:r>
            <a:r>
              <a:rPr lang="en-US" sz="1400" dirty="0"/>
              <a:t>, </a:t>
            </a:r>
            <a:r>
              <a:rPr lang="en-US" sz="1400" dirty="0" err="1"/>
              <a:t>prevState</a:t>
            </a:r>
            <a:r>
              <a:rPr lang="en-US" sz="1400" dirty="0"/>
              <a:t>, snapshot) {</a:t>
            </a:r>
          </a:p>
          <a:p>
            <a:pPr marL="0" indent="0">
              <a:buNone/>
            </a:pPr>
            <a:r>
              <a:rPr lang="en-US" sz="1400" dirty="0"/>
              <a:t>        console.log(TAG, '</a:t>
            </a:r>
            <a:r>
              <a:rPr lang="en-US" sz="1400" dirty="0" err="1"/>
              <a:t>componentDidUpdate</a:t>
            </a:r>
            <a:r>
              <a:rPr lang="en-US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componentWillUnmount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   console.log(TAG, '</a:t>
            </a:r>
            <a:r>
              <a:rPr lang="en-US" sz="1400" dirty="0" err="1"/>
              <a:t>componentWillUnmount</a:t>
            </a:r>
            <a:r>
              <a:rPr lang="en-US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changeCounter</a:t>
            </a:r>
            <a:r>
              <a:rPr lang="en-US" sz="1400" dirty="0"/>
              <a:t> = () =&gt; {</a:t>
            </a:r>
          </a:p>
          <a:p>
            <a:pPr marL="0" indent="0">
              <a:buNone/>
            </a:pPr>
            <a:r>
              <a:rPr lang="en-US" sz="1400" dirty="0"/>
              <a:t>        let { counter }= </a:t>
            </a:r>
            <a:r>
              <a:rPr lang="en-US" sz="1400" dirty="0" err="1"/>
              <a:t>this.state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this.setState</a:t>
            </a:r>
            <a:r>
              <a:rPr lang="en-US" sz="1400" dirty="0"/>
              <a:t>({</a:t>
            </a:r>
          </a:p>
          <a:p>
            <a:pPr marL="0" indent="0">
              <a:buNone/>
            </a:pPr>
            <a:r>
              <a:rPr lang="en-US" sz="1400" dirty="0"/>
              <a:t>            counter: ++ counter</a:t>
            </a:r>
          </a:p>
          <a:p>
            <a:pPr marL="0" indent="0">
              <a:buNone/>
            </a:pPr>
            <a:r>
              <a:rPr lang="en-US" sz="1400" dirty="0"/>
              <a:t>        });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AB6FC0B-A7EC-38C2-668A-1471B7F58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6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8375E-9600-32FA-6895-C07E841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rmAutofit/>
          </a:bodyPr>
          <a:lstStyle/>
          <a:p>
            <a:r>
              <a:rPr lang="ru-RU" sz="2800" b="1" dirty="0"/>
              <a:t>Последовательность печати журнала в консоли: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532C4B-3ACD-C1B3-ECC0-A215C912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Родительский компонент: конструктор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Родительский компонент: </a:t>
            </a:r>
            <a:r>
              <a:rPr lang="en-US" sz="3200" dirty="0" err="1"/>
              <a:t>getDerivedStateFromProps</a:t>
            </a:r>
            <a:r>
              <a:rPr lang="en-US" sz="32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Родительский компонент: </a:t>
            </a:r>
            <a:r>
              <a:rPr lang="en-US" sz="3200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конструктор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 err="1"/>
              <a:t>getDerivedStateFromProps</a:t>
            </a:r>
            <a:r>
              <a:rPr lang="en-US" sz="32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 err="1"/>
              <a:t>componentDidMount</a:t>
            </a:r>
            <a:r>
              <a:rPr lang="en-US" sz="32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Родительский компонент: </a:t>
            </a:r>
            <a:r>
              <a:rPr lang="en-US" sz="3200" dirty="0" err="1"/>
              <a:t>componentDidMount</a:t>
            </a:r>
            <a:r>
              <a:rPr lang="en-US" sz="3200" dirty="0"/>
              <a:t> ()</a:t>
            </a:r>
          </a:p>
          <a:p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E92D5C5-428E-5A7B-6FF5-F254E5589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68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8375E-9600-32FA-6895-C07E841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rmAutofit/>
          </a:bodyPr>
          <a:lstStyle/>
          <a:p>
            <a:r>
              <a:rPr lang="ru-RU" sz="2800" b="1" dirty="0"/>
              <a:t>При изменении состояния самого подкомпонента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532C4B-3ACD-C1B3-ECC0-A215C912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351338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3200" dirty="0"/>
              <a:t>Нажмите в подкомпоненте «</a:t>
            </a:r>
            <a:r>
              <a:rPr lang="ru-RU" sz="3200" i="1" dirty="0"/>
              <a:t>Изменить свое состояние» к</a:t>
            </a:r>
            <a:r>
              <a:rPr lang="ru-RU" sz="3200" dirty="0"/>
              <a:t>нопка на интерфейсе, </a:t>
            </a:r>
            <a:r>
              <a:rPr lang="ru-RU" sz="3200" i="1" dirty="0"/>
              <a:t>собственный счетчик:</a:t>
            </a:r>
            <a:r>
              <a:rPr lang="ru-RU" sz="3200" dirty="0"/>
              <a:t> Будет + 1, а порядок печати журнала в консоли: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 err="1"/>
              <a:t>getDerivedStateFromProps</a:t>
            </a:r>
            <a:r>
              <a:rPr lang="en-US" sz="32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 err="1"/>
              <a:t>shouldComponentUpdate</a:t>
            </a:r>
            <a:r>
              <a:rPr lang="en-US" sz="32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 err="1"/>
              <a:t>getSnapshotBeforeUpdate</a:t>
            </a:r>
            <a:r>
              <a:rPr lang="en-US" sz="32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Дочерний компонент: </a:t>
            </a:r>
            <a:r>
              <a:rPr lang="en-US" sz="3200" dirty="0" err="1"/>
              <a:t>componentDidUpdate</a:t>
            </a:r>
            <a:r>
              <a:rPr lang="en-US" sz="3200" dirty="0"/>
              <a:t> ()</a:t>
            </a:r>
          </a:p>
          <a:p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0373D1DC-58BE-8800-4CC1-06A42CC7C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8375E-9600-32FA-6895-C07E841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Autofit/>
          </a:bodyPr>
          <a:lstStyle/>
          <a:p>
            <a:r>
              <a:rPr lang="ru-RU" sz="2800" b="1" dirty="0"/>
              <a:t>При изменении реквизита, переданного в дочерний компонент в родительском компоненте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532C4B-3ACD-C1B3-ECC0-A215C912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450000">
              <a:buNone/>
            </a:pPr>
            <a:r>
              <a:rPr lang="ru-RU" dirty="0"/>
              <a:t>Нажмите на родительский компонент «</a:t>
            </a:r>
            <a:r>
              <a:rPr lang="ru-RU" i="1" dirty="0"/>
              <a:t>Изменить атрибуты», передаваемые дочерним компонентам </a:t>
            </a:r>
            <a:r>
              <a:rPr lang="en-US" i="1" dirty="0"/>
              <a:t>num</a:t>
            </a:r>
            <a:r>
              <a:rPr lang="en-US" dirty="0"/>
              <a:t> </a:t>
            </a:r>
            <a:r>
              <a:rPr lang="ru-RU" dirty="0"/>
              <a:t>«Кнопка» на интерфейсе: </a:t>
            </a:r>
            <a:r>
              <a:rPr lang="ru-RU" i="1" dirty="0"/>
              <a:t>Атрибут </a:t>
            </a:r>
            <a:r>
              <a:rPr lang="en-US" i="1" dirty="0"/>
              <a:t>num, </a:t>
            </a:r>
            <a:r>
              <a:rPr lang="ru-RU" i="1" dirty="0"/>
              <a:t>передаваемый родительским компонентом:</a:t>
            </a:r>
            <a:r>
              <a:rPr lang="ru-RU" dirty="0"/>
              <a:t> Будет + 1, а порядок печати журнала в консоли: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Родительский компонент: </a:t>
            </a:r>
            <a:r>
              <a:rPr lang="en-US" dirty="0" err="1"/>
              <a:t>getDerivedStateFromProps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Родительский компонент: </a:t>
            </a:r>
            <a:r>
              <a:rPr lang="en-US" dirty="0" err="1"/>
              <a:t>shouldComponentUpdate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Родительский компонент: </a:t>
            </a:r>
            <a:r>
              <a:rPr lang="en-US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Дочерний компонент: </a:t>
            </a:r>
            <a:r>
              <a:rPr lang="en-US" dirty="0" err="1"/>
              <a:t>getDerivedStateFromProps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Дочерний компонент: </a:t>
            </a:r>
            <a:r>
              <a:rPr lang="en-US" dirty="0" err="1"/>
              <a:t>shouldComponentUpdate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Дочерний компонент: </a:t>
            </a:r>
            <a:r>
              <a:rPr lang="en-US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Дочерний компонент: </a:t>
            </a:r>
            <a:r>
              <a:rPr lang="en-US" dirty="0" err="1"/>
              <a:t>getSnapshotBeforeUpdate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Родительский компонент: </a:t>
            </a:r>
            <a:r>
              <a:rPr lang="en-US" dirty="0" err="1"/>
              <a:t>getSnapshotBeforeUpdate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Дочерний компонент: </a:t>
            </a:r>
            <a:r>
              <a:rPr lang="en-US" dirty="0" err="1"/>
              <a:t>componentDidUpdate</a:t>
            </a:r>
            <a:r>
              <a:rPr lang="en-US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Родительский компонент: </a:t>
            </a:r>
            <a:r>
              <a:rPr lang="en-US" dirty="0" err="1"/>
              <a:t>componentDidUpdate</a:t>
            </a:r>
            <a:r>
              <a:rPr lang="en-US" dirty="0"/>
              <a:t> ()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C631D694-07A8-5F6F-47CF-4C0E5E1EF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0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8375E-9600-32FA-6895-C07E841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Autofit/>
          </a:bodyPr>
          <a:lstStyle/>
          <a:p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Удалите субкомпоненты</a:t>
            </a:r>
            <a:br>
              <a:rPr lang="ru-RU" sz="2800" b="1" dirty="0"/>
            </a:b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532C4B-3ACD-C1B3-ECC0-A215C912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40"/>
            <a:ext cx="10515600" cy="4351338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000" dirty="0"/>
              <a:t>Нажмите на родительский компонент «</a:t>
            </a:r>
            <a:r>
              <a:rPr lang="ru-RU" sz="2000" i="1" dirty="0"/>
              <a:t>Удалить / смонтировать подкомпоненты».</a:t>
            </a:r>
            <a:r>
              <a:rPr lang="ru-RU" sz="2000" dirty="0"/>
              <a:t> Подкомпоненты на интерфейсе исчезнут, и последовательность печати журнала в консоли: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getDerivedStateFromProps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shouldComponentUpdate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getSnapshotBeforeUpdate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Дочерний компонент: </a:t>
            </a:r>
            <a:r>
              <a:rPr lang="en-US" sz="2000" dirty="0" err="1"/>
              <a:t>componentWillUnmount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componentDidUpdate</a:t>
            </a:r>
            <a:r>
              <a:rPr lang="en-US" sz="2000" dirty="0"/>
              <a:t> ()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F8103CB-39FC-EBCF-B880-55E761019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0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A9B5AC9-65A2-D353-A294-F212ED3F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093"/>
            <a:ext cx="10515600" cy="987686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render()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5BBF3A5-BEE8-7221-5FC1-4830320C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460" y="1352812"/>
            <a:ext cx="10680032" cy="2441575"/>
          </a:xfrm>
        </p:spPr>
        <p:txBody>
          <a:bodyPr>
            <a:noAutofit/>
          </a:bodyPr>
          <a:lstStyle/>
          <a:p>
            <a:r>
              <a:rPr lang="ru-RU" sz="3200" dirty="0"/>
              <a:t>Метод является единственным обязательным методом в компоненте класса, остальная часть жизненного цикла не является обязательной для записи.</a:t>
            </a:r>
            <a:br>
              <a:rPr lang="ru-RU" sz="3200" dirty="0"/>
            </a:br>
            <a:r>
              <a:rPr lang="ru-RU" sz="3200" dirty="0"/>
              <a:t>Компонент достигнет этого жизненного цикла при рендеринге, и отображаемые компоненты определяются цикла </a:t>
            </a:r>
            <a:r>
              <a:rPr lang="ru-RU" sz="3200" dirty="0" err="1"/>
              <a:t>render</a:t>
            </a:r>
            <a:r>
              <a:rPr lang="ru-RU" sz="3200" dirty="0"/>
              <a:t> ().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BDB2A1B1-78B4-CB37-A611-984A0CFD756C}"/>
              </a:ext>
            </a:extLst>
          </p:cNvPr>
          <p:cNvSpPr txBox="1">
            <a:spLocks/>
          </p:cNvSpPr>
          <p:nvPr/>
        </p:nvSpPr>
        <p:spPr>
          <a:xfrm>
            <a:off x="838200" y="3935162"/>
            <a:ext cx="10680032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1E4AC58-868F-2716-568F-8C4D133EADCA}"/>
              </a:ext>
            </a:extLst>
          </p:cNvPr>
          <p:cNvSpPr txBox="1">
            <a:spLocks/>
          </p:cNvSpPr>
          <p:nvPr/>
        </p:nvSpPr>
        <p:spPr>
          <a:xfrm>
            <a:off x="838200" y="4261538"/>
            <a:ext cx="10680032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/>
              <a:t>Если метод </a:t>
            </a:r>
            <a:r>
              <a:rPr lang="en-US" sz="4000" dirty="0" err="1"/>
              <a:t>shouldComponentUpdate</a:t>
            </a:r>
            <a:r>
              <a:rPr lang="en-US" sz="4000" dirty="0"/>
              <a:t>() </a:t>
            </a:r>
            <a:r>
              <a:rPr lang="ru-RU" sz="4000" dirty="0"/>
              <a:t>возвращает </a:t>
            </a:r>
            <a:r>
              <a:rPr lang="en-US" sz="4000" dirty="0"/>
              <a:t>false, </a:t>
            </a:r>
            <a:r>
              <a:rPr lang="ru-RU" sz="4000" dirty="0"/>
              <a:t>метод </a:t>
            </a:r>
            <a:r>
              <a:rPr lang="en-US" sz="4000" dirty="0"/>
              <a:t>render() </a:t>
            </a:r>
            <a:r>
              <a:rPr lang="ru-RU" sz="4000" dirty="0"/>
              <a:t>вызываться не будет.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C8A20D91-3B4E-8E77-8D5B-C5709477E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8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8375E-9600-32FA-6895-C07E841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Autofit/>
          </a:bodyPr>
          <a:lstStyle/>
          <a:p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Перемонтировать субкомпонент</a:t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532C4B-3ACD-C1B3-ECC0-A215C912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4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450000">
              <a:buNone/>
            </a:pPr>
            <a:r>
              <a:rPr lang="ru-RU" sz="2000" dirty="0"/>
              <a:t>Нажмите еще раз в родительском компоненте «</a:t>
            </a:r>
            <a:r>
              <a:rPr lang="ru-RU" sz="2000" i="1" dirty="0"/>
              <a:t>Удалить / смонтировать подкомпоненты». </a:t>
            </a:r>
            <a:r>
              <a:rPr lang="ru-RU" sz="2000" dirty="0"/>
              <a:t>Подкомпоненты на интерфейсе будут перерисованы, и порядок печати журнала в консоли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getDerivedStateFromProps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shouldComponentUpdate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Дочерний компонент: конструктор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Дочерний компонент: </a:t>
            </a:r>
            <a:r>
              <a:rPr lang="en-US" sz="2000" dirty="0" err="1"/>
              <a:t>getDerivedStateFromProps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Дочерний компонент: </a:t>
            </a:r>
            <a:r>
              <a:rPr lang="en-US" sz="2000" dirty="0"/>
              <a:t>render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getSnapshotBeforeUpdate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Дочерний компонент: </a:t>
            </a:r>
            <a:r>
              <a:rPr lang="en-US" sz="2000" dirty="0" err="1"/>
              <a:t>componentDidMount</a:t>
            </a:r>
            <a:r>
              <a:rPr lang="en-US" sz="2000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Родительский компонент: </a:t>
            </a:r>
            <a:r>
              <a:rPr lang="en-US" sz="2000" dirty="0" err="1"/>
              <a:t>componentDidUpdate</a:t>
            </a:r>
            <a:r>
              <a:rPr lang="en-US" sz="2000" dirty="0"/>
              <a:t> ()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18D6665-67DA-BD02-5FAB-E07AAD283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32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8375E-9600-32FA-6895-C07E841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579755"/>
          </a:xfrm>
        </p:spPr>
        <p:txBody>
          <a:bodyPr>
            <a:noAutofit/>
          </a:bodyPr>
          <a:lstStyle/>
          <a:p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Сводка последовательности выполнения жизненного цикла </a:t>
            </a:r>
            <a:r>
              <a:rPr lang="ru-RU" sz="2800" b="1" dirty="0" err="1"/>
              <a:t>родительско</a:t>
            </a:r>
            <a:r>
              <a:rPr lang="ru-RU" sz="2800" b="1" dirty="0"/>
              <a:t>-дочернего компонента:</a:t>
            </a:r>
            <a:r>
              <a:rPr lang="ru-RU" sz="1100" b="1" dirty="0"/>
              <a:t/>
            </a:r>
            <a:br>
              <a:rPr lang="ru-RU" sz="1100" b="1" dirty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/>
            </a:r>
            <a:br>
              <a:rPr lang="ru-RU" sz="2800" b="1" dirty="0"/>
            </a:b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532C4B-3ACD-C1B3-ECC0-A215C912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79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При изменении состояния дочернего компонента на родительский компонент побочных эффектов не будет, родительский компонент не будет обновляться, то есть не будет запускать жизненный цикл родительского компонента.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Когда состояние родительского компонента изменяется (включая монтирование дочернего компонента), он запускает соответствующий жизненный цикл и обновление дочернего компонента.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рендер и жизненный цикл до рендера, потом родительский компонент выполняется первым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рендер и цикл объявления после рендера, дочерний компонент выполняется первым и выполняется попеременно с родительским компонентом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Когда подкомпонент выгружен, он будет выполнять только свой собственный жизненный цикл </a:t>
            </a:r>
            <a:r>
              <a:rPr lang="ru-RU" sz="2400" dirty="0" err="1"/>
              <a:t>componentWillUnmount</a:t>
            </a:r>
            <a:r>
              <a:rPr lang="ru-RU" sz="2400" dirty="0"/>
              <a:t> и не будет запускать другие жизненные циклы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218E65C-6882-CD92-5739-32D887D08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75735" y="176213"/>
            <a:ext cx="816240" cy="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0B81FA-DEE2-420E-9E14-E19649D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>
            <a:normAutofit/>
          </a:bodyPr>
          <a:lstStyle/>
          <a:p>
            <a:r>
              <a:rPr lang="ru-RU" b="1" dirty="0"/>
              <a:t>Жизненный цикл 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8722E9-47CE-4CB6-80C3-4896D26A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536"/>
            <a:ext cx="10515600" cy="4913427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У каждого компонента есть несколько “методов жизненного цикла”, которые можно переопределить для выполнения кода в определенные моменты процесса.</a:t>
            </a:r>
          </a:p>
          <a:p>
            <a:pPr marL="0" indent="457200" algn="just">
              <a:buNone/>
            </a:pPr>
            <a:r>
              <a:rPr lang="ru-RU" sz="2400" u="sng" dirty="0"/>
              <a:t>Объяснение жизненного цикла</a:t>
            </a:r>
            <a:r>
              <a:rPr lang="ru-RU" sz="2400" dirty="0"/>
              <a:t>:</a:t>
            </a:r>
          </a:p>
          <a:p>
            <a:pPr algn="just"/>
            <a:r>
              <a:rPr lang="ru-RU" sz="2400" b="1" dirty="0" err="1"/>
              <a:t>Mounting</a:t>
            </a:r>
            <a:r>
              <a:rPr lang="ru-RU" sz="2400" dirty="0"/>
              <a:t> -  монтаж: Вызывается до того как ваш компонент отображается в пользовательском интерфейсе – UI.</a:t>
            </a:r>
          </a:p>
          <a:p>
            <a:pPr algn="just"/>
            <a:r>
              <a:rPr lang="ru-RU" sz="2400" b="1" dirty="0" err="1"/>
              <a:t>Updating</a:t>
            </a:r>
            <a:r>
              <a:rPr lang="ru-RU" sz="2400" dirty="0"/>
              <a:t> - обновление: Вызывается изменением </a:t>
            </a:r>
            <a:r>
              <a:rPr lang="ru-RU" sz="2400" dirty="0" err="1"/>
              <a:t>state</a:t>
            </a:r>
            <a:r>
              <a:rPr lang="ru-RU" sz="2400" dirty="0"/>
              <a:t>-состояния или </a:t>
            </a:r>
            <a:r>
              <a:rPr lang="ru-RU" sz="2400" dirty="0" err="1"/>
              <a:t>props</a:t>
            </a:r>
            <a:r>
              <a:rPr lang="ru-RU" sz="2400" dirty="0"/>
              <a:t> (свойства передаются через список атрибутов) и повторный </a:t>
            </a:r>
            <a:r>
              <a:rPr lang="ru-RU" sz="2400"/>
              <a:t>рендеринг (отрисовки) </a:t>
            </a:r>
            <a:r>
              <a:rPr lang="ru-RU" sz="2400" dirty="0"/>
              <a:t>UI.</a:t>
            </a:r>
          </a:p>
          <a:p>
            <a:pPr algn="just"/>
            <a:r>
              <a:rPr lang="ru-RU" sz="2400" b="1" dirty="0" err="1"/>
              <a:t>Unmounting</a:t>
            </a:r>
            <a:r>
              <a:rPr lang="ru-RU" sz="2400" dirty="0"/>
              <a:t> - размонтирование: Вызывается когда ваш компонент больше не будет отображаться в UI.</a:t>
            </a:r>
          </a:p>
        </p:txBody>
      </p:sp>
    </p:spTree>
    <p:extLst>
      <p:ext uri="{BB962C8B-B14F-4D97-AF65-F5344CB8AC3E}">
        <p14:creationId xmlns:p14="http://schemas.microsoft.com/office/powerpoint/2010/main" val="362164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3683F3-4A18-49CC-895C-7D2C8908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907"/>
          </a:xfrm>
        </p:spPr>
        <p:txBody>
          <a:bodyPr/>
          <a:lstStyle/>
          <a:p>
            <a:r>
              <a:rPr lang="ru-RU" b="1" dirty="0"/>
              <a:t>Монтаж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DAABA98-0FB9-4BF3-8156-36359AB2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033"/>
            <a:ext cx="10515600" cy="4979930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000" dirty="0"/>
              <a:t>В приведенном ниже списке часто используемые методы жизненного цикла выделены </a:t>
            </a:r>
            <a:r>
              <a:rPr lang="ru-RU" sz="2000" b="1" dirty="0"/>
              <a:t>жирным</a:t>
            </a:r>
            <a:r>
              <a:rPr lang="ru-RU" sz="2000" dirty="0"/>
              <a:t> шрифтом. Остальные из них существуют для относительно редких случаев использования.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 dirty="0"/>
              <a:t>Методы вызываются в следующем порядке, когда экземпляр компонента создается и вставляется в DOM:</a:t>
            </a:r>
            <a:endParaRPr lang="en-US" sz="2400" b="1" dirty="0"/>
          </a:p>
          <a:p>
            <a:pPr indent="457200"/>
            <a:endParaRPr lang="ru-RU" sz="2400" b="1" dirty="0"/>
          </a:p>
          <a:p>
            <a:endParaRPr lang="ru-RU" sz="2400" b="1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2C9F7631-AC86-465F-BFE5-D3E83C3E7C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846792"/>
          <a:ext cx="10515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080">
                  <a:extLst>
                    <a:ext uri="{9D8B030D-6E8A-4147-A177-3AD203B41FA5}">
                      <a16:colId xmlns:a16="http://schemas.microsoft.com/office/drawing/2014/main" xmlns="" val="4051853378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xmlns="" val="3828695128"/>
                    </a:ext>
                  </a:extLst>
                </a:gridCol>
                <a:gridCol w="2910840">
                  <a:extLst>
                    <a:ext uri="{9D8B030D-6E8A-4147-A177-3AD203B41FA5}">
                      <a16:colId xmlns:a16="http://schemas.microsoft.com/office/drawing/2014/main" xmlns="" val="116110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Жизненный цикл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933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/>
                        <a:t>с</a:t>
                      </a:r>
                      <a:r>
                        <a:rPr lang="en-US" sz="1800" b="1" dirty="0" err="1"/>
                        <a:t>onstructor</a:t>
                      </a:r>
                      <a:r>
                        <a:rPr lang="en-US" sz="1800" b="1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Инициализация состояния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 рендера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494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</a:t>
                      </a:r>
                      <a:r>
                        <a:rPr lang="en-US" sz="1800" dirty="0" err="1"/>
                        <a:t>getDerivedStateFromProps</a:t>
                      </a:r>
                      <a:endParaRPr lang="ru-RU" sz="1800" dirty="0"/>
                    </a:p>
                    <a:p>
                      <a:r>
                        <a:rPr lang="en-US" sz="1800" dirty="0"/>
                        <a:t>(props, state)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Когда </a:t>
                      </a:r>
                      <a:r>
                        <a:rPr lang="ru-RU" dirty="0" err="1"/>
                        <a:t>state</a:t>
                      </a:r>
                      <a:r>
                        <a:rPr lang="ru-RU" dirty="0"/>
                        <a:t> - состояние зависит от свойств - </a:t>
                      </a:r>
                      <a:r>
                        <a:rPr lang="ru-RU" dirty="0" err="1"/>
                        <a:t>props</a:t>
                      </a:r>
                      <a:r>
                        <a:rPr lang="ru-RU" dirty="0"/>
                        <a:t> (следует избегать ). Он должен возвращать объект для обновления состояния или </a:t>
                      </a:r>
                      <a:r>
                        <a:rPr lang="ru-RU" dirty="0" err="1"/>
                        <a:t>null</a:t>
                      </a:r>
                      <a:r>
                        <a:rPr lang="ru-RU" dirty="0"/>
                        <a:t> ничего не обновлять.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Монтирование и размонтирование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149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render()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Выводит код компонента на экран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27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componentDidMount</a:t>
                      </a:r>
                      <a:r>
                        <a:rPr lang="en-US" sz="1800" b="1" dirty="0"/>
                        <a:t>()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Инициализация состояний требующее существование </a:t>
                      </a:r>
                      <a:r>
                        <a:rPr lang="en-US" dirty="0"/>
                        <a:t>DOM</a:t>
                      </a:r>
                      <a:r>
                        <a:rPr lang="ru-RU" dirty="0"/>
                        <a:t> узлов</a:t>
                      </a:r>
                      <a:r>
                        <a:rPr lang="en-US" dirty="0"/>
                        <a:t>. </a:t>
                      </a:r>
                      <a:r>
                        <a:rPr lang="ru-RU" dirty="0"/>
                        <a:t>Сетевые запросы и побочный эффекты.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Немедленно после рендера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85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F1B609-367C-4800-8EAA-AC363714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/>
          <a:lstStyle/>
          <a:p>
            <a:r>
              <a:rPr lang="ru-RU" b="1" dirty="0"/>
              <a:t>Обновление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970621F-928E-454E-BBD1-98BA044A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2"/>
            <a:ext cx="10515600" cy="504643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000" dirty="0"/>
              <a:t>Обновление может быть вызвано изменениями реквизитов или состояния. Эти методы вызываются в следующем порядке при повторной визуализации компонента: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static </a:t>
            </a:r>
            <a:r>
              <a:rPr lang="en-US" sz="2000" dirty="0" err="1"/>
              <a:t>getDerivedStateFromProps</a:t>
            </a:r>
            <a:r>
              <a:rPr lang="en-US" sz="2000" dirty="0"/>
              <a:t>()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shouldComponentUpdate</a:t>
            </a:r>
            <a:r>
              <a:rPr lang="en-US" sz="2000" dirty="0"/>
              <a:t>()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render()</a:t>
            </a:r>
            <a:r>
              <a:rPr lang="ru-RU" sz="2000" b="1" dirty="0"/>
              <a:t> - </a:t>
            </a:r>
            <a:r>
              <a:rPr lang="ru-RU" sz="2000" dirty="0"/>
              <a:t>не будет вызываться, если </a:t>
            </a:r>
            <a:r>
              <a:rPr lang="en-US" sz="2000" dirty="0" err="1"/>
              <a:t>shouldComponentUpdate</a:t>
            </a:r>
            <a:r>
              <a:rPr lang="ru-RU" sz="2000" dirty="0"/>
              <a:t>() возвращает </a:t>
            </a:r>
            <a:r>
              <a:rPr lang="en-US" sz="2000" dirty="0"/>
              <a:t>false.</a:t>
            </a:r>
            <a:endParaRPr lang="en-US" sz="2000" b="1" dirty="0"/>
          </a:p>
          <a:p>
            <a:pPr marL="0" indent="4572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getSnapshotBeforeUpdate</a:t>
            </a:r>
            <a:r>
              <a:rPr lang="en-US" sz="2000" dirty="0"/>
              <a:t>()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/>
              <a:t>componentDidUpdate</a:t>
            </a:r>
            <a:r>
              <a:rPr lang="en-US" sz="2000" b="1" dirty="0"/>
              <a:t>()</a:t>
            </a:r>
            <a:endParaRPr lang="ru-RU" sz="2000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2EBD8C0D-CF28-423C-A73E-5393062C7F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429000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665">
                  <a:extLst>
                    <a:ext uri="{9D8B030D-6E8A-4147-A177-3AD203B41FA5}">
                      <a16:colId xmlns:a16="http://schemas.microsoft.com/office/drawing/2014/main" xmlns="" val="4051853378"/>
                    </a:ext>
                  </a:extLst>
                </a:gridCol>
                <a:gridCol w="3625735">
                  <a:extLst>
                    <a:ext uri="{9D8B030D-6E8A-4147-A177-3AD203B41FA5}">
                      <a16:colId xmlns:a16="http://schemas.microsoft.com/office/drawing/2014/main" xmlns="" val="38286951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16110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Жизненный цикл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933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shouldComponentUpdate</a:t>
                      </a:r>
                      <a:endParaRPr lang="en-US" sz="1800" dirty="0"/>
                    </a:p>
                    <a:p>
                      <a:pPr algn="just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nextProps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nextState</a:t>
                      </a:r>
                      <a:r>
                        <a:rPr lang="en-US" sz="1800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Позволяет разработчику предотвращать рендеринг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Немедленно до рендера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149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getSnapshotBeforeUpdate</a:t>
                      </a:r>
                      <a:endParaRPr lang="en-US" sz="1800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prevProps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prevState</a:t>
                      </a:r>
                      <a:r>
                        <a:rPr lang="en-US" sz="1800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Захват информации </a:t>
                      </a:r>
                      <a:r>
                        <a:rPr lang="en-US" dirty="0"/>
                        <a:t>DOM</a:t>
                      </a:r>
                      <a:r>
                        <a:rPr lang="ru-RU" dirty="0"/>
                        <a:t>, такой как данные </a:t>
                      </a:r>
                      <a:r>
                        <a:rPr lang="ru-RU" dirty="0" err="1"/>
                        <a:t>скролла</a:t>
                      </a:r>
                      <a:r>
                        <a:rPr lang="ru-RU" dirty="0"/>
                        <a:t> - </a:t>
                      </a:r>
                      <a:r>
                        <a:rPr lang="ru-RU" dirty="0" err="1"/>
                        <a:t>scroll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position</a:t>
                      </a:r>
                      <a:r>
                        <a:rPr lang="ru-RU" dirty="0"/>
                        <a:t> которые могут меняться.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Непосредственно перед подтверждением вывода рендера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27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err="1"/>
                        <a:t>componentDidUpDate</a:t>
                      </a:r>
                      <a:r>
                        <a:rPr lang="en-US" sz="1800" b="1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effectLst/>
                        </a:rPr>
                        <a:t>Управление обновлением </a:t>
                      </a:r>
                      <a:r>
                        <a:rPr lang="en-US" dirty="0"/>
                        <a:t>DOM</a:t>
                      </a:r>
                      <a:r>
                        <a:rPr lang="ru-RU" dirty="0">
                          <a:effectLst/>
                        </a:rPr>
                        <a:t> или поддержка сетевых запросов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effectLst/>
                        </a:rPr>
                        <a:t>Немедленно после построения - обновления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23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45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32C7C0-1E1E-4344-B09C-2AA1FF9B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/>
          <a:lstStyle/>
          <a:p>
            <a:r>
              <a:rPr lang="ru-RU" b="1" dirty="0"/>
              <a:t>Размонтирование.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B7D22B-6514-4C98-88D4-F872D67D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400" dirty="0"/>
              <a:t>Этот метод вызывается, когда компонент удаляется из DOM: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457200">
              <a:buNone/>
            </a:pPr>
            <a:endParaRPr lang="ru-RU" sz="2000" b="1" u="sng" dirty="0"/>
          </a:p>
          <a:p>
            <a:pPr marL="0" indent="457200">
              <a:buNone/>
            </a:pPr>
            <a:r>
              <a:rPr lang="ru-RU" b="1" u="sng" dirty="0"/>
              <a:t>Обработка ошибок</a:t>
            </a:r>
          </a:p>
          <a:p>
            <a:pPr marL="0" indent="457200" algn="just">
              <a:buNone/>
            </a:pPr>
            <a:r>
              <a:rPr lang="ru-RU" sz="2400" dirty="0"/>
              <a:t>Этот метод вызывается при возникновении ошибки во время рендеринга, в методе жизненного цикла или в конструкторе любого дочернего компонента:</a:t>
            </a:r>
          </a:p>
          <a:p>
            <a:pPr marL="0" indent="457200" algn="just"/>
            <a:r>
              <a:rPr lang="en-US" sz="2400" dirty="0" err="1"/>
              <a:t>componentDidCath</a:t>
            </a:r>
            <a:r>
              <a:rPr lang="en-US" sz="2400" dirty="0"/>
              <a:t>() -</a:t>
            </a:r>
            <a:r>
              <a:rPr lang="ru-RU" sz="2400" dirty="0"/>
              <a:t> создает границы ошибок для захвата их от дочерних компонентов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9558E233-D14F-472B-9DEA-A4CBBCB848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839421"/>
          <a:ext cx="10515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665">
                  <a:extLst>
                    <a:ext uri="{9D8B030D-6E8A-4147-A177-3AD203B41FA5}">
                      <a16:colId xmlns:a16="http://schemas.microsoft.com/office/drawing/2014/main" xmlns="" val="4051853378"/>
                    </a:ext>
                  </a:extLst>
                </a:gridCol>
                <a:gridCol w="3625735">
                  <a:extLst>
                    <a:ext uri="{9D8B030D-6E8A-4147-A177-3AD203B41FA5}">
                      <a16:colId xmlns:a16="http://schemas.microsoft.com/office/drawing/2014/main" xmlns="" val="38286951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16110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Жизненный цикл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933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err="1"/>
                        <a:t>componentWillUnmount</a:t>
                      </a:r>
                      <a:r>
                        <a:rPr lang="en-US" sz="1800" b="1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effectLst/>
                        </a:rPr>
                        <a:t>Убрать такие вещи как обработчики событий, отмена сетевых запросов и т.д.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effectLst/>
                        </a:rPr>
                        <a:t>Размонтирование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494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165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2601</Words>
  <Application>Microsoft Office PowerPoint</Application>
  <PresentationFormat>Широкоэкранный</PresentationFormat>
  <Paragraphs>375</Paragraphs>
  <Slides>51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3" baseType="lpstr">
      <vt:lpstr>Arial Unicode MS</vt:lpstr>
      <vt:lpstr>-apple-system</vt:lpstr>
      <vt:lpstr>Arial</vt:lpstr>
      <vt:lpstr>Calibri</vt:lpstr>
      <vt:lpstr>Calibri Light</vt:lpstr>
      <vt:lpstr>Courier New</vt:lpstr>
      <vt:lpstr>medium-content-sans-serif-font</vt:lpstr>
      <vt:lpstr>Menlo</vt:lpstr>
      <vt:lpstr>sohne</vt:lpstr>
      <vt:lpstr>source-code-pro</vt:lpstr>
      <vt:lpstr>source-serif-pro</vt:lpstr>
      <vt:lpstr>Тема Office</vt:lpstr>
      <vt:lpstr>Жизненный цикл компонента React</vt:lpstr>
      <vt:lpstr>Презентация PowerPoint</vt:lpstr>
      <vt:lpstr>Constructor</vt:lpstr>
      <vt:lpstr>class ComponentWithLifecycle extends React.Component</vt:lpstr>
      <vt:lpstr>render() </vt:lpstr>
      <vt:lpstr>Жизненный цикл компонента</vt:lpstr>
      <vt:lpstr>Монтаж</vt:lpstr>
      <vt:lpstr>Обновление</vt:lpstr>
      <vt:lpstr>Размонтирование. Обработка ошибок</vt:lpstr>
      <vt:lpstr>static getDerivedStateFromProps() </vt:lpstr>
      <vt:lpstr>componentDidMount() </vt:lpstr>
      <vt:lpstr>shouldComponentUpdate(nextProps, nextState) </vt:lpstr>
      <vt:lpstr>getSnapshotBeforeUpdate(prevProps, prevState) </vt:lpstr>
      <vt:lpstr>componentDidUpdate(prevProps, prevState, snapshot) </vt:lpstr>
      <vt:lpstr>componentWillUnmount() </vt:lpstr>
      <vt:lpstr>Порядок исполнения жизненного цикла при монтаже </vt:lpstr>
      <vt:lpstr>Constructor: </vt:lpstr>
      <vt:lpstr>Порядок исполнения жизненного цикла при обновлении</vt:lpstr>
      <vt:lpstr>Презентация PowerPoint</vt:lpstr>
      <vt:lpstr>Презентация PowerPoint</vt:lpstr>
      <vt:lpstr>Презентация PowerPoint</vt:lpstr>
      <vt:lpstr>[deprecated]componentWillMount</vt:lpstr>
      <vt:lpstr>Презентация PowerPoint</vt:lpstr>
      <vt:lpstr>[deprecated]componentWillReceiveProps(nextProps)</vt:lpstr>
      <vt:lpstr>Презентация PowerPoint</vt:lpstr>
      <vt:lpstr>shouldComponentUpdate(nextProps, nextState, nextContext)</vt:lpstr>
      <vt:lpstr>static getDerivedStateFromProps(nextProps, prevState)</vt:lpstr>
      <vt:lpstr>getSnapshotBeforeUpdate(prevProps, prevState)</vt:lpstr>
      <vt:lpstr>[deprecated]componentWillUpdate(nextProps, nextState)</vt:lpstr>
      <vt:lpstr>componentDidUpdate(prevProps, prevState, prevContext)</vt:lpstr>
      <vt:lpstr>Презентация PowerPoint</vt:lpstr>
      <vt:lpstr>componentDidCatch(errorString, errorInfo)</vt:lpstr>
      <vt:lpstr>Презентация PowerPoint</vt:lpstr>
      <vt:lpstr>Презентация PowerPoint</vt:lpstr>
      <vt:lpstr>componentDidMount</vt:lpstr>
      <vt:lpstr>componentWillUnmount</vt:lpstr>
      <vt:lpstr>Циклы компонента </vt:lpstr>
      <vt:lpstr>Создание компонента Первый цикл это создание компонента, которое обычно происходит при первом обнаружении компонента в распарсенном JSX дереве:</vt:lpstr>
      <vt:lpstr>Компонент перерисовывается в связи с перерисовкой родительского компонента</vt:lpstr>
      <vt:lpstr>Компонент перерисовывается в связи с внутренними изменениями (например вызов this.setState())</vt:lpstr>
      <vt:lpstr>Компонент перерисовывается в связи с вызовом this.forceUpdate</vt:lpstr>
      <vt:lpstr>Компонент перерисовывается в связи с перехватом ошибки</vt:lpstr>
      <vt:lpstr>Родительский компонент: Parent.js </vt:lpstr>
      <vt:lpstr>Родительский компонент: Parent.js </vt:lpstr>
      <vt:lpstr>Дочерний компонент: Child.js </vt:lpstr>
      <vt:lpstr>Последовательность печати журнала в консоли:</vt:lpstr>
      <vt:lpstr>При изменении состояния самого подкомпонента</vt:lpstr>
      <vt:lpstr>При изменении реквизита, переданного в дочерний компонент в родительском компоненте</vt:lpstr>
      <vt:lpstr>  Удалите субкомпоненты </vt:lpstr>
      <vt:lpstr>   Перемонтировать субкомпонент  </vt:lpstr>
      <vt:lpstr>    Сводка последовательности выполнения жизненного цикла родительско-дочернего компонента: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компонента React</dc:title>
  <dc:creator>Sanya Lappo</dc:creator>
  <cp:lastModifiedBy>Teta</cp:lastModifiedBy>
  <cp:revision>38</cp:revision>
  <dcterms:created xsi:type="dcterms:W3CDTF">2023-02-21T20:47:43Z</dcterms:created>
  <dcterms:modified xsi:type="dcterms:W3CDTF">2023-03-02T09:24:06Z</dcterms:modified>
</cp:coreProperties>
</file>