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46" r:id="rId7"/>
    <p:sldId id="345" r:id="rId8"/>
    <p:sldId id="340" r:id="rId9"/>
    <p:sldId id="341" r:id="rId10"/>
    <p:sldId id="342" r:id="rId11"/>
    <p:sldId id="343" r:id="rId12"/>
    <p:sldId id="344" r:id="rId13"/>
    <p:sldId id="339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AEE41-310E-439B-A72B-2966FDA5D7DA}" type="datetime1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476440-F66F-F947-8EFC-EA5202ACF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8923-3C7E-4823-AE0A-5179955BD37D}" type="datetime1">
              <a:rPr lang="ru-RU" noProof="0" smtClean="0"/>
              <a:pPr/>
              <a:t>28.02.2023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79E9EB-07EB-9D44-9F5A-AB1FBECCDD8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08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67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7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94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5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68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18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6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19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sz="6000" spc="3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37">
            <a:extLst>
              <a:ext uri="{FF2B5EF4-FFF2-40B4-BE49-F238E27FC236}">
                <a16:creationId xmlns:a16="http://schemas.microsoft.com/office/drawing/2014/main" xmlns="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 13">
            <a:extLst>
              <a:ext uri="{FF2B5EF4-FFF2-40B4-BE49-F238E27FC236}">
                <a16:creationId xmlns:a16="http://schemas.microsoft.com/office/drawing/2014/main" xmlns="" id="{1025D334-8990-1960-8865-C877ECC47E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7F491CA2-1A10-E7DB-4203-DC7E9E48CCF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37">
            <a:extLst>
              <a:ext uri="{FF2B5EF4-FFF2-40B4-BE49-F238E27FC236}">
                <a16:creationId xmlns:a16="http://schemas.microsoft.com/office/drawing/2014/main" xmlns="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13">
            <a:extLst>
              <a:ext uri="{FF2B5EF4-FFF2-40B4-BE49-F238E27FC236}">
                <a16:creationId xmlns:a16="http://schemas.microsoft.com/office/drawing/2014/main" xmlns="" id="{1025D334-8990-1960-8865-C877ECC47E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Текст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7F491CA2-1A10-E7DB-4203-DC7E9E48CCF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2" name="Текст 7">
            <a:extLst>
              <a:ext uri="{FF2B5EF4-FFF2-40B4-BE49-F238E27FC236}">
                <a16:creationId xmlns:a16="http://schemas.microsoft.com/office/drawing/2014/main" xmlns="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xmlns="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xmlns="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xmlns="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xmlns="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CCA7A15A-B484-E46E-FF4D-179F31F17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A123542D-139D-45CC-7853-FE3702B4BB1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xmlns="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xmlns="" id="{CCA7A15A-B484-E46E-FF4D-179F31F17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A123542D-139D-45CC-7853-FE3702B4BB1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xmlns="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Рисунок 6">
            <a:extLst>
              <a:ext uri="{FF2B5EF4-FFF2-40B4-BE49-F238E27FC236}">
                <a16:creationId xmlns:a16="http://schemas.microsoft.com/office/drawing/2014/main" xmlns="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xmlns="" id="{F0B28D44-29B3-3396-973D-82E3611612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xmlns="" id="{C06156AC-1153-3958-CFE6-6CDCC21C38A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Рисунок 10">
            <a:extLst>
              <a:ext uri="{FF2B5EF4-FFF2-40B4-BE49-F238E27FC236}">
                <a16:creationId xmlns:a16="http://schemas.microsoft.com/office/drawing/2014/main" xmlns="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Рисунок 10">
            <a:extLst>
              <a:ext uri="{FF2B5EF4-FFF2-40B4-BE49-F238E27FC236}">
                <a16:creationId xmlns:a16="http://schemas.microsoft.com/office/drawing/2014/main" xmlns="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92A4017E-4CAA-8499-38AE-3A3306A7EB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xmlns="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xmlns="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7808A0C0-A02B-D1C7-6DE5-CA25624AD0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sz="2000" cap="all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изображение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3261946"/>
            <a:ext cx="0" cy="25292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sz="4800" spc="3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адпись 5">
            <a:extLst>
              <a:ext uri="{FF2B5EF4-FFF2-40B4-BE49-F238E27FC236}">
                <a16:creationId xmlns:a16="http://schemas.microsoft.com/office/drawing/2014/main" xmlns="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sz="3600" spc="0" baseline="0">
                <a:latin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Рисунок 8">
            <a:extLst>
              <a:ext uri="{FF2B5EF4-FFF2-40B4-BE49-F238E27FC236}">
                <a16:creationId xmlns:a16="http://schemas.microsoft.com/office/drawing/2014/main" xmlns="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xmlns="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Рисунок 8">
            <a:extLst>
              <a:ext uri="{FF2B5EF4-FFF2-40B4-BE49-F238E27FC236}">
                <a16:creationId xmlns:a16="http://schemas.microsoft.com/office/drawing/2014/main" xmlns="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xmlns="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xmlns="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Рисунок 8">
            <a:extLst>
              <a:ext uri="{FF2B5EF4-FFF2-40B4-BE49-F238E27FC236}">
                <a16:creationId xmlns:a16="http://schemas.microsoft.com/office/drawing/2014/main" xmlns="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xmlns="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Рисунок 8">
            <a:extLst>
              <a:ext uri="{FF2B5EF4-FFF2-40B4-BE49-F238E27FC236}">
                <a16:creationId xmlns:a16="http://schemas.microsoft.com/office/drawing/2014/main" xmlns="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xmlns="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xmlns="" id="{AA3DDCC3-9231-434E-A1D1-8A078DE7BF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xmlns="" id="{970A1046-F88C-E11E-0E2E-A7F3AEDB3A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13">
            <a:extLst>
              <a:ext uri="{FF2B5EF4-FFF2-40B4-BE49-F238E27FC236}">
                <a16:creationId xmlns:a16="http://schemas.microsoft.com/office/drawing/2014/main" xmlns="" id="{BF27FC0A-1C34-6BFF-806A-6911C16F21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EF94CC5A-0B90-D0D3-CF42-2A9B86331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xmlns="" id="{8E685B28-FC51-9FE8-2F7E-C8255BD759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B472F1E6-DAE5-AE6D-F688-575FC243C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xmlns="" id="{7138E486-F729-AEC8-0C2D-44FA21EDC6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xmlns="" id="{0F182FA8-4DA0-527F-89C3-96D9A996F2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Рисунок 8">
            <a:extLst>
              <a:ext uri="{FF2B5EF4-FFF2-40B4-BE49-F238E27FC236}">
                <a16:creationId xmlns:a16="http://schemas.microsoft.com/office/drawing/2014/main" xmlns="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xmlns="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xmlns="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xmlns="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Текст 13">
            <a:extLst>
              <a:ext uri="{FF2B5EF4-FFF2-40B4-BE49-F238E27FC236}">
                <a16:creationId xmlns:a16="http://schemas.microsoft.com/office/drawing/2014/main" xmlns="" id="{1025D334-8990-1960-8865-C877ECC47E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7F491CA2-1A10-E7DB-4203-DC7E9E48CCF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xmlns="" id="{697C28E5-6260-6DA9-B4F0-665506F5258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xmlns="" id="{A594A25E-7F2D-4188-16B7-C34485FDD2F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xmlns="" id="{584B38BF-6197-486D-7134-F86E1754AF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xmlns="" id="{D788F8D9-8CDB-C458-9AAD-0426AB467D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Текст 13">
            <a:extLst>
              <a:ext uri="{FF2B5EF4-FFF2-40B4-BE49-F238E27FC236}">
                <a16:creationId xmlns:a16="http://schemas.microsoft.com/office/drawing/2014/main" xmlns="" id="{78447882-2C86-B3A7-9450-29A0778E1B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2" name="Текст 13">
            <a:extLst>
              <a:ext uri="{FF2B5EF4-FFF2-40B4-BE49-F238E27FC236}">
                <a16:creationId xmlns:a16="http://schemas.microsoft.com/office/drawing/2014/main" xmlns="" id="{E321AAE1-532A-23F0-9108-055D0D7BDFB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xmlns="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Нижний колонтитул 24">
            <a:extLst>
              <a:ext uri="{FF2B5EF4-FFF2-40B4-BE49-F238E27FC236}">
                <a16:creationId xmlns:a16="http://schemas.microsoft.com/office/drawing/2014/main" xmlns="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82677" y="1791222"/>
            <a:ext cx="2463804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3270738"/>
            <a:ext cx="0" cy="252046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dash.com/docs/#cloneDeep" TargetMode="External"/><Relationship Id="rId4" Type="http://schemas.openxmlformats.org/officeDocument/2006/relationships/hyperlink" Target="https://facebook.github.io/immutable-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51902EF-C181-48D9-AC64-703F2B3349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855" b="2855"/>
          <a:stretch>
            <a:fillRect/>
          </a:stretch>
        </p:blipFill>
        <p:spPr/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3188859"/>
            <a:ext cx="10515600" cy="640080"/>
          </a:xfrm>
        </p:spPr>
        <p:txBody>
          <a:bodyPr rtlCol="0"/>
          <a:lstStyle/>
          <a:p>
            <a:r>
              <a:rPr lang="ru-RU" dirty="0"/>
              <a:t>Ошибки при работе c </a:t>
            </a:r>
            <a:r>
              <a:rPr lang="ru-RU" dirty="0" err="1"/>
              <a:t>React</a:t>
            </a:r>
            <a:r>
              <a:rPr lang="ru-RU" dirty="0"/>
              <a:t> </a:t>
            </a:r>
            <a:r>
              <a:rPr lang="ru-RU" dirty="0" err="1"/>
              <a:t>state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8BB3E3C-3536-4E34-AA7D-094BF4CFD3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10221" b="10221"/>
          <a:stretch>
            <a:fillRect/>
          </a:stretch>
        </p:blipFill>
        <p:spPr>
          <a:xfrm>
            <a:off x="-157114" y="-207390"/>
            <a:ext cx="12191999" cy="6858000"/>
          </a:xfrm>
        </p:spPr>
      </p:pic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2F2F526C-02DA-49E7-A176-9D85D8DE8E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8052" y="589789"/>
            <a:ext cx="2286000" cy="2286000"/>
          </a:xfrm>
        </p:spPr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B69A3548-C5FF-4A08-98B1-7C2C46D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600" y="1016932"/>
            <a:ext cx="9120570" cy="3887396"/>
          </a:xfrm>
          <a:noFill/>
        </p:spPr>
        <p:txBody>
          <a:bodyPr/>
          <a:lstStyle/>
          <a:p>
            <a:r>
              <a:rPr lang="ru-RU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06" y="914684"/>
            <a:ext cx="9881587" cy="548640"/>
          </a:xfrm>
        </p:spPr>
        <p:txBody>
          <a:bodyPr rtlCol="0"/>
          <a:lstStyle/>
          <a:p>
            <a:pPr algn="ctr"/>
            <a:r>
              <a:rPr lang="ru-RU" sz="2800" dirty="0"/>
              <a:t>Состояние. Управление компонентами-классами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56B5978-CF67-4E8D-9398-5CD5A58CE6FB}"/>
              </a:ext>
            </a:extLst>
          </p:cNvPr>
          <p:cNvSpPr/>
          <p:nvPr/>
        </p:nvSpPr>
        <p:spPr>
          <a:xfrm>
            <a:off x="1794233" y="1783925"/>
            <a:ext cx="94896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Объект </a:t>
            </a:r>
            <a:r>
              <a:rPr lang="ru-RU" dirty="0" err="1"/>
              <a:t>state</a:t>
            </a:r>
            <a:r>
              <a:rPr lang="ru-RU" dirty="0"/>
              <a:t> описывает внутреннее состояние компонента, он похож на </a:t>
            </a:r>
            <a:r>
              <a:rPr lang="ru-RU" dirty="0" err="1"/>
              <a:t>props</a:t>
            </a:r>
            <a:r>
              <a:rPr lang="ru-RU" dirty="0"/>
              <a:t> за тем исключением, что состояние определяется внутри компонента и доступно только из компонента.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ru-RU" dirty="0" err="1"/>
              <a:t>props</a:t>
            </a:r>
            <a:r>
              <a:rPr lang="ru-RU" dirty="0"/>
              <a:t> представляет входные данные, которые передаются в компонент извне, то состояние хранит такие объекты, которые создаются в компоненте и полностью зависят от компонента.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Также в отличие от </a:t>
            </a:r>
            <a:r>
              <a:rPr lang="ru-RU" dirty="0" err="1"/>
              <a:t>props</a:t>
            </a:r>
            <a:r>
              <a:rPr lang="ru-RU" dirty="0"/>
              <a:t> значения в </a:t>
            </a:r>
            <a:r>
              <a:rPr lang="ru-RU" dirty="0" err="1"/>
              <a:t>state</a:t>
            </a:r>
            <a:r>
              <a:rPr lang="ru-RU" dirty="0"/>
              <a:t> можно изменять.</a:t>
            </a:r>
            <a:r>
              <a:rPr lang="en-US" dirty="0"/>
              <a:t> </a:t>
            </a:r>
            <a:r>
              <a:rPr lang="ru-RU" dirty="0"/>
              <a:t>И еще важный момент - значения из </a:t>
            </a:r>
            <a:r>
              <a:rPr lang="ru-RU" dirty="0" err="1"/>
              <a:t>state</a:t>
            </a:r>
            <a:r>
              <a:rPr lang="ru-RU" dirty="0"/>
              <a:t> должны использоваться при рендеринге. Если какой-то объект не используется в </a:t>
            </a:r>
            <a:r>
              <a:rPr lang="ru-RU" dirty="0" err="1"/>
              <a:t>рендерниге</a:t>
            </a:r>
            <a:r>
              <a:rPr lang="ru-RU" dirty="0"/>
              <a:t> компонента, то нет смысла сохранять его в </a:t>
            </a:r>
            <a:r>
              <a:rPr lang="ru-RU" dirty="0" err="1"/>
              <a:t>state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8269E85-5BEA-41AB-869B-7538B97E11D3}"/>
              </a:ext>
            </a:extLst>
          </p:cNvPr>
          <p:cNvSpPr/>
          <p:nvPr/>
        </p:nvSpPr>
        <p:spPr>
          <a:xfrm>
            <a:off x="1794233" y="4369248"/>
            <a:ext cx="9082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Нередко </a:t>
            </a:r>
            <a:r>
              <a:rPr lang="ru-RU" dirty="0" err="1"/>
              <a:t>state</a:t>
            </a:r>
            <a:r>
              <a:rPr lang="ru-RU" dirty="0"/>
              <a:t> описывает какие-то визуальные свойства элемента, которые могут изменяться при взаимодействие с пользователем. Например, кнопку нажали, и соответственно можно изменить ее состояние - придать ей какой-то другой цвет, тень и так далее. Кнопку нажали повторно - можно вернуть исходное состояние.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Стоит отметить, что традиционно объект </a:t>
            </a:r>
            <a:r>
              <a:rPr lang="ru-RU" dirty="0" err="1"/>
              <a:t>state</a:t>
            </a:r>
            <a:r>
              <a:rPr lang="ru-RU" dirty="0"/>
              <a:t> применялся только в классах-компонентах. В функциональных же компонентах для управления состоянием применяется другая архитектура, основанная на хуках.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C716CE09-760F-4C9F-A03A-ED225BE66774}"/>
              </a:ext>
            </a:extLst>
          </p:cNvPr>
          <p:cNvSpPr/>
          <p:nvPr/>
        </p:nvSpPr>
        <p:spPr>
          <a:xfrm>
            <a:off x="1341918" y="161459"/>
            <a:ext cx="967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класса-компонента единственное место, где можно установить объект </a:t>
            </a:r>
            <a:r>
              <a:rPr lang="ru-RU" dirty="0" err="1"/>
              <a:t>state</a:t>
            </a:r>
            <a:r>
              <a:rPr lang="ru-RU" dirty="0"/>
              <a:t> - </a:t>
            </a:r>
            <a:r>
              <a:rPr lang="ru-RU" b="1" dirty="0"/>
              <a:t>это конструктор класса</a:t>
            </a:r>
            <a:r>
              <a:rPr lang="ru-RU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705193A-BED8-4E82-8178-2F24B863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81" y="1003393"/>
            <a:ext cx="8700541" cy="5145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D4CDC9D0-13CF-4CC6-B4C6-BA0BB134DD56}"/>
              </a:ext>
            </a:extLst>
          </p:cNvPr>
          <p:cNvSpPr/>
          <p:nvPr/>
        </p:nvSpPr>
        <p:spPr>
          <a:xfrm>
            <a:off x="1247649" y="6111876"/>
            <a:ext cx="9772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определении конструктора компонента в нем должен вызываться конструктор базового класса, в который передается объект </a:t>
            </a:r>
            <a:r>
              <a:rPr lang="ru-RU" dirty="0" err="1"/>
              <a:t>props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8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05" y="1018689"/>
            <a:ext cx="9881587" cy="548640"/>
          </a:xfrm>
        </p:spPr>
        <p:txBody>
          <a:bodyPr rtlCol="0"/>
          <a:lstStyle/>
          <a:p>
            <a:pPr algn="ctr"/>
            <a:r>
              <a:rPr lang="ru-RU" sz="2800" dirty="0"/>
              <a:t>Изменение состояния напрямую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ABE7C2D-7A50-4921-B5D8-B5A4E94D2C43}"/>
              </a:ext>
            </a:extLst>
          </p:cNvPr>
          <p:cNvSpPr/>
          <p:nvPr/>
        </p:nvSpPr>
        <p:spPr>
          <a:xfrm>
            <a:off x="1831759" y="1632103"/>
            <a:ext cx="9602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+mj-lt"/>
              </a:rPr>
              <a:t>При изменении состояния компонента важно, чтобы вы возвращали новую копию состояния с изменениями, а не изменяли текущее состояние напрямую. Если вы неправильно измените состояние компонента, алгоритм сравнения </a:t>
            </a:r>
            <a:r>
              <a:rPr lang="ru-RU" dirty="0" err="1">
                <a:solidFill>
                  <a:srgbClr val="444444"/>
                </a:solidFill>
                <a:latin typeface="+mj-lt"/>
              </a:rPr>
              <a:t>React</a:t>
            </a:r>
            <a:r>
              <a:rPr lang="ru-RU" dirty="0">
                <a:solidFill>
                  <a:srgbClr val="444444"/>
                </a:solidFill>
                <a:latin typeface="+mj-lt"/>
              </a:rPr>
              <a:t> не поймает изменение, и ваш компонент не будет обновляться должным образом. Давайте посмотрим на пример.</a:t>
            </a:r>
            <a:endParaRPr lang="ru-RU" b="0" i="0" dirty="0">
              <a:solidFill>
                <a:srgbClr val="444444"/>
              </a:solidFill>
              <a:effectLst/>
              <a:latin typeface="+mj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10FDA20-FE34-4BD7-B973-5517330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88" y="2865132"/>
            <a:ext cx="4708478" cy="12390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BE4C7C4-B218-4D06-84E2-28D1F0E16AC5}"/>
              </a:ext>
            </a:extLst>
          </p:cNvPr>
          <p:cNvSpPr/>
          <p:nvPr/>
        </p:nvSpPr>
        <p:spPr>
          <a:xfrm>
            <a:off x="877824" y="3458013"/>
            <a:ext cx="600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+mj-lt"/>
              </a:rPr>
              <a:t>Скажем, у вас есть состояние, которое выглядит так:</a:t>
            </a:r>
            <a:endParaRPr lang="ru-RU" b="0" i="0" dirty="0">
              <a:solidFill>
                <a:srgbClr val="444444"/>
              </a:solidFill>
              <a:effectLst/>
              <a:latin typeface="+mj-lt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564DF91A-E2F7-4323-AB49-E80144ECB3EF}"/>
              </a:ext>
            </a:extLst>
          </p:cNvPr>
          <p:cNvSpPr/>
          <p:nvPr/>
        </p:nvSpPr>
        <p:spPr>
          <a:xfrm>
            <a:off x="877824" y="4175927"/>
            <a:ext cx="1066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При обновлении состояния в компоненте класса вам всегда нужно использовать метод </a:t>
            </a:r>
            <a:r>
              <a:rPr lang="ru-RU" dirty="0" err="1">
                <a:solidFill>
                  <a:srgbClr val="4444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setState</a:t>
            </a:r>
            <a:r>
              <a:rPr lang="ru-RU" dirty="0">
                <a:solidFill>
                  <a:srgbClr val="4444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, и вы всегда должны быть осторожны, чтобы не изменять объекты. </a:t>
            </a:r>
            <a:r>
              <a:rPr lang="ru-RU" b="1" dirty="0">
                <a:solidFill>
                  <a:srgbClr val="44444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Вот правильный способ добавить элемент в массив:</a:t>
            </a:r>
            <a:endParaRPr lang="ru-RU" b="0" i="0" dirty="0">
              <a:solidFill>
                <a:srgbClr val="444444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B31ABA63-18D3-4B50-9EA6-84AD73EB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05" y="5447839"/>
            <a:ext cx="9294104" cy="6531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510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59" y="852522"/>
            <a:ext cx="9881587" cy="548640"/>
          </a:xfrm>
        </p:spPr>
        <p:txBody>
          <a:bodyPr rtlCol="0"/>
          <a:lstStyle/>
          <a:p>
            <a:pPr algn="ctr"/>
            <a:r>
              <a:rPr lang="ru-RU" sz="2800" dirty="0" err="1"/>
              <a:t>setState</a:t>
            </a:r>
            <a:r>
              <a:rPr lang="ru-RU" sz="2800" dirty="0"/>
              <a:t> является асинхронным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94EAA6F-EB83-477F-9904-9AE72C8A9ECB}"/>
              </a:ext>
            </a:extLst>
          </p:cNvPr>
          <p:cNvSpPr/>
          <p:nvPr/>
        </p:nvSpPr>
        <p:spPr>
          <a:xfrm>
            <a:off x="1876144" y="1285785"/>
            <a:ext cx="9761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Roboto"/>
              </a:rPr>
              <a:t>Наконец, важно помнить, что </a:t>
            </a:r>
            <a:r>
              <a:rPr lang="ru-RU" dirty="0" err="1">
                <a:solidFill>
                  <a:srgbClr val="444444"/>
                </a:solidFill>
                <a:latin typeface="Roboto"/>
              </a:rPr>
              <a:t>setState</a:t>
            </a:r>
            <a:r>
              <a:rPr lang="ru-RU" dirty="0">
                <a:solidFill>
                  <a:srgbClr val="444444"/>
                </a:solidFill>
                <a:latin typeface="Roboto"/>
              </a:rPr>
              <a:t> является асинхронным методом. В качестве примера, давайте представим, что у нас есть компонент с состоянием, которое выглядит так:</a:t>
            </a:r>
            <a:br>
              <a:rPr lang="ru-RU" dirty="0">
                <a:solidFill>
                  <a:srgbClr val="444444"/>
                </a:solidFill>
                <a:latin typeface="Roboto"/>
              </a:rPr>
            </a:br>
            <a:endParaRPr lang="ru-RU" b="0" i="0" dirty="0">
              <a:solidFill>
                <a:srgbClr val="444444"/>
              </a:solidFill>
              <a:effectLst/>
              <a:latin typeface="Roboto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7C31C1A-D2BF-4F0D-83E4-75DD338B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833" y="1940572"/>
            <a:ext cx="4231272" cy="54554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45BC98D3-7D8B-4F74-8AB1-1C785EDACC7E}"/>
              </a:ext>
            </a:extLst>
          </p:cNvPr>
          <p:cNvSpPr/>
          <p:nvPr/>
        </p:nvSpPr>
        <p:spPr>
          <a:xfrm>
            <a:off x="1876145" y="2433456"/>
            <a:ext cx="9700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Roboto"/>
              </a:rPr>
              <a:t>И затем у нас есть метод, который обновляет состояние и затем выводит состояние на консоль:</a:t>
            </a:r>
            <a:endParaRPr lang="ru-RU" b="0" i="0" dirty="0">
              <a:solidFill>
                <a:srgbClr val="444444"/>
              </a:solidFill>
              <a:effectLst/>
              <a:latin typeface="Roboto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FC769DAE-9E6B-4D6D-A5A2-9F47F465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832" y="2836528"/>
            <a:ext cx="4214059" cy="832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C2EC7DF2-B2A7-4B03-9228-84DC35A68579}"/>
              </a:ext>
            </a:extLst>
          </p:cNvPr>
          <p:cNvSpPr/>
          <p:nvPr/>
        </p:nvSpPr>
        <p:spPr>
          <a:xfrm>
            <a:off x="877824" y="3633736"/>
            <a:ext cx="10698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можете подумать, что вывод будет '</a:t>
            </a:r>
            <a:r>
              <a:rPr lang="ru-RU" dirty="0" err="1"/>
              <a:t>Matt</a:t>
            </a:r>
            <a:r>
              <a:rPr lang="ru-RU" dirty="0"/>
              <a:t>' на консоль, но это не так! Это будет - «Джон»!</a:t>
            </a:r>
          </a:p>
          <a:p>
            <a:r>
              <a:rPr lang="ru-RU" dirty="0"/>
              <a:t>Причина в его асинхронности. Это означает, что он собирается запустить обновление состояния, когда доберется до строки, которая вызывает </a:t>
            </a:r>
            <a:r>
              <a:rPr lang="ru-RU" dirty="0" err="1"/>
              <a:t>setState</a:t>
            </a:r>
            <a:r>
              <a:rPr lang="ru-RU" dirty="0"/>
              <a:t>, но код ниже будет продолжать выполняться, поскольку асинхронный код не является блокирующим.</a:t>
            </a:r>
          </a:p>
          <a:p>
            <a:r>
              <a:rPr lang="ru-RU" dirty="0"/>
              <a:t>Если у вас есть код, который необходимо запустить после обновления состояния, </a:t>
            </a:r>
            <a:r>
              <a:rPr lang="ru-RU" dirty="0" err="1"/>
              <a:t>React</a:t>
            </a:r>
            <a:r>
              <a:rPr lang="ru-RU" dirty="0"/>
              <a:t> позволяет предоставить функцию обратного вызова, которая запускается после завершения обновления.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4D49BCBF-8B75-4C2D-8A02-4D9E255FA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574" y="5950765"/>
            <a:ext cx="8987933" cy="6317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10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25" y="816014"/>
            <a:ext cx="10344350" cy="548640"/>
          </a:xfrm>
        </p:spPr>
        <p:txBody>
          <a:bodyPr rtlCol="0"/>
          <a:lstStyle/>
          <a:p>
            <a:pPr algn="ctr" fontAlgn="base"/>
            <a:r>
              <a:rPr lang="ru-RU" sz="2800" dirty="0"/>
              <a:t>Нет доступа в установленном состоянии</a:t>
            </a:r>
            <a:endParaRPr 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B5D1B28B-8E8C-4E86-9DB2-FBC1E4F2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64" y="1364654"/>
            <a:ext cx="6268059" cy="264746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DB0ACA34-308A-4287-BAE5-5B38EFC8FCB8}"/>
              </a:ext>
            </a:extLst>
          </p:cNvPr>
          <p:cNvSpPr/>
          <p:nvPr/>
        </p:nvSpPr>
        <p:spPr>
          <a:xfrm>
            <a:off x="8330184" y="1451532"/>
            <a:ext cx="29379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Потому что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setState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это асинхронная функция состояния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в обоих случаях будет одинаковым.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>
                <a:solidFill>
                  <a:srgbClr val="111111"/>
                </a:solidFill>
                <a:latin typeface="-apple-system"/>
              </a:rPr>
              <a:t>this.state.counter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будет равен 1 и мы получим: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D2504D35-D28F-48FA-BE4F-D6915D439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864" y="4130433"/>
            <a:ext cx="5915851" cy="8192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E4EB0D33-BF01-4D8A-BA5B-188621A80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698" y="5491001"/>
            <a:ext cx="8726118" cy="7716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BDB87A18-B1DB-4201-A5DE-0F5AEE543551}"/>
              </a:ext>
            </a:extLst>
          </p:cNvPr>
          <p:cNvSpPr/>
          <p:nvPr/>
        </p:nvSpPr>
        <p:spPr>
          <a:xfrm>
            <a:off x="8330184" y="3665607"/>
            <a:ext cx="3255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Для того, что бы это избежать можно использовать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setState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callback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который получает как аргумент прошлое состояние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24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24" y="800123"/>
            <a:ext cx="10344350" cy="548640"/>
          </a:xfrm>
        </p:spPr>
        <p:txBody>
          <a:bodyPr rtlCol="0"/>
          <a:lstStyle/>
          <a:p>
            <a:pPr algn="ctr" fontAlgn="base"/>
            <a:r>
              <a:rPr lang="ru-RU" sz="2800" dirty="0"/>
              <a:t>Не используют вспомогательные классы или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F96F6176-0A77-44C3-A3F0-B878231906A1}"/>
              </a:ext>
            </a:extLst>
          </p:cNvPr>
          <p:cNvSpPr/>
          <p:nvPr/>
        </p:nvSpPr>
        <p:spPr>
          <a:xfrm>
            <a:off x="1054444" y="1791784"/>
            <a:ext cx="99519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  <a:t>В дополнение к повторно используемым компонентам, у нас также есть функции многократного использования.</a:t>
            </a:r>
          </a:p>
          <a:p>
            <a:pPr fontAlgn="base"/>
            <a: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  <a:t>Этот функционал часто жестко запрограммирован на основе компонент-компонент, что приводит к неэффективному и противоречивому поведению между аналогичными компонентами.</a:t>
            </a:r>
          </a:p>
          <a:p>
            <a:pPr fontAlgn="base"/>
            <a: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  <a:t>Все компоненты контейнера содержат логику для захвата ресурса, сохранения его в состояние и управления ошибками.</a:t>
            </a:r>
            <a:b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</a:br>
            <a: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  <a:t>В большинстве случаев это поведение одинаково для разных компонентов контейнера, но оно может быть непоследовательным, если не записано должным образом.</a:t>
            </a:r>
          </a:p>
          <a:p>
            <a:pPr fontAlgn="base"/>
            <a: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  <a:t>Если мы извлечем это поведение во вспомогательный класс или функцию, мы сможем повторно использовать ту же логику для вызовов API, состояния установки и обработки ошибок.</a:t>
            </a:r>
            <a:endParaRPr lang="ru-RU" sz="2400" b="0" i="0" dirty="0">
              <a:solidFill>
                <a:srgbClr val="2A37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24" y="800123"/>
            <a:ext cx="10344350" cy="548640"/>
          </a:xfrm>
        </p:spPr>
        <p:txBody>
          <a:bodyPr rtlCol="0"/>
          <a:lstStyle/>
          <a:p>
            <a:pPr algn="ctr" fontAlgn="base"/>
            <a:r>
              <a:rPr lang="ru-RU" sz="2800" dirty="0"/>
              <a:t>Не используют вспомогательные классы или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F96F6176-0A77-44C3-A3F0-B878231906A1}"/>
              </a:ext>
            </a:extLst>
          </p:cNvPr>
          <p:cNvSpPr/>
          <p:nvPr/>
        </p:nvSpPr>
        <p:spPr>
          <a:xfrm>
            <a:off x="1005016" y="1791784"/>
            <a:ext cx="1000141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  <a:t>В дополнение к повторно используемым компонентам, у нас также есть функции многократного использования.</a:t>
            </a:r>
          </a:p>
          <a:p>
            <a:pPr fontAlgn="base"/>
            <a: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  <a:t>Этот функционал часто жестко запрограммирован на основе компонент-компонент, что приводит к неэффективному и противоречивому поведению между аналогичными компонентами.</a:t>
            </a:r>
          </a:p>
          <a:p>
            <a:pPr fontAlgn="base"/>
            <a: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  <a:t>Все компоненты контейнера содержат логику для захвата ресурса, сохранения его в состояние и управления ошибками.</a:t>
            </a:r>
            <a:b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  <a:t>В </a:t>
            </a:r>
            <a:r>
              <a:rPr lang="ru-RU" sz="2400" dirty="0">
                <a:solidFill>
                  <a:srgbClr val="2A3744"/>
                </a:solidFill>
                <a:latin typeface="Arial" panose="020B0604020202020204" pitchFamily="34" charset="0"/>
              </a:rPr>
              <a:t>большинстве</a:t>
            </a:r>
            <a: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  <a:t> случаев это поведение одинаково для разных компонентов контейнера, но оно может быть непоследовательным, если не записано должным образом.</a:t>
            </a:r>
          </a:p>
          <a:p>
            <a:pPr fontAlgn="base"/>
            <a:r>
              <a:rPr lang="ru-RU" dirty="0">
                <a:solidFill>
                  <a:srgbClr val="2A3744"/>
                </a:solidFill>
                <a:latin typeface="Arial" panose="020B0604020202020204" pitchFamily="34" charset="0"/>
              </a:rPr>
              <a:t>Если мы извлечем это поведение во вспомогательный класс или функцию, мы сможем повторно использовать ту же логику для вызовов API, состояния установки и обработки ошибок.</a:t>
            </a:r>
            <a:endParaRPr lang="ru-RU" b="0" i="0" dirty="0">
              <a:solidFill>
                <a:srgbClr val="2A37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9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24" y="800123"/>
            <a:ext cx="10344350" cy="548640"/>
          </a:xfrm>
        </p:spPr>
        <p:txBody>
          <a:bodyPr rtlCol="0"/>
          <a:lstStyle/>
          <a:p>
            <a:pPr algn="ctr" fontAlgn="base"/>
            <a:r>
              <a:rPr lang="ru-RU" sz="2800" dirty="0"/>
              <a:t>состояние без прямой мутации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0D5E9100-C23B-40D0-B796-2827F30BA0AC}"/>
              </a:ext>
            </a:extLst>
          </p:cNvPr>
          <p:cNvSpPr/>
          <p:nvPr/>
        </p:nvSpPr>
        <p:spPr>
          <a:xfrm>
            <a:off x="1775381" y="1492733"/>
            <a:ext cx="9537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Мутация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это очень большая ошибка. Неконтролируемая мутация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приведет к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необнаруживаемым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багам и, как следствие, к большим проблемам.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EDEA492-CD09-4BC2-B09E-8D719F09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49" y="2406429"/>
            <a:ext cx="6896452" cy="3214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24F38E8A-A5A1-4F49-880D-ED888D05FA70}"/>
              </a:ext>
            </a:extLst>
          </p:cNvPr>
          <p:cNvSpPr/>
          <p:nvPr/>
        </p:nvSpPr>
        <p:spPr>
          <a:xfrm>
            <a:off x="8097623" y="2859393"/>
            <a:ext cx="3315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Использование </a:t>
            </a:r>
            <a:r>
              <a:rPr lang="ru-RU" dirty="0" err="1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immutable-js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, как библиотеку, которая добавляет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иммутабельные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структуры. И их вы можете использовать с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Redux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MobX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/Любой библиотекой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менеджмента.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E51EAF6-A8F9-479F-9C07-7FA201EEAFAD}"/>
              </a:ext>
            </a:extLst>
          </p:cNvPr>
          <p:cNvSpPr/>
          <p:nvPr/>
        </p:nvSpPr>
        <p:spPr>
          <a:xfrm>
            <a:off x="974928" y="5716266"/>
            <a:ext cx="7471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Так же вы можете использовать </a:t>
            </a:r>
            <a:r>
              <a:rPr lang="ru-RU" dirty="0" err="1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deepClone</a:t>
            </a:r>
            <a:r>
              <a:rPr lang="ru-RU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из</a:t>
            </a:r>
            <a:r>
              <a:rPr lang="ru-RU" dirty="0">
                <a:solidFill>
                  <a:srgbClr val="0563C1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RU" dirty="0" err="1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lodash</a:t>
            </a:r>
            <a:r>
              <a:rPr lang="ru-RU" dirty="0">
                <a:latin typeface="-apple-system"/>
              </a:rPr>
              <a:t> 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для клонирования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state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и последующей мутации клона или использовать новую фичу JS — деструкцию (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destructuring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583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072_TF67061901_Win32" id="{878D82A9-0061-4931-86F1-4247D1E54556}" vid="{F85D65B8-8B12-4324-AEA5-FEBE9C22652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Научное открытие</Template>
  <TotalTime>52</TotalTime>
  <Words>611</Words>
  <Application>Microsoft Office PowerPoint</Application>
  <PresentationFormat>Широкоэкранный</PresentationFormat>
  <Paragraphs>45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Daytona Condensed Light</vt:lpstr>
      <vt:lpstr>Posterama</vt:lpstr>
      <vt:lpstr>Roboto</vt:lpstr>
      <vt:lpstr>Тема Office</vt:lpstr>
      <vt:lpstr>Ошибки при работе c React state</vt:lpstr>
      <vt:lpstr>Состояние. Управление компонентами-классами</vt:lpstr>
      <vt:lpstr>Презентация PowerPoint</vt:lpstr>
      <vt:lpstr>Изменение состояния напрямую</vt:lpstr>
      <vt:lpstr>setState является асинхронным</vt:lpstr>
      <vt:lpstr>Нет доступа в установленном состоянии</vt:lpstr>
      <vt:lpstr>Не используют вспомогательные классы или функции</vt:lpstr>
      <vt:lpstr>Не используют вспомогательные классы или функции</vt:lpstr>
      <vt:lpstr>состояние без прямой мутации</vt:lpstr>
      <vt:lpstr>Спасибо!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Ошибки при работе c React state</dc:title>
  <dc:creator>375298347339</dc:creator>
  <cp:lastModifiedBy>Teta</cp:lastModifiedBy>
  <cp:revision>3</cp:revision>
  <dcterms:created xsi:type="dcterms:W3CDTF">2023-02-13T14:58:47Z</dcterms:created>
  <dcterms:modified xsi:type="dcterms:W3CDTF">2023-02-28T07:10:22Z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