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58" r:id="rId5"/>
    <p:sldId id="259" r:id="rId6"/>
    <p:sldId id="260" r:id="rId7"/>
    <p:sldId id="289" r:id="rId8"/>
    <p:sldId id="261" r:id="rId9"/>
    <p:sldId id="262" r:id="rId10"/>
    <p:sldId id="284" r:id="rId11"/>
    <p:sldId id="285" r:id="rId12"/>
    <p:sldId id="263" r:id="rId13"/>
    <p:sldId id="264" r:id="rId14"/>
    <p:sldId id="265" r:id="rId15"/>
    <p:sldId id="266" r:id="rId16"/>
    <p:sldId id="267" r:id="rId17"/>
    <p:sldId id="268" r:id="rId18"/>
    <p:sldId id="269" r:id="rId19"/>
    <p:sldId id="286" r:id="rId20"/>
    <p:sldId id="287" r:id="rId21"/>
    <p:sldId id="270" r:id="rId22"/>
    <p:sldId id="271" r:id="rId23"/>
    <p:sldId id="272" r:id="rId24"/>
    <p:sldId id="273" r:id="rId25"/>
    <p:sldId id="274" r:id="rId26"/>
    <p:sldId id="275" r:id="rId27"/>
    <p:sldId id="276" r:id="rId28"/>
    <p:sldId id="279" r:id="rId29"/>
    <p:sldId id="277" r:id="rId30"/>
    <p:sldId id="278" r:id="rId31"/>
    <p:sldId id="280" r:id="rId32"/>
    <p:sldId id="281" r:id="rId33"/>
    <p:sldId id="283"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smtClean="0"/>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DC391CD-3CFF-4C05-9543-701C8936907F}" type="datetimeFigureOut">
              <a:rPr lang="ru-RU" smtClean="0"/>
              <a:t>09.03.2023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64274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C391CD-3CFF-4C05-9543-701C8936907F}" type="datetimeFigureOut">
              <a:rPr lang="ru-RU" smtClean="0"/>
              <a:t>09.03.2023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299404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DC391CD-3CFF-4C05-9543-701C8936907F}" type="datetimeFigureOut">
              <a:rPr lang="ru-RU" smtClean="0"/>
              <a:t>09.03.2023</a:t>
            </a:fld>
            <a:endParaRPr lang="ru-RU"/>
          </a:p>
        </p:txBody>
      </p:sp>
      <p:sp>
        <p:nvSpPr>
          <p:cNvPr id="5" name="Footer Placeholder 4"/>
          <p:cNvSpPr>
            <a:spLocks noGrp="1"/>
          </p:cNvSpPr>
          <p:nvPr>
            <p:ph type="ftr" sz="quarter" idx="11"/>
          </p:nvPr>
        </p:nvSpPr>
        <p:spPr>
          <a:xfrm>
            <a:off x="3776135" y="6422854"/>
            <a:ext cx="4279669" cy="365125"/>
          </a:xfrm>
        </p:spPr>
        <p:txBody>
          <a:bodyPr/>
          <a:lstStyle/>
          <a:p>
            <a:endParaRPr lang="ru-RU"/>
          </a:p>
        </p:txBody>
      </p:sp>
      <p:sp>
        <p:nvSpPr>
          <p:cNvPr id="6" name="Slide Number Placeholder 5"/>
          <p:cNvSpPr>
            <a:spLocks noGrp="1"/>
          </p:cNvSpPr>
          <p:nvPr>
            <p:ph type="sldNum" sz="quarter" idx="12"/>
          </p:nvPr>
        </p:nvSpPr>
        <p:spPr>
          <a:xfrm>
            <a:off x="8073048" y="6422854"/>
            <a:ext cx="879759" cy="365125"/>
          </a:xfrm>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0099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C391CD-3CFF-4C05-9543-701C8936907F}" type="datetimeFigureOut">
              <a:rPr lang="ru-RU" smtClean="0"/>
              <a:t>09.03.2023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42071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0DC391CD-3CFF-4C05-9543-701C8936907F}" type="datetimeFigureOut">
              <a:rPr lang="ru-RU" smtClean="0"/>
              <a:t>09.03.2023</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A0B69DE-B794-418C-9180-5649086599A6}" type="slidenum">
              <a:rPr lang="ru-RU" smtClean="0"/>
              <a:t>‹#›</a:t>
            </a:fld>
            <a:endParaRPr lang="ru-RU"/>
          </a:p>
        </p:txBody>
      </p:sp>
    </p:spTree>
    <p:extLst>
      <p:ext uri="{BB962C8B-B14F-4D97-AF65-F5344CB8AC3E}">
        <p14:creationId xmlns:p14="http://schemas.microsoft.com/office/powerpoint/2010/main" val="36840938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DC391CD-3CFF-4C05-9543-701C8936907F}" type="datetimeFigureOut">
              <a:rPr lang="ru-RU" smtClean="0"/>
              <a:t>09.03.2023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247450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DC391CD-3CFF-4C05-9543-701C8936907F}" type="datetimeFigureOut">
              <a:rPr lang="ru-RU" smtClean="0"/>
              <a:t>09.03.2023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4254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DC391CD-3CFF-4C05-9543-701C8936907F}" type="datetimeFigureOut">
              <a:rPr lang="ru-RU" smtClean="0"/>
              <a:t>09.03.2023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70430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391CD-3CFF-4C05-9543-701C8936907F}" type="datetimeFigureOut">
              <a:rPr lang="ru-RU" smtClean="0"/>
              <a:t>09.03.2023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71430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C391CD-3CFF-4C05-9543-701C8936907F}" type="datetimeFigureOut">
              <a:rPr lang="ru-RU" smtClean="0"/>
              <a:t>09.03.2023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11520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C391CD-3CFF-4C05-9543-701C8936907F}" type="datetimeFigureOut">
              <a:rPr lang="ru-RU" smtClean="0"/>
              <a:t>09.03.2023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0B69DE-B794-418C-9180-5649086599A6}" type="slidenum">
              <a:rPr lang="ru-RU" smtClean="0"/>
              <a:t>‹#›</a:t>
            </a:fld>
            <a:endParaRPr lang="ru-RU"/>
          </a:p>
        </p:txBody>
      </p:sp>
    </p:spTree>
    <p:extLst>
      <p:ext uri="{BB962C8B-B14F-4D97-AF65-F5344CB8AC3E}">
        <p14:creationId xmlns:p14="http://schemas.microsoft.com/office/powerpoint/2010/main" val="99580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DC391CD-3CFF-4C05-9543-701C8936907F}" type="datetimeFigureOut">
              <a:rPr lang="ru-RU" smtClean="0"/>
              <a:t>09.03.2023</a:t>
            </a:fld>
            <a:endParaRPr lang="ru-RU"/>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ru-RU"/>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A0B69DE-B794-418C-9180-5649086599A6}" type="slidenum">
              <a:rPr lang="ru-RU" smtClean="0"/>
              <a:t>‹#›</a:t>
            </a:fld>
            <a:endParaRPr lang="ru-RU"/>
          </a:p>
        </p:txBody>
      </p:sp>
    </p:spTree>
    <p:extLst>
      <p:ext uri="{BB962C8B-B14F-4D97-AF65-F5344CB8AC3E}">
        <p14:creationId xmlns:p14="http://schemas.microsoft.com/office/powerpoint/2010/main" val="4246853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latin typeface="Times New Roman" panose="02020603050405020304" pitchFamily="18" charset="0"/>
                <a:cs typeface="Times New Roman" panose="02020603050405020304" pitchFamily="18" charset="0"/>
              </a:rPr>
              <a:t>Про хуки</a:t>
            </a:r>
            <a:endParaRPr lang="ru-RU" dirty="0">
              <a:latin typeface="Times New Roman" panose="02020603050405020304" pitchFamily="18" charset="0"/>
              <a:cs typeface="Times New Roman" panose="02020603050405020304" pitchFamily="18" charset="0"/>
            </a:endParaRPr>
          </a:p>
        </p:txBody>
      </p:sp>
      <p:sp>
        <p:nvSpPr>
          <p:cNvPr id="4" name="Подзаголовок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5402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pPr marL="0" indent="0" algn="just">
              <a:buNone/>
            </a:pPr>
            <a:r>
              <a:rPr lang="ru-RU" sz="3200" b="1" dirty="0" smtClean="0">
                <a:latin typeface="Times New Roman" panose="02020603050405020304" pitchFamily="18" charset="0"/>
                <a:cs typeface="Times New Roman" panose="02020603050405020304" pitchFamily="18" charset="0"/>
              </a:rPr>
              <a:t>Какие </a:t>
            </a:r>
            <a:r>
              <a:rPr lang="ru-RU" sz="3200" b="1" dirty="0">
                <a:latin typeface="Times New Roman" panose="02020603050405020304" pitchFamily="18" charset="0"/>
                <a:cs typeface="Times New Roman" panose="02020603050405020304" pitchFamily="18" charset="0"/>
              </a:rPr>
              <a:t>аргументы передавать </a:t>
            </a:r>
            <a:r>
              <a:rPr lang="ru-RU" sz="3200" b="1" dirty="0" err="1">
                <a:latin typeface="Times New Roman" panose="02020603050405020304" pitchFamily="18" charset="0"/>
                <a:cs typeface="Times New Roman" panose="02020603050405020304" pitchFamily="18" charset="0"/>
              </a:rPr>
              <a:t>useState</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Единственный аргумент </a:t>
            </a:r>
            <a:r>
              <a:rPr lang="ru-RU" sz="3200" dirty="0" err="1">
                <a:latin typeface="Times New Roman" panose="02020603050405020304" pitchFamily="18" charset="0"/>
                <a:cs typeface="Times New Roman" panose="02020603050405020304" pitchFamily="18" charset="0"/>
              </a:rPr>
              <a:t>useState</a:t>
            </a:r>
            <a:r>
              <a:rPr lang="ru-RU" sz="3200" dirty="0">
                <a:latin typeface="Times New Roman" panose="02020603050405020304" pitchFamily="18" charset="0"/>
                <a:cs typeface="Times New Roman" panose="02020603050405020304" pitchFamily="18" charset="0"/>
              </a:rPr>
              <a:t> — это исходное состояние. В отличие от случая с классами, состояние может быть и не объектом, а строкой или числом, если нам так удобно. Поскольку в нашем примере отслеживается количество сделанных </a:t>
            </a:r>
            <a:r>
              <a:rPr lang="ru-RU" sz="3200" dirty="0" smtClean="0">
                <a:latin typeface="Times New Roman" panose="02020603050405020304" pitchFamily="18" charset="0"/>
                <a:cs typeface="Times New Roman" panose="02020603050405020304" pitchFamily="18" charset="0"/>
              </a:rPr>
              <a:t>пользователем </a:t>
            </a:r>
            <a:r>
              <a:rPr lang="ru-RU" sz="3200" dirty="0">
                <a:latin typeface="Times New Roman" panose="02020603050405020304" pitchFamily="18" charset="0"/>
                <a:cs typeface="Times New Roman" panose="02020603050405020304" pitchFamily="18" charset="0"/>
              </a:rPr>
              <a:t>кликов, мы передаём 0</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в качестве исходного значения переменной</a:t>
            </a:r>
            <a:r>
              <a:rPr lang="ru-RU"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5537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pPr marL="0" indent="0" algn="just">
              <a:buNone/>
            </a:pPr>
            <a:r>
              <a:rPr lang="ru-RU" sz="3600" b="1" dirty="0" smtClean="0">
                <a:latin typeface="Times New Roman" panose="02020603050405020304" pitchFamily="18" charset="0"/>
                <a:cs typeface="Times New Roman" panose="02020603050405020304" pitchFamily="18" charset="0"/>
              </a:rPr>
              <a:t>Что </a:t>
            </a:r>
            <a:r>
              <a:rPr lang="ru-RU" sz="3600" b="1" dirty="0">
                <a:latin typeface="Times New Roman" panose="02020603050405020304" pitchFamily="18" charset="0"/>
                <a:cs typeface="Times New Roman" panose="02020603050405020304" pitchFamily="18" charset="0"/>
              </a:rPr>
              <a:t>возвращается из </a:t>
            </a:r>
            <a:r>
              <a:rPr lang="ru-RU" sz="3600" b="1" dirty="0" err="1">
                <a:latin typeface="Times New Roman" panose="02020603050405020304" pitchFamily="18" charset="0"/>
                <a:cs typeface="Times New Roman" panose="02020603050405020304" pitchFamily="18" charset="0"/>
              </a:rPr>
              <a:t>useState</a:t>
            </a:r>
            <a:r>
              <a:rPr lang="ru-RU" sz="3600" b="1" dirty="0">
                <a:latin typeface="Times New Roman" panose="02020603050405020304" pitchFamily="18" charset="0"/>
                <a:cs typeface="Times New Roman" panose="02020603050405020304" pitchFamily="18" charset="0"/>
              </a:rPr>
              <a:t>? </a:t>
            </a:r>
            <a:r>
              <a:rPr lang="ru-RU" sz="3600" dirty="0">
                <a:latin typeface="Times New Roman" panose="02020603050405020304" pitchFamily="18" charset="0"/>
                <a:cs typeface="Times New Roman" panose="02020603050405020304" pitchFamily="18" charset="0"/>
              </a:rPr>
              <a:t>Вызов </a:t>
            </a:r>
            <a:r>
              <a:rPr lang="ru-RU" sz="3600" dirty="0" err="1">
                <a:latin typeface="Times New Roman" panose="02020603050405020304" pitchFamily="18" charset="0"/>
                <a:cs typeface="Times New Roman" panose="02020603050405020304" pitchFamily="18" charset="0"/>
              </a:rPr>
              <a:t>useState</a:t>
            </a:r>
            <a:r>
              <a:rPr lang="ru-RU" sz="3600" dirty="0">
                <a:latin typeface="Times New Roman" panose="02020603050405020304" pitchFamily="18" charset="0"/>
                <a:cs typeface="Times New Roman" panose="02020603050405020304" pitchFamily="18" charset="0"/>
              </a:rPr>
              <a:t> вернёт пару значений: текущее состояние и функцию, обновляющую состояние. Поэтому мы пишем </a:t>
            </a:r>
            <a:r>
              <a:rPr lang="ru-RU" sz="3600" dirty="0" err="1">
                <a:latin typeface="Times New Roman" panose="02020603050405020304" pitchFamily="18" charset="0"/>
                <a:cs typeface="Times New Roman" panose="02020603050405020304" pitchFamily="18" charset="0"/>
              </a:rPr>
              <a:t>const</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count</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setCount</a:t>
            </a:r>
            <a:r>
              <a:rPr lang="ru-RU" sz="3600" dirty="0">
                <a:latin typeface="Times New Roman" panose="02020603050405020304" pitchFamily="18" charset="0"/>
                <a:cs typeface="Times New Roman" panose="02020603050405020304" pitchFamily="18" charset="0"/>
              </a:rPr>
              <a:t>] = </a:t>
            </a:r>
            <a:r>
              <a:rPr lang="ru-RU" sz="3600" dirty="0" err="1">
                <a:latin typeface="Times New Roman" panose="02020603050405020304" pitchFamily="18" charset="0"/>
                <a:cs typeface="Times New Roman" panose="02020603050405020304" pitchFamily="18" charset="0"/>
              </a:rPr>
              <a:t>useState</a:t>
            </a:r>
            <a:r>
              <a:rPr lang="ru-RU"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ru-RU" sz="3600" dirty="0" smtClean="0">
                <a:latin typeface="Times New Roman" panose="02020603050405020304" pitchFamily="18" charset="0"/>
                <a:cs typeface="Times New Roman" panose="02020603050405020304" pitchFamily="18" charset="0"/>
              </a:rPr>
              <a:t>Это </a:t>
            </a:r>
            <a:r>
              <a:rPr lang="ru-RU" sz="3600" dirty="0">
                <a:latin typeface="Times New Roman" panose="02020603050405020304" pitchFamily="18" charset="0"/>
                <a:cs typeface="Times New Roman" panose="02020603050405020304" pitchFamily="18" charset="0"/>
              </a:rPr>
              <a:t>похоже на </a:t>
            </a:r>
            <a:r>
              <a:rPr lang="ru-RU" sz="3600" dirty="0" err="1">
                <a:latin typeface="Times New Roman" panose="02020603050405020304" pitchFamily="18" charset="0"/>
                <a:cs typeface="Times New Roman" panose="02020603050405020304" pitchFamily="18" charset="0"/>
              </a:rPr>
              <a:t>this.state.count</a:t>
            </a:r>
            <a:r>
              <a:rPr lang="ru-RU" sz="3600" dirty="0">
                <a:latin typeface="Times New Roman" panose="02020603050405020304" pitchFamily="18" charset="0"/>
                <a:cs typeface="Times New Roman" panose="02020603050405020304" pitchFamily="18" charset="0"/>
              </a:rPr>
              <a:t> и </a:t>
            </a:r>
            <a:r>
              <a:rPr lang="ru-RU" sz="3600" dirty="0" err="1">
                <a:latin typeface="Times New Roman" panose="02020603050405020304" pitchFamily="18" charset="0"/>
                <a:cs typeface="Times New Roman" panose="02020603050405020304" pitchFamily="18" charset="0"/>
              </a:rPr>
              <a:t>this.setState</a:t>
            </a:r>
            <a:r>
              <a:rPr lang="ru-RU" sz="3600" dirty="0">
                <a:latin typeface="Times New Roman" panose="02020603050405020304" pitchFamily="18" charset="0"/>
                <a:cs typeface="Times New Roman" panose="02020603050405020304" pitchFamily="18" charset="0"/>
              </a:rPr>
              <a:t> в классах, с той лишь разницей, что сейчас мы принимаем их сразу в паре.</a:t>
            </a:r>
          </a:p>
        </p:txBody>
      </p:sp>
    </p:spTree>
    <p:extLst>
      <p:ext uri="{BB962C8B-B14F-4D97-AF65-F5344CB8AC3E}">
        <p14:creationId xmlns:p14="http://schemas.microsoft.com/office/powerpoint/2010/main" val="2239154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состояния</a:t>
            </a:r>
            <a:endParaRPr lang="ru-RU" dirty="0"/>
          </a:p>
        </p:txBody>
      </p:sp>
      <p:sp>
        <p:nvSpPr>
          <p:cNvPr id="3" name="Объект 2"/>
          <p:cNvSpPr>
            <a:spLocks noGrp="1"/>
          </p:cNvSpPr>
          <p:nvPr>
            <p:ph idx="1"/>
          </p:nvPr>
        </p:nvSpPr>
        <p:spPr/>
        <p:txBody>
          <a:bodyPr/>
          <a:lstStyle/>
          <a:p>
            <a:pPr marL="0" indent="0" algn="just">
              <a:buNone/>
            </a:pPr>
            <a:r>
              <a:rPr lang="ru-RU" dirty="0" smtClean="0">
                <a:latin typeface="Times New Roman" panose="02020603050405020304" pitchFamily="18" charset="0"/>
                <a:cs typeface="Times New Roman" panose="02020603050405020304" pitchFamily="18" charset="0"/>
              </a:rPr>
              <a:t>Мы объявляем переменную состояния </a:t>
            </a:r>
            <a:r>
              <a:rPr lang="ru-RU" dirty="0" err="1" smtClean="0">
                <a:latin typeface="Times New Roman" panose="02020603050405020304" pitchFamily="18" charset="0"/>
                <a:cs typeface="Times New Roman" panose="02020603050405020304" pitchFamily="18" charset="0"/>
              </a:rPr>
              <a:t>count</a:t>
            </a:r>
            <a:r>
              <a:rPr lang="ru-RU" dirty="0" smtClean="0">
                <a:latin typeface="Times New Roman" panose="02020603050405020304" pitchFamily="18" charset="0"/>
                <a:cs typeface="Times New Roman" panose="02020603050405020304" pitchFamily="18" charset="0"/>
              </a:rPr>
              <a:t> и устанавливаем ей значение 0. </a:t>
            </a:r>
            <a:r>
              <a:rPr lang="ru-RU" dirty="0" err="1" smtClean="0">
                <a:latin typeface="Times New Roman" panose="02020603050405020304" pitchFamily="18" charset="0"/>
                <a:cs typeface="Times New Roman" panose="02020603050405020304" pitchFamily="18" charset="0"/>
              </a:rPr>
              <a:t>React</a:t>
            </a:r>
            <a:r>
              <a:rPr lang="ru-RU" dirty="0" smtClean="0">
                <a:latin typeface="Times New Roman" panose="02020603050405020304" pitchFamily="18" charset="0"/>
                <a:cs typeface="Times New Roman" panose="02020603050405020304" pitchFamily="18" charset="0"/>
              </a:rPr>
              <a:t> будет помнить текущее (наиболее свежее) значение между рендерингами и передавать его нашей функции. Если мы захотим изменить </a:t>
            </a:r>
            <a:r>
              <a:rPr lang="ru-RU" dirty="0" err="1" smtClean="0">
                <a:latin typeface="Times New Roman" panose="02020603050405020304" pitchFamily="18" charset="0"/>
                <a:cs typeface="Times New Roman" panose="02020603050405020304" pitchFamily="18" charset="0"/>
              </a:rPr>
              <a:t>count</a:t>
            </a:r>
            <a:r>
              <a:rPr lang="ru-RU" dirty="0" smtClean="0">
                <a:latin typeface="Times New Roman" panose="02020603050405020304" pitchFamily="18" charset="0"/>
                <a:cs typeface="Times New Roman" panose="02020603050405020304" pitchFamily="18" charset="0"/>
              </a:rPr>
              <a:t>, мы вызовем </a:t>
            </a:r>
            <a:r>
              <a:rPr lang="ru-RU" dirty="0" err="1" smtClean="0">
                <a:latin typeface="Times New Roman" panose="02020603050405020304" pitchFamily="18" charset="0"/>
                <a:cs typeface="Times New Roman" panose="02020603050405020304" pitchFamily="18" charset="0"/>
              </a:rPr>
              <a:t>setCount</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Чтобы </a:t>
            </a:r>
            <a:r>
              <a:rPr lang="ru-RU" dirty="0">
                <a:latin typeface="Times New Roman" panose="02020603050405020304" pitchFamily="18" charset="0"/>
                <a:cs typeface="Times New Roman" panose="02020603050405020304" pitchFamily="18" charset="0"/>
              </a:rPr>
              <a:t> отобразить текущее </a:t>
            </a:r>
            <a:r>
              <a:rPr lang="ru-RU" dirty="0" smtClean="0">
                <a:latin typeface="Times New Roman" panose="02020603050405020304" pitchFamily="18" charset="0"/>
                <a:cs typeface="Times New Roman" panose="02020603050405020304" pitchFamily="18" charset="0"/>
              </a:rPr>
              <a:t>состояние</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необходимо использовать переменную </a:t>
            </a:r>
            <a:r>
              <a:rPr lang="en-US" dirty="0" smtClean="0">
                <a:latin typeface="Times New Roman" panose="02020603050405020304" pitchFamily="18" charset="0"/>
                <a:cs typeface="Times New Roman" panose="02020603050405020304" pitchFamily="18" charset="0"/>
              </a:rPr>
              <a:t>count </a:t>
            </a:r>
            <a:r>
              <a:rPr lang="ru-RU" dirty="0" smtClean="0">
                <a:latin typeface="Times New Roman" panose="02020603050405020304" pitchFamily="18" charset="0"/>
                <a:cs typeface="Times New Roman" panose="02020603050405020304" pitchFamily="18" charset="0"/>
              </a:rPr>
              <a:t>напрямую</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Для обновления состояния</a:t>
            </a:r>
            <a:r>
              <a:rPr lang="en-US" dirty="0" smtClean="0">
                <a:latin typeface="Times New Roman" panose="02020603050405020304" pitchFamily="18" charset="0"/>
                <a:cs typeface="Times New Roman" panose="02020603050405020304" pitchFamily="18" charset="0"/>
              </a:rPr>
              <a:t> count</a:t>
            </a:r>
            <a:r>
              <a:rPr lang="ru-RU" dirty="0" smtClean="0">
                <a:latin typeface="Times New Roman" panose="02020603050405020304" pitchFamily="18" charset="0"/>
                <a:cs typeface="Times New Roman" panose="02020603050405020304" pitchFamily="18" charset="0"/>
              </a:rPr>
              <a:t> используется код</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315213" y="4245610"/>
            <a:ext cx="4870013" cy="421281"/>
          </a:xfrm>
          <a:prstGeom prst="rect">
            <a:avLst/>
          </a:prstGeom>
        </p:spPr>
      </p:pic>
      <p:pic>
        <p:nvPicPr>
          <p:cNvPr id="5" name="Рисунок 4"/>
          <p:cNvPicPr>
            <a:picLocks noChangeAspect="1"/>
          </p:cNvPicPr>
          <p:nvPr/>
        </p:nvPicPr>
        <p:blipFill>
          <a:blip r:embed="rId3"/>
          <a:stretch>
            <a:fillRect/>
          </a:stretch>
        </p:blipFill>
        <p:spPr>
          <a:xfrm>
            <a:off x="1315214" y="5210888"/>
            <a:ext cx="4871890" cy="732712"/>
          </a:xfrm>
          <a:prstGeom prst="rect">
            <a:avLst/>
          </a:prstGeom>
        </p:spPr>
      </p:pic>
    </p:spTree>
    <p:extLst>
      <p:ext uri="{BB962C8B-B14F-4D97-AF65-F5344CB8AC3E}">
        <p14:creationId xmlns:p14="http://schemas.microsoft.com/office/powerpoint/2010/main" val="886043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lgn="just">
              <a:buNone/>
            </a:pPr>
            <a:r>
              <a:rPr lang="ru-RU" b="1" dirty="0" smtClean="0">
                <a:latin typeface="Times New Roman" panose="02020603050405020304" pitchFamily="18" charset="0"/>
                <a:cs typeface="Times New Roman" panose="02020603050405020304" pitchFamily="18" charset="0"/>
              </a:rPr>
              <a:t>Что </a:t>
            </a:r>
            <a:r>
              <a:rPr lang="ru-RU" b="1" dirty="0">
                <a:latin typeface="Times New Roman" panose="02020603050405020304" pitchFamily="18" charset="0"/>
                <a:cs typeface="Times New Roman" panose="02020603050405020304" pitchFamily="18" charset="0"/>
              </a:rPr>
              <a:t>делают квадратные скобки</a:t>
            </a:r>
            <a:r>
              <a:rPr lang="ru-RU"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Вы могли обратить внимание на квадратные скобки в месте, где объявляется переменная </a:t>
            </a:r>
            <a:r>
              <a:rPr lang="ru-RU" dirty="0" smtClean="0">
                <a:latin typeface="Times New Roman" panose="02020603050405020304" pitchFamily="18" charset="0"/>
                <a:cs typeface="Times New Roman" panose="02020603050405020304" pitchFamily="18" charset="0"/>
              </a:rPr>
              <a:t>состояния</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Такой синтаксис в </a:t>
            </a:r>
            <a:r>
              <a:rPr lang="ru-RU" dirty="0" err="1">
                <a:latin typeface="Times New Roman" panose="02020603050405020304" pitchFamily="18" charset="0"/>
                <a:cs typeface="Times New Roman" panose="02020603050405020304" pitchFamily="18" charset="0"/>
              </a:rPr>
              <a:t>JavaScript</a:t>
            </a:r>
            <a:r>
              <a:rPr lang="ru-RU" dirty="0">
                <a:latin typeface="Times New Roman" panose="02020603050405020304" pitchFamily="18" charset="0"/>
                <a:cs typeface="Times New Roman" panose="02020603050405020304" pitchFamily="18" charset="0"/>
              </a:rPr>
              <a:t> называется «деструктуризацией массивов (</a:t>
            </a:r>
            <a:r>
              <a:rPr lang="ru-RU" dirty="0" err="1">
                <a:latin typeface="Times New Roman" panose="02020603050405020304" pitchFamily="18" charset="0"/>
                <a:cs typeface="Times New Roman" panose="02020603050405020304" pitchFamily="18" charset="0"/>
              </a:rPr>
              <a:t>array</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destructuring</a:t>
            </a:r>
            <a:r>
              <a:rPr lang="ru-RU" dirty="0">
                <a:latin typeface="Times New Roman" panose="02020603050405020304" pitchFamily="18" charset="0"/>
                <a:cs typeface="Times New Roman" panose="02020603050405020304" pitchFamily="18" charset="0"/>
              </a:rPr>
              <a:t>)». Он означает, что мы создаём две новые переменные, </a:t>
            </a:r>
            <a:r>
              <a:rPr lang="en-US" dirty="0" smtClean="0">
                <a:latin typeface="Times New Roman" panose="02020603050405020304" pitchFamily="18" charset="0"/>
                <a:cs typeface="Times New Roman" panose="02020603050405020304" pitchFamily="18" charset="0"/>
              </a:rPr>
              <a:t>count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ru-RU" dirty="0" err="1" smtClean="0">
                <a:latin typeface="Times New Roman" panose="02020603050405020304" pitchFamily="18" charset="0"/>
                <a:cs typeface="Times New Roman" panose="02020603050405020304" pitchFamily="18" charset="0"/>
              </a:rPr>
              <a:t>set</a:t>
            </a:r>
            <a:r>
              <a:rPr lang="en-US" dirty="0" smtClean="0">
                <a:latin typeface="Times New Roman" panose="02020603050405020304" pitchFamily="18" charset="0"/>
                <a:cs typeface="Times New Roman" panose="02020603050405020304" pitchFamily="18" charset="0"/>
              </a:rPr>
              <a:t>Count</a:t>
            </a:r>
            <a:r>
              <a:rPr lang="ru-RU" dirty="0" smtClean="0">
                <a:latin typeface="Times New Roman" panose="02020603050405020304" pitchFamily="18" charset="0"/>
                <a:cs typeface="Times New Roman" panose="02020603050405020304" pitchFamily="18" charset="0"/>
              </a:rPr>
              <a:t>. В</a:t>
            </a:r>
            <a:r>
              <a:rPr lang="en-US" dirty="0" smtClean="0">
                <a:latin typeface="Times New Roman" panose="02020603050405020304" pitchFamily="18" charset="0"/>
                <a:cs typeface="Times New Roman" panose="02020603050405020304" pitchFamily="18" charset="0"/>
              </a:rPr>
              <a:t> count </a:t>
            </a:r>
            <a:r>
              <a:rPr lang="ru-RU" dirty="0" smtClean="0">
                <a:latin typeface="Times New Roman" panose="02020603050405020304" pitchFamily="18" charset="0"/>
                <a:cs typeface="Times New Roman" panose="02020603050405020304" pitchFamily="18" charset="0"/>
              </a:rPr>
              <a:t>будет </a:t>
            </a:r>
            <a:r>
              <a:rPr lang="ru-RU" dirty="0">
                <a:latin typeface="Times New Roman" panose="02020603050405020304" pitchFamily="18" charset="0"/>
                <a:cs typeface="Times New Roman" panose="02020603050405020304" pitchFamily="18" charset="0"/>
              </a:rPr>
              <a:t>записано первое значение, вернувшееся из </a:t>
            </a:r>
            <a:r>
              <a:rPr lang="ru-RU" dirty="0" err="1">
                <a:latin typeface="Times New Roman" panose="02020603050405020304" pitchFamily="18" charset="0"/>
                <a:cs typeface="Times New Roman" panose="02020603050405020304" pitchFamily="18" charset="0"/>
              </a:rPr>
              <a:t>useState</a:t>
            </a:r>
            <a:r>
              <a:rPr lang="ru-RU" dirty="0">
                <a:latin typeface="Times New Roman" panose="02020603050405020304" pitchFamily="18" charset="0"/>
                <a:cs typeface="Times New Roman" panose="02020603050405020304" pitchFamily="18" charset="0"/>
              </a:rPr>
              <a:t>, а в </a:t>
            </a:r>
            <a:r>
              <a:rPr lang="ru-RU" dirty="0" err="1" smtClean="0">
                <a:latin typeface="Times New Roman" panose="02020603050405020304" pitchFamily="18" charset="0"/>
                <a:cs typeface="Times New Roman" panose="02020603050405020304" pitchFamily="18" charset="0"/>
              </a:rPr>
              <a:t>set</a:t>
            </a:r>
            <a:r>
              <a:rPr lang="en-US" dirty="0" smtClean="0">
                <a:latin typeface="Times New Roman" panose="02020603050405020304" pitchFamily="18" charset="0"/>
                <a:cs typeface="Times New Roman" panose="02020603050405020304" pitchFamily="18" charset="0"/>
              </a:rPr>
              <a:t>Count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второе, что равносильно такому коду:</a:t>
            </a:r>
          </a:p>
        </p:txBody>
      </p:sp>
      <p:pic>
        <p:nvPicPr>
          <p:cNvPr id="4" name="Рисунок 3"/>
          <p:cNvPicPr>
            <a:picLocks noChangeAspect="1"/>
          </p:cNvPicPr>
          <p:nvPr/>
        </p:nvPicPr>
        <p:blipFill>
          <a:blip r:embed="rId2"/>
          <a:stretch>
            <a:fillRect/>
          </a:stretch>
        </p:blipFill>
        <p:spPr>
          <a:xfrm>
            <a:off x="1318745" y="3287362"/>
            <a:ext cx="3105583" cy="219106"/>
          </a:xfrm>
          <a:prstGeom prst="rect">
            <a:avLst/>
          </a:prstGeom>
        </p:spPr>
      </p:pic>
      <p:pic>
        <p:nvPicPr>
          <p:cNvPr id="6" name="Рисунок 5"/>
          <p:cNvPicPr>
            <a:picLocks noChangeAspect="1"/>
          </p:cNvPicPr>
          <p:nvPr/>
        </p:nvPicPr>
        <p:blipFill>
          <a:blip r:embed="rId3"/>
          <a:stretch>
            <a:fillRect/>
          </a:stretch>
        </p:blipFill>
        <p:spPr>
          <a:xfrm>
            <a:off x="1318745" y="5158495"/>
            <a:ext cx="5144218" cy="647790"/>
          </a:xfrm>
          <a:prstGeom prst="rect">
            <a:avLst/>
          </a:prstGeom>
        </p:spPr>
      </p:pic>
    </p:spTree>
    <p:extLst>
      <p:ext uri="{BB962C8B-B14F-4D97-AF65-F5344CB8AC3E}">
        <p14:creationId xmlns:p14="http://schemas.microsoft.com/office/powerpoint/2010/main" val="2389644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02919" y="284176"/>
            <a:ext cx="6483217" cy="595718"/>
          </a:xfrm>
        </p:spPr>
        <p:txBody>
          <a:bodyPr>
            <a:normAutofit fontScale="90000"/>
          </a:bodyPr>
          <a:lstStyle/>
          <a:p>
            <a:r>
              <a:rPr lang="ru-RU" dirty="0" smtClean="0">
                <a:latin typeface="Times New Roman" panose="02020603050405020304" pitchFamily="18" charset="0"/>
                <a:cs typeface="Times New Roman" panose="02020603050405020304" pitchFamily="18" charset="0"/>
              </a:rPr>
              <a:t>хук </a:t>
            </a:r>
            <a:r>
              <a:rPr lang="ru-RU" dirty="0">
                <a:latin typeface="Times New Roman" panose="02020603050405020304" pitchFamily="18" charset="0"/>
                <a:cs typeface="Times New Roman" panose="02020603050405020304" pitchFamily="18" charset="0"/>
              </a:rPr>
              <a:t>эффекта</a:t>
            </a:r>
          </a:p>
        </p:txBody>
      </p:sp>
      <p:sp>
        <p:nvSpPr>
          <p:cNvPr id="3" name="Объект 2"/>
          <p:cNvSpPr>
            <a:spLocks noGrp="1"/>
          </p:cNvSpPr>
          <p:nvPr>
            <p:ph idx="1"/>
          </p:nvPr>
        </p:nvSpPr>
        <p:spPr>
          <a:xfrm>
            <a:off x="488515" y="1882284"/>
            <a:ext cx="2694632" cy="4206240"/>
          </a:xfrm>
        </p:spPr>
        <p:txBody>
          <a:bodyPr/>
          <a:lstStyle/>
          <a:p>
            <a:pPr marL="0" indent="0" algn="just">
              <a:buNone/>
            </a:pPr>
            <a:r>
              <a:rPr lang="ru-RU" i="1" dirty="0">
                <a:latin typeface="Times New Roman" panose="02020603050405020304" pitchFamily="18" charset="0"/>
                <a:cs typeface="Times New Roman" panose="02020603050405020304" pitchFamily="18" charset="0"/>
              </a:rPr>
              <a:t>Хук эффекта</a:t>
            </a:r>
            <a:r>
              <a:rPr lang="ru-RU" dirty="0">
                <a:latin typeface="Times New Roman" panose="02020603050405020304" pitchFamily="18" charset="0"/>
                <a:cs typeface="Times New Roman" panose="02020603050405020304" pitchFamily="18" charset="0"/>
              </a:rPr>
              <a:t> даёт вам возможность выполнять побочные эффекты в функциональном компоненте:</a:t>
            </a:r>
          </a:p>
        </p:txBody>
      </p:sp>
      <p:pic>
        <p:nvPicPr>
          <p:cNvPr id="4" name="Рисунок 3"/>
          <p:cNvPicPr>
            <a:picLocks noChangeAspect="1"/>
          </p:cNvPicPr>
          <p:nvPr/>
        </p:nvPicPr>
        <p:blipFill>
          <a:blip r:embed="rId2"/>
          <a:stretch>
            <a:fillRect/>
          </a:stretch>
        </p:blipFill>
        <p:spPr>
          <a:xfrm>
            <a:off x="3631721" y="1125817"/>
            <a:ext cx="7496355" cy="5665303"/>
          </a:xfrm>
          <a:prstGeom prst="rect">
            <a:avLst/>
          </a:prstGeom>
        </p:spPr>
      </p:pic>
    </p:spTree>
    <p:extLst>
      <p:ext uri="{BB962C8B-B14F-4D97-AF65-F5344CB8AC3E}">
        <p14:creationId xmlns:p14="http://schemas.microsoft.com/office/powerpoint/2010/main" val="3980744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668080" y="1856405"/>
            <a:ext cx="11590055" cy="4206240"/>
          </a:xfrm>
        </p:spPr>
        <p:txBody>
          <a:bodyPr>
            <a:noAutofit/>
          </a:bodyPr>
          <a:lstStyle/>
          <a:p>
            <a:pPr marL="0" indent="0" algn="just">
              <a:buNone/>
            </a:pPr>
            <a:r>
              <a:rPr lang="ru-RU" sz="2800" dirty="0">
                <a:latin typeface="Times New Roman" panose="02020603050405020304" pitchFamily="18" charset="0"/>
                <a:cs typeface="Times New Roman" panose="02020603050405020304" pitchFamily="18" charset="0"/>
              </a:rPr>
              <a:t>Побочными эффектами в </a:t>
            </a:r>
            <a:r>
              <a:rPr lang="ru-RU" sz="2800" dirty="0" err="1">
                <a:latin typeface="Times New Roman" panose="02020603050405020304" pitchFamily="18" charset="0"/>
                <a:cs typeface="Times New Roman" panose="02020603050405020304" pitchFamily="18" charset="0"/>
              </a:rPr>
              <a:t>React</a:t>
            </a:r>
            <a:r>
              <a:rPr lang="ru-RU" sz="2800" dirty="0">
                <a:latin typeface="Times New Roman" panose="02020603050405020304" pitchFamily="18" charset="0"/>
                <a:cs typeface="Times New Roman" panose="02020603050405020304" pitchFamily="18" charset="0"/>
              </a:rPr>
              <a:t>-компонентах могут быть: загрузка данных, оформление подписки и изменение DOM вручную. Неважно, называете ли вы эти операции «побочными эффектами» (или просто «эффектами») или нет, скорее всего вам доводилось ранее использовать их в своих компонентах</a:t>
            </a:r>
            <a:r>
              <a:rPr lang="ru-RU"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ru-RU" sz="2800" dirty="0" smtClean="0">
                <a:latin typeface="Times New Roman" panose="02020603050405020304" pitchFamily="18" charset="0"/>
                <a:cs typeface="Times New Roman" panose="02020603050405020304" pitchFamily="18" charset="0"/>
              </a:rPr>
              <a:t>Хук </a:t>
            </a:r>
            <a:r>
              <a:rPr lang="en-US" sz="2800" dirty="0" err="1" smtClean="0">
                <a:latin typeface="Times New Roman" panose="02020603050405020304" pitchFamily="18" charset="0"/>
                <a:cs typeface="Times New Roman" panose="02020603050405020304" pitchFamily="18" charset="0"/>
              </a:rPr>
              <a:t>useEffect</a:t>
            </a:r>
            <a:r>
              <a:rPr lang="en-US" sz="2800"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представляет собой совокупность методов </a:t>
            </a:r>
            <a:r>
              <a:rPr lang="en-US" sz="2800" dirty="0" err="1">
                <a:latin typeface="Times New Roman" panose="02020603050405020304" pitchFamily="18" charset="0"/>
                <a:cs typeface="Times New Roman" panose="02020603050405020304" pitchFamily="18" charset="0"/>
              </a:rPr>
              <a:t>componentDidMount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componentDidUpdate</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и </a:t>
            </a:r>
            <a:r>
              <a:rPr lang="en-US" sz="2800" dirty="0" err="1">
                <a:latin typeface="Times New Roman" panose="02020603050405020304" pitchFamily="18" charset="0"/>
                <a:cs typeface="Times New Roman" panose="02020603050405020304" pitchFamily="18" charset="0"/>
              </a:rPr>
              <a:t>componentWillUnmount</a:t>
            </a:r>
            <a:r>
              <a:rPr lang="en-US" sz="2800" dirty="0" smtClean="0">
                <a:latin typeface="Times New Roman" panose="02020603050405020304" pitchFamily="18" charset="0"/>
                <a:cs typeface="Times New Roman" panose="02020603050405020304" pitchFamily="18" charset="0"/>
              </a:rPr>
              <a:t>.</a:t>
            </a:r>
            <a:endParaRPr lang="ru-RU" sz="2800" dirty="0" smtClean="0">
              <a:latin typeface="Times New Roman" panose="02020603050405020304" pitchFamily="18" charset="0"/>
              <a:cs typeface="Times New Roman" panose="02020603050405020304" pitchFamily="18" charset="0"/>
            </a:endParaRPr>
          </a:p>
          <a:p>
            <a:pPr marL="0" indent="0" algn="just">
              <a:buNone/>
            </a:pPr>
            <a:r>
              <a:rPr lang="ru-RU" sz="2800" dirty="0">
                <a:latin typeface="Times New Roman" panose="02020603050405020304" pitchFamily="18" charset="0"/>
                <a:cs typeface="Times New Roman" panose="02020603050405020304" pitchFamily="18" charset="0"/>
              </a:rPr>
              <a:t>Существует два распространённых вида побочных эффектов в компонентах </a:t>
            </a:r>
            <a:r>
              <a:rPr lang="ru-RU" sz="2800" dirty="0" err="1">
                <a:latin typeface="Times New Roman" panose="02020603050405020304" pitchFamily="18" charset="0"/>
                <a:cs typeface="Times New Roman" panose="02020603050405020304" pitchFamily="18" charset="0"/>
              </a:rPr>
              <a:t>React</a:t>
            </a:r>
            <a:r>
              <a:rPr lang="ru-RU" sz="2800" dirty="0">
                <a:latin typeface="Times New Roman" panose="02020603050405020304" pitchFamily="18" charset="0"/>
                <a:cs typeface="Times New Roman" panose="02020603050405020304" pitchFamily="18" charset="0"/>
              </a:rPr>
              <a:t>: компоненты, которые требуют и не требуют сброса. </a:t>
            </a:r>
          </a:p>
        </p:txBody>
      </p:sp>
    </p:spTree>
    <p:extLst>
      <p:ext uri="{BB962C8B-B14F-4D97-AF65-F5344CB8AC3E}">
        <p14:creationId xmlns:p14="http://schemas.microsoft.com/office/powerpoint/2010/main" val="1099176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851770" y="1908163"/>
            <a:ext cx="11087187" cy="4206240"/>
          </a:xfrm>
        </p:spPr>
        <p:txBody>
          <a:bodyPr>
            <a:noAutofit/>
          </a:bodyPr>
          <a:lstStyle/>
          <a:p>
            <a:pPr marL="0" indent="0" algn="just">
              <a:buNone/>
            </a:pPr>
            <a:r>
              <a:rPr lang="ru-RU" sz="3200" b="1" dirty="0">
                <a:latin typeface="Times New Roman" panose="02020603050405020304" pitchFamily="18" charset="0"/>
                <a:cs typeface="Times New Roman" panose="02020603050405020304" pitchFamily="18" charset="0"/>
              </a:rPr>
              <a:t>Эффекты без сброса</a:t>
            </a:r>
          </a:p>
          <a:p>
            <a:pPr marL="0" indent="0" algn="just">
              <a:buNone/>
            </a:pPr>
            <a:r>
              <a:rPr lang="ru-RU" sz="3200" dirty="0">
                <a:latin typeface="Times New Roman" panose="02020603050405020304" pitchFamily="18" charset="0"/>
                <a:cs typeface="Times New Roman" panose="02020603050405020304" pitchFamily="18" charset="0"/>
              </a:rPr>
              <a:t>Иногда мы хотим </a:t>
            </a:r>
            <a:r>
              <a:rPr lang="ru-RU" sz="3200" b="1" dirty="0">
                <a:latin typeface="Times New Roman" panose="02020603050405020304" pitchFamily="18" charset="0"/>
                <a:cs typeface="Times New Roman" panose="02020603050405020304" pitchFamily="18" charset="0"/>
              </a:rPr>
              <a:t>выполнить дополнительный код после того, как </a:t>
            </a:r>
            <a:r>
              <a:rPr lang="ru-RU" sz="3200" b="1" dirty="0" err="1">
                <a:latin typeface="Times New Roman" panose="02020603050405020304" pitchFamily="18" charset="0"/>
                <a:cs typeface="Times New Roman" panose="02020603050405020304" pitchFamily="18" charset="0"/>
              </a:rPr>
              <a:t>React</a:t>
            </a:r>
            <a:r>
              <a:rPr lang="ru-RU" sz="3200" b="1" dirty="0">
                <a:latin typeface="Times New Roman" panose="02020603050405020304" pitchFamily="18" charset="0"/>
                <a:cs typeface="Times New Roman" panose="02020603050405020304" pitchFamily="18" charset="0"/>
              </a:rPr>
              <a:t> обновил DOM.</a:t>
            </a:r>
            <a:r>
              <a:rPr lang="ru-RU" sz="3200" dirty="0">
                <a:latin typeface="Times New Roman" panose="02020603050405020304" pitchFamily="18" charset="0"/>
                <a:cs typeface="Times New Roman" panose="02020603050405020304" pitchFamily="18" charset="0"/>
              </a:rPr>
              <a:t> Сетевые запросы, изменения DOM вручную, </a:t>
            </a:r>
            <a:r>
              <a:rPr lang="ru-RU" sz="3200" dirty="0" err="1">
                <a:latin typeface="Times New Roman" panose="02020603050405020304" pitchFamily="18" charset="0"/>
                <a:cs typeface="Times New Roman" panose="02020603050405020304" pitchFamily="18" charset="0"/>
              </a:rPr>
              <a:t>логирование</a:t>
            </a:r>
            <a:r>
              <a:rPr lang="ru-RU" sz="3200" dirty="0">
                <a:latin typeface="Times New Roman" panose="02020603050405020304" pitchFamily="18" charset="0"/>
                <a:cs typeface="Times New Roman" panose="02020603050405020304" pitchFamily="18" charset="0"/>
              </a:rPr>
              <a:t> — всё это примеры эффектов, которые не требуют сброса. После того, как мы запустили их, можно сразу забыть о них, ведь больше никаких дополнительных действий не </a:t>
            </a:r>
            <a:r>
              <a:rPr lang="ru-RU" sz="3200" dirty="0" smtClean="0">
                <a:latin typeface="Times New Roman" panose="02020603050405020304" pitchFamily="18" charset="0"/>
                <a:cs typeface="Times New Roman" panose="02020603050405020304" pitchFamily="18" charset="0"/>
              </a:rPr>
              <a:t>требуется.</a:t>
            </a:r>
            <a:endParaRPr lang="ru-RU" sz="3200" dirty="0">
              <a:latin typeface="Times New Roman" panose="02020603050405020304" pitchFamily="18" charset="0"/>
              <a:cs typeface="Times New Roman" panose="02020603050405020304" pitchFamily="18" charset="0"/>
            </a:endParaRPr>
          </a:p>
          <a:p>
            <a:pPr marL="0" indent="0">
              <a:buNone/>
            </a:pPr>
            <a:r>
              <a:rPr lang="ru-RU" sz="3200" dirty="0"/>
              <a:t/>
            </a:r>
            <a:br>
              <a:rPr lang="ru-RU" sz="3200" dirty="0"/>
            </a:br>
            <a:endParaRPr lang="ru-RU" sz="3200" dirty="0"/>
          </a:p>
        </p:txBody>
      </p:sp>
    </p:spTree>
    <p:extLst>
      <p:ext uri="{BB962C8B-B14F-4D97-AF65-F5344CB8AC3E}">
        <p14:creationId xmlns:p14="http://schemas.microsoft.com/office/powerpoint/2010/main" val="3893332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0277" y="344609"/>
            <a:ext cx="4568153" cy="983907"/>
          </a:xfrm>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1202919" y="2011680"/>
            <a:ext cx="2842870" cy="4206240"/>
          </a:xfrm>
        </p:spPr>
        <p:txBody>
          <a:bodyPr/>
          <a:lstStyle/>
          <a:p>
            <a:pPr marL="0" indent="0">
              <a:buNone/>
            </a:pPr>
            <a:r>
              <a:rPr lang="ru-RU" dirty="0">
                <a:latin typeface="Times New Roman" panose="02020603050405020304" pitchFamily="18" charset="0"/>
                <a:cs typeface="Times New Roman" panose="02020603050405020304" pitchFamily="18" charset="0"/>
              </a:rPr>
              <a:t>Мы уже рассматривали этот пример немного ранее, но давайте разберём его более подробно</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endParaRPr lang="ru-RU" dirty="0"/>
          </a:p>
        </p:txBody>
      </p:sp>
      <p:pic>
        <p:nvPicPr>
          <p:cNvPr id="4" name="Рисунок 3"/>
          <p:cNvPicPr>
            <a:picLocks noChangeAspect="1"/>
          </p:cNvPicPr>
          <p:nvPr/>
        </p:nvPicPr>
        <p:blipFill>
          <a:blip r:embed="rId2"/>
          <a:stretch>
            <a:fillRect/>
          </a:stretch>
        </p:blipFill>
        <p:spPr>
          <a:xfrm>
            <a:off x="4666472" y="1328516"/>
            <a:ext cx="7065451" cy="5529484"/>
          </a:xfrm>
          <a:prstGeom prst="rect">
            <a:avLst/>
          </a:prstGeom>
        </p:spPr>
      </p:pic>
    </p:spTree>
    <p:extLst>
      <p:ext uri="{BB962C8B-B14F-4D97-AF65-F5344CB8AC3E}">
        <p14:creationId xmlns:p14="http://schemas.microsoft.com/office/powerpoint/2010/main" val="2582411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726510" y="1856405"/>
            <a:ext cx="11333217" cy="4206240"/>
          </a:xfrm>
        </p:spPr>
        <p:txBody>
          <a:bodyPr>
            <a:normAutofit/>
          </a:bodyPr>
          <a:lstStyle/>
          <a:p>
            <a:pPr marL="0" indent="0" algn="just">
              <a:buNone/>
            </a:pPr>
            <a:r>
              <a:rPr lang="ru-RU" sz="3200" b="1" dirty="0">
                <a:latin typeface="Times New Roman" panose="02020603050405020304" pitchFamily="18" charset="0"/>
                <a:cs typeface="Times New Roman" panose="02020603050405020304" pitchFamily="18" charset="0"/>
              </a:rPr>
              <a:t>Что же делает </a:t>
            </a:r>
            <a:r>
              <a:rPr lang="ru-RU" sz="3200" b="1" dirty="0" err="1">
                <a:latin typeface="Times New Roman" panose="02020603050405020304" pitchFamily="18" charset="0"/>
                <a:cs typeface="Times New Roman" panose="02020603050405020304" pitchFamily="18" charset="0"/>
              </a:rPr>
              <a:t>useEffect</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Используя этот хук, вы говорите </a:t>
            </a:r>
            <a:r>
              <a:rPr lang="ru-RU" sz="3200" dirty="0" err="1">
                <a:latin typeface="Times New Roman" panose="02020603050405020304" pitchFamily="18" charset="0"/>
                <a:cs typeface="Times New Roman" panose="02020603050405020304" pitchFamily="18" charset="0"/>
              </a:rPr>
              <a:t>React</a:t>
            </a:r>
            <a:r>
              <a:rPr lang="ru-RU" sz="3200" dirty="0">
                <a:latin typeface="Times New Roman" panose="02020603050405020304" pitchFamily="18" charset="0"/>
                <a:cs typeface="Times New Roman" panose="02020603050405020304" pitchFamily="18" charset="0"/>
              </a:rPr>
              <a:t> сделать что-то после рендера. </a:t>
            </a:r>
            <a:r>
              <a:rPr lang="ru-RU" sz="3200" dirty="0" err="1">
                <a:latin typeface="Times New Roman" panose="02020603050405020304" pitchFamily="18" charset="0"/>
                <a:cs typeface="Times New Roman" panose="02020603050405020304" pitchFamily="18" charset="0"/>
              </a:rPr>
              <a:t>React</a:t>
            </a:r>
            <a:r>
              <a:rPr lang="ru-RU" sz="3200" dirty="0">
                <a:latin typeface="Times New Roman" panose="02020603050405020304" pitchFamily="18" charset="0"/>
                <a:cs typeface="Times New Roman" panose="02020603050405020304" pitchFamily="18" charset="0"/>
              </a:rPr>
              <a:t> запомнит функцию (то есть «эффект»), которую вы передали и вызовет её после того, как внесёт все изменения в DOM. </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этом эффекте мы устанавливаем заголовок документа, но мы также можем выполнить </a:t>
            </a:r>
            <a:r>
              <a:rPr lang="ru-RU" sz="3200" dirty="0" smtClean="0">
                <a:latin typeface="Times New Roman" panose="02020603050405020304" pitchFamily="18" charset="0"/>
                <a:cs typeface="Times New Roman" panose="02020603050405020304" pitchFamily="18" charset="0"/>
              </a:rPr>
              <a:t>запрос </a:t>
            </a:r>
            <a:r>
              <a:rPr lang="ru-RU" sz="3200" dirty="0">
                <a:latin typeface="Times New Roman" panose="02020603050405020304" pitchFamily="18" charset="0"/>
                <a:cs typeface="Times New Roman" panose="02020603050405020304" pitchFamily="18" charset="0"/>
              </a:rPr>
              <a:t>данных или вызвать какой-нибудь императивный API</a:t>
            </a:r>
            <a:r>
              <a:rPr lang="ru-RU" sz="3200" dirty="0" smtClean="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0" indent="0" algn="just">
              <a:buNone/>
            </a:pPr>
            <a:endParaRPr lang="ru-RU" sz="3200" dirty="0">
              <a:latin typeface="Times New Roman" panose="02020603050405020304" pitchFamily="18" charset="0"/>
              <a:cs typeface="Times New Roman" panose="02020603050405020304" pitchFamily="18" charset="0"/>
            </a:endParaRPr>
          </a:p>
          <a:p>
            <a:pPr marL="0" indent="0" algn="just">
              <a:buNone/>
            </a:pP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092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469673" y="1925415"/>
            <a:ext cx="11607308" cy="4206240"/>
          </a:xfrm>
        </p:spPr>
        <p:txBody>
          <a:bodyPr>
            <a:normAutofit/>
          </a:bodyPr>
          <a:lstStyle/>
          <a:p>
            <a:pPr marL="0" indent="0" algn="just">
              <a:buNone/>
            </a:pPr>
            <a:r>
              <a:rPr lang="ru-RU" sz="3600" b="1" dirty="0" smtClean="0">
                <a:latin typeface="Times New Roman" panose="02020603050405020304" pitchFamily="18" charset="0"/>
                <a:cs typeface="Times New Roman" panose="02020603050405020304" pitchFamily="18" charset="0"/>
              </a:rPr>
              <a:t>Почему </a:t>
            </a:r>
            <a:r>
              <a:rPr lang="ru-RU" sz="3600" b="1" dirty="0">
                <a:latin typeface="Times New Roman" panose="02020603050405020304" pitchFamily="18" charset="0"/>
                <a:cs typeface="Times New Roman" panose="02020603050405020304" pitchFamily="18" charset="0"/>
              </a:rPr>
              <a:t>же мы вызываем </a:t>
            </a:r>
            <a:r>
              <a:rPr lang="ru-RU" sz="3600" b="1" dirty="0" err="1">
                <a:latin typeface="Times New Roman" panose="02020603050405020304" pitchFamily="18" charset="0"/>
                <a:cs typeface="Times New Roman" panose="02020603050405020304" pitchFamily="18" charset="0"/>
              </a:rPr>
              <a:t>useEffect</a:t>
            </a:r>
            <a:r>
              <a:rPr lang="ru-RU" sz="3600" b="1" dirty="0">
                <a:latin typeface="Times New Roman" panose="02020603050405020304" pitchFamily="18" charset="0"/>
                <a:cs typeface="Times New Roman" panose="02020603050405020304" pitchFamily="18" charset="0"/>
              </a:rPr>
              <a:t> непосредственно внутри компонента? </a:t>
            </a:r>
            <a:endParaRPr lang="en-US" sz="3600" b="1" dirty="0" smtClean="0">
              <a:latin typeface="Times New Roman" panose="02020603050405020304" pitchFamily="18" charset="0"/>
              <a:cs typeface="Times New Roman" panose="02020603050405020304" pitchFamily="18" charset="0"/>
            </a:endParaRPr>
          </a:p>
          <a:p>
            <a:pPr marL="0" indent="0" algn="just">
              <a:buNone/>
            </a:pPr>
            <a:r>
              <a:rPr lang="ru-RU" sz="3600" dirty="0" smtClean="0">
                <a:latin typeface="Times New Roman" panose="02020603050405020304" pitchFamily="18" charset="0"/>
                <a:cs typeface="Times New Roman" panose="02020603050405020304" pitchFamily="18" charset="0"/>
              </a:rPr>
              <a:t>Это </a:t>
            </a:r>
            <a:r>
              <a:rPr lang="ru-RU" sz="3600" dirty="0">
                <a:latin typeface="Times New Roman" panose="02020603050405020304" pitchFamily="18" charset="0"/>
                <a:cs typeface="Times New Roman" panose="02020603050405020304" pitchFamily="18" charset="0"/>
              </a:rPr>
              <a:t>даёт нам доступ к переменной состояния </a:t>
            </a:r>
            <a:r>
              <a:rPr lang="ru-RU" sz="3600" dirty="0" err="1">
                <a:latin typeface="Times New Roman" panose="02020603050405020304" pitchFamily="18" charset="0"/>
                <a:cs typeface="Times New Roman" panose="02020603050405020304" pitchFamily="18" charset="0"/>
              </a:rPr>
              <a:t>count</a:t>
            </a:r>
            <a:r>
              <a:rPr lang="ru-RU" sz="3600" dirty="0">
                <a:latin typeface="Times New Roman" panose="02020603050405020304" pitchFamily="18" charset="0"/>
                <a:cs typeface="Times New Roman" panose="02020603050405020304" pitchFamily="18" charset="0"/>
              </a:rPr>
              <a:t> (или любым другим пропсам) прямиком из эффекта.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ru-RU" sz="3600" dirty="0" smtClean="0">
                <a:latin typeface="Times New Roman" panose="02020603050405020304" pitchFamily="18" charset="0"/>
                <a:cs typeface="Times New Roman" panose="02020603050405020304" pitchFamily="18" charset="0"/>
              </a:rPr>
              <a:t>Нам </a:t>
            </a:r>
            <a:r>
              <a:rPr lang="ru-RU" sz="3600" dirty="0">
                <a:latin typeface="Times New Roman" panose="02020603050405020304" pitchFamily="18" charset="0"/>
                <a:cs typeface="Times New Roman" panose="02020603050405020304" pitchFamily="18" charset="0"/>
              </a:rPr>
              <a:t>не нужен специальный API для доступа к этой переменной — она уже находится у нас в области видимости </a:t>
            </a:r>
            <a:r>
              <a:rPr lang="ru-RU" sz="3600" dirty="0" smtClean="0">
                <a:latin typeface="Times New Roman" panose="02020603050405020304" pitchFamily="18" charset="0"/>
                <a:cs typeface="Times New Roman" panose="02020603050405020304" pitchFamily="18" charset="0"/>
              </a:rPr>
              <a:t>функции.</a:t>
            </a:r>
            <a:endParaRPr lang="en-US" sz="3600" dirty="0" smtClean="0">
              <a:latin typeface="Times New Roman" panose="02020603050405020304" pitchFamily="18" charset="0"/>
              <a:cs typeface="Times New Roman" panose="02020603050405020304" pitchFamily="18" charset="0"/>
            </a:endParaRPr>
          </a:p>
          <a:p>
            <a:pPr marL="0" indent="0" algn="just">
              <a:buNone/>
            </a:pPr>
            <a:endParaRPr lang="ru-RU" sz="3600" dirty="0">
              <a:latin typeface="Times New Roman" panose="02020603050405020304" pitchFamily="18" charset="0"/>
              <a:cs typeface="Times New Roman" panose="02020603050405020304" pitchFamily="18" charset="0"/>
            </a:endParaRPr>
          </a:p>
          <a:p>
            <a:pPr marL="0" indent="0" algn="just">
              <a:buNone/>
            </a:pP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656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Введение в хуки</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01248" y="1978227"/>
            <a:ext cx="3390889" cy="4206240"/>
          </a:xfrm>
        </p:spPr>
        <p:txBody>
          <a:bodyPr/>
          <a:lstStyle/>
          <a:p>
            <a:pPr marL="0" indent="0" algn="just">
              <a:buNone/>
            </a:pPr>
            <a:r>
              <a:rPr lang="ru-RU" i="1" dirty="0">
                <a:latin typeface="Times New Roman" panose="02020603050405020304" pitchFamily="18" charset="0"/>
                <a:cs typeface="Times New Roman" panose="02020603050405020304" pitchFamily="18" charset="0"/>
              </a:rPr>
              <a:t>Хуки</a:t>
            </a:r>
            <a:r>
              <a:rPr lang="ru-RU" dirty="0">
                <a:latin typeface="Times New Roman" panose="02020603050405020304" pitchFamily="18" charset="0"/>
                <a:cs typeface="Times New Roman" panose="02020603050405020304" pitchFamily="18" charset="0"/>
              </a:rPr>
              <a:t> — нововведение в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16.8, которое позволяет использовать состояние и другие </a:t>
            </a:r>
            <a:r>
              <a:rPr lang="ru-RU" dirty="0" smtClean="0">
                <a:latin typeface="Times New Roman" panose="02020603050405020304" pitchFamily="18" charset="0"/>
                <a:cs typeface="Times New Roman" panose="02020603050405020304" pitchFamily="18" charset="0"/>
              </a:rPr>
              <a:t>возможности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без написания классов</a:t>
            </a:r>
            <a:r>
              <a:rPr lang="ru-RU" dirty="0" smtClean="0">
                <a:latin typeface="Times New Roman" panose="02020603050405020304" pitchFamily="18" charset="0"/>
                <a:cs typeface="Times New Roman" panose="02020603050405020304" pitchFamily="18" charset="0"/>
              </a:rPr>
              <a:t>.</a:t>
            </a:r>
          </a:p>
        </p:txBody>
      </p:sp>
      <p:pic>
        <p:nvPicPr>
          <p:cNvPr id="4" name="Рисунок 3"/>
          <p:cNvPicPr>
            <a:picLocks noChangeAspect="1"/>
          </p:cNvPicPr>
          <p:nvPr/>
        </p:nvPicPr>
        <p:blipFill>
          <a:blip r:embed="rId2"/>
          <a:stretch>
            <a:fillRect/>
          </a:stretch>
        </p:blipFill>
        <p:spPr>
          <a:xfrm>
            <a:off x="4393821" y="2330606"/>
            <a:ext cx="7421188" cy="3853861"/>
          </a:xfrm>
          <a:prstGeom prst="rect">
            <a:avLst/>
          </a:prstGeom>
        </p:spPr>
      </p:pic>
    </p:spTree>
    <p:extLst>
      <p:ext uri="{BB962C8B-B14F-4D97-AF65-F5344CB8AC3E}">
        <p14:creationId xmlns:p14="http://schemas.microsoft.com/office/powerpoint/2010/main" val="221478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p:txBody>
          <a:bodyPr>
            <a:normAutofit/>
          </a:bodyPr>
          <a:lstStyle/>
          <a:p>
            <a:pPr marL="0" indent="0" algn="just">
              <a:buNone/>
            </a:pPr>
            <a:r>
              <a:rPr lang="ru-RU" sz="3200" b="1" dirty="0" smtClean="0">
                <a:latin typeface="Times New Roman" panose="02020603050405020304" pitchFamily="18" charset="0"/>
                <a:cs typeface="Times New Roman" panose="02020603050405020304" pitchFamily="18" charset="0"/>
              </a:rPr>
              <a:t>Выполняется </a:t>
            </a:r>
            <a:r>
              <a:rPr lang="ru-RU" sz="3200" b="1" dirty="0">
                <a:latin typeface="Times New Roman" panose="02020603050405020304" pitchFamily="18" charset="0"/>
                <a:cs typeface="Times New Roman" panose="02020603050405020304" pitchFamily="18" charset="0"/>
              </a:rPr>
              <a:t>ли </a:t>
            </a:r>
            <a:r>
              <a:rPr lang="ru-RU" sz="3200" b="1" dirty="0" err="1">
                <a:latin typeface="Times New Roman" panose="02020603050405020304" pitchFamily="18" charset="0"/>
                <a:cs typeface="Times New Roman" panose="02020603050405020304" pitchFamily="18" charset="0"/>
              </a:rPr>
              <a:t>useEffect</a:t>
            </a:r>
            <a:r>
              <a:rPr lang="ru-RU" sz="3200" b="1" dirty="0">
                <a:latin typeface="Times New Roman" panose="02020603050405020304" pitchFamily="18" charset="0"/>
                <a:cs typeface="Times New Roman" panose="02020603050405020304" pitchFamily="18" charset="0"/>
              </a:rPr>
              <a:t> после каждого рендера? </a:t>
            </a:r>
            <a:r>
              <a:rPr lang="ru-RU" sz="3200" dirty="0">
                <a:latin typeface="Times New Roman" panose="02020603050405020304" pitchFamily="18" charset="0"/>
                <a:cs typeface="Times New Roman" panose="02020603050405020304" pitchFamily="18" charset="0"/>
              </a:rPr>
              <a:t>Разумеется! По умолчанию он будет выполняться после каждого рендера и </a:t>
            </a:r>
            <a:r>
              <a:rPr lang="ru-RU" sz="3200" dirty="0" smtClean="0">
                <a:latin typeface="Times New Roman" panose="02020603050405020304" pitchFamily="18" charset="0"/>
                <a:cs typeface="Times New Roman" panose="02020603050405020304" pitchFamily="18" charset="0"/>
              </a:rPr>
              <a:t>обновления.</a:t>
            </a:r>
            <a:r>
              <a:rPr lang="en-US" sz="3200" dirty="0" smtClean="0">
                <a:latin typeface="Times New Roman" panose="02020603050405020304" pitchFamily="18" charset="0"/>
                <a:cs typeface="Times New Roman" panose="02020603050405020304" pitchFamily="18" charset="0"/>
              </a:rPr>
              <a:t> </a:t>
            </a:r>
          </a:p>
          <a:p>
            <a:pPr marL="0" indent="0" algn="just">
              <a:buNone/>
            </a:pPr>
            <a:r>
              <a:rPr lang="ru-RU" sz="3200" dirty="0" smtClean="0">
                <a:latin typeface="Times New Roman" panose="02020603050405020304" pitchFamily="18" charset="0"/>
                <a:cs typeface="Times New Roman" panose="02020603050405020304" pitchFamily="18" charset="0"/>
              </a:rPr>
              <a:t>Вместо </a:t>
            </a:r>
            <a:r>
              <a:rPr lang="ru-RU" sz="3200" dirty="0">
                <a:latin typeface="Times New Roman" panose="02020603050405020304" pitchFamily="18" charset="0"/>
                <a:cs typeface="Times New Roman" panose="02020603050405020304" pitchFamily="18" charset="0"/>
              </a:rPr>
              <a:t>того, чтобы воспринимать это с позиции «монтирования» и «обновления</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советуется </a:t>
            </a:r>
            <a:r>
              <a:rPr lang="ru-RU" sz="3200" dirty="0">
                <a:latin typeface="Times New Roman" panose="02020603050405020304" pitchFamily="18" charset="0"/>
                <a:cs typeface="Times New Roman" panose="02020603050405020304" pitchFamily="18" charset="0"/>
              </a:rPr>
              <a:t>просто иметь в виду, что эффекты выполняются после каждого рендера. </a:t>
            </a:r>
            <a:r>
              <a:rPr lang="ru-RU" sz="3200" dirty="0" err="1">
                <a:latin typeface="Times New Roman" panose="02020603050405020304" pitchFamily="18" charset="0"/>
                <a:cs typeface="Times New Roman" panose="02020603050405020304" pitchFamily="18" charset="0"/>
              </a:rPr>
              <a:t>React</a:t>
            </a:r>
            <a:r>
              <a:rPr lang="ru-RU" sz="3200" dirty="0">
                <a:latin typeface="Times New Roman" panose="02020603050405020304" pitchFamily="18" charset="0"/>
                <a:cs typeface="Times New Roman" panose="02020603050405020304" pitchFamily="18" charset="0"/>
              </a:rPr>
              <a:t> гарантирует, что он запустит эффект только после того, как DOM уже обновился.</a:t>
            </a:r>
          </a:p>
          <a:p>
            <a:pPr marL="0" indent="0" algn="just">
              <a:buNone/>
            </a:pPr>
            <a:endParaRPr lang="ru-RU" sz="3200" dirty="0">
              <a:latin typeface="Times New Roman" panose="02020603050405020304" pitchFamily="18" charset="0"/>
              <a:cs typeface="Times New Roman" panose="02020603050405020304" pitchFamily="18" charset="0"/>
            </a:endParaRPr>
          </a:p>
          <a:p>
            <a:pPr marL="0" indent="0" algn="just">
              <a:buNone/>
            </a:pP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69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495553" y="1908163"/>
            <a:ext cx="11201866" cy="4206240"/>
          </a:xfrm>
        </p:spPr>
        <p:txBody>
          <a:bodyPr>
            <a:noAutofit/>
          </a:bodyPr>
          <a:lstStyle/>
          <a:p>
            <a:pPr marL="0" indent="0" algn="just">
              <a:buNone/>
            </a:pPr>
            <a:r>
              <a:rPr lang="ru-RU" sz="2800" dirty="0">
                <a:latin typeface="Times New Roman" panose="02020603050405020304" pitchFamily="18" charset="0"/>
                <a:cs typeface="Times New Roman" panose="02020603050405020304" pitchFamily="18" charset="0"/>
              </a:rPr>
              <a:t>В отличие от </a:t>
            </a:r>
            <a:r>
              <a:rPr lang="ru-RU" sz="2800" dirty="0" err="1">
                <a:latin typeface="Times New Roman" panose="02020603050405020304" pitchFamily="18" charset="0"/>
                <a:cs typeface="Times New Roman" panose="02020603050405020304" pitchFamily="18" charset="0"/>
              </a:rPr>
              <a:t>componentDidMount</a:t>
            </a:r>
            <a:r>
              <a:rPr lang="ru-RU" sz="2800" dirty="0">
                <a:latin typeface="Times New Roman" panose="02020603050405020304" pitchFamily="18" charset="0"/>
                <a:cs typeface="Times New Roman" panose="02020603050405020304" pitchFamily="18" charset="0"/>
              </a:rPr>
              <a:t> или </a:t>
            </a:r>
            <a:r>
              <a:rPr lang="ru-RU" sz="2800" dirty="0" err="1">
                <a:latin typeface="Times New Roman" panose="02020603050405020304" pitchFamily="18" charset="0"/>
                <a:cs typeface="Times New Roman" panose="02020603050405020304" pitchFamily="18" charset="0"/>
              </a:rPr>
              <a:t>componentDidUpdate</a:t>
            </a:r>
            <a:r>
              <a:rPr lang="ru-RU" sz="2800" dirty="0">
                <a:latin typeface="Times New Roman" panose="02020603050405020304" pitchFamily="18" charset="0"/>
                <a:cs typeface="Times New Roman" panose="02020603050405020304" pitchFamily="18" charset="0"/>
              </a:rPr>
              <a:t>, эффекты, запланированные с помощью </a:t>
            </a:r>
            <a:r>
              <a:rPr lang="ru-RU" sz="2800" dirty="0" err="1">
                <a:latin typeface="Times New Roman" panose="02020603050405020304" pitchFamily="18" charset="0"/>
                <a:cs typeface="Times New Roman" panose="02020603050405020304" pitchFamily="18" charset="0"/>
              </a:rPr>
              <a:t>useEffect</a:t>
            </a:r>
            <a:r>
              <a:rPr lang="ru-RU" sz="2800" dirty="0">
                <a:latin typeface="Times New Roman" panose="02020603050405020304" pitchFamily="18" charset="0"/>
                <a:cs typeface="Times New Roman" panose="02020603050405020304" pitchFamily="18" charset="0"/>
              </a:rPr>
              <a:t>, не блокируют браузер при попытке обновить экран.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ru-RU" sz="2800" dirty="0" smtClean="0">
                <a:latin typeface="Times New Roman" panose="02020603050405020304" pitchFamily="18" charset="0"/>
                <a:cs typeface="Times New Roman" panose="02020603050405020304" pitchFamily="18" charset="0"/>
              </a:rPr>
              <a:t>Ваше </a:t>
            </a:r>
            <a:r>
              <a:rPr lang="ru-RU" sz="2800" dirty="0">
                <a:latin typeface="Times New Roman" panose="02020603050405020304" pitchFamily="18" charset="0"/>
                <a:cs typeface="Times New Roman" panose="02020603050405020304" pitchFamily="18" charset="0"/>
              </a:rPr>
              <a:t>приложение будет быстрее реагировать на действия пользователя, даже когда эффект ещё не закончился.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ru-RU" sz="2800" dirty="0" smtClean="0">
                <a:latin typeface="Times New Roman" panose="02020603050405020304" pitchFamily="18" charset="0"/>
                <a:cs typeface="Times New Roman" panose="02020603050405020304" pitchFamily="18" charset="0"/>
              </a:rPr>
              <a:t>Большинству </a:t>
            </a:r>
            <a:r>
              <a:rPr lang="ru-RU" sz="2800" dirty="0">
                <a:latin typeface="Times New Roman" panose="02020603050405020304" pitchFamily="18" charset="0"/>
                <a:cs typeface="Times New Roman" panose="02020603050405020304" pitchFamily="18" charset="0"/>
              </a:rPr>
              <a:t>эффектов не нужно работать в синхронном режиме.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ru-RU" sz="2800" dirty="0" smtClean="0">
                <a:latin typeface="Times New Roman" panose="02020603050405020304" pitchFamily="18" charset="0"/>
                <a:cs typeface="Times New Roman" panose="02020603050405020304" pitchFamily="18" charset="0"/>
              </a:rPr>
              <a:t>Есть </a:t>
            </a:r>
            <a:r>
              <a:rPr lang="ru-RU" sz="2800" dirty="0">
                <a:latin typeface="Times New Roman" panose="02020603050405020304" pitchFamily="18" charset="0"/>
                <a:cs typeface="Times New Roman" panose="02020603050405020304" pitchFamily="18" charset="0"/>
              </a:rPr>
              <a:t>редкие случаи, когда им всё же нужно это делать (например, измерять размеры элементов на странице), но для этого мы разработали специальный хук </a:t>
            </a:r>
            <a:r>
              <a:rPr lang="ru-RU" sz="2800" dirty="0" err="1">
                <a:latin typeface="Times New Roman" panose="02020603050405020304" pitchFamily="18" charset="0"/>
                <a:cs typeface="Times New Roman" panose="02020603050405020304" pitchFamily="18" charset="0"/>
              </a:rPr>
              <a:t>useLayoutEffect</a:t>
            </a:r>
            <a:r>
              <a:rPr lang="ru-RU" sz="2800" dirty="0">
                <a:latin typeface="Times New Roman" panose="02020603050405020304" pitchFamily="18" charset="0"/>
                <a:cs typeface="Times New Roman" panose="02020603050405020304" pitchFamily="18" charset="0"/>
              </a:rPr>
              <a:t> с точно таким же API, как и у </a:t>
            </a:r>
            <a:r>
              <a:rPr lang="ru-RU" sz="2800" dirty="0" err="1">
                <a:latin typeface="Times New Roman" panose="02020603050405020304" pitchFamily="18" charset="0"/>
                <a:cs typeface="Times New Roman" panose="02020603050405020304" pitchFamily="18" charset="0"/>
              </a:rPr>
              <a:t>useEffect</a:t>
            </a:r>
            <a:r>
              <a:rPr lang="ru-RU"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785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952753" y="1890910"/>
            <a:ext cx="9784080" cy="4206240"/>
          </a:xfrm>
        </p:spPr>
        <p:txBody>
          <a:bodyPr>
            <a:normAutofit/>
          </a:bodyPr>
          <a:lstStyle/>
          <a:p>
            <a:pPr marL="0" indent="0" algn="just">
              <a:buNone/>
            </a:pPr>
            <a:r>
              <a:rPr lang="ru-RU" sz="2800" b="1" dirty="0">
                <a:latin typeface="Times New Roman" panose="02020603050405020304" pitchFamily="18" charset="0"/>
                <a:cs typeface="Times New Roman" panose="02020603050405020304" pitchFamily="18" charset="0"/>
              </a:rPr>
              <a:t>Эффекты со сбросом</a:t>
            </a:r>
          </a:p>
          <a:p>
            <a:pPr marL="0" indent="0" algn="just">
              <a:buNone/>
            </a:pPr>
            <a:r>
              <a:rPr lang="ru-RU" sz="2800" dirty="0">
                <a:latin typeface="Times New Roman" panose="02020603050405020304" pitchFamily="18" charset="0"/>
                <a:cs typeface="Times New Roman" panose="02020603050405020304" pitchFamily="18" charset="0"/>
              </a:rPr>
              <a:t>Ранее мы рассмотрели побочные эффекты, которые не требуют сброса.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ru-RU" sz="2800" dirty="0" smtClean="0">
                <a:latin typeface="Times New Roman" panose="02020603050405020304" pitchFamily="18" charset="0"/>
                <a:cs typeface="Times New Roman" panose="02020603050405020304" pitchFamily="18" charset="0"/>
              </a:rPr>
              <a:t>Однако</a:t>
            </a:r>
            <a:r>
              <a:rPr lang="ru-RU" sz="2800" dirty="0">
                <a:latin typeface="Times New Roman" panose="02020603050405020304" pitchFamily="18" charset="0"/>
                <a:cs typeface="Times New Roman" panose="02020603050405020304" pitchFamily="18" charset="0"/>
              </a:rPr>
              <a:t>, есть случаи, когда сброс всё же необходим. Например, </a:t>
            </a:r>
            <a:r>
              <a:rPr lang="ru-RU" sz="2800" b="1" dirty="0">
                <a:latin typeface="Times New Roman" panose="02020603050405020304" pitchFamily="18" charset="0"/>
                <a:cs typeface="Times New Roman" panose="02020603050405020304" pitchFamily="18" charset="0"/>
              </a:rPr>
              <a:t>нам может потребоваться установить подписку</a:t>
            </a:r>
            <a:r>
              <a:rPr lang="ru-RU" sz="2800" dirty="0">
                <a:latin typeface="Times New Roman" panose="02020603050405020304" pitchFamily="18" charset="0"/>
                <a:cs typeface="Times New Roman" panose="02020603050405020304" pitchFamily="18" charset="0"/>
              </a:rPr>
              <a:t> на какой-нибудь внешний источник данных. В этом случае очень важно выполнять сброс, чтобы не случилось утечек памяти!</a:t>
            </a:r>
          </a:p>
        </p:txBody>
      </p:sp>
    </p:spTree>
    <p:extLst>
      <p:ext uri="{BB962C8B-B14F-4D97-AF65-F5344CB8AC3E}">
        <p14:creationId xmlns:p14="http://schemas.microsoft.com/office/powerpoint/2010/main" val="196803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749" y="0"/>
            <a:ext cx="3955677" cy="1508760"/>
          </a:xfrm>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167749" y="1792936"/>
            <a:ext cx="1574787" cy="1559656"/>
          </a:xfrm>
        </p:spPr>
        <p:txBody>
          <a:bodyPr/>
          <a:lstStyle/>
          <a:p>
            <a:pPr marL="0" indent="0">
              <a:buNone/>
            </a:pPr>
            <a:r>
              <a:rPr lang="ru-RU" dirty="0" smtClean="0">
                <a:latin typeface="Times New Roman" panose="02020603050405020304" pitchFamily="18" charset="0"/>
                <a:cs typeface="Times New Roman" panose="02020603050405020304" pitchFamily="18" charset="0"/>
              </a:rPr>
              <a:t>Пример кода со сбросом</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873571" y="1267513"/>
            <a:ext cx="8985918" cy="5366200"/>
          </a:xfrm>
          <a:prstGeom prst="rect">
            <a:avLst/>
          </a:prstGeom>
        </p:spPr>
      </p:pic>
    </p:spTree>
    <p:extLst>
      <p:ext uri="{BB962C8B-B14F-4D97-AF65-F5344CB8AC3E}">
        <p14:creationId xmlns:p14="http://schemas.microsoft.com/office/powerpoint/2010/main" val="2328334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ru-RU" b="1" dirty="0" smtClean="0">
                <a:latin typeface="Times New Roman" panose="02020603050405020304" pitchFamily="18" charset="0"/>
                <a:cs typeface="Times New Roman" panose="02020603050405020304" pitchFamily="18" charset="0"/>
              </a:rPr>
              <a:t>Зачем мы вернули функцию из нашего эффекта?</a:t>
            </a:r>
            <a:r>
              <a:rPr lang="ru-RU" dirty="0" smtClean="0">
                <a:latin typeface="Times New Roman" panose="02020603050405020304" pitchFamily="18" charset="0"/>
                <a:cs typeface="Times New Roman" panose="02020603050405020304" pitchFamily="18" charset="0"/>
              </a:rPr>
              <a:t> Это необязательный механизм сброса эффектов. Каждый эффект может возвратить функцию, которая сбросит его. Это даёт нам возможность объединить вместе логику оформления и отмены подписки. Они, всё-таки, часть одного и того же эффекта!</a:t>
            </a:r>
            <a:endParaRPr lang="en-US" dirty="0" smtClean="0">
              <a:latin typeface="Times New Roman" panose="02020603050405020304" pitchFamily="18" charset="0"/>
              <a:cs typeface="Times New Roman" panose="02020603050405020304" pitchFamily="18" charset="0"/>
            </a:endParaRPr>
          </a:p>
          <a:p>
            <a:pPr marL="0" indent="0" algn="just">
              <a:buNone/>
            </a:pPr>
            <a:r>
              <a:rPr lang="ru-RU" b="1" dirty="0">
                <a:latin typeface="Times New Roman" panose="02020603050405020304" pitchFamily="18" charset="0"/>
                <a:cs typeface="Times New Roman" panose="02020603050405020304" pitchFamily="18" charset="0"/>
              </a:rPr>
              <a:t>Когда именно </a:t>
            </a:r>
            <a:r>
              <a:rPr lang="ru-RU" b="1" dirty="0" err="1">
                <a:latin typeface="Times New Roman" panose="02020603050405020304" pitchFamily="18" charset="0"/>
                <a:cs typeface="Times New Roman" panose="02020603050405020304" pitchFamily="18" charset="0"/>
              </a:rPr>
              <a:t>React</a:t>
            </a:r>
            <a:r>
              <a:rPr lang="ru-RU" b="1" dirty="0">
                <a:latin typeface="Times New Roman" panose="02020603050405020304" pitchFamily="18" charset="0"/>
                <a:cs typeface="Times New Roman" panose="02020603050405020304" pitchFamily="18" charset="0"/>
              </a:rPr>
              <a:t> будет сбрасывать эффект?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будет сбрасывать эффект перед тем, как компонент размонтируется. Однако, как мы уже знаем, эффекты выполняются не один раз, а при каждом рендере. Вот почему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также</a:t>
            </a:r>
            <a:r>
              <a:rPr lang="ru-RU" dirty="0">
                <a:latin typeface="Times New Roman" panose="02020603050405020304" pitchFamily="18" charset="0"/>
                <a:cs typeface="Times New Roman" panose="02020603050405020304" pitchFamily="18" charset="0"/>
              </a:rPr>
              <a:t> сбрасывает эффект из предыдущего рендера, перед тем, как запустить следующий</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Нам не нужно возвращать именованную функцию из эффекта. Мы назвали её «сбросом», чтобы объяснить её предназначение. Вы можете по желанию возвратить стрелочную функцию или назвать её как-то по-другому.</a:t>
            </a:r>
          </a:p>
        </p:txBody>
      </p:sp>
    </p:spTree>
    <p:extLst>
      <p:ext uri="{BB962C8B-B14F-4D97-AF65-F5344CB8AC3E}">
        <p14:creationId xmlns:p14="http://schemas.microsoft.com/office/powerpoint/2010/main" val="2309329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313151" y="1792936"/>
            <a:ext cx="3430714" cy="4206240"/>
          </a:xfrm>
        </p:spPr>
        <p:txBody>
          <a:bodyPr>
            <a:noAutofit/>
          </a:bodyPr>
          <a:lstStyle/>
          <a:p>
            <a:pPr marL="0" indent="0">
              <a:buNone/>
            </a:pPr>
            <a:r>
              <a:rPr lang="ru-RU" sz="2000" b="1" dirty="0">
                <a:latin typeface="Times New Roman" panose="02020603050405020304" pitchFamily="18" charset="0"/>
                <a:cs typeface="Times New Roman" panose="02020603050405020304" pitchFamily="18" charset="0"/>
              </a:rPr>
              <a:t>И</a:t>
            </a:r>
            <a:r>
              <a:rPr lang="ru-RU" sz="2000" b="1" dirty="0" smtClean="0">
                <a:latin typeface="Times New Roman" panose="02020603050405020304" pitchFamily="18" charset="0"/>
                <a:cs typeface="Times New Roman" panose="02020603050405020304" pitchFamily="18" charset="0"/>
              </a:rPr>
              <a:t>спользуйте </a:t>
            </a:r>
            <a:r>
              <a:rPr lang="ru-RU" sz="2000" b="1" dirty="0">
                <a:latin typeface="Times New Roman" panose="02020603050405020304" pitchFamily="18" charset="0"/>
                <a:cs typeface="Times New Roman" panose="02020603050405020304" pitchFamily="18" charset="0"/>
              </a:rPr>
              <a:t>разные хуки для разных </a:t>
            </a:r>
            <a:r>
              <a:rPr lang="ru-RU" sz="2000" b="1" dirty="0" smtClean="0">
                <a:latin typeface="Times New Roman" panose="02020603050405020304" pitchFamily="18" charset="0"/>
                <a:cs typeface="Times New Roman" panose="02020603050405020304" pitchFamily="18" charset="0"/>
              </a:rPr>
              <a:t>задач</a:t>
            </a:r>
          </a:p>
          <a:p>
            <a:pPr marL="0" indent="0" algn="just">
              <a:buNone/>
            </a:pPr>
            <a:r>
              <a:rPr lang="ru-RU" sz="2000" dirty="0">
                <a:latin typeface="Times New Roman" panose="02020603050405020304" pitchFamily="18" charset="0"/>
                <a:cs typeface="Times New Roman" panose="02020603050405020304" pitchFamily="18" charset="0"/>
              </a:rPr>
              <a:t>В</a:t>
            </a:r>
            <a:r>
              <a:rPr lang="ru-RU" sz="2000" dirty="0" smtClean="0">
                <a:latin typeface="Times New Roman" panose="02020603050405020304" pitchFamily="18" charset="0"/>
                <a:cs typeface="Times New Roman" panose="02020603050405020304" pitchFamily="18" charset="0"/>
              </a:rPr>
              <a:t>ы</a:t>
            </a:r>
            <a:r>
              <a:rPr lang="ru-RU" sz="2000" dirty="0">
                <a:latin typeface="Times New Roman" panose="02020603050405020304" pitchFamily="18" charset="0"/>
                <a:cs typeface="Times New Roman" panose="02020603050405020304" pitchFamily="18" charset="0"/>
              </a:rPr>
              <a:t> можете </a:t>
            </a:r>
            <a:r>
              <a:rPr lang="ru-RU" sz="2000" dirty="0" smtClean="0">
                <a:latin typeface="Times New Roman" panose="02020603050405020304" pitchFamily="18" charset="0"/>
                <a:cs typeface="Times New Roman" panose="02020603050405020304" pitchFamily="18" charset="0"/>
              </a:rPr>
              <a:t>использовать</a:t>
            </a:r>
            <a:r>
              <a:rPr lang="ru-RU" sz="2000" dirty="0">
                <a:latin typeface="Times New Roman" panose="02020603050405020304" pitchFamily="18" charset="0"/>
                <a:cs typeface="Times New Roman" panose="02020603050405020304" pitchFamily="18" charset="0"/>
              </a:rPr>
              <a:t> несколько эффектов. Это </a:t>
            </a:r>
            <a:r>
              <a:rPr lang="ru-RU" sz="2000" dirty="0" smtClean="0">
                <a:latin typeface="Times New Roman" panose="02020603050405020304" pitchFamily="18" charset="0"/>
                <a:cs typeface="Times New Roman" panose="02020603050405020304" pitchFamily="18" charset="0"/>
              </a:rPr>
              <a:t>даёт </a:t>
            </a:r>
            <a:r>
              <a:rPr lang="ru-RU" sz="2000" dirty="0">
                <a:latin typeface="Times New Roman" panose="02020603050405020304" pitchFamily="18" charset="0"/>
                <a:cs typeface="Times New Roman" panose="02020603050405020304" pitchFamily="18" charset="0"/>
              </a:rPr>
              <a:t>возможность разделять разную несвязанную между собой логику между разными эффектами</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ru-RU" sz="2000" dirty="0" smtClean="0">
                <a:latin typeface="Times New Roman" panose="02020603050405020304" pitchFamily="18" charset="0"/>
                <a:cs typeface="Times New Roman" panose="02020603050405020304" pitchFamily="18" charset="0"/>
              </a:rPr>
              <a:t>С</a:t>
            </a:r>
            <a:r>
              <a:rPr lang="ru-RU" sz="2000" dirty="0">
                <a:latin typeface="Times New Roman" panose="02020603050405020304" pitchFamily="18" charset="0"/>
                <a:cs typeface="Times New Roman" panose="02020603050405020304" pitchFamily="18" charset="0"/>
              </a:rPr>
              <a:t> помощью хуков, мы можем разделить наш код основываясь на том, что он делает, а не по принципам методов жизненного цикла. </a:t>
            </a:r>
            <a:r>
              <a:rPr lang="ru-RU" sz="2000" dirty="0" err="1">
                <a:latin typeface="Times New Roman" panose="02020603050405020304" pitchFamily="18" charset="0"/>
                <a:cs typeface="Times New Roman" panose="02020603050405020304" pitchFamily="18" charset="0"/>
              </a:rPr>
              <a:t>React</a:t>
            </a:r>
            <a:r>
              <a:rPr lang="ru-RU" sz="2000" dirty="0">
                <a:latin typeface="Times New Roman" panose="02020603050405020304" pitchFamily="18" charset="0"/>
                <a:cs typeface="Times New Roman" panose="02020603050405020304" pitchFamily="18" charset="0"/>
              </a:rPr>
              <a:t> будет выполнять </a:t>
            </a:r>
            <a:r>
              <a:rPr lang="ru-RU" sz="2000" i="1" dirty="0">
                <a:latin typeface="Times New Roman" panose="02020603050405020304" pitchFamily="18" charset="0"/>
                <a:cs typeface="Times New Roman" panose="02020603050405020304" pitchFamily="18" charset="0"/>
              </a:rPr>
              <a:t>каждый</a:t>
            </a:r>
            <a:r>
              <a:rPr lang="ru-RU" sz="2000" dirty="0">
                <a:latin typeface="Times New Roman" panose="02020603050405020304" pitchFamily="18" charset="0"/>
                <a:cs typeface="Times New Roman" panose="02020603050405020304" pitchFamily="18" charset="0"/>
              </a:rPr>
              <a:t> используемый эффект в компоненте, согласно порядку их объявления.</a:t>
            </a:r>
          </a:p>
          <a:p>
            <a:pPr marL="0" indent="0">
              <a:buNone/>
            </a:pPr>
            <a:endParaRPr lang="ru-RU" sz="2000" b="1" dirty="0">
              <a:latin typeface="Times New Roman" panose="02020603050405020304" pitchFamily="18" charset="0"/>
              <a:cs typeface="Times New Roman" panose="02020603050405020304" pitchFamily="18" charset="0"/>
            </a:endParaRPr>
          </a:p>
          <a:p>
            <a:endParaRPr lang="ru-RU" sz="2000" dirty="0"/>
          </a:p>
        </p:txBody>
      </p:sp>
      <p:pic>
        <p:nvPicPr>
          <p:cNvPr id="4" name="Рисунок 3"/>
          <p:cNvPicPr>
            <a:picLocks noChangeAspect="1"/>
          </p:cNvPicPr>
          <p:nvPr/>
        </p:nvPicPr>
        <p:blipFill>
          <a:blip r:embed="rId2"/>
          <a:stretch>
            <a:fillRect/>
          </a:stretch>
        </p:blipFill>
        <p:spPr>
          <a:xfrm>
            <a:off x="3697852" y="1440611"/>
            <a:ext cx="8419207" cy="4690331"/>
          </a:xfrm>
          <a:prstGeom prst="rect">
            <a:avLst/>
          </a:prstGeom>
        </p:spPr>
      </p:pic>
    </p:spTree>
    <p:extLst>
      <p:ext uri="{BB962C8B-B14F-4D97-AF65-F5344CB8AC3E}">
        <p14:creationId xmlns:p14="http://schemas.microsoft.com/office/powerpoint/2010/main" val="578696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хук эффекта</a:t>
            </a:r>
            <a:endParaRPr lang="ru-RU" dirty="0"/>
          </a:p>
        </p:txBody>
      </p:sp>
      <p:sp>
        <p:nvSpPr>
          <p:cNvPr id="3" name="Объект 2"/>
          <p:cNvSpPr>
            <a:spLocks noGrp="1"/>
          </p:cNvSpPr>
          <p:nvPr>
            <p:ph idx="1"/>
          </p:nvPr>
        </p:nvSpPr>
        <p:spPr>
          <a:xfrm>
            <a:off x="875115" y="1985800"/>
            <a:ext cx="9784080" cy="4206240"/>
          </a:xfrm>
        </p:spPr>
        <p:txBody>
          <a:bodyPr>
            <a:noAutofit/>
          </a:bodyPr>
          <a:lstStyle/>
          <a:p>
            <a:pPr marL="0" indent="0" algn="just">
              <a:buNone/>
            </a:pPr>
            <a:r>
              <a:rPr lang="ru-RU" sz="1600" b="1" dirty="0">
                <a:latin typeface="Times New Roman" panose="02020603050405020304" pitchFamily="18" charset="0"/>
                <a:cs typeface="Times New Roman" panose="02020603050405020304" pitchFamily="18" charset="0"/>
              </a:rPr>
              <a:t>О</a:t>
            </a:r>
            <a:r>
              <a:rPr lang="ru-RU" sz="1600" b="1" dirty="0" smtClean="0">
                <a:latin typeface="Times New Roman" panose="02020603050405020304" pitchFamily="18" charset="0"/>
                <a:cs typeface="Times New Roman" panose="02020603050405020304" pitchFamily="18" charset="0"/>
              </a:rPr>
              <a:t>птимизация </a:t>
            </a:r>
            <a:r>
              <a:rPr lang="ru-RU" sz="1600" b="1" dirty="0">
                <a:latin typeface="Times New Roman" panose="02020603050405020304" pitchFamily="18" charset="0"/>
                <a:cs typeface="Times New Roman" panose="02020603050405020304" pitchFamily="18" charset="0"/>
              </a:rPr>
              <a:t>производительности за счёт пропуска эффектов</a:t>
            </a:r>
          </a:p>
          <a:p>
            <a:pPr marL="0" indent="0" algn="just">
              <a:buNone/>
            </a:pPr>
            <a:r>
              <a:rPr lang="ru-RU" sz="1600" dirty="0">
                <a:latin typeface="Times New Roman" panose="02020603050405020304" pitchFamily="18" charset="0"/>
                <a:cs typeface="Times New Roman" panose="02020603050405020304" pitchFamily="18" charset="0"/>
              </a:rPr>
              <a:t>В некоторых случаях сброс или выполнение эффекта при каждом рендере может вызвать проблему с производительностью. Вы можете сделать так, чтобы </a:t>
            </a:r>
            <a:r>
              <a:rPr lang="ru-RU" sz="1600" dirty="0" err="1">
                <a:latin typeface="Times New Roman" panose="02020603050405020304" pitchFamily="18" charset="0"/>
                <a:cs typeface="Times New Roman" panose="02020603050405020304" pitchFamily="18" charset="0"/>
              </a:rPr>
              <a:t>React</a:t>
            </a:r>
            <a:r>
              <a:rPr lang="ru-RU" sz="1600" dirty="0">
                <a:latin typeface="Times New Roman" panose="02020603050405020304" pitchFamily="18" charset="0"/>
                <a:cs typeface="Times New Roman" panose="02020603050405020304" pitchFamily="18" charset="0"/>
              </a:rPr>
              <a:t> пропускал вызов эффекта, если определённые значения остались без изменений между последующими </a:t>
            </a:r>
            <a:r>
              <a:rPr lang="ru-RU" sz="1600" dirty="0" err="1">
                <a:latin typeface="Times New Roman" panose="02020603050405020304" pitchFamily="18" charset="0"/>
                <a:cs typeface="Times New Roman" panose="02020603050405020304" pitchFamily="18" charset="0"/>
              </a:rPr>
              <a:t>рендерами</a:t>
            </a:r>
            <a:r>
              <a:rPr lang="ru-RU" sz="1600" dirty="0">
                <a:latin typeface="Times New Roman" panose="02020603050405020304" pitchFamily="18" charset="0"/>
                <a:cs typeface="Times New Roman" panose="02020603050405020304" pitchFamily="18" charset="0"/>
              </a:rPr>
              <a:t>. Чтобы сделать это, передайте массив в </a:t>
            </a:r>
            <a:r>
              <a:rPr lang="ru-RU" sz="1600" dirty="0" err="1">
                <a:latin typeface="Times New Roman" panose="02020603050405020304" pitchFamily="18" charset="0"/>
                <a:cs typeface="Times New Roman" panose="02020603050405020304" pitchFamily="18" charset="0"/>
              </a:rPr>
              <a:t>useEffect</a:t>
            </a:r>
            <a:r>
              <a:rPr lang="ru-RU" sz="1600" dirty="0">
                <a:latin typeface="Times New Roman" panose="02020603050405020304" pitchFamily="18" charset="0"/>
                <a:cs typeface="Times New Roman" panose="02020603050405020304" pitchFamily="18" charset="0"/>
              </a:rPr>
              <a:t> вторым необязательным аргументом</a:t>
            </a:r>
            <a:r>
              <a:rPr lang="ru-RU"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r>
              <a:rPr lang="ru-RU" sz="1600" dirty="0">
                <a:latin typeface="Times New Roman" panose="02020603050405020304" pitchFamily="18" charset="0"/>
                <a:cs typeface="Times New Roman" panose="02020603050405020304" pitchFamily="18" charset="0"/>
              </a:rPr>
              <a:t>Если вы хотите использовать эту оптимизацию, обратите внимание на то, чтобы массив включал в себя </a:t>
            </a:r>
            <a:r>
              <a:rPr lang="ru-RU" sz="1600" b="1" dirty="0">
                <a:latin typeface="Times New Roman" panose="02020603050405020304" pitchFamily="18" charset="0"/>
                <a:cs typeface="Times New Roman" panose="02020603050405020304" pitchFamily="18" charset="0"/>
              </a:rPr>
              <a:t>все значения из области видимости компонента (такие как пропсы и состояние), которые могут изменяться с течением времени, и которые будут использоваться эффектом</a:t>
            </a:r>
            <a:r>
              <a:rPr lang="ru-RU"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0" indent="0" algn="just">
              <a:buNone/>
            </a:pPr>
            <a:r>
              <a:rPr lang="ru-RU" sz="1600" dirty="0">
                <a:latin typeface="Times New Roman" panose="02020603050405020304" pitchFamily="18" charset="0"/>
                <a:cs typeface="Times New Roman" panose="02020603050405020304" pitchFamily="18" charset="0"/>
              </a:rPr>
              <a:t>Если вы хотите запустить эффект и сбросить его только один раз (при монтировании и размонтировании), вы можете передать пустой массив ([]) вторым аргументом. </a:t>
            </a:r>
            <a:r>
              <a:rPr lang="ru-RU" sz="1600" dirty="0" err="1">
                <a:latin typeface="Times New Roman" panose="02020603050405020304" pitchFamily="18" charset="0"/>
                <a:cs typeface="Times New Roman" panose="02020603050405020304" pitchFamily="18" charset="0"/>
              </a:rPr>
              <a:t>React</a:t>
            </a:r>
            <a:r>
              <a:rPr lang="ru-RU" sz="1600" dirty="0">
                <a:latin typeface="Times New Roman" panose="02020603050405020304" pitchFamily="18" charset="0"/>
                <a:cs typeface="Times New Roman" panose="02020603050405020304" pitchFamily="18" charset="0"/>
              </a:rPr>
              <a:t> посчитает, что ваш эффект не зависит от каких-либо значений из пропсов или состояния и поэтому не будет выполнять повторных запусков эффекта. Это не обрабатывается как особый случай — он напрямую следует из логики работы массивов зависимостей</a:t>
            </a:r>
            <a:r>
              <a:rPr lang="ru-RU"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Если вы передадите пустой массив ([]), пропсы и состояние внутри эффекта всегда будут иметь значения, присвоенные им изначально</a:t>
            </a:r>
            <a:r>
              <a:rPr lang="ru-RU"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Не забывайте, что </a:t>
            </a:r>
            <a:r>
              <a:rPr lang="ru-RU" sz="1600" dirty="0" err="1">
                <a:latin typeface="Times New Roman" panose="02020603050405020304" pitchFamily="18" charset="0"/>
                <a:cs typeface="Times New Roman" panose="02020603050405020304" pitchFamily="18" charset="0"/>
              </a:rPr>
              <a:t>React</a:t>
            </a:r>
            <a:r>
              <a:rPr lang="ru-RU" sz="1600" dirty="0">
                <a:latin typeface="Times New Roman" panose="02020603050405020304" pitchFamily="18" charset="0"/>
                <a:cs typeface="Times New Roman" panose="02020603050405020304" pitchFamily="18" charset="0"/>
              </a:rPr>
              <a:t> откладывает выполнение </a:t>
            </a:r>
            <a:r>
              <a:rPr lang="ru-RU" sz="1600" dirty="0" err="1">
                <a:latin typeface="Times New Roman" panose="02020603050405020304" pitchFamily="18" charset="0"/>
                <a:cs typeface="Times New Roman" panose="02020603050405020304" pitchFamily="18" charset="0"/>
              </a:rPr>
              <a:t>useEffect</a:t>
            </a:r>
            <a:r>
              <a:rPr lang="ru-RU" sz="1600" dirty="0">
                <a:latin typeface="Times New Roman" panose="02020603050405020304" pitchFamily="18" charset="0"/>
                <a:cs typeface="Times New Roman" panose="02020603050405020304" pitchFamily="18" charset="0"/>
              </a:rPr>
              <a:t>, пока браузер не </a:t>
            </a:r>
            <a:r>
              <a:rPr lang="ru-RU" sz="1600" dirty="0" err="1">
                <a:latin typeface="Times New Roman" panose="02020603050405020304" pitchFamily="18" charset="0"/>
                <a:cs typeface="Times New Roman" panose="02020603050405020304" pitchFamily="18" charset="0"/>
              </a:rPr>
              <a:t>отрисует</a:t>
            </a:r>
            <a:r>
              <a:rPr lang="ru-RU" sz="1600" dirty="0">
                <a:latin typeface="Times New Roman" panose="02020603050405020304" pitchFamily="18" charset="0"/>
                <a:cs typeface="Times New Roman" panose="02020603050405020304" pitchFamily="18" charset="0"/>
              </a:rPr>
              <a:t> все изменения, поэтому выполнение дополнительной работы не является существенной проблемой.</a:t>
            </a:r>
          </a:p>
        </p:txBody>
      </p:sp>
      <p:pic>
        <p:nvPicPr>
          <p:cNvPr id="5" name="Рисунок 4"/>
          <p:cNvPicPr>
            <a:picLocks noChangeAspect="1"/>
          </p:cNvPicPr>
          <p:nvPr/>
        </p:nvPicPr>
        <p:blipFill>
          <a:blip r:embed="rId2"/>
          <a:stretch>
            <a:fillRect/>
          </a:stretch>
        </p:blipFill>
        <p:spPr>
          <a:xfrm>
            <a:off x="1660118" y="3395671"/>
            <a:ext cx="7208929" cy="805393"/>
          </a:xfrm>
          <a:prstGeom prst="rect">
            <a:avLst/>
          </a:prstGeom>
        </p:spPr>
      </p:pic>
    </p:spTree>
    <p:extLst>
      <p:ext uri="{BB962C8B-B14F-4D97-AF65-F5344CB8AC3E}">
        <p14:creationId xmlns:p14="http://schemas.microsoft.com/office/powerpoint/2010/main" val="1315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Правила хуков</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85000" lnSpcReduction="20000"/>
          </a:bodyPr>
          <a:lstStyle/>
          <a:p>
            <a:pPr marL="0" indent="0" algn="just">
              <a:buNone/>
            </a:pPr>
            <a:r>
              <a:rPr lang="ru-RU" dirty="0">
                <a:latin typeface="Times New Roman" panose="02020603050405020304" pitchFamily="18" charset="0"/>
                <a:cs typeface="Times New Roman" panose="02020603050405020304" pitchFamily="18" charset="0"/>
              </a:rPr>
              <a:t>Хуки — обычные </a:t>
            </a:r>
            <a:r>
              <a:rPr lang="ru-RU" dirty="0" err="1">
                <a:latin typeface="Times New Roman" panose="02020603050405020304" pitchFamily="18" charset="0"/>
                <a:cs typeface="Times New Roman" panose="02020603050405020304" pitchFamily="18" charset="0"/>
              </a:rPr>
              <a:t>JavaScript</a:t>
            </a:r>
            <a:r>
              <a:rPr lang="ru-RU" dirty="0">
                <a:latin typeface="Times New Roman" panose="02020603050405020304" pitchFamily="18" charset="0"/>
                <a:cs typeface="Times New Roman" panose="02020603050405020304" pitchFamily="18" charset="0"/>
              </a:rPr>
              <a:t>-функции, но существует два правила, которым нужно следовать</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1. </a:t>
            </a:r>
            <a:r>
              <a:rPr lang="ru-RU" b="1" dirty="0" smtClean="0">
                <a:latin typeface="Times New Roman" panose="02020603050405020304" pitchFamily="18" charset="0"/>
                <a:cs typeface="Times New Roman" panose="02020603050405020304" pitchFamily="18" charset="0"/>
              </a:rPr>
              <a:t>Используйте </a:t>
            </a:r>
            <a:r>
              <a:rPr lang="ru-RU" b="1" dirty="0">
                <a:latin typeface="Times New Roman" panose="02020603050405020304" pitchFamily="18" charset="0"/>
                <a:cs typeface="Times New Roman" panose="02020603050405020304" pitchFamily="18" charset="0"/>
              </a:rPr>
              <a:t>хуки только на верхнем уровне</a:t>
            </a:r>
          </a:p>
          <a:p>
            <a:pPr marL="0" indent="0" algn="just">
              <a:buNone/>
            </a:pPr>
            <a:r>
              <a:rPr lang="ru-RU" dirty="0">
                <a:latin typeface="Times New Roman" panose="02020603050405020304" pitchFamily="18" charset="0"/>
                <a:cs typeface="Times New Roman" panose="02020603050405020304" pitchFamily="18" charset="0"/>
              </a:rPr>
              <a:t>Не вызывайте хуки внутри циклов, условных операторов или вложенных функций. Вместо этого всегда используйте хуки только внутри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-функций, до возврата какого-либо значения из них. Исполнение этого правила гарантирует, что хуки вызываются в одинаковой последовательности при каждом рендере компонента. Это позволит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правильно сохранять состояние хуков между множественными вызовами </a:t>
            </a:r>
            <a:r>
              <a:rPr lang="ru-RU" dirty="0" err="1">
                <a:latin typeface="Times New Roman" panose="02020603050405020304" pitchFamily="18" charset="0"/>
                <a:cs typeface="Times New Roman" panose="02020603050405020304" pitchFamily="18" charset="0"/>
              </a:rPr>
              <a:t>useState</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useEffect</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2. </a:t>
            </a:r>
            <a:r>
              <a:rPr lang="ru-RU" b="1" dirty="0" smtClean="0">
                <a:latin typeface="Times New Roman" panose="02020603050405020304" pitchFamily="18" charset="0"/>
                <a:cs typeface="Times New Roman" panose="02020603050405020304" pitchFamily="18" charset="0"/>
              </a:rPr>
              <a:t>Вызывайте </a:t>
            </a:r>
            <a:r>
              <a:rPr lang="ru-RU" b="1" dirty="0">
                <a:latin typeface="Times New Roman" panose="02020603050405020304" pitchFamily="18" charset="0"/>
                <a:cs typeface="Times New Roman" panose="02020603050405020304" pitchFamily="18" charset="0"/>
              </a:rPr>
              <a:t>хуки только из </a:t>
            </a:r>
            <a:r>
              <a:rPr lang="ru-RU" b="1" dirty="0" err="1" smtClean="0">
                <a:latin typeface="Times New Roman" panose="02020603050405020304" pitchFamily="18" charset="0"/>
                <a:cs typeface="Times New Roman" panose="02020603050405020304" pitchFamily="18" charset="0"/>
              </a:rPr>
              <a:t>React</a:t>
            </a:r>
            <a:r>
              <a:rPr lang="ru-RU" b="1" dirty="0" smtClean="0">
                <a:latin typeface="Times New Roman" panose="02020603050405020304" pitchFamily="18" charset="0"/>
                <a:cs typeface="Times New Roman" panose="02020603050405020304" pitchFamily="18" charset="0"/>
              </a:rPr>
              <a:t>-функций</a:t>
            </a:r>
            <a:endParaRPr lang="en-US" b="1" dirty="0" smtClean="0">
              <a:latin typeface="Times New Roman" panose="02020603050405020304" pitchFamily="18" charset="0"/>
              <a:cs typeface="Times New Roman" panose="02020603050405020304" pitchFamily="18" charset="0"/>
            </a:endParaRPr>
          </a:p>
          <a:p>
            <a:pPr marL="0" indent="0">
              <a:buNone/>
            </a:pPr>
            <a:r>
              <a:rPr lang="ru-RU" b="1" dirty="0">
                <a:latin typeface="Times New Roman" panose="02020603050405020304" pitchFamily="18" charset="0"/>
                <a:cs typeface="Times New Roman" panose="02020603050405020304" pitchFamily="18" charset="0"/>
              </a:rPr>
              <a:t>Не вызывайте хуки из обычных функций </a:t>
            </a:r>
            <a:r>
              <a:rPr lang="ru-RU" b="1" dirty="0" err="1">
                <a:latin typeface="Times New Roman" panose="02020603050405020304" pitchFamily="18" charset="0"/>
                <a:cs typeface="Times New Roman" panose="02020603050405020304" pitchFamily="18" charset="0"/>
              </a:rPr>
              <a:t>JavaScript</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Вместо этого можно:</a:t>
            </a:r>
          </a:p>
          <a:p>
            <a:r>
              <a:rPr lang="ru-RU" dirty="0" smtClean="0">
                <a:latin typeface="Times New Roman" panose="02020603050405020304" pitchFamily="18" charset="0"/>
                <a:cs typeface="Times New Roman" panose="02020603050405020304" pitchFamily="18" charset="0"/>
              </a:rPr>
              <a:t>Вызывать </a:t>
            </a:r>
            <a:r>
              <a:rPr lang="ru-RU" dirty="0">
                <a:latin typeface="Times New Roman" panose="02020603050405020304" pitchFamily="18" charset="0"/>
                <a:cs typeface="Times New Roman" panose="02020603050405020304" pitchFamily="18" charset="0"/>
              </a:rPr>
              <a:t>хуки из функционального компонента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Вызывать </a:t>
            </a:r>
            <a:r>
              <a:rPr lang="ru-RU" dirty="0">
                <a:latin typeface="Times New Roman" panose="02020603050405020304" pitchFamily="18" charset="0"/>
                <a:cs typeface="Times New Roman" panose="02020603050405020304" pitchFamily="18" charset="0"/>
              </a:rPr>
              <a:t>хуки из пользовательского </a:t>
            </a:r>
            <a:r>
              <a:rPr lang="ru-RU" dirty="0" smtClean="0">
                <a:latin typeface="Times New Roman" panose="02020603050405020304" pitchFamily="18" charset="0"/>
                <a:cs typeface="Times New Roman" panose="02020603050405020304" pitchFamily="18" charset="0"/>
              </a:rPr>
              <a:t>хука</a:t>
            </a:r>
            <a:r>
              <a:rPr lang="en-US" dirty="0" smtClean="0">
                <a:latin typeface="Times New Roman" panose="02020603050405020304" pitchFamily="18" charset="0"/>
                <a:cs typeface="Times New Roman" panose="02020603050405020304" pitchFamily="18" charset="0"/>
              </a:rPr>
              <a:t>.</a:t>
            </a:r>
          </a:p>
          <a:p>
            <a:pPr marL="0" indent="0">
              <a:buNone/>
            </a:pPr>
            <a:r>
              <a:rPr lang="ru-RU" dirty="0" smtClean="0">
                <a:latin typeface="Times New Roman" panose="02020603050405020304" pitchFamily="18" charset="0"/>
                <a:cs typeface="Times New Roman" panose="02020603050405020304" pitchFamily="18" charset="0"/>
              </a:rPr>
              <a:t>Следуя </a:t>
            </a:r>
            <a:r>
              <a:rPr lang="ru-RU" dirty="0">
                <a:latin typeface="Times New Roman" panose="02020603050405020304" pitchFamily="18" charset="0"/>
                <a:cs typeface="Times New Roman" panose="02020603050405020304" pitchFamily="18" charset="0"/>
              </a:rPr>
              <a:t>этому правилу, можно гарантировать, что вся логика состояния компонента чётко видна из исходного кода.</a:t>
            </a: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484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Создание пользовательских хуков</a:t>
            </a:r>
            <a:endParaRPr lang="ru-RU" dirty="0"/>
          </a:p>
        </p:txBody>
      </p:sp>
      <p:sp>
        <p:nvSpPr>
          <p:cNvPr id="3" name="Объект 2"/>
          <p:cNvSpPr>
            <a:spLocks noGrp="1"/>
          </p:cNvSpPr>
          <p:nvPr>
            <p:ph idx="1"/>
          </p:nvPr>
        </p:nvSpPr>
        <p:spPr>
          <a:xfrm>
            <a:off x="185002" y="1925416"/>
            <a:ext cx="2842870" cy="4206240"/>
          </a:xfrm>
        </p:spPr>
        <p:txBody>
          <a:bodyPr/>
          <a:lstStyle/>
          <a:p>
            <a:pPr marL="0" indent="0">
              <a:buNone/>
            </a:pPr>
            <a:r>
              <a:rPr lang="ru-RU" dirty="0" smtClean="0"/>
              <a:t>Пример кода пользовательского хука</a:t>
            </a:r>
            <a:r>
              <a:rPr lang="en-US" dirty="0" smtClean="0"/>
              <a:t>:</a:t>
            </a:r>
            <a:endParaRPr lang="ru-RU" dirty="0"/>
          </a:p>
        </p:txBody>
      </p:sp>
      <p:pic>
        <p:nvPicPr>
          <p:cNvPr id="4" name="Рисунок 3"/>
          <p:cNvPicPr>
            <a:picLocks noChangeAspect="1"/>
          </p:cNvPicPr>
          <p:nvPr/>
        </p:nvPicPr>
        <p:blipFill>
          <a:blip r:embed="rId2"/>
          <a:stretch>
            <a:fillRect/>
          </a:stretch>
        </p:blipFill>
        <p:spPr>
          <a:xfrm>
            <a:off x="3174521" y="1792936"/>
            <a:ext cx="8570192" cy="4880248"/>
          </a:xfrm>
          <a:prstGeom prst="rect">
            <a:avLst/>
          </a:prstGeom>
        </p:spPr>
      </p:pic>
    </p:spTree>
    <p:extLst>
      <p:ext uri="{BB962C8B-B14F-4D97-AF65-F5344CB8AC3E}">
        <p14:creationId xmlns:p14="http://schemas.microsoft.com/office/powerpoint/2010/main" val="3798701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Создание пользовательских </a:t>
            </a:r>
            <a:r>
              <a:rPr lang="ru-RU" dirty="0" smtClean="0">
                <a:latin typeface="Times New Roman" panose="02020603050405020304" pitchFamily="18" charset="0"/>
                <a:cs typeface="Times New Roman" panose="02020603050405020304" pitchFamily="18" charset="0"/>
              </a:rPr>
              <a:t>хуков</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pPr marL="0" indent="0" algn="just">
              <a:buNone/>
            </a:pPr>
            <a:r>
              <a:rPr lang="ru-RU" dirty="0">
                <a:latin typeface="Times New Roman" panose="02020603050405020304" pitchFamily="18" charset="0"/>
                <a:cs typeface="Times New Roman" panose="02020603050405020304" pitchFamily="18" charset="0"/>
              </a:rPr>
              <a:t>Создание пользовательских хуков позволяет вам перенести логику компонентов в функции, которые </a:t>
            </a:r>
            <a:r>
              <a:rPr lang="ru-RU" dirty="0" smtClean="0">
                <a:latin typeface="Times New Roman" panose="02020603050405020304" pitchFamily="18" charset="0"/>
                <a:cs typeface="Times New Roman" panose="02020603050405020304" pitchFamily="18" charset="0"/>
              </a:rPr>
              <a:t>можно </a:t>
            </a:r>
            <a:r>
              <a:rPr lang="ru-RU" dirty="0">
                <a:latin typeface="Times New Roman" panose="02020603050405020304" pitchFamily="18" charset="0"/>
                <a:cs typeface="Times New Roman" panose="02020603050405020304" pitchFamily="18" charset="0"/>
              </a:rPr>
              <a:t>повторно использовать</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Когда мы хотим, чтобы две </a:t>
            </a:r>
            <a:r>
              <a:rPr lang="ru-RU" dirty="0" err="1">
                <a:latin typeface="Times New Roman" panose="02020603050405020304" pitchFamily="18" charset="0"/>
                <a:cs typeface="Times New Roman" panose="02020603050405020304" pitchFamily="18" charset="0"/>
              </a:rPr>
              <a:t>JavaScript</a:t>
            </a:r>
            <a:r>
              <a:rPr lang="ru-RU" dirty="0">
                <a:latin typeface="Times New Roman" panose="02020603050405020304" pitchFamily="18" charset="0"/>
                <a:cs typeface="Times New Roman" panose="02020603050405020304" pitchFamily="18" charset="0"/>
              </a:rPr>
              <a:t>-функции разделяли какую-то логику, мы извлекаем её в третью функцию. И компоненты и хуки являются функциями, поэтому с ними это тоже работает</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Пользовательский хук — это </a:t>
            </a:r>
            <a:r>
              <a:rPr lang="ru-RU" dirty="0" err="1">
                <a:latin typeface="Times New Roman" panose="02020603050405020304" pitchFamily="18" charset="0"/>
                <a:cs typeface="Times New Roman" panose="02020603050405020304" pitchFamily="18" charset="0"/>
              </a:rPr>
              <a:t>JavaScript</a:t>
            </a:r>
            <a:r>
              <a:rPr lang="ru-RU" dirty="0">
                <a:latin typeface="Times New Roman" panose="02020603050405020304" pitchFamily="18" charset="0"/>
                <a:cs typeface="Times New Roman" panose="02020603050405020304" pitchFamily="18" charset="0"/>
              </a:rPr>
              <a:t>-функция, имя которой начинается с «</a:t>
            </a:r>
            <a:r>
              <a:rPr lang="ru-RU" dirty="0" err="1">
                <a:latin typeface="Times New Roman" panose="02020603050405020304" pitchFamily="18" charset="0"/>
                <a:cs typeface="Times New Roman" panose="02020603050405020304" pitchFamily="18" charset="0"/>
              </a:rPr>
              <a:t>use</a:t>
            </a:r>
            <a:r>
              <a:rPr lang="ru-RU" dirty="0">
                <a:latin typeface="Times New Roman" panose="02020603050405020304" pitchFamily="18" charset="0"/>
                <a:cs typeface="Times New Roman" panose="02020603050405020304" pitchFamily="18" charset="0"/>
              </a:rPr>
              <a:t>», и которая может вызывать другие хуки. </a:t>
            </a:r>
            <a:endParaRPr lang="en-US" dirty="0" smtClean="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В отличие от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-компонента, пользовательский хук не обязательно должен иметь конкретную сигнатуру. Мы можем решить, что он принимает в качестве аргументов, и должен ли он что-либо возвращать. Другими словами, всё как в обычных функциях. Имя функции-хука всегда следует начинать с </a:t>
            </a:r>
            <a:r>
              <a:rPr lang="ru-RU" dirty="0" err="1">
                <a:latin typeface="Times New Roman" panose="02020603050405020304" pitchFamily="18" charset="0"/>
                <a:cs typeface="Times New Roman" panose="02020603050405020304" pitchFamily="18" charset="0"/>
              </a:rPr>
              <a:t>use</a:t>
            </a:r>
            <a:r>
              <a:rPr lang="ru-RU" dirty="0">
                <a:latin typeface="Times New Roman" panose="02020603050405020304" pitchFamily="18" charset="0"/>
                <a:cs typeface="Times New Roman" panose="02020603050405020304" pitchFamily="18" charset="0"/>
              </a:rPr>
              <a:t>, чтобы вы могли сразу увидеть, что к ней применяются правила хуков</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r>
              <a:rPr lang="ru-RU" b="1" dirty="0">
                <a:latin typeface="Times New Roman" panose="02020603050405020304" pitchFamily="18" charset="0"/>
                <a:cs typeface="Times New Roman" panose="02020603050405020304" pitchFamily="18" charset="0"/>
              </a:rPr>
              <a:t>Пользовательские хуки — это скорее соглашение, соответствующее дизайну хуков, нежели чем возможность самого </a:t>
            </a:r>
            <a:r>
              <a:rPr lang="ru-RU" b="1" dirty="0" err="1">
                <a:latin typeface="Times New Roman" panose="02020603050405020304" pitchFamily="18" charset="0"/>
                <a:cs typeface="Times New Roman" panose="02020603050405020304" pitchFamily="18" charset="0"/>
              </a:rPr>
              <a:t>React</a:t>
            </a:r>
            <a:r>
              <a:rPr lang="ru-RU"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2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F41E8-DD61-42F1-B0B3-C58F19BBC0C6}"/>
              </a:ext>
            </a:extLst>
          </p:cNvPr>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HOOKS</a:t>
            </a:r>
            <a:r>
              <a:rPr lang="ru-RU" sz="2800" dirty="0">
                <a:latin typeface="Times New Roman" panose="02020603050405020304" pitchFamily="18" charset="0"/>
                <a:cs typeface="Times New Roman" panose="02020603050405020304" pitchFamily="18" charset="0"/>
              </a:rPr>
              <a:t> — механизм в </a:t>
            </a:r>
            <a:r>
              <a:rPr lang="ru-RU" sz="2800" dirty="0" err="1">
                <a:latin typeface="Times New Roman" panose="02020603050405020304" pitchFamily="18" charset="0"/>
                <a:cs typeface="Times New Roman" panose="02020603050405020304" pitchFamily="18" charset="0"/>
              </a:rPr>
              <a:t>React</a:t>
            </a:r>
            <a:r>
              <a:rPr lang="ru-RU" sz="2800" dirty="0">
                <a:latin typeface="Times New Roman" panose="02020603050405020304" pitchFamily="18" charset="0"/>
                <a:cs typeface="Times New Roman" panose="02020603050405020304" pitchFamily="18" charset="0"/>
              </a:rPr>
              <a:t>, который позволяет работать полностью без классов.</a:t>
            </a:r>
          </a:p>
        </p:txBody>
      </p:sp>
      <p:sp>
        <p:nvSpPr>
          <p:cNvPr id="3" name="Content Placeholder 2">
            <a:extLst>
              <a:ext uri="{FF2B5EF4-FFF2-40B4-BE49-F238E27FC236}">
                <a16:creationId xmlns:a16="http://schemas.microsoft.com/office/drawing/2014/main" xmlns="" id="{38DCA69F-F3B8-4AD9-B632-5BC219743045}"/>
              </a:ext>
            </a:extLst>
          </p:cNvPr>
          <p:cNvSpPr>
            <a:spLocks noGrp="1"/>
          </p:cNvSpPr>
          <p:nvPr>
            <p:ph idx="1"/>
          </p:nvPr>
        </p:nvSpPr>
        <p:spPr>
          <a:xfrm>
            <a:off x="838200" y="1825625"/>
            <a:ext cx="10515600" cy="2647521"/>
          </a:xfrm>
        </p:spPr>
        <p:txBody>
          <a:bodyPr>
            <a:noAutofit/>
          </a:bodyPr>
          <a:lstStyle/>
          <a:p>
            <a:pPr marL="0" indent="0" algn="just">
              <a:buNone/>
            </a:pPr>
            <a:r>
              <a:rPr lang="ru-RU" sz="3600" dirty="0">
                <a:latin typeface="Times New Roman" panose="02020603050405020304" pitchFamily="18" charset="0"/>
                <a:cs typeface="Times New Roman" panose="02020603050405020304" pitchFamily="18" charset="0"/>
              </a:rPr>
              <a:t>Хуки — это функции, с помощью которых вы можете «подцепиться» к состоянию и методам жизненного цикла </a:t>
            </a:r>
            <a:r>
              <a:rPr lang="ru-RU" sz="3600" dirty="0" err="1">
                <a:latin typeface="Times New Roman" panose="02020603050405020304" pitchFamily="18" charset="0"/>
                <a:cs typeface="Times New Roman" panose="02020603050405020304" pitchFamily="18" charset="0"/>
              </a:rPr>
              <a:t>React</a:t>
            </a:r>
            <a:r>
              <a:rPr lang="ru-RU" sz="3600" dirty="0">
                <a:latin typeface="Times New Roman" panose="02020603050405020304" pitchFamily="18" charset="0"/>
                <a:cs typeface="Times New Roman" panose="02020603050405020304" pitchFamily="18" charset="0"/>
              </a:rPr>
              <a:t> из функциональных компонентов. </a:t>
            </a:r>
            <a:endParaRPr lang="en-US" sz="3600" smtClean="0">
              <a:latin typeface="Times New Roman" panose="02020603050405020304" pitchFamily="18" charset="0"/>
              <a:cs typeface="Times New Roman" panose="02020603050405020304" pitchFamily="18" charset="0"/>
            </a:endParaRPr>
          </a:p>
          <a:p>
            <a:pPr marL="0" indent="0" algn="just">
              <a:buNone/>
            </a:pPr>
            <a:r>
              <a:rPr lang="ru-RU" sz="3600" smtClean="0">
                <a:latin typeface="Times New Roman" panose="02020603050405020304" pitchFamily="18" charset="0"/>
                <a:cs typeface="Times New Roman" panose="02020603050405020304" pitchFamily="18" charset="0"/>
              </a:rPr>
              <a:t>Хуки </a:t>
            </a:r>
            <a:r>
              <a:rPr lang="ru-RU" sz="3600" dirty="0">
                <a:latin typeface="Times New Roman" panose="02020603050405020304" pitchFamily="18" charset="0"/>
                <a:cs typeface="Times New Roman" panose="02020603050405020304" pitchFamily="18" charset="0"/>
              </a:rPr>
              <a:t>не работают внутри классов — они дают вам возможность использовать </a:t>
            </a:r>
            <a:r>
              <a:rPr lang="ru-RU" sz="3600" dirty="0" err="1">
                <a:latin typeface="Times New Roman" panose="02020603050405020304" pitchFamily="18" charset="0"/>
                <a:cs typeface="Times New Roman" panose="02020603050405020304" pitchFamily="18" charset="0"/>
              </a:rPr>
              <a:t>React</a:t>
            </a:r>
            <a:r>
              <a:rPr lang="ru-RU" sz="3600" dirty="0">
                <a:latin typeface="Times New Roman" panose="02020603050405020304" pitchFamily="18" charset="0"/>
                <a:cs typeface="Times New Roman" panose="02020603050405020304" pitchFamily="18" charset="0"/>
              </a:rPr>
              <a:t> без классов. </a:t>
            </a:r>
          </a:p>
        </p:txBody>
      </p:sp>
    </p:spTree>
    <p:extLst>
      <p:ext uri="{BB962C8B-B14F-4D97-AF65-F5344CB8AC3E}">
        <p14:creationId xmlns:p14="http://schemas.microsoft.com/office/powerpoint/2010/main" val="2240689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Создание пользовательских хуков</a:t>
            </a:r>
            <a:endParaRPr lang="ru-RU" dirty="0"/>
          </a:p>
        </p:txBody>
      </p:sp>
      <p:sp>
        <p:nvSpPr>
          <p:cNvPr id="3" name="Объект 2"/>
          <p:cNvSpPr>
            <a:spLocks noGrp="1"/>
          </p:cNvSpPr>
          <p:nvPr>
            <p:ph idx="1"/>
          </p:nvPr>
        </p:nvSpPr>
        <p:spPr/>
        <p:txBody>
          <a:bodyPr>
            <a:noAutofit/>
          </a:bodyPr>
          <a:lstStyle/>
          <a:p>
            <a:pPr marL="0" indent="0" algn="just">
              <a:buNone/>
            </a:pPr>
            <a:r>
              <a:rPr lang="ru-RU" sz="3200" b="1" dirty="0">
                <a:latin typeface="Times New Roman" panose="02020603050405020304" pitchFamily="18" charset="0"/>
                <a:cs typeface="Times New Roman" panose="02020603050405020304" pitchFamily="18" charset="0"/>
              </a:rPr>
              <a:t>У хука, используемого в двух компонентах, одинаковое состояние?</a:t>
            </a:r>
            <a:r>
              <a:rPr lang="ru-RU"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ru-RU" sz="3200" dirty="0" smtClean="0">
                <a:latin typeface="Times New Roman" panose="02020603050405020304" pitchFamily="18" charset="0"/>
                <a:cs typeface="Times New Roman" panose="02020603050405020304" pitchFamily="18" charset="0"/>
              </a:rPr>
              <a:t>Нет</a:t>
            </a:r>
            <a:r>
              <a:rPr lang="ru-RU" sz="3200" dirty="0">
                <a:latin typeface="Times New Roman" panose="02020603050405020304" pitchFamily="18" charset="0"/>
                <a:cs typeface="Times New Roman" panose="02020603050405020304" pitchFamily="18" charset="0"/>
              </a:rPr>
              <a:t>. Пользовательские хуки — это механизм повторного использования </a:t>
            </a:r>
            <a:r>
              <a:rPr lang="ru-RU" sz="3200" i="1" dirty="0">
                <a:latin typeface="Times New Roman" panose="02020603050405020304" pitchFamily="18" charset="0"/>
                <a:cs typeface="Times New Roman" panose="02020603050405020304" pitchFamily="18" charset="0"/>
              </a:rPr>
              <a:t>логики с состоянием</a:t>
            </a:r>
            <a:r>
              <a:rPr lang="ru-RU" sz="3200" dirty="0">
                <a:latin typeface="Times New Roman" panose="02020603050405020304" pitchFamily="18" charset="0"/>
                <a:cs typeface="Times New Roman" panose="02020603050405020304" pitchFamily="18" charset="0"/>
              </a:rPr>
              <a:t> (например, установка подписки и сохранение текущего значения), но каждый раз, когда вы используете пользовательский хук, всё состояние и эффекты внутри него полностью изолированы.</a:t>
            </a:r>
          </a:p>
        </p:txBody>
      </p:sp>
    </p:spTree>
    <p:extLst>
      <p:ext uri="{BB962C8B-B14F-4D97-AF65-F5344CB8AC3E}">
        <p14:creationId xmlns:p14="http://schemas.microsoft.com/office/powerpoint/2010/main" val="2953223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252" y="183815"/>
            <a:ext cx="8911237" cy="1508760"/>
          </a:xfrm>
        </p:spPr>
        <p:txBody>
          <a:bodyPr/>
          <a:lstStyle/>
          <a:p>
            <a:r>
              <a:rPr lang="ru-RU" dirty="0">
                <a:latin typeface="Times New Roman" panose="02020603050405020304" pitchFamily="18" charset="0"/>
                <a:cs typeface="Times New Roman" panose="02020603050405020304" pitchFamily="18" charset="0"/>
              </a:rPr>
              <a:t>Создание пользовательских хуков</a:t>
            </a:r>
            <a:endParaRPr lang="ru-RU" dirty="0"/>
          </a:p>
        </p:txBody>
      </p:sp>
      <p:sp>
        <p:nvSpPr>
          <p:cNvPr id="3" name="Объект 2"/>
          <p:cNvSpPr>
            <a:spLocks noGrp="1"/>
          </p:cNvSpPr>
          <p:nvPr>
            <p:ph idx="1"/>
          </p:nvPr>
        </p:nvSpPr>
        <p:spPr>
          <a:xfrm>
            <a:off x="121252" y="1792936"/>
            <a:ext cx="1807910" cy="4206240"/>
          </a:xfrm>
        </p:spPr>
        <p:txBody>
          <a:bodyPr/>
          <a:lstStyle/>
          <a:p>
            <a:pPr marL="0" indent="0" algn="just">
              <a:buNone/>
            </a:pPr>
            <a:r>
              <a:rPr lang="ru-RU" dirty="0">
                <a:latin typeface="Times New Roman" panose="02020603050405020304" pitchFamily="18" charset="0"/>
                <a:cs typeface="Times New Roman" panose="02020603050405020304" pitchFamily="18" charset="0"/>
              </a:rPr>
              <a:t>Передача информации между </a:t>
            </a:r>
            <a:r>
              <a:rPr lang="ru-RU" dirty="0" smtClean="0">
                <a:latin typeface="Times New Roman" panose="02020603050405020304" pitchFamily="18" charset="0"/>
                <a:cs typeface="Times New Roman" panose="02020603050405020304" pitchFamily="18" charset="0"/>
              </a:rPr>
              <a:t>хуками</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buNone/>
            </a:pPr>
            <a:endParaRPr lang="ru-RU" dirty="0"/>
          </a:p>
        </p:txBody>
      </p:sp>
      <p:pic>
        <p:nvPicPr>
          <p:cNvPr id="4" name="Рисунок 3"/>
          <p:cNvPicPr>
            <a:picLocks noChangeAspect="1"/>
          </p:cNvPicPr>
          <p:nvPr/>
        </p:nvPicPr>
        <p:blipFill>
          <a:blip r:embed="rId2"/>
          <a:stretch>
            <a:fillRect/>
          </a:stretch>
        </p:blipFill>
        <p:spPr>
          <a:xfrm>
            <a:off x="2943922" y="1040905"/>
            <a:ext cx="7854628" cy="5817095"/>
          </a:xfrm>
          <a:prstGeom prst="rect">
            <a:avLst/>
          </a:prstGeom>
        </p:spPr>
      </p:pic>
    </p:spTree>
    <p:extLst>
      <p:ext uri="{BB962C8B-B14F-4D97-AF65-F5344CB8AC3E}">
        <p14:creationId xmlns:p14="http://schemas.microsoft.com/office/powerpoint/2010/main" val="3335763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Создание пользовательских хуков</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ru-RU" dirty="0">
                <a:latin typeface="Times New Roman" panose="02020603050405020304" pitchFamily="18" charset="0"/>
                <a:cs typeface="Times New Roman" panose="02020603050405020304" pitchFamily="18" charset="0"/>
              </a:rPr>
              <a:t>Пользовательские хуки предлагают гибкую логику совместного использования, которая раньше была невозможна в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-компонентах. Вы можете написать собственные хуки, которые охватывают широкий спектр вариантов использования, таких как обработка форм, анимация, декларативные подписки, таймеры и, возможно, многих других, которые мы не рассматривали. Более того, вы можете создавать хуки, которые также просты в использовании, как и встроенные функции </a:t>
            </a:r>
            <a:r>
              <a:rPr lang="ru-RU" dirty="0" err="1" smtClean="0">
                <a:latin typeface="Times New Roman" panose="02020603050405020304" pitchFamily="18" charset="0"/>
                <a:cs typeface="Times New Roman" panose="02020603050405020304" pitchFamily="18" charset="0"/>
              </a:rPr>
              <a:t>React</a:t>
            </a:r>
            <a:r>
              <a:rPr lang="ru-RU" dirty="0" smtClean="0">
                <a:latin typeface="Times New Roman" panose="02020603050405020304" pitchFamily="18" charset="0"/>
                <a:cs typeface="Times New Roman" panose="02020603050405020304" pitchFamily="18" charset="0"/>
              </a:rPr>
              <a:t>.</a:t>
            </a:r>
          </a:p>
          <a:p>
            <a:pPr marL="0" indent="0" algn="just">
              <a:buNone/>
            </a:pPr>
            <a:r>
              <a:rPr lang="ru-RU" dirty="0">
                <a:latin typeface="Times New Roman" panose="02020603050405020304" pitchFamily="18" charset="0"/>
                <a:cs typeface="Times New Roman" panose="02020603050405020304" pitchFamily="18" charset="0"/>
              </a:rPr>
              <a:t>Попробуйте не добавлять абстракцию слишком рано. Теперь, когда функциональные компоненты обладают большими возможностями, вполне вероятно, средний функциональный компонент станет длиннее в вашей кодовой базе. Это нормально, не думайте, что вы </a:t>
            </a:r>
            <a:r>
              <a:rPr lang="ru-RU" i="1" dirty="0">
                <a:latin typeface="Times New Roman" panose="02020603050405020304" pitchFamily="18" charset="0"/>
                <a:cs typeface="Times New Roman" panose="02020603050405020304" pitchFamily="18" charset="0"/>
              </a:rPr>
              <a:t>должны</a:t>
            </a:r>
            <a:r>
              <a:rPr lang="ru-RU" dirty="0">
                <a:latin typeface="Times New Roman" panose="02020603050405020304" pitchFamily="18" charset="0"/>
                <a:cs typeface="Times New Roman" panose="02020603050405020304" pitchFamily="18" charset="0"/>
              </a:rPr>
              <a:t> немедленно разделить его на хуки. Но мы также рекомендуем вам находить ситуации, когда пользовательский хук поможет скрыть сложную логику за простым интерфейсом или распутать большой компонент.</a:t>
            </a:r>
          </a:p>
        </p:txBody>
      </p:sp>
    </p:spTree>
    <p:extLst>
      <p:ext uri="{BB962C8B-B14F-4D97-AF65-F5344CB8AC3E}">
        <p14:creationId xmlns:p14="http://schemas.microsoft.com/office/powerpoint/2010/main" val="1119708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4927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хуки</a:t>
            </a:r>
          </a:p>
        </p:txBody>
      </p:sp>
      <p:sp>
        <p:nvSpPr>
          <p:cNvPr id="3" name="Объект 2"/>
          <p:cNvSpPr>
            <a:spLocks noGrp="1"/>
          </p:cNvSpPr>
          <p:nvPr>
            <p:ph idx="1"/>
          </p:nvPr>
        </p:nvSpPr>
        <p:spPr/>
        <p:txBody>
          <a:bodyPr/>
          <a:lstStyle/>
          <a:p>
            <a:pPr marL="0" indent="0" algn="just">
              <a:buNone/>
            </a:pPr>
            <a:r>
              <a:rPr lang="ru-RU" dirty="0">
                <a:latin typeface="Times New Roman" panose="02020603050405020304" pitchFamily="18" charset="0"/>
                <a:cs typeface="Times New Roman" panose="02020603050405020304" pitchFamily="18" charset="0"/>
              </a:rPr>
              <a:t>Перед тем, как </a:t>
            </a:r>
            <a:r>
              <a:rPr lang="ru-RU" dirty="0" smtClean="0">
                <a:latin typeface="Times New Roman" panose="02020603050405020304" pitchFamily="18" charset="0"/>
                <a:cs typeface="Times New Roman" panose="02020603050405020304" pitchFamily="18" charset="0"/>
              </a:rPr>
              <a:t>начинать детальный разбор</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стоит </a:t>
            </a:r>
            <a:r>
              <a:rPr lang="ru-RU" dirty="0">
                <a:latin typeface="Times New Roman" panose="02020603050405020304" pitchFamily="18" charset="0"/>
                <a:cs typeface="Times New Roman" panose="02020603050405020304" pitchFamily="18" charset="0"/>
              </a:rPr>
              <a:t>обратите внимание, что хуки</a:t>
            </a:r>
            <a:r>
              <a:rPr lang="ru-RU" dirty="0" smtClean="0">
                <a:latin typeface="Times New Roman" panose="02020603050405020304" pitchFamily="18" charset="0"/>
                <a:cs typeface="Times New Roman" panose="02020603050405020304" pitchFamily="18" charset="0"/>
              </a:rPr>
              <a:t>:</a:t>
            </a:r>
          </a:p>
          <a:p>
            <a:pPr algn="just"/>
            <a:r>
              <a:rPr lang="ru-RU" b="1" dirty="0">
                <a:latin typeface="Times New Roman" panose="02020603050405020304" pitchFamily="18" charset="0"/>
                <a:cs typeface="Times New Roman" panose="02020603050405020304" pitchFamily="18" charset="0"/>
              </a:rPr>
              <a:t>Полностью на ваше усмотрение.</a:t>
            </a:r>
            <a:r>
              <a:rPr lang="ru-RU" dirty="0">
                <a:latin typeface="Times New Roman" panose="02020603050405020304" pitchFamily="18" charset="0"/>
                <a:cs typeface="Times New Roman" panose="02020603050405020304" pitchFamily="18" charset="0"/>
              </a:rPr>
              <a:t> Вы можете попробовать хуки в одних компонентах, не изменяя код в других. </a:t>
            </a:r>
            <a:endParaRPr lang="ru-RU" dirty="0" smtClean="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100</a:t>
            </a:r>
            <a:r>
              <a:rPr lang="ru-RU" b="1" dirty="0">
                <a:latin typeface="Times New Roman" panose="02020603050405020304" pitchFamily="18" charset="0"/>
                <a:cs typeface="Times New Roman" panose="02020603050405020304" pitchFamily="18" charset="0"/>
              </a:rPr>
              <a:t>% обратно совместимы.</a:t>
            </a:r>
            <a:r>
              <a:rPr lang="ru-RU" dirty="0">
                <a:latin typeface="Times New Roman" panose="02020603050405020304" pitchFamily="18" charset="0"/>
                <a:cs typeface="Times New Roman" panose="02020603050405020304" pitchFamily="18" charset="0"/>
              </a:rPr>
              <a:t> Хуки не содержат изменений, которые могут поломать ваш существующий код.</a:t>
            </a:r>
          </a:p>
          <a:p>
            <a:pPr algn="just"/>
            <a:r>
              <a:rPr lang="ru-RU" b="1" dirty="0">
                <a:latin typeface="Times New Roman" panose="02020603050405020304" pitchFamily="18" charset="0"/>
                <a:cs typeface="Times New Roman" panose="02020603050405020304" pitchFamily="18" charset="0"/>
              </a:rPr>
              <a:t>Доступны прямо сейчас.</a:t>
            </a:r>
            <a:r>
              <a:rPr lang="ru-RU" dirty="0">
                <a:latin typeface="Times New Roman" panose="02020603050405020304" pitchFamily="18" charset="0"/>
                <a:cs typeface="Times New Roman" panose="02020603050405020304" pitchFamily="18" charset="0"/>
              </a:rPr>
              <a:t> Хуки доступны с выходом версии 16.8.0.</a:t>
            </a:r>
          </a:p>
          <a:p>
            <a:pPr algn="just"/>
            <a:r>
              <a:rPr lang="ru-RU" b="1" dirty="0">
                <a:latin typeface="Times New Roman" panose="02020603050405020304" pitchFamily="18" charset="0"/>
                <a:cs typeface="Times New Roman" panose="02020603050405020304" pitchFamily="18" charset="0"/>
              </a:rPr>
              <a:t>Хуки не меняют ваши знания о концепциях в </a:t>
            </a:r>
            <a:r>
              <a:rPr lang="ru-RU" b="1" dirty="0" err="1">
                <a:latin typeface="Times New Roman" panose="02020603050405020304" pitchFamily="18" charset="0"/>
                <a:cs typeface="Times New Roman" panose="02020603050405020304" pitchFamily="18" charset="0"/>
              </a:rPr>
              <a:t>React</a:t>
            </a:r>
            <a:r>
              <a:rPr lang="ru-RU" b="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Вместо этого, хуки предоставляют более прямой доступ к API уже знакомых вам понятий: пропсов, состояния, контекста, </a:t>
            </a:r>
            <a:r>
              <a:rPr lang="ru-RU" dirty="0" err="1">
                <a:latin typeface="Times New Roman" panose="02020603050405020304" pitchFamily="18" charset="0"/>
                <a:cs typeface="Times New Roman" panose="02020603050405020304" pitchFamily="18" charset="0"/>
              </a:rPr>
              <a:t>рефов</a:t>
            </a:r>
            <a:r>
              <a:rPr lang="ru-RU" dirty="0">
                <a:latin typeface="Times New Roman" panose="02020603050405020304" pitchFamily="18" charset="0"/>
                <a:cs typeface="Times New Roman" panose="02020603050405020304" pitchFamily="18" charset="0"/>
              </a:rPr>
              <a:t>, и жизненного цикла.</a:t>
            </a:r>
          </a:p>
        </p:txBody>
      </p:sp>
    </p:spTree>
    <p:extLst>
      <p:ext uri="{BB962C8B-B14F-4D97-AF65-F5344CB8AC3E}">
        <p14:creationId xmlns:p14="http://schemas.microsoft.com/office/powerpoint/2010/main" val="3361984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хуки</a:t>
            </a:r>
          </a:p>
        </p:txBody>
      </p:sp>
      <p:sp>
        <p:nvSpPr>
          <p:cNvPr id="3" name="Объект 2"/>
          <p:cNvSpPr>
            <a:spLocks noGrp="1"/>
          </p:cNvSpPr>
          <p:nvPr>
            <p:ph idx="1"/>
          </p:nvPr>
        </p:nvSpPr>
        <p:spPr/>
        <p:txBody>
          <a:bodyPr>
            <a:normAutofit lnSpcReduction="10000"/>
          </a:bodyPr>
          <a:lstStyle/>
          <a:p>
            <a:pPr marL="0" indent="0" algn="just">
              <a:buNone/>
            </a:pPr>
            <a:r>
              <a:rPr lang="ru-RU" dirty="0" smtClean="0">
                <a:latin typeface="Times New Roman" panose="02020603050405020304" pitchFamily="18" charset="0"/>
                <a:cs typeface="Times New Roman" panose="02020603050405020304" pitchFamily="18" charset="0"/>
              </a:rPr>
              <a:t>Хуки решают множество, казалось бы, несвязанных между собой, проблем в </a:t>
            </a:r>
            <a:r>
              <a:rPr lang="ru-RU" dirty="0" err="1" smtClean="0">
                <a:latin typeface="Times New Roman" panose="02020603050405020304" pitchFamily="18" charset="0"/>
                <a:cs typeface="Times New Roman" panose="02020603050405020304" pitchFamily="18" charset="0"/>
              </a:rPr>
              <a:t>React</a:t>
            </a:r>
            <a:r>
              <a:rPr lang="en-US" dirty="0" smtClean="0">
                <a:latin typeface="Times New Roman" panose="02020603050405020304" pitchFamily="18" charset="0"/>
                <a:cs typeface="Times New Roman" panose="02020603050405020304" pitchFamily="18" charset="0"/>
              </a:rPr>
              <a:t>:</a:t>
            </a:r>
          </a:p>
          <a:p>
            <a:pPr marL="0" indent="0" algn="just">
              <a:buNone/>
            </a:pPr>
            <a:r>
              <a:rPr lang="ru-RU" b="1" dirty="0">
                <a:latin typeface="Times New Roman" panose="02020603050405020304" pitchFamily="18" charset="0"/>
                <a:cs typeface="Times New Roman" panose="02020603050405020304" pitchFamily="18" charset="0"/>
              </a:rPr>
              <a:t>Трудно повторно использовать логику состояний между </a:t>
            </a:r>
            <a:r>
              <a:rPr lang="ru-RU" b="1" dirty="0" smtClean="0">
                <a:latin typeface="Times New Roman" panose="02020603050405020304" pitchFamily="18" charset="0"/>
                <a:cs typeface="Times New Roman" panose="02020603050405020304" pitchFamily="18" charset="0"/>
              </a:rPr>
              <a:t>компонентами</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нет способа «присоединить» повторно используемое поведение к компоненту (например, подключение к хранилищу).</a:t>
            </a:r>
            <a:endParaRPr lang="ru-RU" b="1" dirty="0">
              <a:latin typeface="Times New Roman" panose="02020603050405020304" pitchFamily="18" charset="0"/>
              <a:cs typeface="Times New Roman" panose="02020603050405020304" pitchFamily="18" charset="0"/>
            </a:endParaRPr>
          </a:p>
          <a:p>
            <a:pPr marL="0" indent="0" algn="just">
              <a:buNone/>
            </a:pPr>
            <a:r>
              <a:rPr lang="ru-RU" b="1" dirty="0">
                <a:latin typeface="Times New Roman" panose="02020603050405020304" pitchFamily="18" charset="0"/>
                <a:cs typeface="Times New Roman" panose="02020603050405020304" pitchFamily="18" charset="0"/>
              </a:rPr>
              <a:t>Сложные компоненты становятся трудными для </a:t>
            </a:r>
            <a:r>
              <a:rPr lang="ru-RU" b="1" dirty="0" smtClean="0">
                <a:latin typeface="Times New Roman" panose="02020603050405020304" pitchFamily="18" charset="0"/>
                <a:cs typeface="Times New Roman" panose="02020603050405020304" pitchFamily="18" charset="0"/>
              </a:rPr>
              <a:t>понимания</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Часто приходится поддерживать компоненты</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которые изначально были простыми</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но превратились в неуправляемый беспорядок.</a:t>
            </a:r>
            <a:r>
              <a:rPr lang="ru-RU" dirty="0">
                <a:latin typeface="Times New Roman" panose="02020603050405020304" pitchFamily="18" charset="0"/>
                <a:cs typeface="Times New Roman" panose="02020603050405020304" pitchFamily="18" charset="0"/>
              </a:rPr>
              <a:t> Каждый метод жизненного цикла часто содержит смесь несвязанной логики.</a:t>
            </a:r>
            <a:endParaRPr lang="ru-RU" b="1" dirty="0">
              <a:latin typeface="Times New Roman" panose="02020603050405020304" pitchFamily="18" charset="0"/>
              <a:cs typeface="Times New Roman" panose="02020603050405020304" pitchFamily="18" charset="0"/>
            </a:endParaRPr>
          </a:p>
          <a:p>
            <a:pPr marL="0" indent="0" algn="just">
              <a:buNone/>
            </a:pPr>
            <a:r>
              <a:rPr lang="ru-RU" b="1" dirty="0">
                <a:latin typeface="Times New Roman" panose="02020603050405020304" pitchFamily="18" charset="0"/>
                <a:cs typeface="Times New Roman" panose="02020603050405020304" pitchFamily="18" charset="0"/>
              </a:rPr>
              <a:t>Классы путают как людей, так и </a:t>
            </a:r>
            <a:r>
              <a:rPr lang="ru-RU" b="1" dirty="0" smtClean="0">
                <a:latin typeface="Times New Roman" panose="02020603050405020304" pitchFamily="18" charset="0"/>
                <a:cs typeface="Times New Roman" panose="02020603050405020304" pitchFamily="18" charset="0"/>
              </a:rPr>
              <a:t>машины</a:t>
            </a:r>
            <a:r>
              <a:rPr lang="ru-RU" dirty="0">
                <a:latin typeface="Times New Roman" panose="02020603050405020304" pitchFamily="18" charset="0"/>
                <a:cs typeface="Times New Roman" panose="02020603050405020304" pitchFamily="18" charset="0"/>
              </a:rPr>
              <a:t>. Вдобавок к усложнению организации кода и его повторного использования, классы создают существенный барьер в изучении </a:t>
            </a:r>
            <a:r>
              <a:rPr lang="ru-RU" dirty="0" err="1">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 Нужно понимать, как работает </a:t>
            </a:r>
            <a:r>
              <a:rPr lang="ru-RU" dirty="0" err="1">
                <a:latin typeface="Times New Roman" panose="02020603050405020304" pitchFamily="18" charset="0"/>
                <a:cs typeface="Times New Roman" panose="02020603050405020304" pitchFamily="18" charset="0"/>
              </a:rPr>
              <a:t>this</a:t>
            </a:r>
            <a:r>
              <a:rPr lang="ru-RU" dirty="0">
                <a:latin typeface="Times New Roman" panose="02020603050405020304" pitchFamily="18" charset="0"/>
                <a:cs typeface="Times New Roman" panose="02020603050405020304" pitchFamily="18" charset="0"/>
              </a:rPr>
              <a:t> в </a:t>
            </a:r>
            <a:r>
              <a:rPr lang="ru-RU" dirty="0" err="1">
                <a:latin typeface="Times New Roman" panose="02020603050405020304" pitchFamily="18" charset="0"/>
                <a:cs typeface="Times New Roman" panose="02020603050405020304" pitchFamily="18" charset="0"/>
              </a:rPr>
              <a:t>JavaScript</a:t>
            </a:r>
            <a:r>
              <a:rPr lang="ru-RU" dirty="0">
                <a:latin typeface="Times New Roman" panose="02020603050405020304" pitchFamily="18" charset="0"/>
                <a:cs typeface="Times New Roman" panose="02020603050405020304" pitchFamily="18" charset="0"/>
              </a:rPr>
              <a:t>, поведение которого отличается от большинства языков. </a:t>
            </a:r>
            <a:endParaRPr lang="ru-RU" dirty="0" smtClean="0">
              <a:latin typeface="Times New Roman" panose="02020603050405020304" pitchFamily="18" charset="0"/>
              <a:cs typeface="Times New Roman" panose="02020603050405020304" pitchFamily="18" charset="0"/>
            </a:endParaRPr>
          </a:p>
          <a:p>
            <a:pPr marL="0" indent="0">
              <a:buNone/>
            </a:pPr>
            <a:endParaRPr lang="ru-RU" b="1" dirty="0"/>
          </a:p>
          <a:p>
            <a:pPr marL="0" indent="0">
              <a:buNone/>
            </a:pPr>
            <a:endParaRPr lang="en-US" dirty="0" smtClean="0"/>
          </a:p>
        </p:txBody>
      </p:sp>
    </p:spTree>
    <p:extLst>
      <p:ext uri="{BB962C8B-B14F-4D97-AF65-F5344CB8AC3E}">
        <p14:creationId xmlns:p14="http://schemas.microsoft.com/office/powerpoint/2010/main" val="102889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lgn="just">
              <a:buNone/>
            </a:pPr>
            <a:r>
              <a:rPr lang="ru-RU" sz="3600" dirty="0" smtClean="0">
                <a:latin typeface="Times New Roman" panose="02020603050405020304" pitchFamily="18" charset="0"/>
                <a:cs typeface="Times New Roman" panose="02020603050405020304" pitchFamily="18" charset="0"/>
              </a:rPr>
              <a:t>Перед работой с определенным видом хука</a:t>
            </a:r>
            <a:r>
              <a:rPr lang="en-US" sz="3600"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стоит разобраться что же такое хук.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ru-RU" sz="3600" dirty="0" smtClean="0">
                <a:latin typeface="Times New Roman" panose="02020603050405020304" pitchFamily="18" charset="0"/>
                <a:cs typeface="Times New Roman" panose="02020603050405020304" pitchFamily="18" charset="0"/>
              </a:rPr>
              <a:t>Хук</a:t>
            </a:r>
            <a:r>
              <a:rPr lang="ru-RU" sz="3600" dirty="0">
                <a:latin typeface="Times New Roman" panose="02020603050405020304" pitchFamily="18" charset="0"/>
                <a:cs typeface="Times New Roman" panose="02020603050405020304" pitchFamily="18" charset="0"/>
              </a:rPr>
              <a:t> — это специальная функция, которая позволяет «подцепиться» к возможностям </a:t>
            </a:r>
            <a:r>
              <a:rPr lang="ru-RU" sz="3600" dirty="0" err="1">
                <a:latin typeface="Times New Roman" panose="02020603050405020304" pitchFamily="18" charset="0"/>
                <a:cs typeface="Times New Roman" panose="02020603050405020304" pitchFamily="18" charset="0"/>
              </a:rPr>
              <a:t>React</a:t>
            </a:r>
            <a:r>
              <a:rPr lang="ru-RU" sz="3600" dirty="0" smtClean="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ru-RU" sz="3600" dirty="0" smtClean="0">
                <a:latin typeface="Times New Roman" panose="02020603050405020304" pitchFamily="18" charset="0"/>
                <a:cs typeface="Times New Roman" panose="02020603050405020304" pitchFamily="18" charset="0"/>
              </a:rPr>
              <a:t>Хуки</a:t>
            </a:r>
            <a:r>
              <a:rPr lang="ru-RU" sz="3600" dirty="0">
                <a:latin typeface="Times New Roman" panose="02020603050405020304" pitchFamily="18" charset="0"/>
                <a:cs typeface="Times New Roman" panose="02020603050405020304" pitchFamily="18" charset="0"/>
              </a:rPr>
              <a:t> </a:t>
            </a:r>
            <a:r>
              <a:rPr lang="ru-RU" sz="3600" b="1" dirty="0">
                <a:latin typeface="Times New Roman" panose="02020603050405020304" pitchFamily="18" charset="0"/>
                <a:cs typeface="Times New Roman" panose="02020603050405020304" pitchFamily="18" charset="0"/>
              </a:rPr>
              <a:t>НЕ</a:t>
            </a:r>
            <a:r>
              <a:rPr lang="ru-RU" sz="3600" dirty="0">
                <a:latin typeface="Times New Roman" panose="02020603050405020304" pitchFamily="18" charset="0"/>
                <a:cs typeface="Times New Roman" panose="02020603050405020304" pitchFamily="18" charset="0"/>
              </a:rPr>
              <a:t> работают внутри </a:t>
            </a:r>
            <a:r>
              <a:rPr lang="ru-RU" sz="3600" dirty="0" smtClean="0">
                <a:latin typeface="Times New Roman" panose="02020603050405020304" pitchFamily="18" charset="0"/>
                <a:cs typeface="Times New Roman" panose="02020603050405020304" pitchFamily="18" charset="0"/>
              </a:rPr>
              <a:t>классов, а</a:t>
            </a:r>
            <a:r>
              <a:rPr lang="ru-RU" sz="3600" dirty="0">
                <a:latin typeface="Times New Roman" panose="02020603050405020304" pitchFamily="18" charset="0"/>
                <a:cs typeface="Times New Roman" panose="02020603050405020304" pitchFamily="18" charset="0"/>
              </a:rPr>
              <a:t> используются </a:t>
            </a:r>
            <a:r>
              <a:rPr lang="ru-RU" sz="3600" i="1" dirty="0">
                <a:latin typeface="Times New Roman" panose="02020603050405020304" pitchFamily="18" charset="0"/>
                <a:cs typeface="Times New Roman" panose="02020603050405020304" pitchFamily="18" charset="0"/>
              </a:rPr>
              <a:t>вместо</a:t>
            </a:r>
            <a:r>
              <a:rPr lang="ru-RU" sz="3600" dirty="0">
                <a:latin typeface="Times New Roman" panose="02020603050405020304" pitchFamily="18" charset="0"/>
                <a:cs typeface="Times New Roman" panose="02020603050405020304" pitchFamily="18" charset="0"/>
              </a:rPr>
              <a:t> них.</a:t>
            </a:r>
          </a:p>
        </p:txBody>
      </p:sp>
    </p:spTree>
    <p:extLst>
      <p:ext uri="{BB962C8B-B14F-4D97-AF65-F5344CB8AC3E}">
        <p14:creationId xmlns:p14="http://schemas.microsoft.com/office/powerpoint/2010/main" val="4199311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8F958-8407-4796-9E67-EDBB019701EF}"/>
              </a:ext>
            </a:extLst>
          </p:cNvPr>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Виды:</a:t>
            </a:r>
          </a:p>
        </p:txBody>
      </p:sp>
      <p:sp>
        <p:nvSpPr>
          <p:cNvPr id="3" name="Content Placeholder 2">
            <a:extLst>
              <a:ext uri="{FF2B5EF4-FFF2-40B4-BE49-F238E27FC236}">
                <a16:creationId xmlns:a16="http://schemas.microsoft.com/office/drawing/2014/main" xmlns="" id="{50029D5D-CA04-4FF5-997B-25E332C051EE}"/>
              </a:ext>
            </a:extLst>
          </p:cNvPr>
          <p:cNvSpPr>
            <a:spLocks noGrp="1"/>
          </p:cNvSpPr>
          <p:nvPr>
            <p:ph idx="1"/>
          </p:nvPr>
        </p:nvSpPr>
        <p:spPr>
          <a:xfrm>
            <a:off x="838200" y="1825625"/>
            <a:ext cx="10773792" cy="4351338"/>
          </a:xfrm>
        </p:spPr>
        <p:txBody>
          <a:bodyPr numCol="2">
            <a:normAutofit/>
          </a:bodyPr>
          <a:lstStyle/>
          <a:p>
            <a:r>
              <a:rPr lang="ru-RU" sz="2400" b="1" dirty="0" err="1">
                <a:latin typeface="Times New Roman" panose="02020603050405020304" pitchFamily="18" charset="0"/>
                <a:cs typeface="Times New Roman" panose="02020603050405020304" pitchFamily="18" charset="0"/>
              </a:rPr>
              <a:t>useState</a:t>
            </a:r>
            <a:r>
              <a:rPr lang="ru-RU" sz="2400" dirty="0">
                <a:latin typeface="Times New Roman" panose="02020603050405020304" pitchFamily="18" charset="0"/>
                <a:cs typeface="Times New Roman" panose="02020603050405020304" pitchFamily="18" charset="0"/>
              </a:rPr>
              <a:t>: предназначен для управления состоянием компонентов</a:t>
            </a:r>
          </a:p>
          <a:p>
            <a:r>
              <a:rPr lang="ru-RU" sz="2400" b="1" dirty="0" err="1">
                <a:latin typeface="Times New Roman" panose="02020603050405020304" pitchFamily="18" charset="0"/>
                <a:cs typeface="Times New Roman" panose="02020603050405020304" pitchFamily="18" charset="0"/>
              </a:rPr>
              <a:t>useEffect</a:t>
            </a:r>
            <a:r>
              <a:rPr lang="ru-RU" sz="2400" dirty="0">
                <a:latin typeface="Times New Roman" panose="02020603050405020304" pitchFamily="18" charset="0"/>
                <a:cs typeface="Times New Roman" panose="02020603050405020304" pitchFamily="18" charset="0"/>
              </a:rPr>
              <a:t>: предназначен для перехвата различного рода изменений в компонентах, которые нельзя обработать внутри компонентов</a:t>
            </a:r>
          </a:p>
          <a:p>
            <a:r>
              <a:rPr lang="ru-RU" sz="2400" b="1" dirty="0" err="1">
                <a:latin typeface="Times New Roman" panose="02020603050405020304" pitchFamily="18" charset="0"/>
                <a:cs typeface="Times New Roman" panose="02020603050405020304" pitchFamily="18" charset="0"/>
              </a:rPr>
              <a:t>useContext</a:t>
            </a:r>
            <a:r>
              <a:rPr lang="ru-RU" sz="2400" dirty="0">
                <a:latin typeface="Times New Roman" panose="02020603050405020304" pitchFamily="18" charset="0"/>
                <a:cs typeface="Times New Roman" panose="02020603050405020304" pitchFamily="18" charset="0"/>
              </a:rPr>
              <a:t>: позволяет подписываться на контекст </a:t>
            </a:r>
            <a:r>
              <a:rPr lang="ru-RU" sz="2400" dirty="0" err="1">
                <a:latin typeface="Times New Roman" panose="02020603050405020304" pitchFamily="18" charset="0"/>
                <a:cs typeface="Times New Roman" panose="02020603050405020304" pitchFamily="18" charset="0"/>
              </a:rPr>
              <a:t>React</a:t>
            </a:r>
            <a:endParaRPr lang="ru-RU" sz="2400" dirty="0">
              <a:latin typeface="Times New Roman" panose="02020603050405020304" pitchFamily="18" charset="0"/>
              <a:cs typeface="Times New Roman" panose="02020603050405020304" pitchFamily="18" charset="0"/>
            </a:endParaRPr>
          </a:p>
          <a:p>
            <a:r>
              <a:rPr lang="ru-RU" sz="2400" b="1" dirty="0" err="1">
                <a:latin typeface="Times New Roman" panose="02020603050405020304" pitchFamily="18" charset="0"/>
                <a:cs typeface="Times New Roman" panose="02020603050405020304" pitchFamily="18" charset="0"/>
              </a:rPr>
              <a:t>useReduce</a:t>
            </a:r>
            <a:r>
              <a:rPr lang="ru-RU" sz="2400" dirty="0" err="1">
                <a:latin typeface="Times New Roman" panose="02020603050405020304" pitchFamily="18" charset="0"/>
                <a:cs typeface="Times New Roman" panose="02020603050405020304" pitchFamily="18" charset="0"/>
              </a:rPr>
              <a:t>r</a:t>
            </a:r>
            <a:r>
              <a:rPr lang="ru-RU" sz="2400" dirty="0">
                <a:latin typeface="Times New Roman" panose="02020603050405020304" pitchFamily="18" charset="0"/>
                <a:cs typeface="Times New Roman" panose="02020603050405020304" pitchFamily="18" charset="0"/>
              </a:rPr>
              <a:t>: позволяет управлять локальным состоянием сложных компонентов</a:t>
            </a:r>
          </a:p>
          <a:p>
            <a:r>
              <a:rPr lang="ru-RU" sz="2400" b="1" dirty="0" err="1">
                <a:latin typeface="Times New Roman" panose="02020603050405020304" pitchFamily="18" charset="0"/>
                <a:cs typeface="Times New Roman" panose="02020603050405020304" pitchFamily="18" charset="0"/>
              </a:rPr>
              <a:t>useCallback</a:t>
            </a:r>
            <a:r>
              <a:rPr lang="ru-RU" sz="2400" dirty="0">
                <a:latin typeface="Times New Roman" panose="02020603050405020304" pitchFamily="18" charset="0"/>
                <a:cs typeface="Times New Roman" panose="02020603050405020304" pitchFamily="18" charset="0"/>
              </a:rPr>
              <a:t>: позволяет управлять функциями обратного вызова</a:t>
            </a:r>
          </a:p>
          <a:p>
            <a:r>
              <a:rPr lang="ru-RU" sz="2400" b="1" dirty="0" err="1">
                <a:latin typeface="Times New Roman" panose="02020603050405020304" pitchFamily="18" charset="0"/>
                <a:cs typeface="Times New Roman" panose="02020603050405020304" pitchFamily="18" charset="0"/>
              </a:rPr>
              <a:t>useMemo</a:t>
            </a:r>
            <a:r>
              <a:rPr lang="ru-RU" sz="2400" dirty="0">
                <a:latin typeface="Times New Roman" panose="02020603050405020304" pitchFamily="18" charset="0"/>
                <a:cs typeface="Times New Roman" panose="02020603050405020304" pitchFamily="18" charset="0"/>
              </a:rPr>
              <a:t>: предназначен для управления </a:t>
            </a:r>
            <a:r>
              <a:rPr lang="ru-RU" sz="2400" dirty="0" err="1">
                <a:latin typeface="Times New Roman" panose="02020603050405020304" pitchFamily="18" charset="0"/>
                <a:cs typeface="Times New Roman" panose="02020603050405020304" pitchFamily="18" charset="0"/>
              </a:rPr>
              <a:t>мемоизированными</a:t>
            </a:r>
            <a:r>
              <a:rPr lang="ru-RU" sz="2400" dirty="0">
                <a:latin typeface="Times New Roman" panose="02020603050405020304" pitchFamily="18" charset="0"/>
                <a:cs typeface="Times New Roman" panose="02020603050405020304" pitchFamily="18" charset="0"/>
              </a:rPr>
              <a:t> (грубо говоря кэшированными) значениями</a:t>
            </a:r>
          </a:p>
          <a:p>
            <a:r>
              <a:rPr lang="ru-RU" sz="2400" b="1" dirty="0" err="1">
                <a:latin typeface="Times New Roman" panose="02020603050405020304" pitchFamily="18" charset="0"/>
                <a:cs typeface="Times New Roman" panose="02020603050405020304" pitchFamily="18" charset="0"/>
              </a:rPr>
              <a:t>useId</a:t>
            </a:r>
            <a:r>
              <a:rPr lang="ru-RU" sz="2400" dirty="0">
                <a:latin typeface="Times New Roman" panose="02020603050405020304" pitchFamily="18" charset="0"/>
                <a:cs typeface="Times New Roman" panose="02020603050405020304" pitchFamily="18" charset="0"/>
              </a:rPr>
              <a:t>: предназначен для генерации уникального идентификатора</a:t>
            </a:r>
          </a:p>
          <a:p>
            <a:r>
              <a:rPr lang="ru-RU" sz="2400" b="1" dirty="0" err="1">
                <a:latin typeface="Times New Roman" panose="02020603050405020304" pitchFamily="18" charset="0"/>
                <a:cs typeface="Times New Roman" panose="02020603050405020304" pitchFamily="18" charset="0"/>
              </a:rPr>
              <a:t>useTransition</a:t>
            </a:r>
            <a:r>
              <a:rPr lang="ru-RU" sz="2400" dirty="0">
                <a:latin typeface="Times New Roman" panose="02020603050405020304" pitchFamily="18" charset="0"/>
                <a:cs typeface="Times New Roman" panose="02020603050405020304" pitchFamily="18" charset="0"/>
              </a:rPr>
              <a:t>: применяется для создания переходов при рендеринге</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0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25885" y="1792936"/>
            <a:ext cx="3588554" cy="4491789"/>
          </a:xfrm>
        </p:spPr>
        <p:txBody>
          <a:bodyPr>
            <a:normAutofit fontScale="92500"/>
          </a:bodyPr>
          <a:lstStyle/>
          <a:p>
            <a:pPr marL="0" indent="0" algn="just">
              <a:buNone/>
            </a:pPr>
            <a:r>
              <a:rPr lang="ru-RU" dirty="0" smtClean="0">
                <a:latin typeface="Times New Roman" panose="02020603050405020304" pitchFamily="18" charset="0"/>
                <a:cs typeface="Times New Roman" panose="02020603050405020304" pitchFamily="18" charset="0"/>
              </a:rPr>
              <a:t>Ранее приведенный код функционального компонента с использованием хука.</a:t>
            </a:r>
          </a:p>
          <a:p>
            <a:pPr marL="0" indent="0" algn="just">
              <a:buNone/>
            </a:pPr>
            <a:r>
              <a:rPr lang="ru-RU" dirty="0" smtClean="0">
                <a:latin typeface="Times New Roman" panose="02020603050405020304" pitchFamily="18" charset="0"/>
                <a:cs typeface="Times New Roman" panose="02020603050405020304" pitchFamily="18" charset="0"/>
              </a:rPr>
              <a:t>Пример </a:t>
            </a:r>
            <a:r>
              <a:rPr lang="ru-RU" dirty="0">
                <a:latin typeface="Times New Roman" panose="02020603050405020304" pitchFamily="18" charset="0"/>
                <a:cs typeface="Times New Roman" panose="02020603050405020304" pitchFamily="18" charset="0"/>
              </a:rPr>
              <a:t>начинается с того, что импортирует хук </a:t>
            </a:r>
            <a:r>
              <a:rPr lang="ru-RU" dirty="0" err="1">
                <a:latin typeface="Times New Roman" panose="02020603050405020304" pitchFamily="18" charset="0"/>
                <a:cs typeface="Times New Roman" panose="02020603050405020304" pitchFamily="18" charset="0"/>
              </a:rPr>
              <a:t>useState</a:t>
            </a:r>
            <a:r>
              <a:rPr lang="ru-RU" dirty="0">
                <a:latin typeface="Times New Roman" panose="02020603050405020304" pitchFamily="18" charset="0"/>
                <a:cs typeface="Times New Roman" panose="02020603050405020304" pitchFamily="18" charset="0"/>
              </a:rPr>
              <a:t> из </a:t>
            </a:r>
            <a:r>
              <a:rPr lang="ru-RU" dirty="0" err="1" smtClean="0">
                <a:latin typeface="Times New Roman" panose="02020603050405020304" pitchFamily="18" charset="0"/>
                <a:cs typeface="Times New Roman" panose="02020603050405020304" pitchFamily="18" charset="0"/>
              </a:rPr>
              <a:t>React</a:t>
            </a:r>
            <a:r>
              <a:rPr lang="ru-RU" dirty="0" smtClean="0">
                <a:latin typeface="Times New Roman" panose="02020603050405020304" pitchFamily="18" charset="0"/>
                <a:cs typeface="Times New Roman" panose="02020603050405020304" pitchFamily="18" charset="0"/>
              </a:rPr>
              <a:t>.</a:t>
            </a:r>
          </a:p>
          <a:p>
            <a:pPr marL="0" indent="0" algn="just">
              <a:buNone/>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функциональном компоненте нам недоступен </a:t>
            </a:r>
            <a:r>
              <a:rPr lang="ru-RU" dirty="0" err="1">
                <a:latin typeface="Times New Roman" panose="02020603050405020304" pitchFamily="18" charset="0"/>
                <a:cs typeface="Times New Roman" panose="02020603050405020304" pitchFamily="18" charset="0"/>
              </a:rPr>
              <a:t>this</a:t>
            </a:r>
            <a:r>
              <a:rPr lang="ru-RU" dirty="0">
                <a:latin typeface="Times New Roman" panose="02020603050405020304" pitchFamily="18" charset="0"/>
                <a:cs typeface="Times New Roman" panose="02020603050405020304" pitchFamily="18" charset="0"/>
              </a:rPr>
              <a:t>, поэтому мы не можем задать или считать состояние через </a:t>
            </a:r>
            <a:r>
              <a:rPr lang="ru-RU" dirty="0" err="1">
                <a:latin typeface="Times New Roman" panose="02020603050405020304" pitchFamily="18" charset="0"/>
                <a:cs typeface="Times New Roman" panose="02020603050405020304" pitchFamily="18" charset="0"/>
              </a:rPr>
              <a:t>this.state</a:t>
            </a:r>
            <a:r>
              <a:rPr lang="ru-RU" dirty="0">
                <a:latin typeface="Times New Roman" panose="02020603050405020304" pitchFamily="18" charset="0"/>
                <a:cs typeface="Times New Roman" panose="02020603050405020304" pitchFamily="18" charset="0"/>
              </a:rPr>
              <a:t>. Вместо этого мы вызываем хук </a:t>
            </a:r>
            <a:r>
              <a:rPr lang="ru-RU" dirty="0" err="1">
                <a:latin typeface="Times New Roman" panose="02020603050405020304" pitchFamily="18" charset="0"/>
                <a:cs typeface="Times New Roman" panose="02020603050405020304" pitchFamily="18" charset="0"/>
              </a:rPr>
              <a:t>useState</a:t>
            </a:r>
            <a:r>
              <a:rPr lang="ru-RU" dirty="0">
                <a:latin typeface="Times New Roman" panose="02020603050405020304" pitchFamily="18" charset="0"/>
                <a:cs typeface="Times New Roman" panose="02020603050405020304" pitchFamily="18" charset="0"/>
              </a:rPr>
              <a:t> напрямую изнутри нашего компонента.</a:t>
            </a:r>
            <a:endParaRPr lang="ru-RU"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endParaRPr lang="ru-RU" dirty="0"/>
          </a:p>
        </p:txBody>
      </p:sp>
      <p:pic>
        <p:nvPicPr>
          <p:cNvPr id="4" name="Рисунок 3"/>
          <p:cNvPicPr>
            <a:picLocks noChangeAspect="1"/>
          </p:cNvPicPr>
          <p:nvPr/>
        </p:nvPicPr>
        <p:blipFill>
          <a:blip r:embed="rId2"/>
          <a:stretch>
            <a:fillRect/>
          </a:stretch>
        </p:blipFill>
        <p:spPr>
          <a:xfrm>
            <a:off x="4148254" y="1659122"/>
            <a:ext cx="7515560" cy="3938791"/>
          </a:xfrm>
          <a:prstGeom prst="rect">
            <a:avLst/>
          </a:prstGeom>
        </p:spPr>
      </p:pic>
    </p:spTree>
    <p:extLst>
      <p:ext uri="{BB962C8B-B14F-4D97-AF65-F5344CB8AC3E}">
        <p14:creationId xmlns:p14="http://schemas.microsoft.com/office/powerpoint/2010/main" val="2223028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ХУК состояния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pPr marL="0" indent="0" algn="just">
              <a:buNone/>
            </a:pPr>
            <a:r>
              <a:rPr lang="ru-RU" sz="2800" b="1" dirty="0">
                <a:latin typeface="Times New Roman" panose="02020603050405020304" pitchFamily="18" charset="0"/>
                <a:cs typeface="Times New Roman" panose="02020603050405020304" pitchFamily="18" charset="0"/>
              </a:rPr>
              <a:t>Что делает вызов </a:t>
            </a:r>
            <a:r>
              <a:rPr lang="ru-RU" sz="2800" b="1" dirty="0" err="1">
                <a:latin typeface="Times New Roman" panose="02020603050405020304" pitchFamily="18" charset="0"/>
                <a:cs typeface="Times New Roman" panose="02020603050405020304" pitchFamily="18" charset="0"/>
              </a:rPr>
              <a:t>useState</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Он объявляет «переменную состояния». </a:t>
            </a:r>
            <a:r>
              <a:rPr lang="ru-RU" sz="2800" dirty="0" smtClean="0">
                <a:latin typeface="Times New Roman" panose="02020603050405020304" pitchFamily="18" charset="0"/>
                <a:cs typeface="Times New Roman" panose="02020603050405020304" pitchFamily="18" charset="0"/>
              </a:rPr>
              <a:t>Таким </a:t>
            </a:r>
            <a:r>
              <a:rPr lang="ru-RU" sz="2800" dirty="0">
                <a:latin typeface="Times New Roman" panose="02020603050405020304" pitchFamily="18" charset="0"/>
                <a:cs typeface="Times New Roman" panose="02020603050405020304" pitchFamily="18" charset="0"/>
              </a:rPr>
              <a:t>образом мы можем «сохранить» некоторые значения между вызовами функции. </a:t>
            </a:r>
            <a:r>
              <a:rPr lang="ru-RU" sz="2800" dirty="0" err="1">
                <a:latin typeface="Times New Roman" panose="02020603050405020304" pitchFamily="18" charset="0"/>
                <a:cs typeface="Times New Roman" panose="02020603050405020304" pitchFamily="18" charset="0"/>
              </a:rPr>
              <a:t>useState</a:t>
            </a:r>
            <a:r>
              <a:rPr lang="ru-RU" sz="2800" dirty="0">
                <a:latin typeface="Times New Roman" panose="02020603050405020304" pitchFamily="18" charset="0"/>
                <a:cs typeface="Times New Roman" panose="02020603050405020304" pitchFamily="18" charset="0"/>
              </a:rPr>
              <a:t> — это новый способ использовать те же возможности, что даёт </a:t>
            </a:r>
            <a:r>
              <a:rPr lang="ru-RU" sz="2800" dirty="0" err="1">
                <a:latin typeface="Times New Roman" panose="02020603050405020304" pitchFamily="18" charset="0"/>
                <a:cs typeface="Times New Roman" panose="02020603050405020304" pitchFamily="18" charset="0"/>
              </a:rPr>
              <a:t>this.state</a:t>
            </a:r>
            <a:r>
              <a:rPr lang="ru-RU" sz="2800" dirty="0">
                <a:latin typeface="Times New Roman" panose="02020603050405020304" pitchFamily="18" charset="0"/>
                <a:cs typeface="Times New Roman" panose="02020603050405020304" pitchFamily="18" charset="0"/>
              </a:rPr>
              <a:t> в классах. Обычно переменные «исчезают» при выходе из функции. К переменным состояния это не относится, потому что их сохраняет </a:t>
            </a:r>
            <a:r>
              <a:rPr lang="ru-RU" sz="2800" dirty="0" err="1">
                <a:latin typeface="Times New Roman" panose="02020603050405020304" pitchFamily="18" charset="0"/>
                <a:cs typeface="Times New Roman" panose="02020603050405020304" pitchFamily="18" charset="0"/>
              </a:rPr>
              <a:t>React</a:t>
            </a:r>
            <a:r>
              <a:rPr lang="ru-RU"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4874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168</TotalTime>
  <Words>788</Words>
  <Application>Microsoft Office PowerPoint</Application>
  <PresentationFormat>Широкоэкранный</PresentationFormat>
  <Paragraphs>126</Paragraphs>
  <Slides>33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33</vt:i4>
      </vt:variant>
    </vt:vector>
  </HeadingPairs>
  <TitlesOfParts>
    <vt:vector size="37" baseType="lpstr">
      <vt:lpstr>Corbel</vt:lpstr>
      <vt:lpstr>Times New Roman</vt:lpstr>
      <vt:lpstr>Wingdings</vt:lpstr>
      <vt:lpstr>Окаймление</vt:lpstr>
      <vt:lpstr>Про хуки</vt:lpstr>
      <vt:lpstr>Введение в хуки</vt:lpstr>
      <vt:lpstr>HOOKS — механизм в React, который позволяет работать полностью без классов.</vt:lpstr>
      <vt:lpstr>Введение в хуки</vt:lpstr>
      <vt:lpstr>Введение в хуки</vt:lpstr>
      <vt:lpstr>Хук состояния</vt:lpstr>
      <vt:lpstr>Виды:</vt:lpstr>
      <vt:lpstr>ХУК Состояния</vt:lpstr>
      <vt:lpstr>ХУК состояния</vt:lpstr>
      <vt:lpstr>ХУК состояния</vt:lpstr>
      <vt:lpstr>ХУК состояния</vt:lpstr>
      <vt:lpstr>ХУК состояния</vt:lpstr>
      <vt:lpstr>Хук состояния</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хук эффекта</vt:lpstr>
      <vt:lpstr>Правила хуков</vt:lpstr>
      <vt:lpstr>Создание пользовательских хуков</vt:lpstr>
      <vt:lpstr>Создание пользовательских хуков</vt:lpstr>
      <vt:lpstr>Создание пользовательских хуков</vt:lpstr>
      <vt:lpstr>Создание пользовательских хуков</vt:lpstr>
      <vt:lpstr>Создание пользовательских хуков</vt:lpstr>
      <vt:lpstr>спасибо</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 хуки</dc:title>
  <dc:creator>Станислав Стречко</dc:creator>
  <cp:lastModifiedBy>xx</cp:lastModifiedBy>
  <cp:revision>21</cp:revision>
  <dcterms:created xsi:type="dcterms:W3CDTF">2023-03-01T22:36:26Z</dcterms:created>
  <dcterms:modified xsi:type="dcterms:W3CDTF">2023-03-09T11:40:57Z</dcterms:modified>
</cp:coreProperties>
</file>