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FF75AE3-0561-4DAA-8B85-A6A90DF7972F}">
          <p14:sldIdLst>
            <p14:sldId id="256"/>
            <p14:sldId id="257"/>
            <p14:sldId id="258"/>
            <p14:sldId id="266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Раздел без заголовка" id="{02900990-EB04-4119-B23C-5E299DDAF75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3C0F8F-1EE9-43E6-96A3-544838031FCA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1577E6-FD33-4030-A178-F3A457E016A5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При конвертации между этими элементами, </a:t>
          </a:r>
          <a:r>
            <a:rPr lang="ru-RU" dirty="0" err="1"/>
            <a:t>React</a:t>
          </a:r>
          <a:r>
            <a:rPr lang="ru-RU" dirty="0"/>
            <a:t> знает, что нужно модифицировать только стиль </a:t>
          </a:r>
          <a:r>
            <a:rPr lang="ru-RU" dirty="0" err="1"/>
            <a:t>color</a:t>
          </a:r>
          <a:r>
            <a:rPr lang="ru-RU" dirty="0"/>
            <a:t>, а </a:t>
          </a:r>
          <a:r>
            <a:rPr lang="ru-RU" dirty="0" err="1"/>
            <a:t>fontWeight</a:t>
          </a:r>
          <a:r>
            <a:rPr lang="ru-RU" dirty="0"/>
            <a:t> сохранить.</a:t>
          </a:r>
          <a:endParaRPr lang="en-US" dirty="0"/>
        </a:p>
      </dgm:t>
    </dgm:pt>
    <dgm:pt modelId="{89312467-1183-4FE5-AFB2-27F11AABAF3F}" type="parTrans" cxnId="{829F568C-49F7-46C6-880A-03E481B5E176}">
      <dgm:prSet/>
      <dgm:spPr/>
      <dgm:t>
        <a:bodyPr/>
        <a:lstStyle/>
        <a:p>
          <a:endParaRPr lang="en-US"/>
        </a:p>
      </dgm:t>
    </dgm:pt>
    <dgm:pt modelId="{D6014072-13B5-481D-917D-28D5B6C57DB8}" type="sibTrans" cxnId="{829F568C-49F7-46C6-880A-03E481B5E176}">
      <dgm:prSet/>
      <dgm:spPr/>
      <dgm:t>
        <a:bodyPr/>
        <a:lstStyle/>
        <a:p>
          <a:endParaRPr lang="en-US"/>
        </a:p>
      </dgm:t>
    </dgm:pt>
    <dgm:pt modelId="{52370A9E-9B2B-4E0A-98E6-384A85C70278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После обработки DOM-узла React рекурсивно проходится по дочерним элементам</a:t>
          </a:r>
          <a:endParaRPr lang="en-US"/>
        </a:p>
      </dgm:t>
    </dgm:pt>
    <dgm:pt modelId="{360660E3-4A29-483F-AF14-81A9A4E793E5}" type="parTrans" cxnId="{A577BE28-A866-4FCA-BBAD-46ED27E8E159}">
      <dgm:prSet/>
      <dgm:spPr/>
      <dgm:t>
        <a:bodyPr/>
        <a:lstStyle/>
        <a:p>
          <a:endParaRPr lang="en-US"/>
        </a:p>
      </dgm:t>
    </dgm:pt>
    <dgm:pt modelId="{EDFE2616-062A-4325-9A22-ED8E91849EFD}" type="sibTrans" cxnId="{A577BE28-A866-4FCA-BBAD-46ED27E8E159}">
      <dgm:prSet/>
      <dgm:spPr/>
      <dgm:t>
        <a:bodyPr/>
        <a:lstStyle/>
        <a:p>
          <a:endParaRPr lang="en-US"/>
        </a:p>
      </dgm:t>
    </dgm:pt>
    <dgm:pt modelId="{2FD7D0AE-0350-49CF-8D95-43C64E213C45}" type="pres">
      <dgm:prSet presAssocID="{113C0F8F-1EE9-43E6-96A3-544838031FCA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34E3076-0778-4459-BEF8-C8DD80B11EE1}" type="pres">
      <dgm:prSet presAssocID="{113C0F8F-1EE9-43E6-96A3-544838031FCA}" presName="dummyMaxCanvas" presStyleCnt="0">
        <dgm:presLayoutVars/>
      </dgm:prSet>
      <dgm:spPr/>
    </dgm:pt>
    <dgm:pt modelId="{621E1CA8-673C-474A-9222-A06C5EBB781B}" type="pres">
      <dgm:prSet presAssocID="{113C0F8F-1EE9-43E6-96A3-544838031FCA}" presName="TwoNodes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4F7279E-AE41-4271-BF98-1683E9B58538}" type="pres">
      <dgm:prSet presAssocID="{113C0F8F-1EE9-43E6-96A3-544838031FCA}" presName="TwoNodes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135FFDD-8B73-452E-9F6F-3C2DE4C8ED7D}" type="pres">
      <dgm:prSet presAssocID="{113C0F8F-1EE9-43E6-96A3-544838031FCA}" presName="TwoConn_1-2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F8DE3C8-9F7C-4E31-B114-2D5065A6FE3B}" type="pres">
      <dgm:prSet presAssocID="{113C0F8F-1EE9-43E6-96A3-544838031FCA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BA176BF-E5A4-4E37-8F06-DAF6246AF603}" type="pres">
      <dgm:prSet presAssocID="{113C0F8F-1EE9-43E6-96A3-544838031FCA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5C5BE65-6576-4ED4-873C-C14DAA6BA38C}" type="presOf" srcId="{52370A9E-9B2B-4E0A-98E6-384A85C70278}" destId="{7BA176BF-E5A4-4E37-8F06-DAF6246AF603}" srcOrd="1" destOrd="0" presId="urn:microsoft.com/office/officeart/2005/8/layout/vProcess5"/>
    <dgm:cxn modelId="{A577BE28-A866-4FCA-BBAD-46ED27E8E159}" srcId="{113C0F8F-1EE9-43E6-96A3-544838031FCA}" destId="{52370A9E-9B2B-4E0A-98E6-384A85C70278}" srcOrd="1" destOrd="0" parTransId="{360660E3-4A29-483F-AF14-81A9A4E793E5}" sibTransId="{EDFE2616-062A-4325-9A22-ED8E91849EFD}"/>
    <dgm:cxn modelId="{1749E6AA-5D50-4ED5-B2CB-C77E413B8D70}" type="presOf" srcId="{901577E6-FD33-4030-A178-F3A457E016A5}" destId="{621E1CA8-673C-474A-9222-A06C5EBB781B}" srcOrd="0" destOrd="0" presId="urn:microsoft.com/office/officeart/2005/8/layout/vProcess5"/>
    <dgm:cxn modelId="{D4BF9A53-3751-46E5-AB46-8BF4E847F87F}" type="presOf" srcId="{D6014072-13B5-481D-917D-28D5B6C57DB8}" destId="{C135FFDD-8B73-452E-9F6F-3C2DE4C8ED7D}" srcOrd="0" destOrd="0" presId="urn:microsoft.com/office/officeart/2005/8/layout/vProcess5"/>
    <dgm:cxn modelId="{BD65A1BD-F38E-4884-9BED-7194AF395910}" type="presOf" srcId="{901577E6-FD33-4030-A178-F3A457E016A5}" destId="{0F8DE3C8-9F7C-4E31-B114-2D5065A6FE3B}" srcOrd="1" destOrd="0" presId="urn:microsoft.com/office/officeart/2005/8/layout/vProcess5"/>
    <dgm:cxn modelId="{BAAA3C50-9A99-4B41-9082-C6D7BC54AA7E}" type="presOf" srcId="{113C0F8F-1EE9-43E6-96A3-544838031FCA}" destId="{2FD7D0AE-0350-49CF-8D95-43C64E213C45}" srcOrd="0" destOrd="0" presId="urn:microsoft.com/office/officeart/2005/8/layout/vProcess5"/>
    <dgm:cxn modelId="{11172714-DCE1-4EDD-8308-29D73DCD12E5}" type="presOf" srcId="{52370A9E-9B2B-4E0A-98E6-384A85C70278}" destId="{D4F7279E-AE41-4271-BF98-1683E9B58538}" srcOrd="0" destOrd="0" presId="urn:microsoft.com/office/officeart/2005/8/layout/vProcess5"/>
    <dgm:cxn modelId="{829F568C-49F7-46C6-880A-03E481B5E176}" srcId="{113C0F8F-1EE9-43E6-96A3-544838031FCA}" destId="{901577E6-FD33-4030-A178-F3A457E016A5}" srcOrd="0" destOrd="0" parTransId="{89312467-1183-4FE5-AFB2-27F11AABAF3F}" sibTransId="{D6014072-13B5-481D-917D-28D5B6C57DB8}"/>
    <dgm:cxn modelId="{EEA983B7-82E0-4126-BE62-604A1F8F0C88}" type="presParOf" srcId="{2FD7D0AE-0350-49CF-8D95-43C64E213C45}" destId="{134E3076-0778-4459-BEF8-C8DD80B11EE1}" srcOrd="0" destOrd="0" presId="urn:microsoft.com/office/officeart/2005/8/layout/vProcess5"/>
    <dgm:cxn modelId="{C5C1BD02-DFF9-4023-BD01-5BED396CF120}" type="presParOf" srcId="{2FD7D0AE-0350-49CF-8D95-43C64E213C45}" destId="{621E1CA8-673C-474A-9222-A06C5EBB781B}" srcOrd="1" destOrd="0" presId="urn:microsoft.com/office/officeart/2005/8/layout/vProcess5"/>
    <dgm:cxn modelId="{3AF75F0C-A86F-4605-B062-3911F5F931BD}" type="presParOf" srcId="{2FD7D0AE-0350-49CF-8D95-43C64E213C45}" destId="{D4F7279E-AE41-4271-BF98-1683E9B58538}" srcOrd="2" destOrd="0" presId="urn:microsoft.com/office/officeart/2005/8/layout/vProcess5"/>
    <dgm:cxn modelId="{78C1D3AF-333B-4F80-826F-EB9E994C9C53}" type="presParOf" srcId="{2FD7D0AE-0350-49CF-8D95-43C64E213C45}" destId="{C135FFDD-8B73-452E-9F6F-3C2DE4C8ED7D}" srcOrd="3" destOrd="0" presId="urn:microsoft.com/office/officeart/2005/8/layout/vProcess5"/>
    <dgm:cxn modelId="{F8746272-6535-493E-B683-15B5E5BCC877}" type="presParOf" srcId="{2FD7D0AE-0350-49CF-8D95-43C64E213C45}" destId="{0F8DE3C8-9F7C-4E31-B114-2D5065A6FE3B}" srcOrd="4" destOrd="0" presId="urn:microsoft.com/office/officeart/2005/8/layout/vProcess5"/>
    <dgm:cxn modelId="{D7FE4714-ACB3-42CC-8681-CBB2760F2EEC}" type="presParOf" srcId="{2FD7D0AE-0350-49CF-8D95-43C64E213C45}" destId="{7BA176BF-E5A4-4E37-8F06-DAF6246AF603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1E1CA8-673C-474A-9222-A06C5EBB781B}">
      <dsp:nvSpPr>
        <dsp:cNvPr id="0" name=""/>
        <dsp:cNvSpPr/>
      </dsp:nvSpPr>
      <dsp:spPr>
        <a:xfrm>
          <a:off x="0" y="0"/>
          <a:ext cx="7723821" cy="8725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/>
            <a:t>При конвертации между этими элементами, </a:t>
          </a:r>
          <a:r>
            <a:rPr lang="ru-RU" sz="1800" kern="1200" dirty="0" err="1"/>
            <a:t>React</a:t>
          </a:r>
          <a:r>
            <a:rPr lang="ru-RU" sz="1800" kern="1200" dirty="0"/>
            <a:t> знает, что нужно модифицировать только стиль </a:t>
          </a:r>
          <a:r>
            <a:rPr lang="ru-RU" sz="1800" kern="1200" dirty="0" err="1"/>
            <a:t>color</a:t>
          </a:r>
          <a:r>
            <a:rPr lang="ru-RU" sz="1800" kern="1200" dirty="0"/>
            <a:t>, а </a:t>
          </a:r>
          <a:r>
            <a:rPr lang="ru-RU" sz="1800" kern="1200" dirty="0" err="1"/>
            <a:t>fontWeight</a:t>
          </a:r>
          <a:r>
            <a:rPr lang="ru-RU" sz="1800" kern="1200" dirty="0"/>
            <a:t> сохранить.</a:t>
          </a:r>
          <a:endParaRPr lang="en-US" sz="1800" kern="1200" dirty="0"/>
        </a:p>
      </dsp:txBody>
      <dsp:txXfrm>
        <a:off x="25556" y="25556"/>
        <a:ext cx="6821976" cy="821434"/>
      </dsp:txXfrm>
    </dsp:sp>
    <dsp:sp modelId="{D4F7279E-AE41-4271-BF98-1683E9B58538}">
      <dsp:nvSpPr>
        <dsp:cNvPr id="0" name=""/>
        <dsp:cNvSpPr/>
      </dsp:nvSpPr>
      <dsp:spPr>
        <a:xfrm>
          <a:off x="1363027" y="1066445"/>
          <a:ext cx="7723821" cy="8725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/>
            <a:t>После обработки DOM-узла React рекурсивно проходится по дочерним элементам</a:t>
          </a:r>
          <a:endParaRPr lang="en-US" sz="1800" kern="1200"/>
        </a:p>
      </dsp:txBody>
      <dsp:txXfrm>
        <a:off x="1388583" y="1092001"/>
        <a:ext cx="5742527" cy="821434"/>
      </dsp:txXfrm>
    </dsp:sp>
    <dsp:sp modelId="{C135FFDD-8B73-452E-9F6F-3C2DE4C8ED7D}">
      <dsp:nvSpPr>
        <dsp:cNvPr id="0" name=""/>
        <dsp:cNvSpPr/>
      </dsp:nvSpPr>
      <dsp:spPr>
        <a:xfrm>
          <a:off x="7156666" y="685918"/>
          <a:ext cx="567155" cy="56715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7284276" y="685918"/>
        <a:ext cx="311935" cy="426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7626-6252-4B31-A0E3-69E0C496AF1C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4808-677E-4B0B-9F56-AC5460B77E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959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7626-6252-4B31-A0E3-69E0C496AF1C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4808-677E-4B0B-9F56-AC5460B77E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47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7626-6252-4B31-A0E3-69E0C496AF1C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4808-677E-4B0B-9F56-AC5460B77E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62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7626-6252-4B31-A0E3-69E0C496AF1C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4808-677E-4B0B-9F56-AC5460B77E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462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7626-6252-4B31-A0E3-69E0C496AF1C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4808-677E-4B0B-9F56-AC5460B77E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895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7626-6252-4B31-A0E3-69E0C496AF1C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4808-677E-4B0B-9F56-AC5460B77E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72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7626-6252-4B31-A0E3-69E0C496AF1C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4808-677E-4B0B-9F56-AC5460B77E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08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7626-6252-4B31-A0E3-69E0C496AF1C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4808-677E-4B0B-9F56-AC5460B77E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107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7626-6252-4B31-A0E3-69E0C496AF1C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4808-677E-4B0B-9F56-AC5460B77E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25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7626-6252-4B31-A0E3-69E0C496AF1C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4808-677E-4B0B-9F56-AC5460B77E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385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7626-6252-4B31-A0E3-69E0C496AF1C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4808-677E-4B0B-9F56-AC5460B77E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399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B7626-6252-4B31-A0E3-69E0C496AF1C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24808-677E-4B0B-9F56-AC5460B77E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58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="" xmlns:a16="http://schemas.microsoft.com/office/drawing/2014/main" id="{3E443FD7-A66B-4AA0-872D-B088B9BC5F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React.js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Согласование</a:t>
            </a:r>
          </a:p>
        </p:txBody>
      </p:sp>
      <p:sp>
        <p:nvSpPr>
          <p:cNvPr id="23" name="Freeform: Shape 11">
            <a:extLst>
              <a:ext uri="{FF2B5EF4-FFF2-40B4-BE49-F238E27FC236}">
                <a16:creationId xmlns="" xmlns:a16="http://schemas.microsoft.com/office/drawing/2014/main" id="{C04BE0EF-3561-49B4-9A29-F283168A91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503" y="2342906"/>
            <a:ext cx="3217333" cy="2790135"/>
          </a:xfrm>
          <a:prstGeom prst="rect">
            <a:avLst/>
          </a:prstGeom>
        </p:spPr>
      </p:pic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452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828A5161-06F1-46CF-8AD7-844680A59E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="" xmlns:a16="http://schemas.microsoft.com/office/drawing/2014/main" id="{D3F51FEB-38FB-4F6C-9F7B-2F2AFAB6546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1E547BA6-BAE0-43BB-A7CA-60F69CE252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5995D10D-E9C9-47DB-AE7E-801FEF38F5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CC1A72C6-3DE4-4EC3-9AD5-9E0D40D8CE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="" xmlns:a16="http://schemas.microsoft.com/office/drawing/2014/main" id="{0B0DA1F1-C391-4EDF-9FE0-23E86E13776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035ECF9E-9CC4-4C41-5F37-4182C062D47D}"/>
              </a:ext>
            </a:extLst>
          </p:cNvPr>
          <p:cNvSpPr txBox="1"/>
          <p:nvPr/>
        </p:nvSpPr>
        <p:spPr>
          <a:xfrm>
            <a:off x="2217950" y="2042940"/>
            <a:ext cx="2611225" cy="120032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it-IT" b="0" i="0" dirty="0">
                <a:effectLst/>
                <a:latin typeface="Roboto Mono" panose="00000009000000000000" pitchFamily="49" charset="0"/>
              </a:rPr>
              <a:t>&lt;ul&gt;</a:t>
            </a:r>
            <a:r>
              <a:rPr lang="it-IT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it-IT" b="0" i="0" dirty="0">
                <a:effectLst/>
                <a:latin typeface="Roboto Mono" panose="00000009000000000000" pitchFamily="49" charset="0"/>
              </a:rPr>
              <a:t>&lt;li&gt;</a:t>
            </a:r>
            <a:r>
              <a:rPr lang="it-IT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Riki</a:t>
            </a:r>
            <a:r>
              <a:rPr lang="it-IT" b="0" i="0" dirty="0">
                <a:effectLst/>
                <a:latin typeface="Roboto Mono" panose="00000009000000000000" pitchFamily="49" charset="0"/>
              </a:rPr>
              <a:t>&lt;/li&gt;</a:t>
            </a:r>
            <a:r>
              <a:rPr lang="it-IT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it-IT" b="0" i="0" dirty="0">
                <a:effectLst/>
                <a:latin typeface="Roboto Mono" panose="00000009000000000000" pitchFamily="49" charset="0"/>
              </a:rPr>
              <a:t>&lt;li&gt;</a:t>
            </a:r>
            <a:r>
              <a:rPr lang="it-IT" dirty="0">
                <a:solidFill>
                  <a:srgbClr val="36464E"/>
                </a:solidFill>
                <a:latin typeface="Roboto Mono" panose="00000009000000000000" pitchFamily="49" charset="0"/>
              </a:rPr>
              <a:t>Tiki</a:t>
            </a:r>
            <a:r>
              <a:rPr lang="it-IT" b="0" i="0" dirty="0">
                <a:effectLst/>
                <a:latin typeface="Roboto Mono" panose="00000009000000000000" pitchFamily="49" charset="0"/>
              </a:rPr>
              <a:t>&lt;/li&gt;</a:t>
            </a:r>
            <a:r>
              <a:rPr lang="it-IT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it-IT" b="0" i="0" dirty="0">
                <a:effectLst/>
                <a:latin typeface="Roboto Mono" panose="00000009000000000000" pitchFamily="49" charset="0"/>
              </a:rPr>
              <a:t>&lt;/ul&gt;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E5EF1750-F1C4-FD17-5465-6801D8263C1E}"/>
              </a:ext>
            </a:extLst>
          </p:cNvPr>
          <p:cNvSpPr txBox="1"/>
          <p:nvPr/>
        </p:nvSpPr>
        <p:spPr>
          <a:xfrm>
            <a:off x="6314807" y="1553464"/>
            <a:ext cx="462915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будет мутировать каждого потомка, вместо того чтобы оставить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Riki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 и &lt;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Tiki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нетронутыми. Эта неэффективность может стать проблемой.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0BFF7673-B3AA-101C-80B9-7410C53FC1F3}"/>
              </a:ext>
            </a:extLst>
          </p:cNvPr>
          <p:cNvSpPr txBox="1"/>
          <p:nvPr/>
        </p:nvSpPr>
        <p:spPr>
          <a:xfrm>
            <a:off x="2217950" y="4113718"/>
            <a:ext cx="2611225" cy="147732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b="0" i="0" dirty="0">
                <a:effectLst/>
                <a:latin typeface="Roboto Mono" panose="00000009000000000000" pitchFamily="49" charset="0"/>
              </a:rPr>
              <a:t>&lt;ul&gt;</a:t>
            </a:r>
            <a:r>
              <a:rPr lang="it-IT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it-IT" b="0" i="0" dirty="0">
                <a:effectLst/>
                <a:latin typeface="Roboto Mono" panose="00000009000000000000" pitchFamily="49" charset="0"/>
              </a:rPr>
              <a:t>&lt;li&gt;</a:t>
            </a:r>
            <a:r>
              <a:rPr lang="it-IT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Tavi</a:t>
            </a:r>
            <a:r>
              <a:rPr lang="it-IT" b="0" i="0" dirty="0">
                <a:effectLst/>
                <a:latin typeface="Roboto Mono" panose="00000009000000000000" pitchFamily="49" charset="0"/>
              </a:rPr>
              <a:t>&lt;/li&gt;</a:t>
            </a:r>
            <a:r>
              <a:rPr lang="it-IT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it-IT" b="0" i="0" dirty="0">
                <a:effectLst/>
                <a:latin typeface="Roboto Mono" panose="00000009000000000000" pitchFamily="49" charset="0"/>
              </a:rPr>
              <a:t>&lt;li&gt;</a:t>
            </a:r>
            <a:r>
              <a:rPr lang="it-IT" dirty="0">
                <a:solidFill>
                  <a:srgbClr val="36464E"/>
                </a:solidFill>
                <a:latin typeface="Roboto Mono" panose="00000009000000000000" pitchFamily="49" charset="0"/>
              </a:rPr>
              <a:t>Riki</a:t>
            </a:r>
            <a:r>
              <a:rPr lang="it-IT" b="0" i="0" dirty="0">
                <a:effectLst/>
                <a:latin typeface="Roboto Mono" panose="00000009000000000000" pitchFamily="49" charset="0"/>
              </a:rPr>
              <a:t>&lt;/li&gt;</a:t>
            </a:r>
            <a:r>
              <a:rPr lang="it-IT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it-IT" b="0" i="0" dirty="0">
                <a:effectLst/>
                <a:latin typeface="Roboto Mono" panose="00000009000000000000" pitchFamily="49" charset="0"/>
              </a:rPr>
              <a:t>&lt;li&gt;</a:t>
            </a:r>
            <a:r>
              <a:rPr lang="it-IT" dirty="0">
                <a:solidFill>
                  <a:srgbClr val="36464E"/>
                </a:solidFill>
                <a:latin typeface="Roboto Mono" panose="00000009000000000000" pitchFamily="49" charset="0"/>
              </a:rPr>
              <a:t>Tiki</a:t>
            </a:r>
            <a:r>
              <a:rPr lang="it-IT" b="0" i="0" dirty="0">
                <a:effectLst/>
                <a:latin typeface="Roboto Mono" panose="00000009000000000000" pitchFamily="49" charset="0"/>
              </a:rPr>
              <a:t>&lt;/li&gt;</a:t>
            </a:r>
            <a:r>
              <a:rPr lang="it-IT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it-IT" b="0" i="0" dirty="0">
                <a:effectLst/>
                <a:latin typeface="Roboto Mono" panose="00000009000000000000" pitchFamily="49" charset="0"/>
              </a:rPr>
              <a:t>&lt;/ul&gt;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2D37DAE9-B47A-0B46-E03E-10DF59F7F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478" y="683015"/>
            <a:ext cx="7448335" cy="4308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неэффективной производительности: </a:t>
            </a:r>
          </a:p>
        </p:txBody>
      </p:sp>
      <p:sp>
        <p:nvSpPr>
          <p:cNvPr id="5" name="Стрелка: вниз 4">
            <a:extLst>
              <a:ext uri="{FF2B5EF4-FFF2-40B4-BE49-F238E27FC236}">
                <a16:creationId xmlns="" xmlns:a16="http://schemas.microsoft.com/office/drawing/2014/main" id="{A13C8FD8-23FF-B3ED-463A-5D7A9705E098}"/>
              </a:ext>
            </a:extLst>
          </p:cNvPr>
          <p:cNvSpPr/>
          <p:nvPr/>
        </p:nvSpPr>
        <p:spPr>
          <a:xfrm>
            <a:off x="3162300" y="3352800"/>
            <a:ext cx="582401" cy="6286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FAC21B1-B80D-F72E-A7C7-99EF45C0A925}"/>
              </a:ext>
            </a:extLst>
          </p:cNvPr>
          <p:cNvSpPr txBox="1"/>
          <p:nvPr/>
        </p:nvSpPr>
        <p:spPr>
          <a:xfrm>
            <a:off x="5832653" y="5282174"/>
            <a:ext cx="6175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можно найти в применении ключей</a:t>
            </a:r>
          </a:p>
        </p:txBody>
      </p:sp>
      <p:sp>
        <p:nvSpPr>
          <p:cNvPr id="9" name="Стрелка: вниз 8">
            <a:extLst>
              <a:ext uri="{FF2B5EF4-FFF2-40B4-BE49-F238E27FC236}">
                <a16:creationId xmlns="" xmlns:a16="http://schemas.microsoft.com/office/drawing/2014/main" id="{AC9BFB68-0B99-9C80-0CA6-BF4A0E76BDC4}"/>
              </a:ext>
            </a:extLst>
          </p:cNvPr>
          <p:cNvSpPr/>
          <p:nvPr/>
        </p:nvSpPr>
        <p:spPr>
          <a:xfrm>
            <a:off x="8338181" y="4462694"/>
            <a:ext cx="582401" cy="62865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852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828A5161-06F1-46CF-8AD7-844680A59E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="" xmlns:a16="http://schemas.microsoft.com/office/drawing/2014/main" id="{D3F51FEB-38FB-4F6C-9F7B-2F2AFAB6546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1E547BA6-BAE0-43BB-A7CA-60F69CE252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5995D10D-E9C9-47DB-AE7E-801FEF38F5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CC1A72C6-3DE4-4EC3-9AD5-9E0D40D8CE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="" xmlns:a16="http://schemas.microsoft.com/office/drawing/2014/main" id="{0B0DA1F1-C391-4EDF-9FE0-23E86E13776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035ECF9E-9CC4-4C41-5F37-4182C062D47D}"/>
              </a:ext>
            </a:extLst>
          </p:cNvPr>
          <p:cNvSpPr txBox="1"/>
          <p:nvPr/>
        </p:nvSpPr>
        <p:spPr>
          <a:xfrm>
            <a:off x="1923470" y="1712843"/>
            <a:ext cx="3686175" cy="120032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it-IT" b="0" i="0" dirty="0">
                <a:effectLst/>
                <a:latin typeface="Roboto Mono" panose="00000009000000000000" pitchFamily="49" charset="0"/>
              </a:rPr>
              <a:t>&lt;ul&gt;</a:t>
            </a:r>
            <a:r>
              <a:rPr lang="it-IT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r>
              <a:rPr lang="it-IT" b="0" i="0" dirty="0">
                <a:effectLst/>
                <a:latin typeface="Roboto Mono" panose="00000009000000000000" pitchFamily="49" charset="0"/>
              </a:rPr>
              <a:t>&lt;li</a:t>
            </a:r>
            <a:r>
              <a:rPr lang="it-IT" dirty="0">
                <a:latin typeface="Roboto Mono" panose="00000009000000000000" pitchFamily="49" charset="0"/>
              </a:rPr>
              <a:t> </a:t>
            </a:r>
            <a:r>
              <a:rPr lang="it-IT" b="0" i="0" dirty="0">
                <a:effectLst/>
                <a:latin typeface="Roboto Mono" panose="00000009000000000000" pitchFamily="49" charset="0"/>
              </a:rPr>
              <a:t>key =</a:t>
            </a:r>
            <a:r>
              <a:rPr lang="ru-RU" b="0" i="0" dirty="0">
                <a:effectLst/>
                <a:latin typeface="Roboto Mono" panose="00000009000000000000" pitchFamily="49" charset="0"/>
              </a:rPr>
              <a:t>“</a:t>
            </a:r>
            <a:r>
              <a:rPr lang="en-US" b="0" i="0" dirty="0">
                <a:effectLst/>
                <a:latin typeface="Roboto Mono" panose="00000009000000000000" pitchFamily="49" charset="0"/>
              </a:rPr>
              <a:t>1</a:t>
            </a:r>
            <a:r>
              <a:rPr lang="ru-RU" b="0" i="0" dirty="0">
                <a:effectLst/>
                <a:latin typeface="Roboto Mono" panose="00000009000000000000" pitchFamily="49" charset="0"/>
              </a:rPr>
              <a:t>“</a:t>
            </a:r>
            <a:r>
              <a:rPr lang="en-US" b="0" i="0" dirty="0">
                <a:effectLst/>
                <a:latin typeface="Roboto Mono" panose="00000009000000000000" pitchFamily="49" charset="0"/>
              </a:rPr>
              <a:t>&gt;</a:t>
            </a:r>
            <a:r>
              <a:rPr lang="it-IT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Riki</a:t>
            </a:r>
            <a:r>
              <a:rPr lang="it-IT" b="0" i="0" dirty="0">
                <a:effectLst/>
                <a:latin typeface="Roboto Mono" panose="00000009000000000000" pitchFamily="49" charset="0"/>
              </a:rPr>
              <a:t>&lt;/li&gt;</a:t>
            </a:r>
            <a:r>
              <a:rPr lang="it-IT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it-IT" b="0" i="0" dirty="0">
                <a:effectLst/>
                <a:latin typeface="Roboto Mono" panose="00000009000000000000" pitchFamily="49" charset="0"/>
              </a:rPr>
              <a:t>&lt;li key =</a:t>
            </a:r>
            <a:r>
              <a:rPr lang="ru-RU" b="0" i="0" dirty="0">
                <a:effectLst/>
                <a:latin typeface="Roboto Mono" panose="00000009000000000000" pitchFamily="49" charset="0"/>
              </a:rPr>
              <a:t>“</a:t>
            </a:r>
            <a:r>
              <a:rPr lang="en-US" dirty="0">
                <a:latin typeface="Roboto Mono" panose="00000009000000000000" pitchFamily="49" charset="0"/>
              </a:rPr>
              <a:t>2</a:t>
            </a:r>
            <a:r>
              <a:rPr lang="ru-RU" b="0" i="0" dirty="0">
                <a:effectLst/>
                <a:latin typeface="Roboto Mono" panose="00000009000000000000" pitchFamily="49" charset="0"/>
              </a:rPr>
              <a:t>"</a:t>
            </a:r>
            <a:r>
              <a:rPr lang="it-IT" b="0" i="0" dirty="0">
                <a:effectLst/>
                <a:latin typeface="Roboto Mono" panose="00000009000000000000" pitchFamily="49" charset="0"/>
              </a:rPr>
              <a:t>&gt;</a:t>
            </a:r>
            <a:r>
              <a:rPr lang="it-IT" dirty="0">
                <a:solidFill>
                  <a:srgbClr val="36464E"/>
                </a:solidFill>
                <a:latin typeface="Roboto Mono" panose="00000009000000000000" pitchFamily="49" charset="0"/>
              </a:rPr>
              <a:t>Tiki</a:t>
            </a:r>
            <a:r>
              <a:rPr lang="it-IT" b="0" i="0" dirty="0">
                <a:effectLst/>
                <a:latin typeface="Roboto Mono" panose="00000009000000000000" pitchFamily="49" charset="0"/>
              </a:rPr>
              <a:t>&lt;/li&gt;</a:t>
            </a:r>
            <a:r>
              <a:rPr lang="it-IT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it-IT" b="0" i="0" dirty="0">
                <a:effectLst/>
                <a:latin typeface="Roboto Mono" panose="00000009000000000000" pitchFamily="49" charset="0"/>
              </a:rPr>
              <a:t>&lt;/ul&gt;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E5EF1750-F1C4-FD17-5465-6801D8263C1E}"/>
              </a:ext>
            </a:extLst>
          </p:cNvPr>
          <p:cNvSpPr txBox="1"/>
          <p:nvPr/>
        </p:nvSpPr>
        <p:spPr>
          <a:xfrm>
            <a:off x="6314807" y="1553464"/>
            <a:ext cx="462915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Когда у дочерних элементов есть ключи,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использует их, чтобы сопоставить потомков исходного дерева с потомками последующего дерева. 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0BFF7673-B3AA-101C-80B9-7410C53FC1F3}"/>
              </a:ext>
            </a:extLst>
          </p:cNvPr>
          <p:cNvSpPr txBox="1"/>
          <p:nvPr/>
        </p:nvSpPr>
        <p:spPr>
          <a:xfrm>
            <a:off x="2003744" y="4038355"/>
            <a:ext cx="3686175" cy="147732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b="0" i="0" dirty="0">
                <a:effectLst/>
                <a:latin typeface="Roboto Mono" panose="00000009000000000000" pitchFamily="49" charset="0"/>
              </a:rPr>
              <a:t>&lt;ul&gt;</a:t>
            </a:r>
            <a:r>
              <a:rPr lang="it-IT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r>
              <a:rPr lang="it-IT" b="0" i="0" dirty="0">
                <a:effectLst/>
                <a:latin typeface="Roboto Mono" panose="00000009000000000000" pitchFamily="49" charset="0"/>
              </a:rPr>
              <a:t>&lt;li key =</a:t>
            </a:r>
            <a:r>
              <a:rPr lang="ru-RU" b="0" i="0" dirty="0">
                <a:effectLst/>
                <a:latin typeface="Roboto Mono" panose="00000009000000000000" pitchFamily="49" charset="0"/>
              </a:rPr>
              <a:t>“</a:t>
            </a:r>
            <a:r>
              <a:rPr lang="en-US" b="0" i="0" dirty="0">
                <a:effectLst/>
                <a:latin typeface="Roboto Mono" panose="00000009000000000000" pitchFamily="49" charset="0"/>
              </a:rPr>
              <a:t>3</a:t>
            </a:r>
            <a:r>
              <a:rPr lang="ru-RU" b="0" i="0" dirty="0">
                <a:effectLst/>
                <a:latin typeface="Roboto Mono" panose="00000009000000000000" pitchFamily="49" charset="0"/>
              </a:rPr>
              <a:t>"</a:t>
            </a:r>
            <a:r>
              <a:rPr lang="it-IT" b="0" i="0" dirty="0">
                <a:effectLst/>
                <a:latin typeface="Roboto Mono" panose="00000009000000000000" pitchFamily="49" charset="0"/>
              </a:rPr>
              <a:t>&gt;</a:t>
            </a:r>
            <a:r>
              <a:rPr lang="it-IT" dirty="0">
                <a:solidFill>
                  <a:srgbClr val="36464E"/>
                </a:solidFill>
                <a:latin typeface="Roboto Mono" panose="00000009000000000000" pitchFamily="49" charset="0"/>
              </a:rPr>
              <a:t>Tavi</a:t>
            </a:r>
            <a:r>
              <a:rPr lang="it-IT" b="0" i="0" dirty="0">
                <a:effectLst/>
                <a:latin typeface="Roboto Mono" panose="00000009000000000000" pitchFamily="49" charset="0"/>
              </a:rPr>
              <a:t>&lt;/li&gt;</a:t>
            </a:r>
            <a:endParaRPr lang="it-IT" b="0" i="0" dirty="0">
              <a:solidFill>
                <a:srgbClr val="36464E"/>
              </a:solidFill>
              <a:effectLst/>
              <a:latin typeface="Roboto Mono" panose="00000009000000000000" pitchFamily="49" charset="0"/>
            </a:endParaRPr>
          </a:p>
          <a:p>
            <a:r>
              <a:rPr lang="it-IT" b="0" i="0" dirty="0">
                <a:effectLst/>
                <a:latin typeface="Roboto Mono" panose="00000009000000000000" pitchFamily="49" charset="0"/>
              </a:rPr>
              <a:t>&lt;li</a:t>
            </a:r>
            <a:r>
              <a:rPr lang="it-IT" dirty="0">
                <a:latin typeface="Roboto Mono" panose="00000009000000000000" pitchFamily="49" charset="0"/>
              </a:rPr>
              <a:t> </a:t>
            </a:r>
            <a:r>
              <a:rPr lang="it-IT" b="0" i="0" dirty="0">
                <a:effectLst/>
                <a:latin typeface="Roboto Mono" panose="00000009000000000000" pitchFamily="49" charset="0"/>
              </a:rPr>
              <a:t>key =</a:t>
            </a:r>
            <a:r>
              <a:rPr lang="ru-RU" b="0" i="0" dirty="0">
                <a:effectLst/>
                <a:latin typeface="Roboto Mono" panose="00000009000000000000" pitchFamily="49" charset="0"/>
              </a:rPr>
              <a:t>“</a:t>
            </a:r>
            <a:r>
              <a:rPr lang="en-US" b="0" i="0" dirty="0">
                <a:effectLst/>
                <a:latin typeface="Roboto Mono" panose="00000009000000000000" pitchFamily="49" charset="0"/>
              </a:rPr>
              <a:t>1</a:t>
            </a:r>
            <a:r>
              <a:rPr lang="ru-RU" b="0" i="0" dirty="0">
                <a:effectLst/>
                <a:latin typeface="Roboto Mono" panose="00000009000000000000" pitchFamily="49" charset="0"/>
              </a:rPr>
              <a:t>“</a:t>
            </a:r>
            <a:r>
              <a:rPr lang="en-US" b="0" i="0" dirty="0">
                <a:effectLst/>
                <a:latin typeface="Roboto Mono" panose="00000009000000000000" pitchFamily="49" charset="0"/>
              </a:rPr>
              <a:t>&gt;</a:t>
            </a:r>
            <a:r>
              <a:rPr lang="it-IT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Riki</a:t>
            </a:r>
            <a:r>
              <a:rPr lang="it-IT" b="0" i="0" dirty="0">
                <a:effectLst/>
                <a:latin typeface="Roboto Mono" panose="00000009000000000000" pitchFamily="49" charset="0"/>
              </a:rPr>
              <a:t>&lt;/li&gt;</a:t>
            </a:r>
            <a:r>
              <a:rPr lang="it-IT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it-IT" b="0" i="0" dirty="0">
                <a:effectLst/>
                <a:latin typeface="Roboto Mono" panose="00000009000000000000" pitchFamily="49" charset="0"/>
              </a:rPr>
              <a:t>&lt;li key =</a:t>
            </a:r>
            <a:r>
              <a:rPr lang="ru-RU" b="0" i="0" dirty="0">
                <a:effectLst/>
                <a:latin typeface="Roboto Mono" panose="00000009000000000000" pitchFamily="49" charset="0"/>
              </a:rPr>
              <a:t>“</a:t>
            </a:r>
            <a:r>
              <a:rPr lang="en-US" dirty="0">
                <a:latin typeface="Roboto Mono" panose="00000009000000000000" pitchFamily="49" charset="0"/>
              </a:rPr>
              <a:t>2</a:t>
            </a:r>
            <a:r>
              <a:rPr lang="ru-RU" b="0" i="0" dirty="0">
                <a:effectLst/>
                <a:latin typeface="Roboto Mono" panose="00000009000000000000" pitchFamily="49" charset="0"/>
              </a:rPr>
              <a:t>"</a:t>
            </a:r>
            <a:r>
              <a:rPr lang="it-IT" b="0" i="0" dirty="0">
                <a:effectLst/>
                <a:latin typeface="Roboto Mono" panose="00000009000000000000" pitchFamily="49" charset="0"/>
              </a:rPr>
              <a:t>&gt;</a:t>
            </a:r>
            <a:r>
              <a:rPr lang="it-IT" dirty="0">
                <a:solidFill>
                  <a:srgbClr val="36464E"/>
                </a:solidFill>
                <a:latin typeface="Roboto Mono" panose="00000009000000000000" pitchFamily="49" charset="0"/>
              </a:rPr>
              <a:t>Tiki</a:t>
            </a:r>
            <a:r>
              <a:rPr lang="it-IT" b="0" i="0" dirty="0">
                <a:effectLst/>
                <a:latin typeface="Roboto Mono" panose="00000009000000000000" pitchFamily="49" charset="0"/>
              </a:rPr>
              <a:t>&lt;/li&gt;</a:t>
            </a:r>
            <a:r>
              <a:rPr lang="it-IT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it-IT" b="0" i="0" dirty="0">
                <a:effectLst/>
                <a:latin typeface="Roboto Mono" panose="00000009000000000000" pitchFamily="49" charset="0"/>
              </a:rPr>
              <a:t>&lt;/ul&gt;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2D37DAE9-B47A-0B46-E03E-10DF59F7F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349" y="967654"/>
            <a:ext cx="7448335" cy="4308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ключей: </a:t>
            </a:r>
          </a:p>
        </p:txBody>
      </p:sp>
      <p:sp>
        <p:nvSpPr>
          <p:cNvPr id="5" name="Стрелка: вниз 4">
            <a:extLst>
              <a:ext uri="{FF2B5EF4-FFF2-40B4-BE49-F238E27FC236}">
                <a16:creationId xmlns="" xmlns:a16="http://schemas.microsoft.com/office/drawing/2014/main" id="{A13C8FD8-23FF-B3ED-463A-5D7A9705E098}"/>
              </a:ext>
            </a:extLst>
          </p:cNvPr>
          <p:cNvSpPr/>
          <p:nvPr/>
        </p:nvSpPr>
        <p:spPr>
          <a:xfrm>
            <a:off x="3555630" y="3114675"/>
            <a:ext cx="582401" cy="6286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FAC21B1-B80D-F72E-A7C7-99EF45C0A925}"/>
              </a:ext>
            </a:extLst>
          </p:cNvPr>
          <p:cNvSpPr txBox="1"/>
          <p:nvPr/>
        </p:nvSpPr>
        <p:spPr>
          <a:xfrm>
            <a:off x="6502083" y="4430970"/>
            <a:ext cx="4386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Производительность возрастает</a:t>
            </a:r>
          </a:p>
        </p:txBody>
      </p:sp>
      <p:sp>
        <p:nvSpPr>
          <p:cNvPr id="9" name="Стрелка: вниз 8">
            <a:extLst>
              <a:ext uri="{FF2B5EF4-FFF2-40B4-BE49-F238E27FC236}">
                <a16:creationId xmlns="" xmlns:a16="http://schemas.microsoft.com/office/drawing/2014/main" id="{AC9BFB68-0B99-9C80-0CA6-BF4A0E76BDC4}"/>
              </a:ext>
            </a:extLst>
          </p:cNvPr>
          <p:cNvSpPr/>
          <p:nvPr/>
        </p:nvSpPr>
        <p:spPr>
          <a:xfrm>
            <a:off x="8338181" y="3647388"/>
            <a:ext cx="582401" cy="62865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488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1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23">
            <a:extLst>
              <a:ext uri="{FF2B5EF4-FFF2-40B4-BE49-F238E27FC236}">
                <a16:creationId xmlns="" xmlns:a16="http://schemas.microsoft.com/office/drawing/2014/main" id="{287F69AB-2350-44E3-9076-00265B93F3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D70652AA-1C81-481C-856B-9037143754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="" xmlns:a16="http://schemas.microsoft.com/office/drawing/2014/main" id="{A2FF99B6-37BA-4650-B01D-799F02E31EB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4986" y="567661"/>
            <a:ext cx="5638800" cy="2527830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не будет пытаться сопоставить поддеревья компонентов разных типов. Если вы заметите за собой, что пытаетесь чередовать компоненты разных типов с очень схожим выводом, то желательно сделать их компонентами одного типа.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3EA7D759-6BEF-4CBD-A325-BCFA77832B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9" name="Isosceles Triangle 28">
              <a:extLst>
                <a:ext uri="{FF2B5EF4-FFF2-40B4-BE49-F238E27FC236}">
                  <a16:creationId xmlns="" xmlns:a16="http://schemas.microsoft.com/office/drawing/2014/main" id="{317405EC-53E3-473A-8B42-B9475D057B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C03F2370-11B5-4E16-8AE5-B4854408B4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7563568-BC4C-A172-C1E8-CF08D06A5FCA}"/>
              </a:ext>
            </a:extLst>
          </p:cNvPr>
          <p:cNvSpPr txBox="1"/>
          <p:nvPr/>
        </p:nvSpPr>
        <p:spPr>
          <a:xfrm>
            <a:off x="5539140" y="2841517"/>
            <a:ext cx="5747986" cy="30469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Ключи должны быть стабильными, предсказуемыми и уникальными. Нестабильные ключи вызовут необязательное пересоздание многих экземпляров компонента и DOM-узлов, что может вызывать ухудшение производительности и потерю состояния у дочерних компонентов.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B51FCB60-CB9E-425D-1AE5-D70273868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4" y="1446449"/>
            <a:ext cx="3217333" cy="279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70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HTML-ТЕГИ (ЧАСТЬ 1, &lt;A-F&gt;)</a:t>
            </a:r>
          </a:p>
          <a:p>
            <a:r>
              <a:rPr lang="ru-RU" dirty="0"/>
              <a:t>https://znzn.ru/koloda/prosmotr/63f30a38970a4b0027cdd521</a:t>
            </a:r>
          </a:p>
          <a:p>
            <a:endParaRPr lang="ru-RU" dirty="0"/>
          </a:p>
          <a:p>
            <a:r>
              <a:rPr lang="ru-RU" dirty="0"/>
              <a:t>HTML-ТЕГИ (ЧАСТЬ 2, &lt;H-O&gt;)</a:t>
            </a:r>
          </a:p>
          <a:p>
            <a:r>
              <a:rPr lang="ru-RU" dirty="0"/>
              <a:t>https://znzn.ru/koloda/prosmotr/63f30a3c970a4b0027cdd59a</a:t>
            </a:r>
          </a:p>
          <a:p>
            <a:endParaRPr lang="ru-RU" dirty="0"/>
          </a:p>
          <a:p>
            <a:r>
              <a:rPr lang="ru-RU" dirty="0"/>
              <a:t>HTML-ТЕГИ (ЧАСТЬ 3, &lt;P-W&gt;)</a:t>
            </a:r>
          </a:p>
          <a:p>
            <a:r>
              <a:rPr lang="ru-RU" dirty="0"/>
              <a:t>https://znzn.ru/koloda/prosmotr/63f30a3f970a4b0027cdd60a</a:t>
            </a:r>
          </a:p>
        </p:txBody>
      </p:sp>
    </p:spTree>
    <p:extLst>
      <p:ext uri="{BB962C8B-B14F-4D97-AF65-F5344CB8AC3E}">
        <p14:creationId xmlns:p14="http://schemas.microsoft.com/office/powerpoint/2010/main" val="250171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1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23">
            <a:extLst>
              <a:ext uri="{FF2B5EF4-FFF2-40B4-BE49-F238E27FC236}">
                <a16:creationId xmlns="" xmlns:a16="http://schemas.microsoft.com/office/drawing/2014/main" id="{287F69AB-2350-44E3-9076-00265B93F3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D70652AA-1C81-481C-856B-9037143754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="" xmlns:a16="http://schemas.microsoft.com/office/drawing/2014/main" id="{A2FF99B6-37BA-4650-B01D-799F02E31EB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ADBC1AD9-5CF1-94BB-7C5C-EC885E2DB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51" y="1782981"/>
            <a:ext cx="4914518" cy="3636744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0" y="1782981"/>
            <a:ext cx="5629275" cy="2941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это JavaScript библиотека для создания пользовательских интерфейсов. В ее основе лежит </a:t>
            </a:r>
            <a:r>
              <a:rPr lang="ru-RU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механизм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отслеживает изменения в состоянии компонента и проецирует обновленное состояние на экран. В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мы знаем этот процесс как 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согласование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reconciliation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 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3EA7D759-6BEF-4CBD-A325-BCFA77832B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9" name="Isosceles Triangle 28">
              <a:extLst>
                <a:ext uri="{FF2B5EF4-FFF2-40B4-BE49-F238E27FC236}">
                  <a16:creationId xmlns="" xmlns:a16="http://schemas.microsoft.com/office/drawing/2014/main" id="{317405EC-53E3-473A-8B42-B9475D057B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C03F2370-11B5-4E16-8AE5-B4854408B4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2870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3060C83-F051-4F0E-ABAD-AA0DFC48B2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83C98ABE-055B-441F-B07E-44F97F083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9FDB030-9B49-4CED-8CCD-4D99382388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783CA14-24A1-485C-8B30-D6A5D87987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A97C86A-04D6-40F7-AE84-31AB43E6A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94703" y="1698171"/>
            <a:ext cx="9649597" cy="25516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работе с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 можете понимать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render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как функцию, которая создаёт дерево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-элементов в какой-то момент времени.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последующем обновлении состояния или пропсов функция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render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вернёт новое дерево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-элементов.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Теперь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должен понять, как эффективно обновить UI, чтобы он совпадал с новейшим из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деревье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="" xmlns:a16="http://schemas.microsoft.com/office/drawing/2014/main" id="{FF9F2414-84E8-453E-B1F3-389FDE8192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="" xmlns:a16="http://schemas.microsoft.com/office/drawing/2014/main" id="{3ECA69A1-7536-43AC-85EF-C7106179F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C3BDB195-B88E-337F-196D-A7ED20930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795" y="4249846"/>
            <a:ext cx="7047062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407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03857" y="601724"/>
            <a:ext cx="6901193" cy="5008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Из-за больших сложностей в проведении сравнений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реализует эвристический алгоритм O(n), который основывается на двух предположениях: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Два элемента с разными типами произведут разные деревья.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 может указать, какие дочерние элементы могут оставаться стабильными между разными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рендерами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помощью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пропа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Isosceles Triangle 28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 descr="Отпечаток пальца">
            <a:extLst>
              <a:ext uri="{FF2B5EF4-FFF2-40B4-BE49-F238E27FC236}">
                <a16:creationId xmlns="" xmlns:a16="http://schemas.microsoft.com/office/drawing/2014/main" id="{6D8EF19B-2DBF-0029-8A3A-4BC8899DF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9869" y="1714668"/>
            <a:ext cx="3428663" cy="3428663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912209CB-3E4C-43AE-B507-08269FAE89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34" name="Isosceles Triangle 33">
              <a:extLst>
                <a:ext uri="{FF2B5EF4-FFF2-40B4-BE49-F238E27FC236}">
                  <a16:creationId xmlns="" xmlns:a16="http://schemas.microsoft.com/office/drawing/2014/main" id="{A580F890-B085-4E95-96AA-55AEBEC5CE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7BCB7912-FEA6-4C89-8E9B-D95EF15647E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2520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5102" y="683915"/>
            <a:ext cx="4967066" cy="43939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 сравнении двух деревьев первым делом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сравнивает два корневых элемента. Поведение различается в зависимости от типов корневых элементов.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Всякий раз, когда корневые элементы имеют различные типы,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уничтожает старое дерево и строит новое с нуля.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Переходы от &lt;a&gt; к &lt;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или от &lt;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к &lt;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Comment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или от &lt;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к &lt;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приведут к полному перестроению.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828A5161-06F1-46CF-8AD7-844680A59E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7" name="Isosceles Triangle 36">
              <a:extLst>
                <a:ext uri="{FF2B5EF4-FFF2-40B4-BE49-F238E27FC236}">
                  <a16:creationId xmlns="" xmlns:a16="http://schemas.microsoft.com/office/drawing/2014/main" id="{D3F51FEB-38FB-4F6C-9F7B-2F2AFAB6546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="" xmlns:a16="http://schemas.microsoft.com/office/drawing/2014/main" id="{1E547BA6-BAE0-43BB-A7CA-60F69CE252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5995D10D-E9C9-47DB-AE7E-801FEF38F5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CC1A72C6-3DE4-4EC3-9AD5-9E0D40D8CE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="" xmlns:a16="http://schemas.microsoft.com/office/drawing/2014/main" id="{0B0DA1F1-C391-4EDF-9FE0-23E86E13776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Рисунок 9">
            <a:extLst>
              <a:ext uri="{FF2B5EF4-FFF2-40B4-BE49-F238E27FC236}">
                <a16:creationId xmlns="" xmlns:a16="http://schemas.microsoft.com/office/drawing/2014/main" id="{CE6F11B4-A0A2-5BD0-EBE8-1CB457298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169" y="1048820"/>
            <a:ext cx="4521788" cy="387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467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17357" y="576835"/>
            <a:ext cx="8357285" cy="33034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уничтожении дерева старые DOM-узлы удаляются.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Экземпляры компонента получают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componentWillUnmount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 При построении нового дерева, новые DOM-узлы вставляются в DOM. Экземпляры компонента получают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componentWillMount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а затем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componentDidMount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 Любое состояние, связанное со старым деревом, теряется.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Любые компоненты, лежащие ниже корневого, также размонтируются, а их состояние уничтожится. Например, это произойдёт при таком сравнении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828A5161-06F1-46CF-8AD7-844680A59E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="" xmlns:a16="http://schemas.microsoft.com/office/drawing/2014/main" id="{D3F51FEB-38FB-4F6C-9F7B-2F2AFAB6546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1E547BA6-BAE0-43BB-A7CA-60F69CE252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5995D10D-E9C9-47DB-AE7E-801FEF38F5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CC1A72C6-3DE4-4EC3-9AD5-9E0D40D8CE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="" xmlns:a16="http://schemas.microsoft.com/office/drawing/2014/main" id="{0B0DA1F1-C391-4EDF-9FE0-23E86E13776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1F1104E-8943-7B26-E776-3BF145E26BE8}"/>
              </a:ext>
            </a:extLst>
          </p:cNvPr>
          <p:cNvSpPr txBox="1"/>
          <p:nvPr/>
        </p:nvSpPr>
        <p:spPr>
          <a:xfrm>
            <a:off x="5419725" y="4739996"/>
            <a:ext cx="1733550" cy="92333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Roboto Mono" panose="020B0604020202020204" pitchFamily="49" charset="0"/>
              </a:rPr>
              <a:t>&lt;span&gt;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20B0604020202020204" pitchFamily="49" charset="0"/>
              </a:rPr>
              <a:t> </a:t>
            </a:r>
            <a:r>
              <a:rPr lang="en-US" b="0" i="0" dirty="0">
                <a:effectLst/>
                <a:latin typeface="Roboto Mono" panose="020B0604020202020204" pitchFamily="49" charset="0"/>
              </a:rPr>
              <a:t>&lt;Counter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20B0604020202020204" pitchFamily="49" charset="0"/>
              </a:rPr>
              <a:t> </a:t>
            </a:r>
            <a:r>
              <a:rPr lang="en-US" b="0" i="0" dirty="0">
                <a:effectLst/>
                <a:latin typeface="Roboto Mono" panose="020B0604020202020204" pitchFamily="49" charset="0"/>
              </a:rPr>
              <a:t>/&gt;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20B0604020202020204" pitchFamily="49" charset="0"/>
              </a:rPr>
              <a:t> </a:t>
            </a:r>
            <a:r>
              <a:rPr lang="en-US" b="0" i="0" dirty="0">
                <a:effectLst/>
                <a:latin typeface="Roboto Mono" panose="020B0604020202020204" pitchFamily="49" charset="0"/>
              </a:rPr>
              <a:t>&lt;/span&gt;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235532A-298A-B27F-C63F-C55E54060987}"/>
              </a:ext>
            </a:extLst>
          </p:cNvPr>
          <p:cNvSpPr txBox="1"/>
          <p:nvPr/>
        </p:nvSpPr>
        <p:spPr>
          <a:xfrm rot="10800000" flipV="1">
            <a:off x="2323745" y="4739996"/>
            <a:ext cx="1733549" cy="92333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Roboto Mono" panose="020B0604020202020204" pitchFamily="49" charset="0"/>
              </a:rPr>
              <a:t>&lt;div&gt;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20B0604020202020204" pitchFamily="49" charset="0"/>
              </a:rPr>
              <a:t> </a:t>
            </a:r>
            <a:r>
              <a:rPr lang="en-US" b="0" i="0" dirty="0">
                <a:effectLst/>
                <a:latin typeface="Roboto Mono" panose="020B0604020202020204" pitchFamily="49" charset="0"/>
              </a:rPr>
              <a:t>&lt;Counter&gt;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20B0604020202020204" pitchFamily="49" charset="0"/>
              </a:rPr>
              <a:t> </a:t>
            </a:r>
            <a:r>
              <a:rPr lang="en-US" b="0" i="0" dirty="0">
                <a:effectLst/>
                <a:latin typeface="Roboto Mono" panose="020B0604020202020204" pitchFamily="49" charset="0"/>
              </a:rPr>
              <a:t>&lt;/div&gt;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20B0604020202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273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92195" y="777030"/>
            <a:ext cx="7640846" cy="13580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 сравнении двух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DOM-элементов одного типа,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смотрит на атрибуты обоих, сохраняет лежащий в основе этих элементов DOM-узел и обновляет только изменённые атрибуты.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828A5161-06F1-46CF-8AD7-844680A59E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="" xmlns:a16="http://schemas.microsoft.com/office/drawing/2014/main" id="{D3F51FEB-38FB-4F6C-9F7B-2F2AFAB6546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1E547BA6-BAE0-43BB-A7CA-60F69CE252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5995D10D-E9C9-47DB-AE7E-801FEF38F5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CC1A72C6-3DE4-4EC3-9AD5-9E0D40D8CE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="" xmlns:a16="http://schemas.microsoft.com/office/drawing/2014/main" id="{0B0DA1F1-C391-4EDF-9FE0-23E86E13776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F0C8328-D037-7E4D-31C1-D359FAF76123}"/>
              </a:ext>
            </a:extLst>
          </p:cNvPr>
          <p:cNvSpPr txBox="1"/>
          <p:nvPr/>
        </p:nvSpPr>
        <p:spPr>
          <a:xfrm>
            <a:off x="2450843" y="2701388"/>
            <a:ext cx="9254801" cy="138499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800" b="0" i="0" dirty="0">
                <a:effectLst/>
                <a:latin typeface="Roboto Mono" panose="00000009000000000000" pitchFamily="49" charset="0"/>
              </a:rPr>
              <a:t>&lt;div</a:t>
            </a:r>
            <a:r>
              <a:rPr lang="en-US" sz="2800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2800" b="0" i="0" dirty="0" err="1">
                <a:effectLst/>
                <a:latin typeface="Roboto Mono" panose="00000009000000000000" pitchFamily="49" charset="0"/>
              </a:rPr>
              <a:t>className</a:t>
            </a:r>
            <a:r>
              <a:rPr lang="en-US" sz="2800" b="0" i="0" dirty="0">
                <a:effectLst/>
                <a:latin typeface="Roboto Mono" panose="00000009000000000000" pitchFamily="49" charset="0"/>
              </a:rPr>
              <a:t>="before"</a:t>
            </a:r>
            <a:r>
              <a:rPr lang="en-US" sz="2800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2800" b="0" i="0" dirty="0">
                <a:effectLst/>
                <a:latin typeface="Roboto Mono" panose="00000009000000000000" pitchFamily="49" charset="0"/>
              </a:rPr>
              <a:t>title="stuff"</a:t>
            </a:r>
            <a:r>
              <a:rPr lang="en-US" sz="2800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2800" b="0" i="0" dirty="0">
                <a:effectLst/>
                <a:latin typeface="Roboto Mono" panose="00000009000000000000" pitchFamily="49" charset="0"/>
              </a:rPr>
              <a:t>/&gt;</a:t>
            </a:r>
          </a:p>
          <a:p>
            <a:endParaRPr lang="en-US" sz="2800" dirty="0">
              <a:solidFill>
                <a:srgbClr val="36464E"/>
              </a:solidFill>
              <a:latin typeface="Roboto Mono" panose="00000009000000000000" pitchFamily="49" charset="0"/>
            </a:endParaRPr>
          </a:p>
          <a:p>
            <a:r>
              <a:rPr lang="en-US" sz="2800" b="0" i="0" dirty="0">
                <a:effectLst/>
                <a:latin typeface="Roboto Mono" panose="00000009000000000000" pitchFamily="49" charset="0"/>
              </a:rPr>
              <a:t>&lt;div</a:t>
            </a:r>
            <a:r>
              <a:rPr lang="en-US" sz="2800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2800" b="0" i="0" dirty="0" err="1">
                <a:effectLst/>
                <a:latin typeface="Roboto Mono" panose="00000009000000000000" pitchFamily="49" charset="0"/>
              </a:rPr>
              <a:t>className</a:t>
            </a:r>
            <a:r>
              <a:rPr lang="en-US" sz="2800" b="0" i="0" dirty="0">
                <a:effectLst/>
                <a:latin typeface="Roboto Mono" panose="00000009000000000000" pitchFamily="49" charset="0"/>
              </a:rPr>
              <a:t>="after"</a:t>
            </a:r>
            <a:r>
              <a:rPr lang="en-US" sz="2800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2800" b="0" i="0" dirty="0">
                <a:effectLst/>
                <a:latin typeface="Roboto Mono" panose="00000009000000000000" pitchFamily="49" charset="0"/>
              </a:rPr>
              <a:t>title="stuff"</a:t>
            </a:r>
            <a:r>
              <a:rPr lang="en-US" sz="2800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2800" b="0" i="0" dirty="0">
                <a:effectLst/>
                <a:latin typeface="Roboto Mono" panose="00000009000000000000" pitchFamily="49" charset="0"/>
              </a:rPr>
              <a:t>/&gt;</a:t>
            </a:r>
            <a:endParaRPr lang="ru-RU" sz="280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820F9E6-8711-9111-7F7A-E97351C853C4}"/>
              </a:ext>
            </a:extLst>
          </p:cNvPr>
          <p:cNvSpPr txBox="1"/>
          <p:nvPr/>
        </p:nvSpPr>
        <p:spPr>
          <a:xfrm>
            <a:off x="1819275" y="4601497"/>
            <a:ext cx="90868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Сравнивая эти элементы,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знает, что нужно модифицировать только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лежащего в основе DOM-узла.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27FE7A5-1B8D-088A-702E-1E5733EF9B64}"/>
              </a:ext>
            </a:extLst>
          </p:cNvPr>
          <p:cNvSpPr txBox="1"/>
          <p:nvPr/>
        </p:nvSpPr>
        <p:spPr>
          <a:xfrm>
            <a:off x="796905" y="2681254"/>
            <a:ext cx="18097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27762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5334" y="777030"/>
            <a:ext cx="10049766" cy="8309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Обновляя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также знает, что нужно обновлять только изменившиеся свойства.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828A5161-06F1-46CF-8AD7-844680A59E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="" xmlns:a16="http://schemas.microsoft.com/office/drawing/2014/main" id="{D3F51FEB-38FB-4F6C-9F7B-2F2AFAB6546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1E547BA6-BAE0-43BB-A7CA-60F69CE252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5995D10D-E9C9-47DB-AE7E-801FEF38F5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CC1A72C6-3DE4-4EC3-9AD5-9E0D40D8CE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="" xmlns:a16="http://schemas.microsoft.com/office/drawing/2014/main" id="{0B0DA1F1-C391-4EDF-9FE0-23E86E13776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F0C8328-D037-7E4D-31C1-D359FAF76123}"/>
              </a:ext>
            </a:extLst>
          </p:cNvPr>
          <p:cNvSpPr txBox="1"/>
          <p:nvPr/>
        </p:nvSpPr>
        <p:spPr>
          <a:xfrm>
            <a:off x="1137627" y="1982283"/>
            <a:ext cx="10846879" cy="181588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800" b="0" i="0" dirty="0">
                <a:effectLst/>
                <a:latin typeface="Roboto Mono" panose="00000009000000000000" pitchFamily="49" charset="0"/>
              </a:rPr>
              <a:t>&lt;div</a:t>
            </a:r>
            <a:r>
              <a:rPr lang="en-US" sz="2800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2800" b="0" i="0" dirty="0">
                <a:effectLst/>
                <a:latin typeface="Roboto Mono" panose="00000009000000000000" pitchFamily="49" charset="0"/>
              </a:rPr>
              <a:t>style={{color:</a:t>
            </a:r>
            <a:r>
              <a:rPr lang="en-US" sz="2800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'</a:t>
            </a:r>
            <a:r>
              <a:rPr lang="en-US" sz="2800" b="0" i="0" dirty="0">
                <a:effectLst/>
                <a:latin typeface="Roboto Mono" panose="00000009000000000000" pitchFamily="49" charset="0"/>
              </a:rPr>
              <a:t>red</a:t>
            </a:r>
            <a:r>
              <a:rPr lang="en-US" sz="2800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', </a:t>
            </a:r>
            <a:r>
              <a:rPr lang="en-US" sz="2800" b="0" i="0" dirty="0" err="1">
                <a:effectLst/>
                <a:latin typeface="Roboto Mono" panose="00000009000000000000" pitchFamily="49" charset="0"/>
              </a:rPr>
              <a:t>fontWeight</a:t>
            </a:r>
            <a:r>
              <a:rPr lang="en-US" sz="2800" b="0" i="0" dirty="0">
                <a:effectLst/>
                <a:latin typeface="Roboto Mono" panose="00000009000000000000" pitchFamily="49" charset="0"/>
              </a:rPr>
              <a:t>:</a:t>
            </a:r>
            <a:r>
              <a:rPr lang="en-US" sz="2800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'</a:t>
            </a:r>
            <a:r>
              <a:rPr lang="en-US" sz="2800" b="0" i="0" dirty="0">
                <a:effectLst/>
                <a:latin typeface="Roboto Mono" panose="00000009000000000000" pitchFamily="49" charset="0"/>
              </a:rPr>
              <a:t>bold</a:t>
            </a:r>
            <a:r>
              <a:rPr lang="en-US" sz="2800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'}}</a:t>
            </a:r>
            <a:r>
              <a:rPr lang="en-US" sz="2800" b="0" i="0" dirty="0">
                <a:effectLst/>
                <a:latin typeface="Roboto Mono" panose="00000009000000000000" pitchFamily="49" charset="0"/>
              </a:rPr>
              <a:t>/&gt;</a:t>
            </a:r>
          </a:p>
          <a:p>
            <a:endParaRPr lang="en-US" sz="2800" b="0" i="0" dirty="0">
              <a:effectLst/>
              <a:latin typeface="Roboto Mono" panose="00000009000000000000" pitchFamily="49" charset="0"/>
            </a:endParaRPr>
          </a:p>
          <a:p>
            <a:r>
              <a:rPr lang="en-US" sz="2800" b="0" i="0" dirty="0">
                <a:effectLst/>
                <a:latin typeface="Roboto Mono" panose="00000009000000000000" pitchFamily="49" charset="0"/>
              </a:rPr>
              <a:t>&lt;div</a:t>
            </a:r>
            <a:r>
              <a:rPr lang="en-US" sz="2800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2800" b="0" i="0" dirty="0">
                <a:effectLst/>
                <a:latin typeface="Roboto Mono" panose="00000009000000000000" pitchFamily="49" charset="0"/>
              </a:rPr>
              <a:t>style={{color:</a:t>
            </a:r>
            <a:r>
              <a:rPr lang="en-US" sz="2800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'</a:t>
            </a:r>
            <a:r>
              <a:rPr lang="en-US" sz="2800" b="0" i="0" dirty="0">
                <a:effectLst/>
                <a:latin typeface="Roboto Mono" panose="00000009000000000000" pitchFamily="49" charset="0"/>
              </a:rPr>
              <a:t>green</a:t>
            </a:r>
            <a:r>
              <a:rPr lang="en-US" sz="2800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', </a:t>
            </a:r>
            <a:r>
              <a:rPr lang="en-US" sz="2800" b="0" i="0" dirty="0" err="1">
                <a:effectLst/>
                <a:latin typeface="Roboto Mono" panose="00000009000000000000" pitchFamily="49" charset="0"/>
              </a:rPr>
              <a:t>fontWeight</a:t>
            </a:r>
            <a:r>
              <a:rPr lang="en-US" sz="2800" b="0" i="0" dirty="0">
                <a:effectLst/>
                <a:latin typeface="Roboto Mono" panose="00000009000000000000" pitchFamily="49" charset="0"/>
              </a:rPr>
              <a:t>:</a:t>
            </a:r>
            <a:r>
              <a:rPr lang="en-US" sz="2800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'</a:t>
            </a:r>
            <a:r>
              <a:rPr lang="en-US" sz="2800" b="0" i="0" dirty="0">
                <a:effectLst/>
                <a:latin typeface="Roboto Mono" panose="00000009000000000000" pitchFamily="49" charset="0"/>
              </a:rPr>
              <a:t>bold</a:t>
            </a:r>
            <a:r>
              <a:rPr lang="en-US" sz="2800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'}}</a:t>
            </a:r>
            <a:r>
              <a:rPr lang="en-US" sz="2800" b="0" i="0" dirty="0">
                <a:effectLst/>
                <a:latin typeface="Roboto Mono" panose="00000009000000000000" pitchFamily="49" charset="0"/>
              </a:rPr>
              <a:t>/&gt;</a:t>
            </a:r>
            <a:endParaRPr lang="ru-RU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27FE7A5-1B8D-088A-702E-1E5733EF9B64}"/>
              </a:ext>
            </a:extLst>
          </p:cNvPr>
          <p:cNvSpPr txBox="1"/>
          <p:nvPr/>
        </p:nvSpPr>
        <p:spPr>
          <a:xfrm>
            <a:off x="447621" y="1529307"/>
            <a:ext cx="18097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/>
          </a:p>
        </p:txBody>
      </p:sp>
      <p:graphicFrame>
        <p:nvGraphicFramePr>
          <p:cNvPr id="22" name="TextBox 8">
            <a:extLst>
              <a:ext uri="{FF2B5EF4-FFF2-40B4-BE49-F238E27FC236}">
                <a16:creationId xmlns="" xmlns:a16="http://schemas.microsoft.com/office/drawing/2014/main" id="{12BD6C01-6E55-2497-E3BE-307A325A3C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5358497"/>
              </p:ext>
            </p:extLst>
          </p:nvPr>
        </p:nvGraphicFramePr>
        <p:xfrm>
          <a:off x="1847850" y="4007931"/>
          <a:ext cx="9086849" cy="1938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4163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18420" y="957577"/>
            <a:ext cx="6525516" cy="14253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Когда компонент обновляется, его экземпляр остаётся прежним, поэтому его состояние сохраняется между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рендерами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828A5161-06F1-46CF-8AD7-844680A59E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="" xmlns:a16="http://schemas.microsoft.com/office/drawing/2014/main" id="{D3F51FEB-38FB-4F6C-9F7B-2F2AFAB6546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1E547BA6-BAE0-43BB-A7CA-60F69CE252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5995D10D-E9C9-47DB-AE7E-801FEF38F5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CC1A72C6-3DE4-4EC3-9AD5-9E0D40D8CE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="" xmlns:a16="http://schemas.microsoft.com/office/drawing/2014/main" id="{0B0DA1F1-C391-4EDF-9FE0-23E86E13776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808C465-6A7D-6155-E3D0-3392A3109FAF}"/>
              </a:ext>
            </a:extLst>
          </p:cNvPr>
          <p:cNvSpPr txBox="1"/>
          <p:nvPr/>
        </p:nvSpPr>
        <p:spPr>
          <a:xfrm>
            <a:off x="1718421" y="4757765"/>
            <a:ext cx="470445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Далее вызывается метод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render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и алгоритм сравнения рекурсивно обходит предыдущий и новый результаты.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027191B-6336-925B-9F0C-8B9BE411FF1F}"/>
              </a:ext>
            </a:extLst>
          </p:cNvPr>
          <p:cNvSpPr txBox="1"/>
          <p:nvPr/>
        </p:nvSpPr>
        <p:spPr>
          <a:xfrm>
            <a:off x="1718421" y="2325900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обновляет пропсы базового экземпляра компонента для соответствия новому элементу и вызывает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componentWillReceiveProps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и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componentWillUpdate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на базовом экземпляре.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035ECF9E-9CC4-4C41-5F37-4182C062D47D}"/>
              </a:ext>
            </a:extLst>
          </p:cNvPr>
          <p:cNvSpPr txBox="1"/>
          <p:nvPr/>
        </p:nvSpPr>
        <p:spPr>
          <a:xfrm>
            <a:off x="8447300" y="942210"/>
            <a:ext cx="2611225" cy="120032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it-IT" b="0" i="0" dirty="0">
                <a:effectLst/>
                <a:latin typeface="Roboto Mono" panose="00000009000000000000" pitchFamily="49" charset="0"/>
              </a:rPr>
              <a:t>&lt;ul&gt;</a:t>
            </a:r>
            <a:r>
              <a:rPr lang="it-IT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it-IT" b="0" i="0" dirty="0">
                <a:effectLst/>
                <a:latin typeface="Roboto Mono" panose="00000009000000000000" pitchFamily="49" charset="0"/>
              </a:rPr>
              <a:t>&lt;li&gt;</a:t>
            </a:r>
            <a:r>
              <a:rPr lang="it-IT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первый</a:t>
            </a:r>
            <a:r>
              <a:rPr lang="it-IT" b="0" i="0" dirty="0">
                <a:effectLst/>
                <a:latin typeface="Roboto Mono" panose="00000009000000000000" pitchFamily="49" charset="0"/>
              </a:rPr>
              <a:t>&lt;/li&gt;</a:t>
            </a:r>
            <a:r>
              <a:rPr lang="it-IT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it-IT" b="0" i="0" dirty="0">
                <a:effectLst/>
                <a:latin typeface="Roboto Mono" panose="00000009000000000000" pitchFamily="49" charset="0"/>
              </a:rPr>
              <a:t>&lt;li&gt;</a:t>
            </a:r>
            <a:r>
              <a:rPr lang="it-IT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второй</a:t>
            </a:r>
            <a:r>
              <a:rPr lang="it-IT" b="0" i="0" dirty="0">
                <a:effectLst/>
                <a:latin typeface="Roboto Mono" panose="00000009000000000000" pitchFamily="49" charset="0"/>
              </a:rPr>
              <a:t>&lt;/li&gt;</a:t>
            </a:r>
            <a:r>
              <a:rPr lang="it-IT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it-IT" b="0" i="0" dirty="0">
                <a:effectLst/>
                <a:latin typeface="Roboto Mono" panose="00000009000000000000" pitchFamily="49" charset="0"/>
              </a:rPr>
              <a:t>&lt;/ul&gt;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E5EF1750-F1C4-FD17-5465-6801D8263C1E}"/>
              </a:ext>
            </a:extLst>
          </p:cNvPr>
          <p:cNvSpPr txBox="1"/>
          <p:nvPr/>
        </p:nvSpPr>
        <p:spPr>
          <a:xfrm>
            <a:off x="8447300" y="2643105"/>
            <a:ext cx="301942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сравнит два дерева &lt;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&gt;первый&lt;/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сравнит два дерева &lt;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&gt;второй&lt;/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&gt;&gt;, а затем вставит дерево &lt;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&gt;третий&lt;/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0BFF7673-B3AA-101C-80B9-7410C53FC1F3}"/>
              </a:ext>
            </a:extLst>
          </p:cNvPr>
          <p:cNvSpPr txBox="1"/>
          <p:nvPr/>
        </p:nvSpPr>
        <p:spPr>
          <a:xfrm>
            <a:off x="8447300" y="5038343"/>
            <a:ext cx="2611225" cy="147732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b="0" i="0" dirty="0">
                <a:effectLst/>
                <a:latin typeface="Roboto Mono" panose="00000009000000000000" pitchFamily="49" charset="0"/>
              </a:rPr>
              <a:t>&lt;ul&gt;</a:t>
            </a:r>
            <a:r>
              <a:rPr lang="it-IT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it-IT" b="0" i="0" dirty="0">
                <a:effectLst/>
                <a:latin typeface="Roboto Mono" panose="00000009000000000000" pitchFamily="49" charset="0"/>
              </a:rPr>
              <a:t>&lt;li&gt;</a:t>
            </a:r>
            <a:r>
              <a:rPr lang="it-IT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первый</a:t>
            </a:r>
            <a:r>
              <a:rPr lang="it-IT" b="0" i="0" dirty="0">
                <a:effectLst/>
                <a:latin typeface="Roboto Mono" panose="00000009000000000000" pitchFamily="49" charset="0"/>
              </a:rPr>
              <a:t>&lt;/li&gt;</a:t>
            </a:r>
            <a:r>
              <a:rPr lang="it-IT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it-IT" b="0" i="0" dirty="0">
                <a:effectLst/>
                <a:latin typeface="Roboto Mono" panose="00000009000000000000" pitchFamily="49" charset="0"/>
              </a:rPr>
              <a:t>&lt;li&gt;</a:t>
            </a:r>
            <a:r>
              <a:rPr lang="it-IT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второй</a:t>
            </a:r>
            <a:r>
              <a:rPr lang="it-IT" b="0" i="0" dirty="0">
                <a:effectLst/>
                <a:latin typeface="Roboto Mono" panose="00000009000000000000" pitchFamily="49" charset="0"/>
              </a:rPr>
              <a:t>&lt;/li&gt;</a:t>
            </a:r>
            <a:r>
              <a:rPr lang="it-IT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it-IT" b="0" i="0" dirty="0">
                <a:effectLst/>
                <a:latin typeface="Roboto Mono" panose="00000009000000000000" pitchFamily="49" charset="0"/>
              </a:rPr>
              <a:t>&lt;li&gt;</a:t>
            </a:r>
            <a:r>
              <a:rPr lang="it-IT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третий</a:t>
            </a:r>
            <a:r>
              <a:rPr lang="it-IT" b="0" i="0" dirty="0">
                <a:effectLst/>
                <a:latin typeface="Roboto Mono" panose="00000009000000000000" pitchFamily="49" charset="0"/>
              </a:rPr>
              <a:t>&lt;/li&gt;</a:t>
            </a:r>
            <a:r>
              <a:rPr lang="it-IT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it-IT" b="0" i="0" dirty="0">
                <a:effectLst/>
                <a:latin typeface="Roboto Mono" panose="00000009000000000000" pitchFamily="49" charset="0"/>
              </a:rPr>
              <a:t>&lt;/ul&gt;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8499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798</Words>
  <Application>Microsoft Office PowerPoint</Application>
  <PresentationFormat>Широкоэкранный</PresentationFormat>
  <Paragraphs>61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Roboto Mono</vt:lpstr>
      <vt:lpstr>Times New Roman</vt:lpstr>
      <vt:lpstr>Тема Office</vt:lpstr>
      <vt:lpstr>React.js Согласование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React.js Компоненты</dc:title>
  <dc:creator>Tsikhan Bialiauski</dc:creator>
  <cp:lastModifiedBy>Teta</cp:lastModifiedBy>
  <cp:revision>34</cp:revision>
  <dcterms:created xsi:type="dcterms:W3CDTF">2023-02-01T16:51:05Z</dcterms:created>
  <dcterms:modified xsi:type="dcterms:W3CDTF">2023-03-16T08:17:27Z</dcterms:modified>
</cp:coreProperties>
</file>