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7" r:id="rId4"/>
    <p:sldId id="298" r:id="rId5"/>
    <p:sldId id="299" r:id="rId6"/>
    <p:sldId id="30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893878A-FAD5-442C-B2BB-00A0DCD70558}">
          <p14:sldIdLst>
            <p14:sldId id="256"/>
          </p14:sldIdLst>
        </p14:section>
        <p14:section name="Раздел без заголовка" id="{AD4C1EC3-0214-4371-AF1E-EE9FB196FADE}">
          <p14:sldIdLst>
            <p14:sldId id="273"/>
            <p14:sldId id="297"/>
            <p14:sldId id="298"/>
            <p14:sldId id="299"/>
            <p14:sldId id="30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0DBFC-6C43-42C9-87F9-3E44A09E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2B842B-A30C-4397-9930-2D8D273A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95610-346E-4468-8C55-81EEFDD2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40FBFD-396D-4304-89AE-40A16CFB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E7492-74A1-4D89-80D1-45173454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1E17D-82A8-442E-B55D-29CABA7F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A904AC-8538-49AB-8BA6-608E92D1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0D017-D455-4882-B0AF-2ABB6599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363CE8-6D15-4F5B-B169-5A331AB6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53270C-861B-4CF6-81A3-86CEE00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6F6C34-39E8-42DE-AD35-1AE05AE60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32F468-75D6-40C9-B8D7-A4936679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8CDD87-1698-4A89-BADB-166F7C4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9F65C-3A93-44EE-B6D7-F6EC1D7E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DCED74-B57F-492E-8521-7F0EB6B6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B9425-41CE-496C-978E-078ECAB2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04C54-1AD4-4DAA-9A31-83558F7A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7B4D1-261C-4780-9874-50BEDB2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B9F7C5-EEAC-4ACD-8E18-638477D4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985F75-F4F7-4744-81D3-B32D67D1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BAA39-5019-452D-AB11-9113752F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77580A-4001-4718-A59B-5735B0D9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625F1-11AA-4DF2-BEAE-6C40AADB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42CC2-8A5C-4822-994A-FBA98F4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127355-1F1B-4CA4-BA92-59DA8292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20FAE-6A7A-464F-9338-1FAFB761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E8665-9236-4E02-8CFD-3034DF283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430467-0F66-457A-BCBC-CBF0C550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0EC242-375A-4CCF-B480-9B28565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6D4B06-81DB-4578-9173-D7B26FC1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80FF20-30B0-4781-9020-ADBBC8BA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6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6BF0D-0C8E-4210-BAA4-22FCD0C3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46F893-9BEB-4A55-8F91-218D7517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400662-1DCB-4124-9DDF-1C2E390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AA4639-45EE-413A-BBB7-7B09C565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A36465-8CC0-4868-97FD-F2AEF4E1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362F93-5D8C-41FB-8662-070DCFD9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07E346-9B3B-435A-9B52-AFE2B9B6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AC6D35-A8AD-40A4-ADE6-735109E7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8F904-9F6C-40B5-9AF6-B98E42B9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52D460-5B48-4A39-84A0-DA89D2D6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C57F04-7F8C-4AC8-BE63-1B4ECC38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E4A0DB-F522-478E-A6BE-304EBE7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3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9730A5-827A-478D-AFAE-BE6ADB95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9CD93F-27AC-4525-A303-30218655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947914-98FB-41CC-AEBC-A6165CB7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9317D-C30B-4C5D-BE39-A6CBC948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2F095-553F-43CF-A53D-435F6599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4C5523-DFF1-4964-9867-C80AF4FC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10D8F6-1D04-465B-847B-5C0E5809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ED89ED-3CD1-4A44-A181-5097ECB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B05D20-12D8-4080-8C14-7A6A01D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BB3B7-20FC-4B29-9146-D79BA49A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7E82E0-C7AD-4969-A2D1-2F4CB6178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044981-3E2E-40D5-8010-C4B67F4F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7F13D3-D2B4-41C3-BFFD-57D09D7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926B6F-6041-41E4-A923-3BCCBB2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B4FEE2-A89E-4749-8863-BDDB35DB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20E1F8-7115-42A2-9C29-42A3FC2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5A1233-62FC-416E-9F60-1FAF4B07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1BDE46-F3D8-4027-BE41-4258077F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6F20-EF2A-4340-B02F-27505622A45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20AE7-4B6A-4074-99AD-4E857B79E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6ED0FE-B693-4CF5-AC9D-437ACC63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9572-74C2-4DD2-8D06-9DE082DB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Function/bind" TargetMode="External"/><Relationship Id="rId2" Type="http://schemas.openxmlformats.org/officeDocument/2006/relationships/hyperlink" Target="https://developer.mozilla.org/ru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6AD229D-52B5-404F-90D2-E019337A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82" y="1440847"/>
            <a:ext cx="2581635" cy="23244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B72F05B-6F77-4B83-9730-49A1B044F8CB}"/>
              </a:ext>
            </a:extLst>
          </p:cNvPr>
          <p:cNvSpPr txBox="1">
            <a:spLocks/>
          </p:cNvSpPr>
          <p:nvPr/>
        </p:nvSpPr>
        <p:spPr>
          <a:xfrm>
            <a:off x="1033510" y="3022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событий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4" y="0"/>
            <a:ext cx="1222130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969" y="630315"/>
            <a:ext cx="10466773" cy="1060373"/>
          </a:xfrm>
        </p:spPr>
        <p:txBody>
          <a:bodyPr>
            <a:no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ятый этап работы над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-приложением, модификация состояния компонентов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5231"/>
            <a:ext cx="9903781" cy="4161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Запуская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приложение</a:t>
            </a:r>
            <a:r>
              <a:rPr lang="ru-RU" dirty="0" smtClean="0">
                <a:cs typeface="Times New Roman" panose="02020603050405020304" pitchFamily="18" charset="0"/>
              </a:rPr>
              <a:t> в консоль выводится </a:t>
            </a:r>
            <a:r>
              <a:rPr lang="ru-RU" dirty="0"/>
              <a:t>уведомление, которое указывает на то, что </a:t>
            </a:r>
            <a:r>
              <a:rPr lang="ru-RU" dirty="0" smtClean="0"/>
              <a:t>не предусмотрен </a:t>
            </a:r>
            <a:r>
              <a:rPr lang="ru-RU" dirty="0"/>
              <a:t>механизм для взаимодействия </a:t>
            </a:r>
            <a:r>
              <a:rPr lang="ru-RU" dirty="0" smtClean="0"/>
              <a:t>свойства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dirty="0"/>
              <a:t> элемента в компоненте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r>
              <a:rPr lang="ru-RU" dirty="0" smtClean="0"/>
              <a:t> с </a:t>
            </a:r>
            <a:r>
              <a:rPr lang="ru-RU" dirty="0"/>
              <a:t>элементом в виде обработчика события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При работе с интерфейсом приложения это выражается в том, что флажки, выводимые на странице, нельзя устанавливать и снимать.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20" y="0"/>
            <a:ext cx="12208020" cy="684901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6151" y="683581"/>
            <a:ext cx="9187648" cy="5734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Оснастим элемент типа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ru-RU" dirty="0"/>
              <a:t> компонента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r>
              <a:rPr lang="ru-RU" dirty="0"/>
              <a:t> обработчиком события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ru-RU" dirty="0"/>
              <a:t>, который, на данном этапе работы, достаточно представить в виде функции, которая что-то выводит в консоль.</a:t>
            </a:r>
          </a:p>
          <a:p>
            <a:pPr marL="0" indent="0">
              <a:buNone/>
            </a:pPr>
            <a:r>
              <a:rPr lang="ru-RU" dirty="0"/>
              <a:t>Вот как сейчас выглядит код компонента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r>
              <a:rPr lang="ru-RU" dirty="0"/>
              <a:t>, который хранится в файле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TodoItem.js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"react" 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(props) {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 type="checkbox" checked=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props.item.completed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&lt;p&gt;{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props.item.text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}&lt;/p&gt;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ru-R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)} 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2" y="0"/>
            <a:ext cx="12218563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794" y="585930"/>
            <a:ext cx="9658905" cy="102093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Вот что выводится в консоль при запуске </a:t>
            </a:r>
            <a:r>
              <a:rPr lang="ru-RU" sz="2800" dirty="0" smtClean="0">
                <a:latin typeface="+mn-lt"/>
              </a:rPr>
              <a:t>приложения: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3794" y="5030164"/>
            <a:ext cx="8932025" cy="1484154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Уведомление в консоли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При этом флажки на наши воздействия не реагируют.</a:t>
            </a:r>
          </a:p>
        </p:txBody>
      </p:sp>
      <p:pic>
        <p:nvPicPr>
          <p:cNvPr id="5" name="Рисунок 4" descr="https://habrastorage.org/getpro/habr/post_images/dbf/0f7/c78/dbf0f7c780a99874cf984b88780f5e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74" y="1380819"/>
            <a:ext cx="5039995" cy="3649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20" y="0"/>
            <a:ext cx="12208020" cy="684901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0640" y="772356"/>
            <a:ext cx="9223159" cy="5726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400" dirty="0"/>
              <a:t>Для того чтобы избавиться от этого </a:t>
            </a:r>
            <a:r>
              <a:rPr lang="ru-RU" sz="4400" dirty="0" smtClean="0"/>
              <a:t>уведомления, нужно </a:t>
            </a:r>
            <a:r>
              <a:rPr lang="ru-RU" sz="4400" dirty="0"/>
              <a:t>назначить обработчик события </a:t>
            </a:r>
            <a:r>
              <a:rPr lang="ru-RU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ru-RU" sz="4400" dirty="0"/>
              <a:t> элементу </a:t>
            </a:r>
            <a:r>
              <a:rPr lang="ru-RU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ru-RU" sz="4400" dirty="0"/>
              <a:t>. Вот как это выглядит в коде: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457200" lvl="1" indent="0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(props)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type="checkbox"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checked={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props.item.completed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={() =&gt;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console.log("Changed!")}	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/&gt;  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props.item.text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}&lt;/p&gt;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lvl="1" indent="0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TodoItem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346" y="443883"/>
            <a:ext cx="9999454" cy="550834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качестве </a:t>
            </a:r>
            <a:r>
              <a:rPr lang="ru-RU" dirty="0" smtClean="0"/>
              <a:t>обработчика </a:t>
            </a:r>
            <a:r>
              <a:rPr lang="ru-RU" dirty="0"/>
              <a:t>используем простую функцию, которая выводит в консоль слово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dirty="0"/>
              <a:t>. При этом щелчки по флажкам не приводят к изменению их состояния, но уведомление из </a:t>
            </a:r>
            <a:r>
              <a:rPr lang="ru-RU" dirty="0" smtClean="0"/>
              <a:t>консоли  исчезает: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habrastorage.org/getpro/habr/post_images/cbd/1fe/89d/cbd1fe89d5b89468f0878057c4f1521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67" y="2157274"/>
            <a:ext cx="6074025" cy="392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1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96034" y="346230"/>
            <a:ext cx="9144000" cy="85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Изменение состояния компонентов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96034" y="1260629"/>
            <a:ext cx="9759518" cy="5193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Начнём работу со стандартного приложения, создаваемого с помощью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create-react-app</a:t>
            </a:r>
            <a:r>
              <a:rPr lang="ru-RU" sz="2400" dirty="0" smtClean="0"/>
              <a:t>, в файле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r>
              <a:rPr lang="ru-RU" sz="2400" dirty="0" smtClean="0"/>
              <a:t> которого содержится такой код:</a:t>
            </a:r>
          </a:p>
          <a:p>
            <a:pPr marL="0" indent="0">
              <a:buNone/>
            </a:pPr>
            <a:endParaRPr lang="ru-RU" sz="2200" dirty="0" smtClean="0"/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"react"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App extends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constructor()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super()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count: 0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}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( 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&lt;div&gt;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&lt;h1&gt;{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this.state.count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&lt;button&gt;Change!&lt;/button&gt;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1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1455938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>
                <a:latin typeface="+mn-lt"/>
              </a:rPr>
              <a:t>На данном этапе работы приложение выглядит </a:t>
            </a:r>
            <a:r>
              <a:rPr lang="ru-RU" sz="2800" dirty="0" smtClean="0">
                <a:latin typeface="+mn-lt"/>
              </a:rPr>
              <a:t>следующим образом:</a:t>
            </a:r>
            <a:r>
              <a:rPr lang="ru-RU" sz="4400" dirty="0"/>
              <a:t/>
            </a:r>
            <a:br>
              <a:rPr lang="ru-RU" sz="4400" dirty="0"/>
            </a:b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2303"/>
            <a:ext cx="8037250" cy="2121763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Страница приложения в браузере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7" name="Рисунок 6" descr="https://habrastorage.org/getpro/habr/post_images/9f4/e26/75f/9f4e2675f141c37d73855220472f3be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13" y="1777173"/>
            <a:ext cx="6260457" cy="2555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6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4" y="0"/>
            <a:ext cx="12221307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967666"/>
            <a:ext cx="9877148" cy="520929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Поговорим </a:t>
            </a:r>
            <a:r>
              <a:rPr lang="ru-RU" dirty="0"/>
              <a:t>о том, как менять состояние компонентов.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у компонента есть состояние, это позволяет, инициализировав его, хранить в нём какие-то данные.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ru-RU" dirty="0"/>
              <a:t>если бы состояние нельзя было бы изменять, то от его наличия у компонента не было бы особенной пользы, хранение в нём данных не особенно сильно отличалось бы от, например, жёсткого задания их в коде компонента.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4" y="0"/>
            <a:ext cx="12194094" cy="685682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346" y="710215"/>
            <a:ext cx="9201204" cy="52420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Поговорим о приложении, на примере которого мы будем рассматривать работу с состоянием компонента. Компонент </a:t>
            </a:r>
            <a:r>
              <a:rPr lang="ru-RU" dirty="0" err="1"/>
              <a:t>App</a:t>
            </a:r>
            <a:r>
              <a:rPr lang="ru-RU" dirty="0"/>
              <a:t>, код которого представлен выше, представляет собой компонент, основанный на классе.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Нам нужно</a:t>
            </a:r>
            <a:r>
              <a:rPr lang="ru-RU" dirty="0"/>
              <a:t>, чтобы у этого компонента </a:t>
            </a:r>
            <a:r>
              <a:rPr lang="ru-RU" dirty="0" smtClean="0"/>
              <a:t>было </a:t>
            </a:r>
            <a:r>
              <a:rPr lang="ru-RU" dirty="0"/>
              <a:t>состояние. В коде компонента мы используем конструктор.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2" y="0"/>
            <a:ext cx="12218563" cy="6857999"/>
          </a:xfrm>
          <a:prstGeom prst="rect">
            <a:avLst/>
          </a:prstGeom>
        </p:spPr>
      </p:pic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926876" y="603922"/>
            <a:ext cx="9064101" cy="52270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нём </a:t>
            </a:r>
            <a:r>
              <a:rPr lang="ru-RU" dirty="0"/>
              <a:t>вызываем метод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и инициализируем состояние, записывая в него свойство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/>
              <a:t> и присваивая ему начальное значение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методе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мы выводим заголовок первого уровня, представляющий значение свойства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/>
              <a:t> из состояния компонента, а также кнопку со словом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4" y="0"/>
            <a:ext cx="12194094" cy="6856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4346" y="365125"/>
            <a:ext cx="9999453" cy="999985"/>
          </a:xfrm>
        </p:spPr>
        <p:txBody>
          <a:bodyPr/>
          <a:lstStyle/>
          <a:p>
            <a:pPr algn="ctr"/>
            <a:r>
              <a:rPr lang="ru-RU" dirty="0"/>
              <a:t>Обработка событий в </a:t>
            </a:r>
            <a:r>
              <a:rPr lang="ru-RU" dirty="0" err="1"/>
              <a:t>React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226" y="1190939"/>
            <a:ext cx="9999454" cy="4126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ru-RU" i="1" dirty="0">
              <a:latin typeface="+mj-lt"/>
            </a:endParaRPr>
          </a:p>
          <a:p>
            <a:pPr marL="0" indent="0">
              <a:buNone/>
            </a:pPr>
            <a:r>
              <a:rPr lang="ru-RU" i="1" dirty="0" smtClean="0">
                <a:latin typeface="+mj-lt"/>
              </a:rPr>
              <a:t>  </a:t>
            </a:r>
            <a:r>
              <a:rPr lang="ru-RU" b="1" i="1" dirty="0" smtClean="0">
                <a:latin typeface="+mj-lt"/>
              </a:rPr>
              <a:t>Обработка </a:t>
            </a:r>
            <a:r>
              <a:rPr lang="ru-RU" b="1" i="1" dirty="0">
                <a:latin typeface="+mj-lt"/>
              </a:rPr>
              <a:t>событий </a:t>
            </a:r>
            <a:r>
              <a:rPr lang="ru-RU" dirty="0">
                <a:latin typeface="+mj-lt"/>
              </a:rPr>
              <a:t>— это то, что является движущей силой веб-приложений, и то, что отличает их от простых статических веб-сайтов. Обработка событий в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React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latin typeface="+mj-lt"/>
              </a:rPr>
              <a:t>устроена довольно просто, она очень похожа на то, как события обрабатываются в </a:t>
            </a:r>
            <a:r>
              <a:rPr lang="ru-RU" dirty="0" smtClean="0">
                <a:latin typeface="+mj-lt"/>
              </a:rPr>
              <a:t>обычном </a:t>
            </a:r>
            <a:r>
              <a:rPr lang="ru-RU" dirty="0">
                <a:latin typeface="+mj-lt"/>
              </a:rPr>
              <a:t>HTML. </a:t>
            </a:r>
            <a:endParaRPr lang="ru-RU" dirty="0" smtClean="0">
              <a:latin typeface="+mj-lt"/>
            </a:endParaRPr>
          </a:p>
          <a:p>
            <a:r>
              <a:rPr lang="ru-RU" dirty="0"/>
              <a:t>События в </a:t>
            </a:r>
            <a:r>
              <a:rPr lang="ru-RU" dirty="0" err="1"/>
              <a:t>React</a:t>
            </a:r>
            <a:r>
              <a:rPr lang="ru-RU" dirty="0"/>
              <a:t> именуются в стиле </a:t>
            </a:r>
            <a:r>
              <a:rPr lang="ru-RU" dirty="0" err="1"/>
              <a:t>camelCase</a:t>
            </a:r>
            <a:r>
              <a:rPr lang="ru-RU" dirty="0"/>
              <a:t> вместо нижнего регистра.</a:t>
            </a:r>
          </a:p>
          <a:p>
            <a:r>
              <a:rPr lang="ru-RU" dirty="0"/>
              <a:t>С JSX вы передаёте функцию как обработчик события вместо строки.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1" t="1231" r="959" b="614"/>
          <a:stretch/>
        </p:blipFill>
        <p:spPr>
          <a:xfrm>
            <a:off x="-1957" y="0"/>
            <a:ext cx="12193957" cy="68768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741108" y="5196296"/>
            <a:ext cx="3819490" cy="154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/>
              <a:t>метод </a:t>
            </a:r>
            <a:r>
              <a:rPr lang="ru-RU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Объект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61" y="978123"/>
            <a:ext cx="6316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4" y="0"/>
            <a:ext cx="12221307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9709"/>
            <a:ext cx="9987951" cy="50672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</a:t>
            </a:r>
            <a:r>
              <a:rPr lang="ru-RU" dirty="0"/>
              <a:t>, на данном этапе работы над приложением, открыть его в браузере и щёлкнуть по кнопке, то </a:t>
            </a:r>
            <a:r>
              <a:rPr lang="ru-RU" dirty="0" smtClean="0"/>
              <a:t>ничего </a:t>
            </a:r>
            <a:r>
              <a:rPr lang="ru-RU" dirty="0"/>
              <a:t>не произойдёт. </a:t>
            </a:r>
            <a:r>
              <a:rPr lang="ru-RU" dirty="0" smtClean="0"/>
              <a:t>Нам нужно </a:t>
            </a:r>
            <a:r>
              <a:rPr lang="ru-RU" dirty="0"/>
              <a:t>чтобы щелчок по кнопке </a:t>
            </a:r>
            <a:r>
              <a:rPr lang="ru-RU" dirty="0" smtClean="0"/>
              <a:t>менял состояние </a:t>
            </a:r>
            <a:r>
              <a:rPr lang="ru-RU" dirty="0"/>
              <a:t>компонента, воздействуя на его свойство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smtClean="0"/>
              <a:t>Наша задача </a:t>
            </a:r>
            <a:r>
              <a:rPr lang="ru-RU" dirty="0"/>
              <a:t>сводится к тому, чтобы создать механизм, который, реагируя на щелчок по кнопке, меняет свойство состояния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Оснастим </a:t>
            </a:r>
            <a:r>
              <a:rPr lang="ru-RU" dirty="0"/>
              <a:t>кнопку обработчиком события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ru-RU" dirty="0"/>
              <a:t>, который, для начала, будет просто выводить что-нибудь в консоль.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4" y="0"/>
            <a:ext cx="12194094" cy="685682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346" y="461640"/>
            <a:ext cx="9999454" cy="6395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Для этого мы добавим в класс компонента новый метод. </a:t>
            </a:r>
            <a:r>
              <a:rPr lang="ru-RU" dirty="0" smtClean="0"/>
              <a:t>Подобные методы </a:t>
            </a:r>
            <a:r>
              <a:rPr lang="ru-RU" dirty="0"/>
              <a:t>принято называть так, чтобы их имена </a:t>
            </a:r>
            <a:r>
              <a:rPr lang="ru-RU" dirty="0" smtClean="0"/>
              <a:t>указывали </a:t>
            </a:r>
            <a:r>
              <a:rPr lang="ru-RU" dirty="0"/>
              <a:t>на обрабатываемые ими события. </a:t>
            </a:r>
            <a:r>
              <a:rPr lang="ru-RU" dirty="0" smtClean="0"/>
              <a:t>С его помощью мы собираемся </a:t>
            </a:r>
            <a:r>
              <a:rPr lang="ru-RU" dirty="0"/>
              <a:t>обрабатывать событие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/>
              <a:t>, назовём </a:t>
            </a:r>
            <a:r>
              <a:rPr lang="ru-RU" dirty="0" smtClean="0"/>
              <a:t>метод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. Вот как теперь будет выглядеть код компонента 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914400" lvl="2" indent="0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 extends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constructor() 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count: 0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console.log("I'm working!")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return(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&lt;div&gt;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&lt;h1&gt;{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this.handleClick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!&lt;/button&gt;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2" y="0"/>
            <a:ext cx="12218563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916" y="621438"/>
            <a:ext cx="9259410" cy="14243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Теперь, если щёлкнуть по кнопке, в консоль попадёт соответствующее сообщение.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4820574"/>
            <a:ext cx="8669784" cy="1960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Щелчок по кнопке вызывает метод класса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 descr="https://habrastorage.org/getpro/habr/post_images/a43/b19/6e7/a43b196e7a4d3f93c80b182522a90e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4" y="2159115"/>
            <a:ext cx="5869839" cy="258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3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20" y="0"/>
            <a:ext cx="12208020" cy="6849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839" y="1132153"/>
            <a:ext cx="9085053" cy="137705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Сделаем </a:t>
            </a:r>
            <a:r>
              <a:rPr lang="ru-RU" sz="2800" dirty="0">
                <a:latin typeface="+mn-lt"/>
              </a:rPr>
              <a:t>так, чтобы щелчок по кнопке </a:t>
            </a:r>
            <a:r>
              <a:rPr lang="ru-RU" sz="2800" dirty="0" smtClean="0">
                <a:latin typeface="+mn-lt"/>
              </a:rPr>
              <a:t>увеличивал  </a:t>
            </a:r>
            <a:r>
              <a:rPr lang="ru-RU" sz="2800" dirty="0">
                <a:latin typeface="+mn-lt"/>
              </a:rPr>
              <a:t>число, выводимое над ней, то есть, </a:t>
            </a:r>
            <a:r>
              <a:rPr lang="ru-RU" sz="2800" dirty="0" smtClean="0">
                <a:latin typeface="+mn-lt"/>
              </a:rPr>
              <a:t>модифицировал </a:t>
            </a:r>
            <a:r>
              <a:rPr lang="ru-RU" sz="2800" dirty="0">
                <a:latin typeface="+mn-lt"/>
              </a:rPr>
              <a:t>состояние компонента.</a:t>
            </a:r>
            <a:endParaRPr lang="ru-RU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839" y="2509204"/>
            <a:ext cx="90850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ВНИМАНИЕ!</a:t>
            </a:r>
          </a:p>
          <a:p>
            <a:pPr marL="0" indent="0">
              <a:buNone/>
            </a:pPr>
            <a:r>
              <a:rPr lang="ru-RU" dirty="0" smtClean="0">
                <a:cs typeface="Times New Roman" panose="02020603050405020304" pitchFamily="18" charset="0"/>
              </a:rPr>
              <a:t>Если </a:t>
            </a:r>
            <a:r>
              <a:rPr lang="ru-RU" dirty="0"/>
              <a:t>поменять состояние компонента напрямую, в </a:t>
            </a:r>
            <a:r>
              <a:rPr lang="ru-RU" dirty="0" smtClean="0"/>
              <a:t>методе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, т е </a:t>
            </a:r>
            <a:r>
              <a:rPr lang="ru-RU" dirty="0"/>
              <a:t>переписать этот метод так:</a:t>
            </a:r>
          </a:p>
          <a:p>
            <a:pPr marL="914400" lvl="2" indent="0">
              <a:buNone/>
            </a:pP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914400" lvl="2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Times New Roman" panose="02020603050405020304" pitchFamily="18" charset="0"/>
              </a:rPr>
              <a:t>То </a:t>
            </a:r>
            <a:r>
              <a:rPr lang="ru-RU" dirty="0"/>
              <a:t>п</a:t>
            </a:r>
            <a:r>
              <a:rPr lang="ru-RU" dirty="0" smtClean="0"/>
              <a:t>опытка </a:t>
            </a:r>
            <a:r>
              <a:rPr lang="ru-RU" dirty="0"/>
              <a:t>выполнения подобного кода вызовет ошибку.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701336"/>
            <a:ext cx="9144000" cy="4556464"/>
          </a:xfrm>
        </p:spPr>
        <p:txBody>
          <a:bodyPr/>
          <a:lstStyle/>
          <a:p>
            <a:pPr algn="l"/>
            <a:r>
              <a:rPr lang="ru-RU" dirty="0" smtClean="0"/>
              <a:t>Воспользуемся методом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е</a:t>
            </a:r>
            <a:r>
              <a:rPr lang="ru-RU" dirty="0" smtClean="0"/>
              <a:t>го </a:t>
            </a:r>
            <a:r>
              <a:rPr lang="ru-RU" dirty="0"/>
              <a:t>используют в тех случаях, когда нужно изменить состояние компонента</a:t>
            </a:r>
            <a:r>
              <a:rPr lang="ru-RU" dirty="0" smtClean="0"/>
              <a:t>. </a:t>
            </a:r>
            <a:r>
              <a:rPr lang="ru-RU" dirty="0"/>
              <a:t>С</a:t>
            </a:r>
            <a:r>
              <a:rPr lang="ru-RU" dirty="0" smtClean="0"/>
              <a:t>остояние </a:t>
            </a:r>
            <a:r>
              <a:rPr lang="ru-RU" dirty="0"/>
              <a:t>представляет собой объект. Попробуем передать методу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объект, который заменит состояние. Перепишем метод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так</a:t>
            </a:r>
            <a:r>
              <a:rPr lang="ru-RU" dirty="0" smtClean="0"/>
              <a:t>:</a:t>
            </a:r>
          </a:p>
          <a:p>
            <a:pPr lvl="1" algn="l"/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 algn="l"/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 }) </a:t>
            </a:r>
          </a:p>
          <a:p>
            <a:pPr lvl="1" algn="l"/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l"/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ru-RU" sz="2400" dirty="0" smtClean="0">
                <a:cs typeface="Courier New" panose="02070309020205020404" pitchFamily="49" charset="0"/>
              </a:rPr>
              <a:t>Использование такого кода вызовет ошибку!</a:t>
            </a:r>
            <a:endParaRPr lang="ru-RU" sz="2400" dirty="0">
              <a:cs typeface="Courier New" panose="02070309020205020404" pitchFamily="49" charset="0"/>
            </a:endParaRPr>
          </a:p>
          <a:p>
            <a:pPr algn="l"/>
            <a:endParaRPr lang="ru-RU" sz="3200" dirty="0"/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2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4" y="0"/>
            <a:ext cx="12221307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5623"/>
            <a:ext cx="9987951" cy="535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ажно</a:t>
            </a:r>
            <a:r>
              <a:rPr lang="ru-RU" dirty="0"/>
              <a:t>, чтобы эта функция </a:t>
            </a:r>
            <a:r>
              <a:rPr lang="ru-RU" dirty="0" smtClean="0"/>
              <a:t>принимала </a:t>
            </a:r>
            <a:r>
              <a:rPr lang="ru-RU" dirty="0"/>
              <a:t>предыдущую версию состояния </a:t>
            </a:r>
            <a:r>
              <a:rPr lang="ru-RU" dirty="0" smtClean="0"/>
              <a:t>компонента. Функция </a:t>
            </a:r>
            <a:r>
              <a:rPr lang="ru-RU" dirty="0"/>
              <a:t>должна возвращать новую версию состояния. Вот </a:t>
            </a:r>
            <a:r>
              <a:rPr lang="ru-RU" dirty="0" smtClean="0"/>
              <a:t>как будет </a:t>
            </a:r>
            <a:r>
              <a:rPr lang="ru-RU" dirty="0"/>
              <a:t>выглядеть метод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, решающий эту задачу: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914400" lvl="2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914400" lvl="2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}) </a:t>
            </a:r>
          </a:p>
          <a:p>
            <a:pPr marL="914400" lvl="2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2" y="0"/>
            <a:ext cx="12218563" cy="685799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0528" y="843379"/>
            <a:ext cx="8985291" cy="5333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на то, что для получения нового значения свойства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/>
              <a:t> мы используем конструкцию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/>
              <a:t>: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prevState.count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подумать, что тут подойдёт и конструкция вида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prevState.count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dirty="0"/>
              <a:t>, но оператор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dirty="0"/>
              <a:t> приводит к модификации переменной, к которой он применяется, это будет означать попытку модификации предыдущей версии состояния, поэтому им мы здесь не пользуемся.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4" y="0"/>
            <a:ext cx="12194094" cy="6856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05016" y="558984"/>
            <a:ext cx="99429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Полный код файла компонента на данном этапе работы будет выглядеть так</a:t>
            </a:r>
            <a:r>
              <a:rPr lang="ru-RU" sz="2200" dirty="0" smtClean="0"/>
              <a:t>: </a:t>
            </a:r>
            <a:endParaRPr lang="ru-RU" sz="2200" dirty="0"/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"react"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 extends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constructor()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count: 0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this.handleClick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this.handleClick.bind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(this)}  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{count: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prevState.count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}})}  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 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&lt;div&gt;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&lt;h1&gt;{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this.state.count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this.handleClick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}&gt;Change!&lt;/button&gt;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3"/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)} } </a:t>
            </a:r>
          </a:p>
          <a:p>
            <a:pPr lvl="3"/>
            <a:r>
              <a:rPr lang="ru-R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1" t="1231" r="959" b="614"/>
          <a:stretch/>
        </p:blipFill>
        <p:spPr>
          <a:xfrm>
            <a:off x="-1957" y="0"/>
            <a:ext cx="12193957" cy="68768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87660"/>
            <a:ext cx="9144000" cy="860601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+mn-lt"/>
              </a:rPr>
              <a:t>Теперь каждый щелчок по кнопке увеличивает значение счётчика.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24016"/>
            <a:ext cx="9404412" cy="463857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Каждый щелчок по кнопке увеличивает значение счётчика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 descr="https://habrastorage.org/getpro/habr/post_images/193/ffa/40c/193ffa40c5cc60e9c147da9a2626af6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49" y="1634552"/>
            <a:ext cx="7943405" cy="3035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0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4" y="0"/>
            <a:ext cx="12194094" cy="6856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4346" y="365125"/>
            <a:ext cx="9999453" cy="1325563"/>
          </a:xfrm>
        </p:spPr>
        <p:txBody>
          <a:bodyPr/>
          <a:lstStyle/>
          <a:p>
            <a:pPr algn="ctr"/>
            <a:r>
              <a:rPr lang="ru-RU" dirty="0"/>
              <a:t>Обработка событий в </a:t>
            </a:r>
            <a:r>
              <a:rPr lang="ru-RU" dirty="0" err="1"/>
              <a:t>React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946" y="1365110"/>
            <a:ext cx="9999454" cy="4126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ru-RU" i="1" dirty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обработчики </a:t>
            </a:r>
            <a:r>
              <a:rPr lang="ru-RU" dirty="0">
                <a:latin typeface="+mj-lt"/>
              </a:rPr>
              <a:t>событий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onClick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onSubmit</a:t>
            </a:r>
            <a:r>
              <a:rPr lang="ru-RU" dirty="0">
                <a:latin typeface="+mj-lt"/>
              </a:rPr>
              <a:t>, которые сходны с аналогичными механизмами HTML, представленными в виде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onclick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onsubmit</a:t>
            </a:r>
            <a:r>
              <a:rPr lang="ru-RU" dirty="0">
                <a:latin typeface="+mj-lt"/>
              </a:rPr>
              <a:t>, не только в плане имён (в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React</a:t>
            </a:r>
            <a:r>
              <a:rPr lang="ru-RU" dirty="0">
                <a:latin typeface="+mj-lt"/>
              </a:rPr>
              <a:t>, правда, их имена формируются с использованием верблюжьего стиля), но и в том, как именно с ними работают.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4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-502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Передача аргументов в обработчики событий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6325" y="659488"/>
            <a:ext cx="107497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Внутри цикла часто нужно передать дополнительный аргумент в обработчик события.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Например, если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id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— это идентификатор строки, можно использовать следующие варианты: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4757" y="2379598"/>
            <a:ext cx="1173068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onClick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={(e) =&gt;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this.deleteRow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id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, e)}&gt;Удалить строку&lt;/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onClick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={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this.deleteRow.bind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this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id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)}&gt;Удалить строку&lt;/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6207" y="4037857"/>
            <a:ext cx="102725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Две строки выше — эквивалентны, и используют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2"/>
              </a:rPr>
              <a:t>стрелочные функции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kumimoji="0" lang="ru-RU" sz="2400" b="0" i="1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3"/>
              </a:rPr>
              <a:t>Function.prototype.bind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соответственно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9032" y="5142118"/>
            <a:ext cx="1019704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обоих случаях аргумент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представляющий событие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будет передан как второй аргумент после идентификатора.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Используя стрелочную функцию, необходимо передавать аргумент явно, но с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bind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любые последующие аргументы передаются автоматически.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73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85" y="181882"/>
            <a:ext cx="5033701" cy="4351338"/>
          </a:xfrm>
        </p:spPr>
        <p:txBody>
          <a:bodyPr/>
          <a:lstStyle/>
          <a:p>
            <a:r>
              <a:rPr lang="ru-RU" dirty="0"/>
              <a:t>Например, в </a:t>
            </a:r>
            <a:r>
              <a:rPr lang="en-US" dirty="0"/>
              <a:t>HTML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30984" y="181882"/>
            <a:ext cx="5338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 </a:t>
            </a:r>
            <a:r>
              <a:rPr lang="en-US" dirty="0"/>
              <a:t>React </a:t>
            </a:r>
            <a:r>
              <a:rPr lang="ru-RU" dirty="0"/>
              <a:t>немного иначе: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486" y="1451848"/>
            <a:ext cx="569322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onclick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="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activateLasers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()"&gt; Активировать лазеры &lt;/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89615" y="1328736"/>
            <a:ext cx="642257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onClick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={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activateLasers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}&gt; Активировать лазеры &lt;/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9741" y="125305"/>
            <a:ext cx="120722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нельзя предотвратить обработчик события по умолчанию, вернув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false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Нужно явно вызвать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preventDefault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3314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Например, в обычном HTML для отмены отправки формы (действие по умолчанию) можно написать:</a:t>
            </a:r>
            <a:r>
              <a:rPr lang="ru-RU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271" y="2097416"/>
            <a:ext cx="5274129" cy="221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form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="console.log('Отправлена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форма.');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false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"&gt;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type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="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"&gt;Отправить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form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87229" y="1547758"/>
            <a:ext cx="637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 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это будет выглядеть 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так (</a:t>
            </a:r>
            <a:r>
              <a:rPr lang="ru-RU" dirty="0"/>
              <a:t>синтетическое </a:t>
            </a:r>
            <a:r>
              <a:rPr lang="ru-RU" dirty="0" smtClean="0"/>
              <a:t>событие)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: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5870" y="2522681"/>
            <a:ext cx="6036130" cy="3693319"/>
          </a:xfrm>
          <a:prstGeom prst="rect">
            <a:avLst/>
          </a:prstGeom>
          <a:noFill/>
          <a:ln w="3175"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function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Form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	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function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handleSubmit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(e) { 		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e.preventDefault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(); 	console.log('Отправлена форма.');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ource-code-pro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form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onSubmit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={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handleSubmit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}&gt; 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type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="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submit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"&gt;Отправить&lt;/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 &lt;/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form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9098" y="565910"/>
            <a:ext cx="113130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 использовании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обычно не нужно вызывать 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addEventListener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чтобы добавить обработчики в DOM-элемент после его создания.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Вместо этого добавьте обработчик сразу после того, как элемент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отрендерился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7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1" t="1231" r="959" b="614"/>
          <a:stretch/>
        </p:blipFill>
        <p:spPr>
          <a:xfrm>
            <a:off x="-1958" y="0"/>
            <a:ext cx="12193957" cy="68768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92410" y="501476"/>
            <a:ext cx="4126727" cy="3100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0477" y="558076"/>
            <a:ext cx="448552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23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_Toc10417071">
                <a:ln>
                  <a:noFill/>
                </a:ln>
                <a:solidFill>
                  <a:srgbClr val="A626A4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kumimoji="0" lang="en-US" altLang="ru-RU" sz="1400" b="0" i="0" u="none" strike="noStrike" cap="none" normalizeH="0" baseline="0" dirty="0" smtClean="0" bmk="_Toc10417071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React </a:t>
            </a:r>
            <a:r>
              <a:rPr kumimoji="0" lang="en-US" altLang="ru-RU" sz="1400" b="0" i="0" u="none" strike="noStrike" cap="none" normalizeH="0" baseline="0" dirty="0" smtClean="0" bmk="_Toc10417071">
                <a:ln>
                  <a:noFill/>
                </a:ln>
                <a:solidFill>
                  <a:srgbClr val="A626A4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n-US" altLang="ru-RU" sz="1400" b="0" i="0" u="none" strike="noStrike" cap="none" normalizeH="0" baseline="0" dirty="0" smtClean="0" bmk="_Toc10417071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 bmk="_Toc10417071">
                <a:ln>
                  <a:noFill/>
                </a:ln>
                <a:solidFill>
                  <a:srgbClr val="50A14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"react"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A626A4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function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4078F2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A626A4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return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div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98680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src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50A14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"https://www.fillmurray.com/200/100"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button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&gt;Click me&lt;/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button</a:t>
            </a: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E4564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) 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endParaRPr kumimoji="0" lang="ru-RU" altLang="ru-RU" sz="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export</a:t>
            </a: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ru-RU" altLang="ru-RU" sz="1400" b="0" i="0" u="none" strike="noStrike" cap="none" normalizeH="0" baseline="0" dirty="0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 bmk="">
                <a:ln>
                  <a:noFill/>
                </a:ln>
                <a:solidFill>
                  <a:srgbClr val="383A42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App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Рисунок 30" descr="https://habrastorage.org/getpro/habr/post_images/727/c7e/dc2/727c7edc29481b117b048ed1466fa9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5" y="558076"/>
            <a:ext cx="5045075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371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5021" y="2465106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23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22222"/>
                </a:solidFill>
                <a:latin typeface="+mj-lt"/>
                <a:ea typeface="Times New Roman" pitchFamily="18" charset="0"/>
                <a:cs typeface="Arial" pitchFamily="34" charset="0"/>
              </a:rPr>
              <a:t>Вот как выглядит наше приложение в браузере</a:t>
            </a:r>
            <a:r>
              <a:rPr lang="ru-RU" altLang="ru-RU" dirty="0">
                <a:solidFill>
                  <a:srgbClr val="22222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alt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92410" y="37468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Механизмы обработки событий позволяют пользователю приложения взаимодействовать с ним. Приложение же может реагировать, например, на события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click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latin typeface="+mj-lt"/>
              </a:rPr>
              <a:t>или </a:t>
            </a:r>
            <a:r>
              <a:rPr lang="ru-RU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hover</a:t>
            </a:r>
            <a:r>
              <a:rPr lang="ru-RU" dirty="0">
                <a:latin typeface="+mj-lt"/>
              </a:rPr>
              <a:t>, выполняя при возникновении этих событий некие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057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4" y="0"/>
            <a:ext cx="12221307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0059" y="1852654"/>
            <a:ext cx="4373218" cy="6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9099" y="667972"/>
            <a:ext cx="94196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Д</a:t>
            </a:r>
            <a:r>
              <a:rPr lang="ru-RU" sz="2000" dirty="0" smtClean="0">
                <a:latin typeface="+mj-lt"/>
              </a:rPr>
              <a:t>ля </a:t>
            </a:r>
            <a:r>
              <a:rPr lang="ru-RU" sz="2000" dirty="0">
                <a:latin typeface="+mj-lt"/>
              </a:rPr>
              <a:t>того, чтобы средствами HTML сделать так, чтобы по нажатию на некую кнопку выполнялась бы какая-то функция, можно воспользоваться такой конструкцией (при условии существования и доступности этой функции):</a:t>
            </a:r>
          </a:p>
          <a:p>
            <a:r>
              <a:rPr lang="ru-RU" sz="2000" dirty="0">
                <a:latin typeface="+mj-lt"/>
              </a:rPr>
              <a:t> </a:t>
            </a:r>
          </a:p>
          <a:p>
            <a:r>
              <a:rPr lang="en-US" sz="2000" dirty="0">
                <a:latin typeface="+mj-lt"/>
              </a:rPr>
              <a:t>&lt;button </a:t>
            </a:r>
            <a:r>
              <a:rPr lang="en-US" sz="2000" dirty="0" err="1">
                <a:latin typeface="+mj-lt"/>
              </a:rPr>
              <a:t>onclick</a:t>
            </a:r>
            <a:r>
              <a:rPr lang="en-US" sz="2000" dirty="0">
                <a:latin typeface="+mj-lt"/>
              </a:rPr>
              <a:t>="</a:t>
            </a:r>
            <a:r>
              <a:rPr lang="en-US" sz="2000" dirty="0" err="1">
                <a:latin typeface="+mj-lt"/>
              </a:rPr>
              <a:t>myFunction</a:t>
            </a:r>
            <a:r>
              <a:rPr lang="en-US" sz="2000" dirty="0">
                <a:latin typeface="+mj-lt"/>
              </a:rPr>
              <a:t>()"&gt;Click me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&lt;/button&gt;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 </a:t>
            </a:r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В </a:t>
            </a:r>
            <a:r>
              <a:rPr lang="ru-RU" sz="2000" dirty="0" err="1">
                <a:latin typeface="+mj-lt"/>
              </a:rPr>
              <a:t>React</a:t>
            </a:r>
            <a:r>
              <a:rPr lang="ru-RU" sz="2000" dirty="0">
                <a:latin typeface="+mj-lt"/>
              </a:rPr>
              <a:t>, как уже было сказано, обработчики событий имеют имена, составленные по правилам верблюжьего стиля, то есть </a:t>
            </a:r>
            <a:r>
              <a:rPr lang="ru-RU" sz="2000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onclick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2000" dirty="0">
                <a:latin typeface="+mj-lt"/>
              </a:rPr>
              <a:t>превратится здесь в </a:t>
            </a:r>
            <a:r>
              <a:rPr lang="ru-RU" sz="2000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onClick</a:t>
            </a:r>
            <a:r>
              <a:rPr lang="ru-RU" sz="2000" dirty="0">
                <a:latin typeface="+mj-lt"/>
              </a:rPr>
              <a:t>. То же самое справедливо и для обработчика события </a:t>
            </a:r>
            <a:r>
              <a:rPr lang="ru-RU" sz="2000" i="1" u="sng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onMouseOver</a:t>
            </a:r>
            <a:r>
              <a:rPr lang="ru-RU" sz="2000" dirty="0">
                <a:latin typeface="+mj-lt"/>
              </a:rPr>
              <a:t>, и для других обработчиков.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48000" y="4422913"/>
            <a:ext cx="4373218" cy="6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44078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&lt;</a:t>
            </a:r>
            <a:r>
              <a:rPr lang="ru-RU" dirty="0" err="1">
                <a:latin typeface="+mj-lt"/>
              </a:rPr>
              <a:t>button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onClick</a:t>
            </a:r>
            <a:r>
              <a:rPr lang="ru-RU" dirty="0">
                <a:latin typeface="+mj-lt"/>
              </a:rPr>
              <a:t>={() =&gt; console.log("I </a:t>
            </a:r>
            <a:r>
              <a:rPr lang="ru-RU" dirty="0" err="1">
                <a:latin typeface="+mj-lt"/>
              </a:rPr>
              <a:t>was</a:t>
            </a:r>
            <a:endParaRPr lang="ru-RU" dirty="0">
              <a:latin typeface="+mj-lt"/>
            </a:endParaRPr>
          </a:p>
          <a:p>
            <a:r>
              <a:rPr lang="ru-RU" dirty="0" err="1">
                <a:latin typeface="+mj-lt"/>
              </a:rPr>
              <a:t>clicked</a:t>
            </a:r>
            <a:r>
              <a:rPr lang="ru-RU" dirty="0">
                <a:latin typeface="+mj-lt"/>
              </a:rPr>
              <a:t>!")}&gt;</a:t>
            </a:r>
            <a:r>
              <a:rPr lang="ru-RU" dirty="0" err="1">
                <a:latin typeface="+mj-lt"/>
              </a:rPr>
              <a:t>Click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me</a:t>
            </a:r>
            <a:r>
              <a:rPr lang="ru-RU" dirty="0">
                <a:latin typeface="+mj-lt"/>
              </a:rPr>
              <a:t>&lt;/</a:t>
            </a:r>
            <a:r>
              <a:rPr lang="ru-RU" dirty="0" err="1">
                <a:latin typeface="+mj-lt"/>
              </a:rPr>
              <a:t>button</a:t>
            </a:r>
            <a:r>
              <a:rPr lang="ru-RU" dirty="0">
                <a:latin typeface="+mj-lt"/>
              </a:rPr>
              <a:t>&gt;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dirty="0">
                <a:latin typeface="+mj-lt"/>
              </a:rPr>
              <a:t>Теперь при нажатии на кнопку в консоль попадёт текст I </a:t>
            </a:r>
            <a:r>
              <a:rPr lang="ru-RU" dirty="0" err="1">
                <a:latin typeface="+mj-lt"/>
              </a:rPr>
              <a:t>was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clicked</a:t>
            </a:r>
            <a:r>
              <a:rPr lang="ru-RU" dirty="0">
                <a:latin typeface="+mj-lt"/>
              </a:rPr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2031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412" y="1"/>
            <a:ext cx="12218563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584" y="97365"/>
            <a:ext cx="9487619" cy="1278429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Того же эффекта можно добиться, объявив самостоятельную функцию и приведя код файла компонента к следующему виду:</a:t>
            </a:r>
            <a:r>
              <a:rPr lang="ru-RU" dirty="0"/>
              <a:t/>
            </a:r>
            <a:br>
              <a:rPr lang="ru-RU" dirty="0"/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34517" y="897623"/>
            <a:ext cx="7000651" cy="5897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8003" y="1027906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 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import React from "react" 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function </a:t>
            </a:r>
            <a:r>
              <a:rPr lang="en-US" sz="2000" dirty="0" err="1">
                <a:latin typeface="+mj-lt"/>
              </a:rPr>
              <a:t>handleClick</a:t>
            </a:r>
            <a:r>
              <a:rPr lang="en-US" sz="2000" dirty="0">
                <a:latin typeface="+mj-lt"/>
              </a:rPr>
              <a:t>() {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console.log("I was clicked") 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 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function App() {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return (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&lt;div&gt;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"https://www.fillmurray.com/200/100"/&gt;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 /&gt;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 /&gt;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&lt;button </a:t>
            </a:r>
            <a:r>
              <a:rPr lang="en-US" sz="2000" dirty="0" err="1">
                <a:latin typeface="+mj-lt"/>
              </a:rPr>
              <a:t>onClick</a:t>
            </a:r>
            <a:r>
              <a:rPr lang="en-US" sz="2000" dirty="0">
                <a:latin typeface="+mj-lt"/>
              </a:rPr>
              <a:t>={</a:t>
            </a:r>
            <a:r>
              <a:rPr lang="en-US" sz="2000" dirty="0" err="1">
                <a:latin typeface="+mj-lt"/>
              </a:rPr>
              <a:t>handleClick</a:t>
            </a:r>
            <a:r>
              <a:rPr lang="en-US" sz="2000" dirty="0" smtClean="0">
                <a:latin typeface="+mj-lt"/>
              </a:rPr>
              <a:t>}&gt;</a:t>
            </a:r>
            <a:endParaRPr lang="ru-RU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Clickme</a:t>
            </a:r>
            <a:r>
              <a:rPr lang="en-US" sz="2000" dirty="0">
                <a:latin typeface="+mj-lt"/>
              </a:rPr>
              <a:t>&lt;/button&gt;</a:t>
            </a:r>
            <a:endParaRPr lang="ru-RU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</a:t>
            </a:r>
            <a:r>
              <a:rPr lang="ru-RU" sz="2000" dirty="0">
                <a:latin typeface="+mj-lt"/>
              </a:rPr>
              <a:t>&lt;/</a:t>
            </a:r>
            <a:r>
              <a:rPr lang="ru-RU" sz="2000" dirty="0" err="1">
                <a:latin typeface="+mj-lt"/>
              </a:rPr>
              <a:t>div</a:t>
            </a:r>
            <a:r>
              <a:rPr lang="ru-RU" sz="2000" dirty="0">
                <a:latin typeface="+mj-lt"/>
              </a:rPr>
              <a:t>&gt;</a:t>
            </a:r>
          </a:p>
          <a:p>
            <a:r>
              <a:rPr lang="ru-RU" sz="2000" dirty="0">
                <a:latin typeface="+mj-lt"/>
              </a:rPr>
              <a:t>    ) </a:t>
            </a:r>
          </a:p>
          <a:p>
            <a:r>
              <a:rPr lang="ru-RU" sz="2000" dirty="0">
                <a:latin typeface="+mj-lt"/>
              </a:rPr>
              <a:t>} </a:t>
            </a:r>
          </a:p>
          <a:p>
            <a:r>
              <a:rPr lang="ru-RU" sz="2000" dirty="0" err="1">
                <a:latin typeface="+mj-lt"/>
              </a:rPr>
              <a:t>export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default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App</a:t>
            </a:r>
            <a:endParaRPr lang="ru-RU" sz="2000" dirty="0">
              <a:latin typeface="+mj-lt"/>
            </a:endParaRPr>
          </a:p>
          <a:p>
            <a:r>
              <a:rPr lang="ru-RU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94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1327</Words>
  <Application>Microsoft Office PowerPoint</Application>
  <PresentationFormat>Широкоэкранный</PresentationFormat>
  <Paragraphs>231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Courier New</vt:lpstr>
      <vt:lpstr>source-code-pro</vt:lpstr>
      <vt:lpstr>Times New Roman</vt:lpstr>
      <vt:lpstr>Office Theme</vt:lpstr>
      <vt:lpstr>Презентация PowerPoint</vt:lpstr>
      <vt:lpstr>Обработка событий в React</vt:lpstr>
      <vt:lpstr>Обработка событий в React</vt:lpstr>
      <vt:lpstr>Презентация PowerPoint</vt:lpstr>
      <vt:lpstr>в React нельзя предотвратить обработчик события по умолчанию, вернув false. Нужно явно вызвать preventDefault. </vt:lpstr>
      <vt:lpstr>Презентация PowerPoint</vt:lpstr>
      <vt:lpstr>Презентация PowerPoint</vt:lpstr>
      <vt:lpstr>Презентация PowerPoint</vt:lpstr>
      <vt:lpstr>Того же эффекта можно добиться, объявив самостоятельную функцию и приведя код файла компонента к следующему виду: </vt:lpstr>
      <vt:lpstr>Пятый этап работы над TODO-приложением, модификация состояния компонентов</vt:lpstr>
      <vt:lpstr>Презентация PowerPoint</vt:lpstr>
      <vt:lpstr>Вот что выводится в консоль при запуске приложения:</vt:lpstr>
      <vt:lpstr>Презентация PowerPoint</vt:lpstr>
      <vt:lpstr>Презентация PowerPoint</vt:lpstr>
      <vt:lpstr>Презентация PowerPoint</vt:lpstr>
      <vt:lpstr>На данном этапе работы приложение выглядит следующим образом: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Теперь, если щёлкнуть по кнопке, в консоль попадёт соответствующее сообщение.</vt:lpstr>
      <vt:lpstr>Сделаем так, чтобы щелчок по кнопке увеличивал  число, выводимое над ней, то есть, модифицировал состояние компонента.</vt:lpstr>
      <vt:lpstr>Презентация PowerPoint</vt:lpstr>
      <vt:lpstr>Презентация PowerPoint</vt:lpstr>
      <vt:lpstr>Презентация PowerPoint</vt:lpstr>
      <vt:lpstr>Презентация PowerPoint</vt:lpstr>
      <vt:lpstr>Теперь каждый щелчок по кнопке увеличивает значение счётчика.</vt:lpstr>
      <vt:lpstr>Передача аргументов в обработчики событий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Талатынник Артём</dc:creator>
  <cp:lastModifiedBy>Teta</cp:lastModifiedBy>
  <cp:revision>19</cp:revision>
  <dcterms:created xsi:type="dcterms:W3CDTF">2023-02-02T06:57:36Z</dcterms:created>
  <dcterms:modified xsi:type="dcterms:W3CDTF">2023-02-28T10:35:45Z</dcterms:modified>
</cp:coreProperties>
</file>