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68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06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07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32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29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73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38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10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31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33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EBAF-57D4-4772-AECD-64EAFC3FAF9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4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0EBAF-57D4-4772-AECD-64EAFC3FAF96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80C6D-DB92-4686-BDF8-B2714B869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0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6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16" y="1356491"/>
            <a:ext cx="4233967" cy="29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76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Обнаружение неожиданных побочных </a:t>
            </a:r>
            <a:r>
              <a:rPr lang="ru-RU" sz="3600" b="1" dirty="0" smtClean="0"/>
              <a:t>эффектов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2466"/>
            <a:ext cx="10515600" cy="5266039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sz="2400" dirty="0" err="1">
                <a:latin typeface="+mj-lt"/>
              </a:rPr>
              <a:t>React</a:t>
            </a:r>
            <a:r>
              <a:rPr lang="ru-RU" sz="2400" dirty="0">
                <a:latin typeface="+mj-lt"/>
              </a:rPr>
              <a:t> работает в два этапа</a:t>
            </a:r>
            <a:r>
              <a:rPr lang="ru-RU" sz="2400" dirty="0" smtClean="0">
                <a:latin typeface="+mj-lt"/>
              </a:rPr>
              <a:t>:</a:t>
            </a:r>
            <a:endParaRPr lang="ru-RU" sz="2400" dirty="0">
              <a:latin typeface="+mj-lt"/>
            </a:endParaRPr>
          </a:p>
          <a:p>
            <a:pPr indent="457200" algn="just"/>
            <a:r>
              <a:rPr lang="ru-RU" sz="2400" dirty="0">
                <a:latin typeface="+mj-lt"/>
              </a:rPr>
              <a:t>Этап рендеринга (</a:t>
            </a:r>
            <a:r>
              <a:rPr lang="ru-RU" sz="2400" dirty="0" err="1">
                <a:latin typeface="+mj-lt"/>
              </a:rPr>
              <a:t>render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phase</a:t>
            </a:r>
            <a:r>
              <a:rPr lang="ru-RU" sz="2400" dirty="0">
                <a:latin typeface="+mj-lt"/>
              </a:rPr>
              <a:t>) определяет, какие изменения необходимо произвести, например, в DOM. В течение этого этапа </a:t>
            </a:r>
            <a:r>
              <a:rPr lang="ru-RU" sz="2400" dirty="0" err="1">
                <a:latin typeface="+mj-lt"/>
              </a:rPr>
              <a:t>React</a:t>
            </a:r>
            <a:r>
              <a:rPr lang="ru-RU" sz="2400" dirty="0">
                <a:latin typeface="+mj-lt"/>
              </a:rPr>
              <a:t> вызывает </a:t>
            </a:r>
            <a:r>
              <a:rPr lang="ru-RU" sz="2400" dirty="0" err="1">
                <a:latin typeface="+mj-lt"/>
              </a:rPr>
              <a:t>render</a:t>
            </a:r>
            <a:r>
              <a:rPr lang="ru-RU" sz="2400" dirty="0">
                <a:latin typeface="+mj-lt"/>
              </a:rPr>
              <a:t>, а затем сравнивает полученный результат с результатом предыдущего рендера.</a:t>
            </a:r>
          </a:p>
          <a:p>
            <a:pPr indent="457200" algn="just"/>
            <a:r>
              <a:rPr lang="ru-RU" sz="2400" dirty="0">
                <a:latin typeface="+mj-lt"/>
              </a:rPr>
              <a:t>Этап фиксации (</a:t>
            </a:r>
            <a:r>
              <a:rPr lang="ru-RU" sz="2400" dirty="0" err="1">
                <a:latin typeface="+mj-lt"/>
              </a:rPr>
              <a:t>commit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phase</a:t>
            </a:r>
            <a:r>
              <a:rPr lang="ru-RU" sz="2400" dirty="0">
                <a:latin typeface="+mj-lt"/>
              </a:rPr>
              <a:t>) — в нём </a:t>
            </a:r>
            <a:r>
              <a:rPr lang="ru-RU" sz="2400" dirty="0" err="1">
                <a:latin typeface="+mj-lt"/>
              </a:rPr>
              <a:t>React</a:t>
            </a:r>
            <a:r>
              <a:rPr lang="ru-RU" sz="2400" dirty="0">
                <a:latin typeface="+mj-lt"/>
              </a:rPr>
              <a:t> применяет любые изменения. В случае </a:t>
            </a:r>
            <a:r>
              <a:rPr lang="ru-RU" sz="2400" dirty="0" err="1">
                <a:latin typeface="+mj-lt"/>
              </a:rPr>
              <a:t>React</a:t>
            </a:r>
            <a:r>
              <a:rPr lang="ru-RU" sz="2400" dirty="0">
                <a:latin typeface="+mj-lt"/>
              </a:rPr>
              <a:t> DOM — это этап, когда </a:t>
            </a:r>
            <a:r>
              <a:rPr lang="ru-RU" sz="2400" dirty="0" err="1">
                <a:latin typeface="+mj-lt"/>
              </a:rPr>
              <a:t>React</a:t>
            </a:r>
            <a:r>
              <a:rPr lang="ru-RU" sz="2400" dirty="0">
                <a:latin typeface="+mj-lt"/>
              </a:rPr>
              <a:t> вставляет, обновляет и удаляет DOM-узлы. В течение этого этапа </a:t>
            </a:r>
            <a:r>
              <a:rPr lang="ru-RU" sz="2400" dirty="0" err="1">
                <a:latin typeface="+mj-lt"/>
              </a:rPr>
              <a:t>React</a:t>
            </a:r>
            <a:r>
              <a:rPr lang="ru-RU" sz="2400" dirty="0">
                <a:latin typeface="+mj-lt"/>
              </a:rPr>
              <a:t> вызывает методы жизненного цикла </a:t>
            </a:r>
            <a:r>
              <a:rPr lang="ru-RU" sz="2400" dirty="0" err="1">
                <a:latin typeface="+mj-lt"/>
              </a:rPr>
              <a:t>componentDidMount</a:t>
            </a:r>
            <a:r>
              <a:rPr lang="ru-RU" sz="2400" dirty="0">
                <a:latin typeface="+mj-lt"/>
              </a:rPr>
              <a:t> и </a:t>
            </a:r>
            <a:r>
              <a:rPr lang="ru-RU" sz="2400" dirty="0" err="1">
                <a:latin typeface="+mj-lt"/>
              </a:rPr>
              <a:t>componentDidUpdate</a:t>
            </a:r>
            <a:r>
              <a:rPr lang="ru-RU" sz="2400" dirty="0" smtClean="0">
                <a:latin typeface="+mj-lt"/>
              </a:rPr>
              <a:t>.</a:t>
            </a:r>
            <a:endParaRPr lang="ru-RU" sz="2400" dirty="0">
              <a:latin typeface="+mj-lt"/>
            </a:endParaRPr>
          </a:p>
          <a:p>
            <a:pPr indent="457200" algn="just">
              <a:buNone/>
            </a:pPr>
            <a:r>
              <a:rPr lang="ru-RU" sz="2400" dirty="0">
                <a:latin typeface="+mj-lt"/>
              </a:rPr>
              <a:t>Этап фиксации обычно не занимает много времени, что нельзя сказать про этап рендеринга. По этой причине, готовящийся конкурентный режим </a:t>
            </a:r>
            <a:r>
              <a:rPr lang="ru-RU" sz="2400" dirty="0" smtClean="0">
                <a:latin typeface="+mj-lt"/>
              </a:rPr>
              <a:t>делит </a:t>
            </a:r>
            <a:r>
              <a:rPr lang="ru-RU" sz="2400" dirty="0">
                <a:latin typeface="+mj-lt"/>
              </a:rPr>
              <a:t>работу на части, периодически останавливает и возобновляет работу, чтобы избежать блокировки браузера. Это означает, что на этапе рендеринга </a:t>
            </a:r>
            <a:r>
              <a:rPr lang="ru-RU" sz="2400" dirty="0" err="1">
                <a:latin typeface="+mj-lt"/>
              </a:rPr>
              <a:t>React</a:t>
            </a:r>
            <a:r>
              <a:rPr lang="ru-RU" sz="2400" dirty="0">
                <a:latin typeface="+mj-lt"/>
              </a:rPr>
              <a:t> может вызвать методы жизненного цикла более чем один раз перед фиксацией, либо вызвать их без </a:t>
            </a:r>
            <a:r>
              <a:rPr lang="ru-RU" sz="2400" dirty="0" smtClean="0">
                <a:latin typeface="+mj-lt"/>
              </a:rPr>
              <a:t>фиксации.</a:t>
            </a:r>
          </a:p>
        </p:txBody>
      </p:sp>
    </p:spTree>
    <p:extLst>
      <p:ext uri="{BB962C8B-B14F-4D97-AF65-F5344CB8AC3E}">
        <p14:creationId xmlns:p14="http://schemas.microsoft.com/office/powerpoint/2010/main" val="1209099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07324"/>
            <a:ext cx="10515600" cy="6134791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sz="2400" dirty="0" smtClean="0">
                <a:latin typeface="+mj-lt"/>
              </a:rPr>
              <a:t>Этап </a:t>
            </a:r>
            <a:r>
              <a:rPr lang="ru-RU" sz="2400" dirty="0">
                <a:latin typeface="+mj-lt"/>
              </a:rPr>
              <a:t>рендеринга включает в себя следующие методы жизненного цикла</a:t>
            </a:r>
            <a:r>
              <a:rPr lang="ru-RU" sz="2400" dirty="0" smtClean="0">
                <a:latin typeface="+mj-lt"/>
              </a:rPr>
              <a:t>:</a:t>
            </a:r>
            <a:endParaRPr lang="ru-RU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constructor</a:t>
            </a:r>
          </a:p>
          <a:p>
            <a:pPr algn="just"/>
            <a:r>
              <a:rPr lang="en-US" sz="2400" dirty="0" err="1">
                <a:latin typeface="+mj-lt"/>
              </a:rPr>
              <a:t>componentWillMount</a:t>
            </a:r>
            <a:r>
              <a:rPr lang="en-US" sz="2400" dirty="0">
                <a:latin typeface="+mj-lt"/>
              </a:rPr>
              <a:t> (</a:t>
            </a:r>
            <a:r>
              <a:rPr lang="ru-RU" sz="2400" dirty="0">
                <a:latin typeface="+mj-lt"/>
              </a:rPr>
              <a:t>или </a:t>
            </a:r>
            <a:r>
              <a:rPr lang="en-US" sz="2400" dirty="0" err="1">
                <a:latin typeface="+mj-lt"/>
              </a:rPr>
              <a:t>UNSAFE_componentWillMount</a:t>
            </a:r>
            <a:r>
              <a:rPr lang="en-US" sz="2400" dirty="0">
                <a:latin typeface="+mj-lt"/>
              </a:rPr>
              <a:t>)</a:t>
            </a:r>
          </a:p>
          <a:p>
            <a:pPr algn="just"/>
            <a:r>
              <a:rPr lang="en-US" sz="2400" dirty="0" err="1">
                <a:latin typeface="+mj-lt"/>
              </a:rPr>
              <a:t>componentWillReceiveProps</a:t>
            </a:r>
            <a:r>
              <a:rPr lang="en-US" sz="2400" dirty="0">
                <a:latin typeface="+mj-lt"/>
              </a:rPr>
              <a:t> (</a:t>
            </a:r>
            <a:r>
              <a:rPr lang="ru-RU" sz="2400" dirty="0">
                <a:latin typeface="+mj-lt"/>
              </a:rPr>
              <a:t>или </a:t>
            </a:r>
            <a:r>
              <a:rPr lang="en-US" sz="2400" dirty="0" err="1">
                <a:latin typeface="+mj-lt"/>
              </a:rPr>
              <a:t>UNSAFE_componentWillReceiveProps</a:t>
            </a:r>
            <a:r>
              <a:rPr lang="en-US" sz="2400" dirty="0">
                <a:latin typeface="+mj-lt"/>
              </a:rPr>
              <a:t>)</a:t>
            </a:r>
          </a:p>
          <a:p>
            <a:pPr algn="just"/>
            <a:r>
              <a:rPr lang="en-US" sz="2400" dirty="0" err="1">
                <a:latin typeface="+mj-lt"/>
              </a:rPr>
              <a:t>componentWillUpdate</a:t>
            </a:r>
            <a:r>
              <a:rPr lang="en-US" sz="2400" dirty="0">
                <a:latin typeface="+mj-lt"/>
              </a:rPr>
              <a:t> (</a:t>
            </a:r>
            <a:r>
              <a:rPr lang="ru-RU" sz="2400" dirty="0">
                <a:latin typeface="+mj-lt"/>
              </a:rPr>
              <a:t>или </a:t>
            </a:r>
            <a:r>
              <a:rPr lang="en-US" sz="2400" dirty="0" err="1">
                <a:latin typeface="+mj-lt"/>
              </a:rPr>
              <a:t>UNSAFE_componentWillUpdate</a:t>
            </a:r>
            <a:r>
              <a:rPr lang="en-US" sz="2400" dirty="0">
                <a:latin typeface="+mj-lt"/>
              </a:rPr>
              <a:t>)</a:t>
            </a:r>
          </a:p>
          <a:p>
            <a:pPr algn="just"/>
            <a:r>
              <a:rPr lang="en-US" sz="2400" dirty="0" err="1">
                <a:latin typeface="+mj-lt"/>
              </a:rPr>
              <a:t>getDerivedStateFromProps</a:t>
            </a:r>
            <a:endParaRPr lang="en-US" sz="2400" dirty="0">
              <a:latin typeface="+mj-lt"/>
            </a:endParaRPr>
          </a:p>
          <a:p>
            <a:pPr algn="just"/>
            <a:r>
              <a:rPr lang="en-US" sz="2400" dirty="0" err="1">
                <a:latin typeface="+mj-lt"/>
              </a:rPr>
              <a:t>shouldComponentUpdate</a:t>
            </a:r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render</a:t>
            </a:r>
          </a:p>
          <a:p>
            <a:pPr algn="just"/>
            <a:r>
              <a:rPr lang="ru-RU" sz="2400" dirty="0">
                <a:latin typeface="+mj-lt"/>
              </a:rPr>
              <a:t>Функции обновления </a:t>
            </a:r>
            <a:r>
              <a:rPr lang="en-US" sz="2400" dirty="0" err="1">
                <a:latin typeface="+mj-lt"/>
              </a:rPr>
              <a:t>setState</a:t>
            </a:r>
            <a:r>
              <a:rPr lang="en-US" sz="2400" dirty="0">
                <a:latin typeface="+mj-lt"/>
              </a:rPr>
              <a:t> (</a:t>
            </a:r>
            <a:r>
              <a:rPr lang="ru-RU" sz="2400" dirty="0">
                <a:latin typeface="+mj-lt"/>
              </a:rPr>
              <a:t>первый аргумент</a:t>
            </a:r>
            <a:r>
              <a:rPr lang="ru-RU" sz="2400" dirty="0" smtClean="0">
                <a:latin typeface="+mj-lt"/>
              </a:rPr>
              <a:t>)</a:t>
            </a:r>
          </a:p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Поскольку вышеупомянутые методы могут быть вызваны более одного раза, важно, чтобы они не приводили к каким-либо побочным эффектам. Игнорирование этого правила может привести к множеству проблем, включая утечки памяти и недопустимое состояние приложения. К сожалению, такие проблемы тяжело обнаружить из-за их недетерминированности.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6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56211"/>
            <a:ext cx="10515600" cy="5669280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Строгий режим не способен автоматически обнаруживать побочные эффекты, но помогает их отследить, сделав более детерминированными. Такое поведение достигается путём двойного вызова следующих методов</a:t>
            </a:r>
            <a:r>
              <a:rPr lang="ru-RU" sz="2400" dirty="0" smtClean="0">
                <a:latin typeface="+mj-lt"/>
              </a:rPr>
              <a:t>:</a:t>
            </a:r>
            <a:endParaRPr lang="ru-RU" sz="2400" dirty="0">
              <a:latin typeface="+mj-lt"/>
            </a:endParaRPr>
          </a:p>
          <a:p>
            <a:pPr algn="just"/>
            <a:r>
              <a:rPr lang="ru-RU" sz="2400" dirty="0">
                <a:latin typeface="+mj-lt"/>
              </a:rPr>
              <a:t>Методы </a:t>
            </a:r>
            <a:r>
              <a:rPr lang="ru-RU" sz="2400" dirty="0" err="1">
                <a:latin typeface="+mj-lt"/>
              </a:rPr>
              <a:t>constructor</a:t>
            </a:r>
            <a:r>
              <a:rPr lang="ru-RU" sz="2400" dirty="0">
                <a:latin typeface="+mj-lt"/>
              </a:rPr>
              <a:t>, </a:t>
            </a:r>
            <a:r>
              <a:rPr lang="ru-RU" sz="2400" dirty="0" err="1">
                <a:latin typeface="+mj-lt"/>
              </a:rPr>
              <a:t>render</a:t>
            </a:r>
            <a:r>
              <a:rPr lang="ru-RU" sz="2400" dirty="0">
                <a:latin typeface="+mj-lt"/>
              </a:rPr>
              <a:t>, и </a:t>
            </a:r>
            <a:r>
              <a:rPr lang="ru-RU" sz="2400" dirty="0" err="1">
                <a:latin typeface="+mj-lt"/>
              </a:rPr>
              <a:t>shouldComponentUpdate</a:t>
            </a:r>
            <a:r>
              <a:rPr lang="ru-RU" sz="2400" dirty="0">
                <a:latin typeface="+mj-lt"/>
              </a:rPr>
              <a:t> классового компонента</a:t>
            </a:r>
          </a:p>
          <a:p>
            <a:pPr algn="just"/>
            <a:r>
              <a:rPr lang="ru-RU" sz="2400" dirty="0">
                <a:latin typeface="+mj-lt"/>
              </a:rPr>
              <a:t>Статический метод классового компонента </a:t>
            </a:r>
            <a:r>
              <a:rPr lang="ru-RU" sz="2400" dirty="0" err="1">
                <a:latin typeface="+mj-lt"/>
              </a:rPr>
              <a:t>getDerivedStateFromProps</a:t>
            </a:r>
            <a:endParaRPr lang="ru-RU" sz="2400" dirty="0">
              <a:latin typeface="+mj-lt"/>
            </a:endParaRPr>
          </a:p>
          <a:p>
            <a:pPr algn="just"/>
            <a:r>
              <a:rPr lang="ru-RU" sz="2400" dirty="0">
                <a:latin typeface="+mj-lt"/>
              </a:rPr>
              <a:t>Тело функционального компонента</a:t>
            </a:r>
          </a:p>
          <a:p>
            <a:pPr algn="just"/>
            <a:r>
              <a:rPr lang="ru-RU" sz="2400" dirty="0">
                <a:latin typeface="+mj-lt"/>
              </a:rPr>
              <a:t>Функции обновления (первый аргумент </a:t>
            </a:r>
            <a:r>
              <a:rPr lang="ru-RU" sz="2400" dirty="0" err="1">
                <a:latin typeface="+mj-lt"/>
              </a:rPr>
              <a:t>setState</a:t>
            </a:r>
            <a:r>
              <a:rPr lang="ru-RU" sz="2400" dirty="0">
                <a:latin typeface="+mj-lt"/>
              </a:rPr>
              <a:t>)</a:t>
            </a:r>
          </a:p>
          <a:p>
            <a:pPr algn="just"/>
            <a:r>
              <a:rPr lang="ru-RU" sz="2400" dirty="0">
                <a:latin typeface="+mj-lt"/>
              </a:rPr>
              <a:t>Функции, переданные в </a:t>
            </a:r>
            <a:r>
              <a:rPr lang="ru-RU" sz="2400" dirty="0" err="1">
                <a:latin typeface="+mj-lt"/>
              </a:rPr>
              <a:t>useState</a:t>
            </a:r>
            <a:r>
              <a:rPr lang="ru-RU" sz="2400" dirty="0">
                <a:latin typeface="+mj-lt"/>
              </a:rPr>
              <a:t>, </a:t>
            </a:r>
            <a:r>
              <a:rPr lang="ru-RU" sz="2400" dirty="0" err="1">
                <a:latin typeface="+mj-lt"/>
              </a:rPr>
              <a:t>useMemo</a:t>
            </a:r>
            <a:r>
              <a:rPr lang="ru-RU" sz="2400" dirty="0">
                <a:latin typeface="+mj-lt"/>
              </a:rPr>
              <a:t>, или </a:t>
            </a:r>
            <a:r>
              <a:rPr lang="ru-RU" sz="2400" dirty="0" err="1" smtClean="0">
                <a:latin typeface="+mj-lt"/>
              </a:rPr>
              <a:t>useReducer</a:t>
            </a:r>
            <a:endParaRPr lang="ru-RU" sz="2400" dirty="0" smtClean="0">
              <a:latin typeface="+mj-lt"/>
            </a:endParaRPr>
          </a:p>
          <a:p>
            <a:pPr marL="0" indent="0" algn="just">
              <a:buNone/>
            </a:pPr>
            <a:r>
              <a:rPr lang="ru-RU" sz="2400" i="1" dirty="0">
                <a:latin typeface="+mj-lt"/>
              </a:rPr>
              <a:t>Это применимо только в режиме разработки. Методы жизненного цикла не вызываются дважды в </a:t>
            </a:r>
            <a:r>
              <a:rPr lang="ru-RU" sz="2400" i="1" dirty="0" err="1">
                <a:latin typeface="+mj-lt"/>
              </a:rPr>
              <a:t>продакшен</a:t>
            </a:r>
            <a:r>
              <a:rPr lang="ru-RU" sz="2400" i="1" dirty="0">
                <a:latin typeface="+mj-lt"/>
              </a:rPr>
              <a:t>-режиме</a:t>
            </a:r>
            <a:r>
              <a:rPr lang="ru-RU" sz="2400" i="1" dirty="0" smtClean="0">
                <a:latin typeface="+mj-lt"/>
              </a:rPr>
              <a:t>.</a:t>
            </a:r>
          </a:p>
          <a:p>
            <a:pPr marL="0" indent="0" algn="just">
              <a:buNone/>
            </a:pPr>
            <a:r>
              <a:rPr lang="ru-RU" sz="2400" i="1" dirty="0" smtClean="0">
                <a:latin typeface="+mj-lt"/>
              </a:rPr>
              <a:t>«Недетерминированный </a:t>
            </a:r>
            <a:r>
              <a:rPr lang="ru-RU" sz="2400" i="1" dirty="0">
                <a:latin typeface="+mj-lt"/>
              </a:rPr>
              <a:t>алгоритм» — это алгоритм, указывающий несколько путей обработки одних и тех же входных данных, — без какого-либо уточнения, какой именно вариант будет выбран.</a:t>
            </a:r>
            <a:endParaRPr lang="ru-RU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3705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2510"/>
            <a:ext cx="10515600" cy="396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Рассмотрим следующий пример</a:t>
            </a:r>
            <a:r>
              <a:rPr lang="ru-RU" sz="2200" dirty="0" smtClean="0"/>
              <a:t>: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2984269"/>
            <a:ext cx="10515600" cy="3399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200" dirty="0">
                <a:latin typeface="+mj-lt"/>
              </a:rPr>
              <a:t>На первый взгляд данный пример не кажется проблемным. Но если метод </a:t>
            </a:r>
            <a:r>
              <a:rPr lang="ru-RU" sz="2200" dirty="0" err="1">
                <a:latin typeface="+mj-lt"/>
              </a:rPr>
              <a:t>SharedApplicationState.recordEvent</a:t>
            </a:r>
            <a:r>
              <a:rPr lang="ru-RU" sz="2200" dirty="0">
                <a:latin typeface="+mj-lt"/>
              </a:rPr>
              <a:t> не является идемпотентным, тогда создание этого компонента несколько раз может привести к недопустимому состоянию приложения. Такие труднонаходимые ошибки могут никак не проявить себя во время разработки или быть настолько редкими, что останутся незамеченными</a:t>
            </a:r>
            <a:r>
              <a:rPr lang="ru-RU" sz="2200" dirty="0" smtClean="0">
                <a:latin typeface="+mj-lt"/>
              </a:rPr>
              <a:t>.</a:t>
            </a:r>
            <a:endParaRPr lang="ru-RU" sz="2200" dirty="0">
              <a:latin typeface="+mj-lt"/>
            </a:endParaRPr>
          </a:p>
          <a:p>
            <a:pPr marL="0" indent="0" algn="just">
              <a:buNone/>
            </a:pPr>
            <a:r>
              <a:rPr lang="ru-RU" sz="2200" dirty="0">
                <a:latin typeface="+mj-lt"/>
              </a:rPr>
              <a:t>Двойной вызов таких методов, как конструктор компонента, позволяет строгому режиму легко обнаружить подобные </a:t>
            </a:r>
            <a:r>
              <a:rPr lang="ru-RU" sz="2200" dirty="0" smtClean="0">
                <a:latin typeface="+mj-lt"/>
              </a:rPr>
              <a:t>проблемы.</a:t>
            </a:r>
          </a:p>
          <a:p>
            <a:pPr marL="0" indent="0" algn="just">
              <a:buNone/>
            </a:pPr>
            <a:r>
              <a:rPr lang="ru-RU" sz="2200" i="1" dirty="0" err="1">
                <a:latin typeface="+mj-lt"/>
              </a:rPr>
              <a:t>Идемпоте́нтность</a:t>
            </a:r>
            <a:r>
              <a:rPr lang="ru-RU" sz="2200" i="1" dirty="0">
                <a:latin typeface="+mj-lt"/>
              </a:rPr>
              <a:t> </a:t>
            </a:r>
            <a:r>
              <a:rPr lang="ru-RU" sz="2200" i="1" dirty="0" smtClean="0">
                <a:latin typeface="+mj-lt"/>
              </a:rPr>
              <a:t>(лат.</a:t>
            </a:r>
            <a:r>
              <a:rPr lang="ru-RU" sz="2200" i="1" dirty="0">
                <a:latin typeface="+mj-lt"/>
              </a:rPr>
              <a:t> </a:t>
            </a:r>
            <a:r>
              <a:rPr lang="ru-RU" sz="2200" i="1" dirty="0" err="1">
                <a:latin typeface="+mj-lt"/>
              </a:rPr>
              <a:t>idem</a:t>
            </a:r>
            <a:r>
              <a:rPr lang="ru-RU" sz="2200" i="1" dirty="0">
                <a:latin typeface="+mj-lt"/>
              </a:rPr>
              <a:t> «тот же самый» + </a:t>
            </a:r>
            <a:r>
              <a:rPr lang="ru-RU" sz="2200" i="1" dirty="0" err="1">
                <a:latin typeface="+mj-lt"/>
              </a:rPr>
              <a:t>potens</a:t>
            </a:r>
            <a:r>
              <a:rPr lang="ru-RU" sz="2200" i="1" dirty="0">
                <a:latin typeface="+mj-lt"/>
              </a:rPr>
              <a:t> «способный») — свойство объекта или операции при повторном применении операции к объекту давать тот же результат, что и при первом.</a:t>
            </a:r>
            <a:endParaRPr lang="ru-RU" sz="2200" i="1" dirty="0">
              <a:latin typeface="+mj-lt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390" name="TextBox1" r:id="rId2" imgW="10515600" imgH="2257560"/>
        </mc:Choice>
        <mc:Fallback>
          <p:control name="TextBox1" r:id="rId2" imgW="10515600" imgH="2257560">
            <p:pic>
              <p:nvPicPr>
                <p:cNvPr id="4" name="Text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8200" y="728752"/>
                  <a:ext cx="10515600" cy="225551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594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83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Обнаружение устаревшего </a:t>
            </a:r>
            <a:r>
              <a:rPr lang="en-US" sz="3600" b="1" dirty="0"/>
              <a:t>API </a:t>
            </a:r>
            <a:r>
              <a:rPr lang="ru-RU" sz="3600" b="1" dirty="0" smtClean="0"/>
              <a:t>контекста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05098"/>
            <a:ext cx="10515600" cy="4871865"/>
          </a:xfrm>
        </p:spPr>
        <p:txBody>
          <a:bodyPr/>
          <a:lstStyle/>
          <a:p>
            <a:pPr marL="0" indent="457200" algn="just">
              <a:buNone/>
            </a:pPr>
            <a:r>
              <a:rPr lang="ru-RU" dirty="0"/>
              <a:t>Использование устаревшего API контекста очень часто приводило к ошибкам и поэтому он будет удалён в будущей мажорной версии. Пока что этот API доступен во всех релизах 16.x, но в строгом режиме будет выведено следующее предупреждение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853" b="2930"/>
          <a:stretch/>
        </p:blipFill>
        <p:spPr>
          <a:xfrm>
            <a:off x="838201" y="3483033"/>
            <a:ext cx="10342418" cy="188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33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Обеспечение </a:t>
            </a:r>
            <a:r>
              <a:rPr lang="ru-RU" sz="3600" b="1" dirty="0" err="1"/>
              <a:t>переиспользованного</a:t>
            </a:r>
            <a:r>
              <a:rPr lang="ru-RU" sz="3600" b="1" dirty="0"/>
              <a:t> </a:t>
            </a:r>
            <a:r>
              <a:rPr lang="ru-RU" sz="3600" b="1" dirty="0" smtClean="0"/>
              <a:t>состояния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2342"/>
            <a:ext cx="10515600" cy="5104621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400" dirty="0" err="1" smtClean="0">
                <a:latin typeface="+mj-lt"/>
              </a:rPr>
              <a:t>React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поддерживает повторное монтирование деревьев с использованием того же состояния компонента, которое использовалось до размонтирования.</a:t>
            </a:r>
          </a:p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Эта функция позволит </a:t>
            </a:r>
            <a:r>
              <a:rPr lang="ru-RU" sz="2400" dirty="0" err="1">
                <a:latin typeface="+mj-lt"/>
              </a:rPr>
              <a:t>React</a:t>
            </a:r>
            <a:r>
              <a:rPr lang="ru-RU" sz="2400" dirty="0">
                <a:latin typeface="+mj-lt"/>
              </a:rPr>
              <a:t> повысить производительность «из коробки» (изначально готовому к использованию), но требует, чтобы компоненты были устойчивы к многократному монтированию и уничтожению эффектов. Большинство эффектов будут работать без каких-либо изменений, но некоторые эффекты неправильно очищают подписки в функции обратного вызова или подразумевают, что они монтируются или уничтожаются только один раз</a:t>
            </a:r>
            <a:r>
              <a:rPr lang="ru-RU" sz="2400" dirty="0" smtClean="0">
                <a:latin typeface="+mj-lt"/>
              </a:rPr>
              <a:t>.</a:t>
            </a:r>
          </a:p>
          <a:p>
            <a:pPr marL="0" indent="457200" algn="just">
              <a:buNone/>
            </a:pPr>
            <a:r>
              <a:rPr lang="ru-RU" sz="2600" dirty="0">
                <a:latin typeface="+mj-lt"/>
              </a:rPr>
              <a:t>Чтобы помочь устранить эти проблемы, </a:t>
            </a:r>
            <a:r>
              <a:rPr lang="ru-RU" sz="2600" dirty="0" err="1">
                <a:latin typeface="+mj-lt"/>
              </a:rPr>
              <a:t>React</a:t>
            </a:r>
            <a:r>
              <a:rPr lang="ru-RU" sz="2600" dirty="0">
                <a:latin typeface="+mj-lt"/>
              </a:rPr>
              <a:t> 18 представляет новую проверку только в режиме разработки в строгом режиме. Эта новая проверка автоматически размонтирует и перемонтирует каждый компонент всякий раз, когда компонент монтируется в первый раз, восстанавливая предыдущее состояние при втором монтировании.</a:t>
            </a:r>
          </a:p>
        </p:txBody>
      </p:sp>
    </p:spTree>
    <p:extLst>
      <p:ext uri="{BB962C8B-B14F-4D97-AF65-F5344CB8AC3E}">
        <p14:creationId xmlns:p14="http://schemas.microsoft.com/office/powerpoint/2010/main" val="14882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73578"/>
            <a:ext cx="10515600" cy="5603385"/>
          </a:xfrm>
        </p:spPr>
        <p:txBody>
          <a:bodyPr/>
          <a:lstStyle/>
          <a:p>
            <a:pPr marL="0" indent="457200" algn="just">
              <a:buNone/>
            </a:pPr>
            <a:r>
              <a:rPr lang="ru-RU" dirty="0"/>
              <a:t>Без строго режима, когда компонент монтируется, </a:t>
            </a:r>
            <a:r>
              <a:rPr lang="ru-RU" dirty="0" err="1"/>
              <a:t>React</a:t>
            </a:r>
            <a:r>
              <a:rPr lang="ru-RU" dirty="0"/>
              <a:t> создает эффекты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457200" algn="just">
              <a:buNone/>
            </a:pPr>
            <a:r>
              <a:rPr lang="ru-RU" sz="2400" dirty="0"/>
              <a:t>В строгом режиме, начинающегося с </a:t>
            </a:r>
            <a:r>
              <a:rPr lang="ru-RU" sz="2400" dirty="0" err="1"/>
              <a:t>React</a:t>
            </a:r>
            <a:r>
              <a:rPr lang="ru-RU" sz="2400" dirty="0"/>
              <a:t> 18, всякий раз, когда компонент монтируется в процессе разработки, </a:t>
            </a:r>
            <a:r>
              <a:rPr lang="ru-RU" sz="2400" dirty="0" err="1"/>
              <a:t>React</a:t>
            </a:r>
            <a:r>
              <a:rPr lang="ru-RU" sz="2400" dirty="0"/>
              <a:t> будет имитировать немедленное размонтирование и повторное монтирование компонента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1488612"/>
            <a:ext cx="8287907" cy="8383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203" y="4182995"/>
            <a:ext cx="817359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81891"/>
            <a:ext cx="10515600" cy="5595072"/>
          </a:xfrm>
        </p:spPr>
        <p:txBody>
          <a:bodyPr/>
          <a:lstStyle/>
          <a:p>
            <a:pPr marL="0" indent="457200" algn="just">
              <a:buNone/>
            </a:pPr>
            <a:r>
              <a:rPr lang="ru-RU" sz="2400" dirty="0"/>
              <a:t>При втором монтировании </a:t>
            </a:r>
            <a:r>
              <a:rPr lang="ru-RU" sz="2400" dirty="0" err="1"/>
              <a:t>React</a:t>
            </a:r>
            <a:r>
              <a:rPr lang="ru-RU" sz="2400" dirty="0"/>
              <a:t> восстановит состояние с первого монтирования. Эта функция имитирует поведение пользователя, например, переход пользователя с экрана на вкладку и обратно, гарантируя, что код будет правильно обрабатывать восстановление состояния.</a:t>
            </a:r>
          </a:p>
          <a:p>
            <a:pPr marL="0" indent="457200" algn="just">
              <a:buNone/>
            </a:pPr>
            <a:r>
              <a:rPr lang="ru-RU" sz="2400" dirty="0"/>
              <a:t>Когда компонент размонтируется, эффекты уничтожаются в обычном режиме: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3174973"/>
            <a:ext cx="828790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006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Строгий режим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838200" y="1679331"/>
            <a:ext cx="10515600" cy="4497632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dirty="0" err="1">
                <a:latin typeface="+mj-lt"/>
                <a:cs typeface="Times New Roman" panose="02020603050405020304" pitchFamily="18" charset="0"/>
              </a:rPr>
              <a:t>StrictMode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— инструмент для обнаружения потенциальных проблем в приложении. Также как и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Fragment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StrictMode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не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рендерит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видимого UI. Строгий режим активирует дополнительные проверки и предупреждения для своих потомков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457200" algn="just">
              <a:buNone/>
            </a:pPr>
            <a:r>
              <a:rPr lang="ru-RU" dirty="0">
                <a:latin typeface="+mj-lt"/>
              </a:rPr>
              <a:t>Проверки строгого режима работают только в режиме разработки; они не оказывают никакого эффекта в </a:t>
            </a:r>
            <a:r>
              <a:rPr lang="ru-RU" dirty="0" err="1">
                <a:latin typeface="+mj-lt"/>
              </a:rPr>
              <a:t>продакшен</a:t>
            </a:r>
            <a:r>
              <a:rPr lang="ru-RU" dirty="0">
                <a:latin typeface="+mj-lt"/>
              </a:rPr>
              <a:t>-сборке.</a:t>
            </a:r>
            <a:endParaRPr lang="ru-RU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8608" y="1222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984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01055"/>
            <a:ext cx="10515600" cy="866272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Строгий режим может быть включён для любой части приложения</a:t>
            </a:r>
            <a:r>
              <a:rPr lang="ru-RU" sz="2400" dirty="0" smtClean="0">
                <a:latin typeface="+mj-lt"/>
              </a:rPr>
              <a:t>.</a:t>
            </a:r>
            <a:r>
              <a:rPr lang="ru-RU" sz="2400" dirty="0">
                <a:latin typeface="+mj-lt"/>
              </a:rPr>
              <a:t> Например:</a:t>
            </a:r>
            <a:endParaRPr lang="ru-RU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4908884"/>
            <a:ext cx="10515600" cy="126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примере выше проверки строгого режима не будут выполняться для компонентов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Однако будут выполнены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ComponentOne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ComponentTwo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для всех их потомков.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55" name="TextBox1" r:id="rId2" imgW="10515600" imgH="3571920"/>
        </mc:Choice>
        <mc:Fallback>
          <p:control name="TextBox1" r:id="rId2" imgW="10515600" imgH="3571920">
            <p:pic>
              <p:nvPicPr>
                <p:cNvPr id="8" name="Text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0600" y="1188720"/>
                  <a:ext cx="10515600" cy="357578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59437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чем помогает строгий режим?</a:t>
            </a:r>
            <a:endParaRPr lang="ru-RU" sz="36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152526"/>
            <a:ext cx="10515600" cy="502443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На данный момент </a:t>
            </a:r>
            <a:r>
              <a:rPr lang="ru-RU" dirty="0" err="1">
                <a:latin typeface="+mj-lt"/>
              </a:rPr>
              <a:t>StrictMode</a:t>
            </a:r>
            <a:r>
              <a:rPr lang="ru-RU" dirty="0">
                <a:latin typeface="+mj-lt"/>
              </a:rPr>
              <a:t> помогает в</a:t>
            </a:r>
            <a:r>
              <a:rPr lang="ru-RU" dirty="0" smtClean="0">
                <a:latin typeface="+mj-lt"/>
              </a:rPr>
              <a:t>: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Обнаружении небезопасных методов жизненного цикла</a:t>
            </a:r>
          </a:p>
          <a:p>
            <a:r>
              <a:rPr lang="ru-RU" dirty="0">
                <a:latin typeface="+mj-lt"/>
              </a:rPr>
              <a:t>Предупреждении об использовании устаревшего API строковых </a:t>
            </a:r>
            <a:r>
              <a:rPr lang="ru-RU" dirty="0" err="1">
                <a:latin typeface="+mj-lt"/>
              </a:rPr>
              <a:t>реф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Предупреждении об использовании устаревшего метода </a:t>
            </a:r>
            <a:r>
              <a:rPr lang="ru-RU" dirty="0" err="1">
                <a:latin typeface="+mj-lt"/>
              </a:rPr>
              <a:t>findDOMNode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Обнаружении неожиданных побочных эффектов</a:t>
            </a:r>
          </a:p>
          <a:p>
            <a:r>
              <a:rPr lang="ru-RU" dirty="0">
                <a:latin typeface="+mj-lt"/>
              </a:rPr>
              <a:t>Обнаружении устаревшего API контекста</a:t>
            </a:r>
          </a:p>
          <a:p>
            <a:r>
              <a:rPr lang="ru-RU" dirty="0">
                <a:latin typeface="+mj-lt"/>
              </a:rPr>
              <a:t>Обеспечение </a:t>
            </a:r>
            <a:r>
              <a:rPr lang="ru-RU" dirty="0" err="1">
                <a:latin typeface="+mj-lt"/>
              </a:rPr>
              <a:t>переиспользованного</a:t>
            </a:r>
            <a:r>
              <a:rPr lang="ru-RU" dirty="0">
                <a:latin typeface="+mj-lt"/>
              </a:rPr>
              <a:t> состояния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618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101725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Обнаружение небезопасных методов жизненного цикла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8" y="1376777"/>
            <a:ext cx="10849495" cy="235568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>
                <a:latin typeface="+mj-lt"/>
              </a:rPr>
              <a:t>Если в приложении подключены сторонние библиотеки, то отследить использование таких методов довольно тяжело. К счастью, тут может помочь строгий режим!</a:t>
            </a:r>
          </a:p>
          <a:p>
            <a:pPr marL="0" indent="457200" algn="just">
              <a:buNone/>
            </a:pPr>
            <a:r>
              <a:rPr lang="ru-RU" dirty="0">
                <a:latin typeface="+mj-lt"/>
              </a:rPr>
              <a:t>Когда строгий режим включён, </a:t>
            </a:r>
            <a:r>
              <a:rPr lang="ru-RU" dirty="0" err="1">
                <a:latin typeface="+mj-lt"/>
              </a:rPr>
              <a:t>React</a:t>
            </a:r>
            <a:r>
              <a:rPr lang="ru-RU" dirty="0">
                <a:latin typeface="+mj-lt"/>
              </a:rPr>
              <a:t> составляет список всех классовых компонентов, которые используют небезопасные методы жизненного цикла, и отображает информацию о них таким образом</a:t>
            </a:r>
            <a:r>
              <a:rPr lang="ru-RU" dirty="0" smtClean="0">
                <a:latin typeface="+mj-lt"/>
              </a:rPr>
              <a:t>: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60" y="4082037"/>
            <a:ext cx="8745170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75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7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Предупреждение об использовании устаревшего API строковых </a:t>
            </a:r>
            <a:r>
              <a:rPr lang="ru-RU" sz="3200" b="1" dirty="0" err="1" smtClean="0"/>
              <a:t>реф</a:t>
            </a:r>
            <a:endParaRPr lang="ru-RU" sz="3200" b="1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1314452"/>
            <a:ext cx="10515600" cy="2214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Ранее </a:t>
            </a:r>
            <a:r>
              <a:rPr lang="ru-RU" sz="2400" dirty="0" err="1">
                <a:latin typeface="+mj-lt"/>
              </a:rPr>
              <a:t>React</a:t>
            </a:r>
            <a:r>
              <a:rPr lang="ru-RU" sz="2400" dirty="0">
                <a:latin typeface="+mj-lt"/>
              </a:rPr>
              <a:t> предоставлял два способа управления </a:t>
            </a:r>
            <a:r>
              <a:rPr lang="ru-RU" sz="2400" dirty="0" err="1">
                <a:latin typeface="+mj-lt"/>
              </a:rPr>
              <a:t>рефами</a:t>
            </a:r>
            <a:r>
              <a:rPr lang="ru-RU" sz="2400" dirty="0">
                <a:latin typeface="+mj-lt"/>
              </a:rPr>
              <a:t>: устаревшие строковые </a:t>
            </a:r>
            <a:r>
              <a:rPr lang="ru-RU" sz="2400" dirty="0" err="1">
                <a:latin typeface="+mj-lt"/>
              </a:rPr>
              <a:t>рефы</a:t>
            </a:r>
            <a:r>
              <a:rPr lang="ru-RU" sz="2400" dirty="0">
                <a:latin typeface="+mj-lt"/>
              </a:rPr>
              <a:t> и </a:t>
            </a:r>
            <a:r>
              <a:rPr lang="ru-RU" sz="2400" dirty="0" err="1">
                <a:latin typeface="+mj-lt"/>
              </a:rPr>
              <a:t>колбэк</a:t>
            </a:r>
            <a:r>
              <a:rPr lang="ru-RU" sz="2400" dirty="0">
                <a:latin typeface="+mj-lt"/>
              </a:rPr>
              <a:t> API. Хотя строковые </a:t>
            </a:r>
            <a:r>
              <a:rPr lang="ru-RU" sz="2400" dirty="0" err="1">
                <a:latin typeface="+mj-lt"/>
              </a:rPr>
              <a:t>рефы</a:t>
            </a:r>
            <a:r>
              <a:rPr lang="ru-RU" sz="2400" dirty="0">
                <a:latin typeface="+mj-lt"/>
              </a:rPr>
              <a:t> и были более удобным способом, они имели несколько недостатков. Поэтому мы рекомендовали использовать </a:t>
            </a:r>
            <a:r>
              <a:rPr lang="ru-RU" sz="2400" dirty="0" err="1">
                <a:latin typeface="+mj-lt"/>
              </a:rPr>
              <a:t>колбэки</a:t>
            </a:r>
            <a:r>
              <a:rPr lang="ru-RU" sz="2400" dirty="0">
                <a:latin typeface="+mj-lt"/>
              </a:rPr>
              <a:t> вместо них</a:t>
            </a:r>
            <a:r>
              <a:rPr lang="ru-RU" sz="2400" dirty="0" smtClean="0">
                <a:latin typeface="+mj-lt"/>
              </a:rPr>
              <a:t>.</a:t>
            </a:r>
          </a:p>
          <a:p>
            <a:pPr marL="0" indent="457200" algn="just">
              <a:buNone/>
            </a:pPr>
            <a:r>
              <a:rPr lang="ru-RU" sz="2400" dirty="0">
                <a:latin typeface="+mj-lt"/>
              </a:rPr>
              <a:t>В </a:t>
            </a:r>
            <a:r>
              <a:rPr lang="ru-RU" sz="2400" dirty="0" err="1">
                <a:latin typeface="+mj-lt"/>
              </a:rPr>
              <a:t>React</a:t>
            </a:r>
            <a:r>
              <a:rPr lang="ru-RU" sz="2400" dirty="0">
                <a:latin typeface="+mj-lt"/>
              </a:rPr>
              <a:t> 16.3 добавлен третий способ, который предлагает удобство строковых </a:t>
            </a:r>
            <a:r>
              <a:rPr lang="ru-RU" sz="2400" dirty="0" err="1">
                <a:latin typeface="+mj-lt"/>
              </a:rPr>
              <a:t>рефов</a:t>
            </a:r>
            <a:r>
              <a:rPr lang="ru-RU" sz="2400" dirty="0">
                <a:latin typeface="+mj-lt"/>
              </a:rPr>
              <a:t> и лишён каких-либо недостатков:</a:t>
            </a:r>
            <a:endParaRPr lang="ru-RU" sz="2400" dirty="0" smtClean="0">
              <a:latin typeface="+mj-lt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300" name="TextBox1" r:id="rId2" imgW="10515600" imgH="3076560"/>
        </mc:Choice>
        <mc:Fallback>
          <p:control name="TextBox1" r:id="rId2" imgW="10515600" imgH="3076560">
            <p:pic>
              <p:nvPicPr>
                <p:cNvPr id="11" name="Text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8200" y="3529263"/>
                  <a:ext cx="10515600" cy="308008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24266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66274"/>
            <a:ext cx="10515600" cy="5310689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dirty="0">
                <a:latin typeface="+mj-lt"/>
              </a:rPr>
              <a:t>Поскольку объекты-</a:t>
            </a:r>
            <a:r>
              <a:rPr lang="ru-RU" dirty="0" err="1">
                <a:latin typeface="+mj-lt"/>
              </a:rPr>
              <a:t>рефы</a:t>
            </a:r>
            <a:r>
              <a:rPr lang="ru-RU" dirty="0">
                <a:latin typeface="+mj-lt"/>
              </a:rPr>
              <a:t> стали заменой строковых </a:t>
            </a:r>
            <a:r>
              <a:rPr lang="ru-RU" dirty="0" err="1">
                <a:latin typeface="+mj-lt"/>
              </a:rPr>
              <a:t>реф</a:t>
            </a:r>
            <a:r>
              <a:rPr lang="ru-RU" dirty="0">
                <a:latin typeface="+mj-lt"/>
              </a:rPr>
              <a:t>, строгий режим теперь предупреждает об использовании строковых </a:t>
            </a:r>
            <a:r>
              <a:rPr lang="ru-RU" dirty="0" err="1">
                <a:latin typeface="+mj-lt"/>
              </a:rPr>
              <a:t>реф</a:t>
            </a:r>
            <a:r>
              <a:rPr lang="ru-RU" dirty="0" smtClean="0">
                <a:latin typeface="+mj-lt"/>
              </a:rPr>
              <a:t>.</a:t>
            </a:r>
          </a:p>
          <a:p>
            <a:pPr marL="0" indent="457200" algn="just">
              <a:buNone/>
            </a:pPr>
            <a:r>
              <a:rPr lang="ru-RU" dirty="0" err="1">
                <a:latin typeface="+mj-lt"/>
              </a:rPr>
              <a:t>Колбэк-рефы</a:t>
            </a:r>
            <a:r>
              <a:rPr lang="ru-RU" dirty="0">
                <a:latin typeface="+mj-lt"/>
              </a:rPr>
              <a:t> по-прежнему поддерживаются вместе с новым API-методом </a:t>
            </a:r>
            <a:r>
              <a:rPr lang="ru-RU" dirty="0" err="1">
                <a:latin typeface="+mj-lt"/>
              </a:rPr>
              <a:t>createRef</a:t>
            </a:r>
            <a:r>
              <a:rPr lang="ru-RU" dirty="0" smtClean="0">
                <a:latin typeface="+mj-lt"/>
              </a:rPr>
              <a:t>.</a:t>
            </a:r>
            <a:endParaRPr lang="ru-RU" dirty="0">
              <a:latin typeface="+mj-lt"/>
            </a:endParaRPr>
          </a:p>
          <a:p>
            <a:pPr marL="0" indent="457200" algn="just">
              <a:buNone/>
            </a:pPr>
            <a:r>
              <a:rPr lang="ru-RU" dirty="0">
                <a:latin typeface="+mj-lt"/>
              </a:rPr>
              <a:t>Вам не обязательно заменять </a:t>
            </a:r>
            <a:r>
              <a:rPr lang="ru-RU" dirty="0" err="1">
                <a:latin typeface="+mj-lt"/>
              </a:rPr>
              <a:t>колбэк-рефы</a:t>
            </a:r>
            <a:r>
              <a:rPr lang="ru-RU" dirty="0">
                <a:latin typeface="+mj-lt"/>
              </a:rPr>
              <a:t> в ваших компонентах. Их использование более гибкое, поэтому они считаются продвинутой возможностью.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2427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990600" y="382385"/>
            <a:ext cx="10515600" cy="1181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Предупреждение об использовании устаревшего метода </a:t>
            </a:r>
            <a:r>
              <a:rPr lang="ru-RU" sz="3600" b="1" dirty="0" err="1" smtClean="0"/>
              <a:t>findDOMNode</a:t>
            </a:r>
            <a:endParaRPr lang="ru-RU" sz="3600" b="1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8200" y="1564106"/>
            <a:ext cx="10515600" cy="475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ru-RU" sz="2600" dirty="0" smtClean="0">
                <a:latin typeface="+mj-lt"/>
              </a:rPr>
              <a:t>Ранее </a:t>
            </a:r>
            <a:r>
              <a:rPr lang="ru-RU" sz="2600" dirty="0" err="1">
                <a:latin typeface="+mj-lt"/>
              </a:rPr>
              <a:t>React</a:t>
            </a:r>
            <a:r>
              <a:rPr lang="ru-RU" sz="2600" dirty="0">
                <a:latin typeface="+mj-lt"/>
              </a:rPr>
              <a:t> использовал </a:t>
            </a:r>
            <a:r>
              <a:rPr lang="ru-RU" sz="2600" dirty="0" err="1" smtClean="0">
                <a:latin typeface="+mj-lt"/>
              </a:rPr>
              <a:t>findDOMNode</a:t>
            </a:r>
            <a:r>
              <a:rPr lang="ru-RU" sz="2600" dirty="0" smtClean="0">
                <a:latin typeface="+mj-lt"/>
              </a:rPr>
              <a:t> </a:t>
            </a:r>
            <a:r>
              <a:rPr lang="ru-RU" sz="2600" dirty="0">
                <a:latin typeface="+mj-lt"/>
              </a:rPr>
              <a:t>для поиска DOM-узла в дереве по указанному экземпляру класса. В большинстве случаев этот метод не используется, поскольку можно привязать </a:t>
            </a:r>
            <a:r>
              <a:rPr lang="ru-RU" sz="2600" dirty="0" err="1">
                <a:latin typeface="+mj-lt"/>
              </a:rPr>
              <a:t>реф</a:t>
            </a:r>
            <a:r>
              <a:rPr lang="ru-RU" sz="2600" dirty="0">
                <a:latin typeface="+mj-lt"/>
              </a:rPr>
              <a:t> непосредственно к DOM-узлу</a:t>
            </a:r>
            <a:r>
              <a:rPr lang="ru-RU" sz="2600" dirty="0" smtClean="0">
                <a:latin typeface="+mj-lt"/>
              </a:rPr>
              <a:t>.</a:t>
            </a:r>
            <a:endParaRPr lang="ru-RU" sz="2600" dirty="0">
              <a:latin typeface="+mj-lt"/>
            </a:endParaRPr>
          </a:p>
          <a:p>
            <a:pPr marL="0" indent="457200" algn="just">
              <a:buNone/>
            </a:pPr>
            <a:r>
              <a:rPr lang="en-US" sz="2600" dirty="0" err="1" smtClean="0">
                <a:latin typeface="+mj-lt"/>
              </a:rPr>
              <a:t>F</a:t>
            </a:r>
            <a:r>
              <a:rPr lang="ru-RU" sz="2600" dirty="0" err="1" smtClean="0">
                <a:latin typeface="+mj-lt"/>
              </a:rPr>
              <a:t>indDOMNode</a:t>
            </a:r>
            <a:r>
              <a:rPr lang="ru-RU" sz="2600" dirty="0" smtClean="0">
                <a:latin typeface="+mj-lt"/>
              </a:rPr>
              <a:t> </a:t>
            </a:r>
            <a:r>
              <a:rPr lang="ru-RU" sz="2600" dirty="0">
                <a:latin typeface="+mj-lt"/>
              </a:rPr>
              <a:t>может использоваться для классовых компонентов, однако это нарушает уровни абстракции, позволяя родительскому компоненту требовать, чтобы происходил рендер определённых дочерних элементов. Это приводит к проблемам при </a:t>
            </a:r>
            <a:r>
              <a:rPr lang="ru-RU" sz="2600" dirty="0" err="1">
                <a:latin typeface="+mj-lt"/>
              </a:rPr>
              <a:t>рефакторинге</a:t>
            </a:r>
            <a:r>
              <a:rPr lang="ru-RU" sz="2600" dirty="0">
                <a:latin typeface="+mj-lt"/>
              </a:rPr>
              <a:t>, когда не удаётся изменить детали реализации компонента, так как родитель может использовать DOM-узел этого компонента. </a:t>
            </a:r>
            <a:r>
              <a:rPr lang="ru-RU" sz="2600" dirty="0" err="1">
                <a:latin typeface="+mj-lt"/>
              </a:rPr>
              <a:t>findDOMNode</a:t>
            </a:r>
            <a:r>
              <a:rPr lang="ru-RU" sz="2600" dirty="0">
                <a:latin typeface="+mj-lt"/>
              </a:rPr>
              <a:t> возвращает только первый дочерний элемент, но с использованием фрагментов компонент может </a:t>
            </a:r>
            <a:r>
              <a:rPr lang="ru-RU" sz="2600" dirty="0" err="1">
                <a:latin typeface="+mj-lt"/>
              </a:rPr>
              <a:t>рендерить</a:t>
            </a:r>
            <a:r>
              <a:rPr lang="ru-RU" sz="2600" dirty="0">
                <a:latin typeface="+mj-lt"/>
              </a:rPr>
              <a:t> несколько DOM-узлов. </a:t>
            </a:r>
            <a:endParaRPr lang="ru-RU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2258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529390"/>
            <a:ext cx="10515600" cy="3545306"/>
          </a:xfrm>
        </p:spPr>
        <p:txBody>
          <a:bodyPr>
            <a:normAutofit lnSpcReduction="10000"/>
          </a:bodyPr>
          <a:lstStyle/>
          <a:p>
            <a:pPr marL="0" indent="457200" algn="just">
              <a:buNone/>
            </a:pPr>
            <a:r>
              <a:rPr lang="en-US" sz="2600" dirty="0" err="1">
                <a:latin typeface="+mj-lt"/>
              </a:rPr>
              <a:t>F</a:t>
            </a:r>
            <a:r>
              <a:rPr lang="ru-RU" sz="2600" dirty="0" err="1" smtClean="0">
                <a:latin typeface="+mj-lt"/>
              </a:rPr>
              <a:t>indDOMNode</a:t>
            </a:r>
            <a:r>
              <a:rPr lang="ru-RU" sz="2600" dirty="0" smtClean="0">
                <a:latin typeface="+mj-lt"/>
              </a:rPr>
              <a:t> </a:t>
            </a:r>
            <a:r>
              <a:rPr lang="ru-RU" sz="2600" dirty="0">
                <a:latin typeface="+mj-lt"/>
              </a:rPr>
              <a:t>выполняет поиск только один раз. Затем метод возвращает ранее полученный результат при вызове. Если дочерний компонент </a:t>
            </a:r>
            <a:r>
              <a:rPr lang="ru-RU" sz="2600" dirty="0" err="1">
                <a:latin typeface="+mj-lt"/>
              </a:rPr>
              <a:t>рендерит</a:t>
            </a:r>
            <a:r>
              <a:rPr lang="ru-RU" sz="2600" dirty="0">
                <a:latin typeface="+mj-lt"/>
              </a:rPr>
              <a:t> другой узел, то это изменение никак не отследить. Поэтому </a:t>
            </a:r>
            <a:r>
              <a:rPr lang="ru-RU" sz="2600" dirty="0" err="1">
                <a:latin typeface="+mj-lt"/>
              </a:rPr>
              <a:t>findDOMNode</a:t>
            </a:r>
            <a:r>
              <a:rPr lang="ru-RU" sz="2600" dirty="0">
                <a:latin typeface="+mj-lt"/>
              </a:rPr>
              <a:t> работает, только когда компоненты возвращают единственный и неизменяемый DOM-узел</a:t>
            </a:r>
            <a:r>
              <a:rPr lang="ru-RU" sz="2600" dirty="0" smtClean="0">
                <a:latin typeface="+mj-lt"/>
              </a:rPr>
              <a:t>.</a:t>
            </a:r>
          </a:p>
          <a:p>
            <a:pPr marL="0" indent="457200" algn="just">
              <a:buNone/>
            </a:pPr>
            <a:r>
              <a:rPr lang="ru-RU" sz="2600" dirty="0">
                <a:latin typeface="+mj-lt"/>
              </a:rPr>
              <a:t>Вместо этого, можно передать </a:t>
            </a:r>
            <a:r>
              <a:rPr lang="ru-RU" sz="2600" dirty="0" err="1">
                <a:latin typeface="+mj-lt"/>
              </a:rPr>
              <a:t>реф</a:t>
            </a:r>
            <a:r>
              <a:rPr lang="ru-RU" sz="2600" dirty="0">
                <a:latin typeface="+mj-lt"/>
              </a:rPr>
              <a:t> в компонент и передать его далее в DOM используя перенаправление </a:t>
            </a:r>
            <a:r>
              <a:rPr lang="ru-RU" sz="2600" dirty="0" err="1">
                <a:latin typeface="+mj-lt"/>
              </a:rPr>
              <a:t>рефов</a:t>
            </a:r>
            <a:r>
              <a:rPr lang="ru-RU" sz="2600" dirty="0">
                <a:latin typeface="+mj-lt"/>
              </a:rPr>
              <a:t>.</a:t>
            </a:r>
          </a:p>
          <a:p>
            <a:pPr marL="0" indent="457200" algn="just">
              <a:buNone/>
            </a:pPr>
            <a:r>
              <a:rPr lang="ru-RU" sz="2600" dirty="0">
                <a:latin typeface="+mj-lt"/>
              </a:rPr>
              <a:t>Также можно добавить компоненту DOM-узел как обёртку и прикрепить </a:t>
            </a:r>
            <a:r>
              <a:rPr lang="ru-RU" sz="2600" dirty="0" err="1">
                <a:latin typeface="+mj-lt"/>
              </a:rPr>
              <a:t>реф</a:t>
            </a:r>
            <a:r>
              <a:rPr lang="ru-RU" sz="2600" dirty="0">
                <a:latin typeface="+mj-lt"/>
              </a:rPr>
              <a:t> непосредственно к этой обёртке.</a:t>
            </a:r>
          </a:p>
          <a:p>
            <a:pPr marL="0" indent="0">
              <a:buNone/>
            </a:pPr>
            <a:endParaRPr lang="ru-RU" sz="2600" dirty="0">
              <a:latin typeface="+mj-lt"/>
            </a:endParaRPr>
          </a:p>
          <a:p>
            <a:pPr marL="0" indent="0">
              <a:buNone/>
            </a:pPr>
            <a:endParaRPr lang="ru-RU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324" name="TextBox1" r:id="rId2" imgW="10515600" imgH="2552760"/>
        </mc:Choice>
        <mc:Fallback>
          <p:control name="TextBox1" r:id="rId2" imgW="10515600" imgH="2552760">
            <p:pic>
              <p:nvPicPr>
                <p:cNvPr id="8" name="Text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8200" y="3850105"/>
                  <a:ext cx="10515600" cy="25506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09677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атовое стекло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631</Words>
  <Application>Microsoft Office PowerPoint</Application>
  <PresentationFormat>Широкоэкранный</PresentationFormat>
  <Paragraphs>70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Тема Office</vt:lpstr>
      <vt:lpstr>Презентация PowerPoint</vt:lpstr>
      <vt:lpstr>Строгий режим</vt:lpstr>
      <vt:lpstr>Презентация PowerPoint</vt:lpstr>
      <vt:lpstr>В чем помогает строгий режим?</vt:lpstr>
      <vt:lpstr>Обнаружение небезопасных методов жизненного цикла</vt:lpstr>
      <vt:lpstr>Предупреждение об использовании устаревшего API строковых реф</vt:lpstr>
      <vt:lpstr>Презентация PowerPoint</vt:lpstr>
      <vt:lpstr>Презентация PowerPoint</vt:lpstr>
      <vt:lpstr>Презентация PowerPoint</vt:lpstr>
      <vt:lpstr>Обнаружение неожиданных побочных эффектов</vt:lpstr>
      <vt:lpstr>Презентация PowerPoint</vt:lpstr>
      <vt:lpstr>Презентация PowerPoint</vt:lpstr>
      <vt:lpstr>Презентация PowerPoint</vt:lpstr>
      <vt:lpstr>Обнаружение устаревшего API контекста</vt:lpstr>
      <vt:lpstr>Обеспечение переиспользованного состояния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</dc:creator>
  <cp:lastModifiedBy>Владимир</cp:lastModifiedBy>
  <cp:revision>45</cp:revision>
  <dcterms:created xsi:type="dcterms:W3CDTF">2023-03-01T23:41:02Z</dcterms:created>
  <dcterms:modified xsi:type="dcterms:W3CDTF">2023-03-02T07:04:17Z</dcterms:modified>
</cp:coreProperties>
</file>