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Дядюк" initials="ВД" lastIdx="1" clrIdx="0">
    <p:extLst>
      <p:ext uri="{19B8F6BF-5375-455C-9EA6-DF929625EA0E}">
        <p15:presenceInfo xmlns:p15="http://schemas.microsoft.com/office/powerpoint/2012/main" userId="Виталий Дядю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C71EAB-A6C0-4F3A-A43B-79ED015F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01908EE-CE5F-4A45-945A-DCF350C81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1A5512C-E0DE-48D8-8CF2-88D3C3EC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E62DDB3-E105-4EBC-94CD-50E684CD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247712C-F6DB-40B0-B757-51143AC7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CA734B-E8EB-44CE-85B5-8F16B1DD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71AD6C4-6E3E-4311-AE3D-342E0174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315F0E1-3DC9-4230-A76B-A9396AD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F0AA76B-356F-44B4-ABDD-20031E70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DA1E8B-08A4-482C-B370-F0D003FC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33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2BBF02-D32F-48A2-A2D1-315B76960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75CAC5A-E8E0-4CFD-BD41-844F62566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CE827A2-7DE0-4B31-BBE8-A9D539ED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6099DF2-38E0-4E3C-B084-355BE626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37FD1DA-A6FA-4553-AAEA-64F606A1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E51A1DF-5784-486D-A83F-4EE36420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8930A38-259F-4623-ABC6-134F6F261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08B6749-A48A-4E4D-BE0E-8B0766B1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50C59CB-B2FB-487D-AEC0-4A597367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FCE4804-7218-44B7-AE68-E25EC511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5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B88B6A-042B-4CEE-B0AC-31EB815C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542908-7E38-466A-B763-ACA016D3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B982F3F-4752-4B5A-A2C5-602443F7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8F2CA9-2481-447B-882E-F89483B2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4D31C16-837F-4FC4-A3DB-EAE1048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3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E5B4C0-231E-4A2B-87EB-FFB9D834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15FC931-951C-4AF3-AE44-F02EB33E1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361CFFE-E10D-40D7-BC1C-E1F9C1B4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8B942E-D0FF-4B5C-9340-C4A2B8FB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29A2AFF-66D6-4342-9512-8088DE10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C9CB9C0-B258-4649-A09C-7CB1417C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9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3803FD-EADC-41A7-97E3-9EEC379B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806426A-2312-451C-8D29-2A258206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907F834-3668-4203-A2C8-FD51F9E3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496A590-8CEF-453F-A3AA-000BEF056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AE12FFD-57FB-4C6C-B2C0-2E5DD5E35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1A46EC7-C233-4BDF-8672-6461CCEF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AF380DC-EF17-4A81-9E21-0720037E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5FAB733-11D2-483B-908A-0498EA00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3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B673F6-46F1-4F45-B9F2-D5C51344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6C9B881-4069-485A-9C72-2BF6FFBE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6922940-A7FD-4635-942C-C3F93C06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005050E-8F12-4425-82D4-7DFA2804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54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A7B3C79-01A0-4591-BB8F-9EA94A67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6BD62EB-1806-4C46-8287-554FD791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8D2D324-A25B-443C-9F1E-C6E4E74F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70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01F380-4580-437D-90CC-5505F63E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7620C2D-9264-48C5-B41D-F1B8B74A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8D427AE-3A77-45E9-9D94-DD50D83D7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7F9AAB-593E-4CD4-B13A-5D081193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805CEE8-19CD-4EE4-9122-56C920AC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01E839C-8B76-4FCF-A3BB-B2120B35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28189A-7195-4B1F-BF7C-BA7AF602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36DFEEF-4CEC-4B96-865B-AF485C1BA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8290ACC-FF4C-4E01-9E06-27A2B26D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C279BCB-1A36-4B72-B53F-46EB018E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6D5C5E8-2341-45D7-B92C-E645ADF5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EA1FDDD-3439-4B4D-BCE0-864FFBA4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7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433F11-E5A8-47F7-98BC-3B493F12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29C3491-4074-4CF7-BF11-169E1B06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083D6C-C548-4C1E-9BE2-481930504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3C13-4396-486C-8368-DF406E302C0E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25F12BF-B272-474D-804C-0C69F5107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2C0B8B-0A0E-4971-8C6E-E6D513180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8383-8F39-401E-B25A-F17511CB9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1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1237F2-4AA1-43B2-9EBA-5A1E468D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286"/>
            <a:ext cx="9144000" cy="2574524"/>
          </a:xfrm>
        </p:spPr>
        <p:txBody>
          <a:bodyPr>
            <a:normAutofit/>
          </a:bodyPr>
          <a:lstStyle/>
          <a:p>
            <a:r>
              <a:rPr lang="ru-RU" sz="3600" dirty="0"/>
              <a:t>Проверка типов с помощью </a:t>
            </a:r>
            <a:r>
              <a:rPr lang="ru-RU" sz="3600" dirty="0" err="1"/>
              <a:t>PropTypes</a:t>
            </a:r>
            <a:r>
              <a:rPr lang="ru-RU" sz="3600" dirty="0"/>
              <a:t>. Неуправляемые компоненты. Веб-компоненты</a:t>
            </a:r>
            <a:br>
              <a:rPr lang="ru-RU" sz="3600" dirty="0"/>
            </a:b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E0B9E2C-6606-4012-8380-64AFC78B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94" y="1323929"/>
            <a:ext cx="5636612" cy="15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9BD3644-C483-49ED-B562-6F1DBB9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070"/>
            <a:ext cx="10515600" cy="552889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000" b="1" dirty="0"/>
              <a:t>Тег поля загрузки файла</a:t>
            </a:r>
          </a:p>
          <a:p>
            <a:pPr marL="0" indent="0">
              <a:buNone/>
            </a:pPr>
            <a:r>
              <a:rPr lang="ru-RU" sz="1600" dirty="0"/>
              <a:t>HTML-тег &lt;</a:t>
            </a:r>
            <a:r>
              <a:rPr lang="ru-RU" sz="1600" dirty="0" err="1"/>
              <a:t>input</a:t>
            </a:r>
            <a:r>
              <a:rPr lang="ru-RU" sz="1600" dirty="0"/>
              <a:t> </a:t>
            </a:r>
            <a:r>
              <a:rPr lang="ru-RU" sz="1600" dirty="0" err="1"/>
              <a:t>type</a:t>
            </a:r>
            <a:r>
              <a:rPr lang="ru-RU" sz="1600" dirty="0"/>
              <a:t>="</a:t>
            </a:r>
            <a:r>
              <a:rPr lang="ru-RU" sz="1600" dirty="0" err="1"/>
              <a:t>file</a:t>
            </a:r>
            <a:r>
              <a:rPr lang="ru-RU" sz="1600" dirty="0"/>
              <a:t>"&gt; позволяет пользователю выбрать один или несколько файлов из дискового устройства, чтобы загрузить их на сервер, либо управлять ими с помощью </a:t>
            </a:r>
            <a:r>
              <a:rPr lang="ru-RU" sz="1600" dirty="0" err="1"/>
              <a:t>JavaScript</a:t>
            </a:r>
            <a:r>
              <a:rPr lang="ru-RU" sz="1600" dirty="0"/>
              <a:t> через </a:t>
            </a:r>
            <a:r>
              <a:rPr lang="ru-RU" sz="1600" dirty="0" err="1"/>
              <a:t>File</a:t>
            </a:r>
            <a:r>
              <a:rPr lang="ru-RU" sz="1600" dirty="0"/>
              <a:t> API.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&lt;input type="file" /&gt;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/>
              <a:t>В </a:t>
            </a:r>
            <a:r>
              <a:rPr lang="ru-RU" sz="1600" dirty="0" err="1"/>
              <a:t>React</a:t>
            </a:r>
            <a:r>
              <a:rPr lang="ru-RU" sz="1600" dirty="0"/>
              <a:t> &lt;</a:t>
            </a:r>
            <a:r>
              <a:rPr lang="ru-RU" sz="1600" dirty="0" err="1"/>
              <a:t>input</a:t>
            </a:r>
            <a:r>
              <a:rPr lang="ru-RU" sz="1600" dirty="0"/>
              <a:t> </a:t>
            </a:r>
            <a:r>
              <a:rPr lang="ru-RU" sz="1600" dirty="0" err="1"/>
              <a:t>type</a:t>
            </a:r>
            <a:r>
              <a:rPr lang="ru-RU" sz="1600" dirty="0"/>
              <a:t>="</a:t>
            </a:r>
            <a:r>
              <a:rPr lang="ru-RU" sz="1600" dirty="0" err="1"/>
              <a:t>file</a:t>
            </a:r>
            <a:r>
              <a:rPr lang="ru-RU" sz="1600" dirty="0"/>
              <a:t>"&gt; всегда является неуправляемым компонентом, потому что его значение может быть установлено только пользователем, а не программным путём.</a:t>
            </a:r>
          </a:p>
          <a:p>
            <a:pPr marL="0" indent="0">
              <a:buNone/>
            </a:pPr>
            <a:r>
              <a:rPr lang="ru-RU" sz="1600" dirty="0"/>
              <a:t>Для взаимодействия с файлами следует использовать </a:t>
            </a:r>
            <a:r>
              <a:rPr lang="ru-RU" sz="1600" dirty="0" err="1"/>
              <a:t>File</a:t>
            </a:r>
            <a:r>
              <a:rPr lang="ru-RU" sz="1600" dirty="0"/>
              <a:t> API. В следующем примере показано, как создать </a:t>
            </a:r>
            <a:r>
              <a:rPr lang="ru-RU" sz="1600" dirty="0" err="1"/>
              <a:t>реф</a:t>
            </a:r>
            <a:r>
              <a:rPr lang="ru-RU" sz="1600" dirty="0"/>
              <a:t> на DOM-узел, чтобы затем получить доступ к файлам в обработчике отправки формы: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FileInput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extends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React.Component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constructor(props)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super(props);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this.handleSubmit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this.handleSubmit.bind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this.fileInput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React.createRef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();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handleSubmit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event.preventDefault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alert(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  `Selected file - ${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this.fileInput.current.files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[0].name}`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render()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return (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FB6E2DBE-F1C1-4EA2-97B1-EC2FDBFCA547}"/>
              </a:ext>
            </a:extLst>
          </p:cNvPr>
          <p:cNvSpPr/>
          <p:nvPr/>
        </p:nvSpPr>
        <p:spPr>
          <a:xfrm>
            <a:off x="6096000" y="2716567"/>
            <a:ext cx="5308846" cy="3311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&lt;form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onSubmit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={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this.handleSubmit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}&gt;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      &lt;label&gt;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        Upload file: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        &lt;input type="file" ref={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this.fileInput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} /&gt;        &lt;/label&gt;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/&gt;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      &lt;button type="submit"&gt;Submit&lt;/button&gt;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    &lt;/form&gt;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  );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const root =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ReactDOM.createRoot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document.getElementById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('root')</a:t>
            </a:r>
          </a:p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root.render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(&lt;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FileInput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/&gt;);</a:t>
            </a:r>
            <a:endParaRPr lang="ru-RU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B80145B1-8A9F-4F69-80A9-F1BCC33B9365}"/>
              </a:ext>
            </a:extLst>
          </p:cNvPr>
          <p:cNvCxnSpPr/>
          <p:nvPr/>
        </p:nvCxnSpPr>
        <p:spPr>
          <a:xfrm>
            <a:off x="5655076" y="2716567"/>
            <a:ext cx="0" cy="3373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5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2A4068E-CD0A-4CEB-80F2-8BA286CE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b="1" dirty="0"/>
              <a:t>Веб-компоненты</a:t>
            </a:r>
          </a:p>
          <a:p>
            <a:pPr marL="0" indent="0">
              <a:buNone/>
            </a:pPr>
            <a:r>
              <a:rPr lang="ru-RU" sz="1900" dirty="0" err="1"/>
              <a:t>React</a:t>
            </a:r>
            <a:r>
              <a:rPr lang="ru-RU" sz="1900" dirty="0"/>
              <a:t> и веб-компоненты созданы для решения самых разных задач. Веб-компоненты обеспечивают надёжную инкапсуляцию для повторно используемых компонентов, в то время как </a:t>
            </a:r>
            <a:r>
              <a:rPr lang="ru-RU" sz="1900" dirty="0" err="1"/>
              <a:t>React</a:t>
            </a:r>
            <a:r>
              <a:rPr lang="ru-RU" sz="1900" dirty="0"/>
              <a:t> предоставляет декларативную библиотеку для синхронизации данных c DOM. Две цели дополняют друг друга. Как разработчик, вы можете использовать </a:t>
            </a:r>
            <a:r>
              <a:rPr lang="ru-RU" sz="1900" dirty="0" err="1"/>
              <a:t>React</a:t>
            </a:r>
            <a:r>
              <a:rPr lang="ru-RU" sz="1900" dirty="0"/>
              <a:t> в своих веб-компонентах, или использовать веб-компоненты в </a:t>
            </a:r>
            <a:r>
              <a:rPr lang="ru-RU" sz="1900" dirty="0" err="1"/>
              <a:t>React</a:t>
            </a:r>
            <a:r>
              <a:rPr lang="ru-RU" sz="1900" dirty="0"/>
              <a:t>, или и то, и другое.</a:t>
            </a:r>
          </a:p>
          <a:p>
            <a:pPr marL="0" indent="0">
              <a:buNone/>
            </a:pPr>
            <a:r>
              <a:rPr lang="ru-RU" sz="1900" dirty="0"/>
              <a:t>Большинство разработчиков </a:t>
            </a:r>
            <a:r>
              <a:rPr lang="ru-RU" sz="1900" dirty="0" err="1"/>
              <a:t>React</a:t>
            </a:r>
            <a:r>
              <a:rPr lang="ru-RU" sz="1900" dirty="0"/>
              <a:t> обходятся без веб-компонентов, но у вас может появиться желание попробовать их. Например, если ваш проект использует сторонние компоненты пользовательского интерфейса, написанные с помощью веб-компонентов.</a:t>
            </a:r>
          </a:p>
          <a:p>
            <a:pPr marL="0" indent="0">
              <a:buNone/>
            </a:pPr>
            <a:r>
              <a:rPr lang="ru-RU" sz="1900" b="1" dirty="0"/>
              <a:t>Использование веб-компонентов в </a:t>
            </a:r>
            <a:r>
              <a:rPr lang="en-US" sz="1900" b="1" dirty="0"/>
              <a:t>React</a:t>
            </a:r>
            <a:endParaRPr lang="ru-RU" sz="1900" b="1" dirty="0"/>
          </a:p>
          <a:p>
            <a:pPr marL="0" indent="0"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HelloMessage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extends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React.Component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render() {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return &lt;div&gt;</a:t>
            </a:r>
            <a:r>
              <a:rPr lang="ru-RU" sz="1600" i="1" dirty="0">
                <a:solidFill>
                  <a:schemeClr val="bg1">
                    <a:lumMod val="50000"/>
                  </a:schemeClr>
                </a:solidFill>
              </a:rPr>
              <a:t>Привет, &lt;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x-search&gt;{this.props.name}&lt;/x-search&gt;!&lt;/div&gt;;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/>
              <a:t>    Примечание:</a:t>
            </a:r>
          </a:p>
          <a:p>
            <a:pPr marL="0" indent="0">
              <a:buNone/>
            </a:pPr>
            <a:r>
              <a:rPr lang="ru-RU" sz="1600" dirty="0"/>
              <a:t>    Веб-компоненты часто предоставляют императивный API. Например, веб-компонент </a:t>
            </a:r>
            <a:r>
              <a:rPr lang="ru-RU" sz="1600" dirty="0" err="1"/>
              <a:t>video</a:t>
            </a:r>
            <a:r>
              <a:rPr lang="ru-RU" sz="1600" dirty="0"/>
              <a:t> может предоставлять функции </a:t>
            </a:r>
            <a:r>
              <a:rPr lang="ru-RU" sz="1600" dirty="0" err="1"/>
              <a:t>play</a:t>
            </a:r>
            <a:r>
              <a:rPr lang="ru-RU" sz="1600" dirty="0"/>
              <a:t>() и </a:t>
            </a:r>
            <a:r>
              <a:rPr lang="ru-RU" sz="1600" dirty="0" err="1"/>
              <a:t>pause</a:t>
            </a:r>
            <a:r>
              <a:rPr lang="ru-RU" sz="1600" dirty="0"/>
              <a:t>(). Чтобы получить доступ к необходимому API веб-компонентов, необходимо использовать </a:t>
            </a:r>
            <a:r>
              <a:rPr lang="ru-RU" sz="1600" dirty="0" err="1"/>
              <a:t>реф</a:t>
            </a:r>
            <a:r>
              <a:rPr lang="ru-RU" sz="1600" dirty="0"/>
              <a:t> для взаимодействия с DOM-узлом напрямую. Если вы используете сторонние веб-компоненты, лучшим решением будет создать </a:t>
            </a:r>
            <a:r>
              <a:rPr lang="ru-RU" sz="1600" dirty="0" err="1"/>
              <a:t>React</a:t>
            </a:r>
            <a:r>
              <a:rPr lang="ru-RU" sz="1600" dirty="0"/>
              <a:t>-компонент и использовать его как обёртку для веб-компонента.</a:t>
            </a:r>
          </a:p>
          <a:p>
            <a:pPr marL="0" indent="0">
              <a:buNone/>
            </a:pPr>
            <a:r>
              <a:rPr lang="ru-RU" sz="1600" dirty="0"/>
              <a:t>    События, созданные веб-компонентами, могут неправильно распространяться через дерево </a:t>
            </a:r>
            <a:r>
              <a:rPr lang="ru-RU" sz="1600" dirty="0" err="1"/>
              <a:t>React</a:t>
            </a:r>
            <a:r>
              <a:rPr lang="ru-RU" sz="1600" dirty="0"/>
              <a:t>-компонентов. Вам нужно вручную добавить обработчики для таких событий в собственные </a:t>
            </a:r>
            <a:r>
              <a:rPr lang="ru-RU" sz="1600" dirty="0" err="1"/>
              <a:t>React</a:t>
            </a:r>
            <a:r>
              <a:rPr lang="ru-RU" sz="1600" dirty="0"/>
              <a:t>-компоненты.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74D2568-2125-4EF6-B271-07155E38EDED}"/>
              </a:ext>
            </a:extLst>
          </p:cNvPr>
          <p:cNvSpPr/>
          <p:nvPr/>
        </p:nvSpPr>
        <p:spPr>
          <a:xfrm>
            <a:off x="909221" y="2760955"/>
            <a:ext cx="5305148" cy="1491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52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B46C0F8-A5D6-4311-85DD-E1248361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Веб-компоненты используют «</a:t>
            </a:r>
            <a:r>
              <a:rPr lang="en-US" sz="1600" dirty="0"/>
              <a:t>class» </a:t>
            </a:r>
            <a:r>
              <a:rPr lang="ru-RU" sz="1600" dirty="0"/>
              <a:t>вместо «</a:t>
            </a:r>
            <a:r>
              <a:rPr lang="en-US" sz="1600" dirty="0" err="1"/>
              <a:t>className</a:t>
            </a:r>
            <a:r>
              <a:rPr lang="en-US" sz="1600" dirty="0"/>
              <a:t>», </a:t>
            </a:r>
            <a:r>
              <a:rPr lang="ru-RU" sz="1600" dirty="0"/>
              <a:t>что часто вводит людей в замешательство.</a:t>
            </a:r>
            <a:endParaRPr lang="ru-R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function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BrickFlipbox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return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&lt;brick-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flipbox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class="demo"&gt;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  &lt;div&gt;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Передняя сторона&lt;/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  &lt;div&gt;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Обратная сторона&lt;/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&lt;/brick-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flipbox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1" dirty="0"/>
              <a:t>Использование </a:t>
            </a:r>
            <a:r>
              <a:rPr lang="en-US" sz="1600" b="1" dirty="0"/>
              <a:t>React </a:t>
            </a:r>
            <a:r>
              <a:rPr lang="ru-RU" sz="1600" b="1" dirty="0"/>
              <a:t>в веб-компонентах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XSearch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extends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HTMLElement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connectedCallback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const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mountPoint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document.createElement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('span');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this.attachShadow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({ mode: 'open' }).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appendChild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mountPoint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const name =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this.getAttribute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('name');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const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= 'https://www.google.com/search?q=' +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encodeURIComponent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const root =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ReactDOM.createRoot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mountPoint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root.render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(&lt;a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={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}&gt;{name}&lt;/a&gt;);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customElements.define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('x-search',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XSearch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7BAAB01-FC54-475D-9861-13D63BE9012D}"/>
              </a:ext>
            </a:extLst>
          </p:cNvPr>
          <p:cNvSpPr/>
          <p:nvPr/>
        </p:nvSpPr>
        <p:spPr>
          <a:xfrm>
            <a:off x="914400" y="1109709"/>
            <a:ext cx="2823099" cy="1766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AD7901D3-BA02-47F0-A20E-2444201D4430}"/>
              </a:ext>
            </a:extLst>
          </p:cNvPr>
          <p:cNvSpPr/>
          <p:nvPr/>
        </p:nvSpPr>
        <p:spPr>
          <a:xfrm>
            <a:off x="914400" y="3346882"/>
            <a:ext cx="6090082" cy="2583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D5CA22-6A1A-496F-86F1-CA6EB5B7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/>
              <a:t>Проверка типов с помощью </a:t>
            </a:r>
            <a:r>
              <a:rPr lang="ru-RU" sz="2400" b="1" dirty="0" err="1"/>
              <a:t>PropTypes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94AEB9-DC1F-4563-9AA3-E86EB6FF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1600" i="1" dirty="0"/>
              <a:t>Примечание: С версии </a:t>
            </a:r>
            <a:r>
              <a:rPr lang="ru-RU" sz="1600" i="1" dirty="0" err="1"/>
              <a:t>React</a:t>
            </a:r>
            <a:r>
              <a:rPr lang="ru-RU" sz="1600" i="1" dirty="0"/>
              <a:t> 15.5 </a:t>
            </a:r>
            <a:r>
              <a:rPr lang="ru-RU" sz="1600" i="1" dirty="0" err="1"/>
              <a:t>React.PropTypes</a:t>
            </a:r>
            <a:r>
              <a:rPr lang="ru-RU" sz="1600" i="1" dirty="0"/>
              <a:t> были вынесены в отдельный пакет. Так что используйте библиотеку </a:t>
            </a:r>
            <a:r>
              <a:rPr lang="ru-RU" sz="1600" i="1" u="sng" dirty="0" err="1"/>
              <a:t>prop-types</a:t>
            </a:r>
            <a:r>
              <a:rPr lang="ru-RU" sz="1600" i="1" dirty="0"/>
              <a:t>.</a:t>
            </a:r>
          </a:p>
          <a:p>
            <a:r>
              <a:rPr lang="ru-RU" sz="1800" i="1" dirty="0"/>
              <a:t>По мере роста вашего приложения вы можете отловить много ошибок с помощью проверки типов. Для этого можно использовать расширения </a:t>
            </a:r>
            <a:r>
              <a:rPr lang="ru-RU" sz="1800" i="1" dirty="0" err="1"/>
              <a:t>JavaScript</a:t>
            </a:r>
            <a:r>
              <a:rPr lang="ru-RU" sz="1800" i="1" dirty="0"/>
              <a:t> вроде </a:t>
            </a:r>
            <a:r>
              <a:rPr lang="ru-RU" sz="1800" i="1" dirty="0" err="1"/>
              <a:t>Flow</a:t>
            </a:r>
            <a:r>
              <a:rPr lang="ru-RU" sz="1800" i="1" dirty="0"/>
              <a:t> и </a:t>
            </a:r>
            <a:r>
              <a:rPr lang="ru-RU" sz="1800" i="1" dirty="0" err="1"/>
              <a:t>TypeScript</a:t>
            </a:r>
            <a:r>
              <a:rPr lang="ru-RU" sz="1800" i="1" dirty="0"/>
              <a:t>. Но, даже если вы ими не пользуетесь, </a:t>
            </a:r>
            <a:r>
              <a:rPr lang="ru-RU" sz="1800" i="1" dirty="0" err="1"/>
              <a:t>React</a:t>
            </a:r>
            <a:r>
              <a:rPr lang="ru-RU" sz="1800" i="1" dirty="0"/>
              <a:t> предоставляет встроенные возможности для проверки типов. Для запуска этой проверки на пропсах компонента вам нужно использовать специальное свойство </a:t>
            </a:r>
            <a:r>
              <a:rPr lang="ru-RU" sz="1800" i="1" dirty="0" err="1"/>
              <a:t>propTypes</a:t>
            </a:r>
            <a:r>
              <a:rPr lang="ru-RU" sz="1800" i="1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i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66E5117-36C3-4756-B8FF-C5CD6CCE5CC1}"/>
              </a:ext>
            </a:extLst>
          </p:cNvPr>
          <p:cNvSpPr/>
          <p:nvPr/>
        </p:nvSpPr>
        <p:spPr>
          <a:xfrm>
            <a:off x="4026023" y="3776703"/>
            <a:ext cx="4139954" cy="240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import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from 'prop-types';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class Greeting extends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React.Component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render()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return (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  &lt;h1&gt;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Привет, 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this.props.name}&lt;/h1&gt;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);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Greeting.propTypes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=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name: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PropTypes.string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};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3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95D6B7A-3CF2-4113-BF03-45EC36B4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091"/>
            <a:ext cx="10515600" cy="5457872"/>
          </a:xfrm>
        </p:spPr>
        <p:txBody>
          <a:bodyPr>
            <a:normAutofit/>
          </a:bodyPr>
          <a:lstStyle/>
          <a:p>
            <a:r>
              <a:rPr lang="ru-RU" sz="1800" dirty="0" err="1"/>
              <a:t>PropTypes</a:t>
            </a:r>
            <a:r>
              <a:rPr lang="ru-RU" sz="1800" dirty="0"/>
              <a:t> предоставляет ряд валидаторов, которые могут использоваться для проверки, что получаемые данные корректны. В примере мы использовали </a:t>
            </a:r>
            <a:r>
              <a:rPr lang="ru-RU" sz="1800" dirty="0" err="1"/>
              <a:t>PropTypes.string</a:t>
            </a:r>
            <a:r>
              <a:rPr lang="ru-RU" sz="1800" dirty="0"/>
              <a:t>. Когда какой-то </a:t>
            </a:r>
            <a:r>
              <a:rPr lang="ru-RU" sz="1800" dirty="0" err="1"/>
              <a:t>проп</a:t>
            </a:r>
            <a:r>
              <a:rPr lang="ru-RU" sz="1800" dirty="0"/>
              <a:t> имеет некорректное значение, в консоли будет выведено предупреждение. По соображениям производительности </a:t>
            </a:r>
            <a:r>
              <a:rPr lang="ru-RU" sz="1800" dirty="0" err="1"/>
              <a:t>propTypes</a:t>
            </a:r>
            <a:r>
              <a:rPr lang="ru-RU" sz="1800" dirty="0"/>
              <a:t> проверяются только в режиме разработки.</a:t>
            </a:r>
          </a:p>
          <a:p>
            <a:pPr marL="0" indent="0" algn="ctr">
              <a:buNone/>
            </a:pPr>
            <a:r>
              <a:rPr lang="ru-RU" sz="2000" b="1" dirty="0" err="1"/>
              <a:t>PropTypes</a:t>
            </a:r>
            <a:r>
              <a:rPr lang="ru-RU" sz="1800" b="1" dirty="0"/>
              <a:t> </a:t>
            </a:r>
          </a:p>
          <a:p>
            <a:r>
              <a:rPr lang="ru-RU" sz="1800" dirty="0"/>
              <a:t>Пример использования возможных валидаторов: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D15C2AC-D4C9-4078-99CE-B4CCF1AE4E64}"/>
              </a:ext>
            </a:extLst>
          </p:cNvPr>
          <p:cNvSpPr/>
          <p:nvPr/>
        </p:nvSpPr>
        <p:spPr>
          <a:xfrm>
            <a:off x="1177771" y="2581506"/>
            <a:ext cx="4139953" cy="3595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import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from 'prop-types';</a:t>
            </a:r>
          </a:p>
          <a:p>
            <a:pPr lvl="0"/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MyComponent.propTypes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= {</a:t>
            </a:r>
          </a:p>
          <a:p>
            <a:pPr lvl="0"/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// </a:t>
            </a:r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Можно объявить </a:t>
            </a:r>
            <a:r>
              <a:rPr lang="ru-RU" sz="1500" i="1" dirty="0" err="1">
                <a:solidFill>
                  <a:schemeClr val="bg1">
                    <a:lumMod val="50000"/>
                  </a:schemeClr>
                </a:solidFill>
              </a:rPr>
              <a:t>проп</a:t>
            </a:r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 на соответствие определённому 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JS-</a:t>
            </a:r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типу.</a:t>
            </a:r>
          </a:p>
          <a:p>
            <a:pPr lvl="0"/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  // По умолчанию это не обязательно.</a:t>
            </a:r>
          </a:p>
          <a:p>
            <a:pPr lvl="0"/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optionalArray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PropTypes.array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optionalBool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PropTypes.bool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optionalFunc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PropTypes.func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optionalNumber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PropTypes.number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optionalObject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PropTypes.object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optionalString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PropTypes.string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optionalSymbol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PropTypes.symbol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// </a:t>
            </a:r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Все, что может быть </a:t>
            </a:r>
            <a:r>
              <a:rPr lang="ru-RU" sz="1500" i="1" dirty="0" err="1">
                <a:solidFill>
                  <a:schemeClr val="bg1">
                    <a:lumMod val="50000"/>
                  </a:schemeClr>
                </a:solidFill>
              </a:rPr>
              <a:t>отрендерено</a:t>
            </a:r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0"/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  // числа, строки, элементы или массивы</a:t>
            </a:r>
          </a:p>
          <a:p>
            <a:pPr lvl="0"/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  // (или фрагменты) содержащие эти типы</a:t>
            </a:r>
          </a:p>
          <a:p>
            <a:pPr lvl="0"/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optionalNode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PropTypes.node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ru-RU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6B1C6294-6D3F-46E9-B279-002D3B552EBC}"/>
              </a:ext>
            </a:extLst>
          </p:cNvPr>
          <p:cNvSpPr/>
          <p:nvPr/>
        </p:nvSpPr>
        <p:spPr>
          <a:xfrm>
            <a:off x="6576874" y="2581506"/>
            <a:ext cx="4139953" cy="3595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React-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элемент</a:t>
            </a:r>
          </a:p>
          <a:p>
            <a:pPr lvl="0"/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optionalElement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PropTypes.element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//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Тип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React-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элемент (например,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MyComponent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lvl="0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optionalElementType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PropTypes.elementType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//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Можно указать, что </a:t>
            </a:r>
            <a:r>
              <a:rPr lang="ru-RU" sz="1400" i="1" dirty="0" err="1">
                <a:solidFill>
                  <a:schemeClr val="bg1">
                    <a:lumMod val="50000"/>
                  </a:schemeClr>
                </a:solidFill>
              </a:rPr>
              <a:t>проп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должен быть экземпляром класса</a:t>
            </a:r>
          </a:p>
          <a:p>
            <a:pPr lvl="0"/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 // Для этого используется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JS-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оператор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instanceof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0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optionalMessage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PropTypes.instanceOf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(Message),</a:t>
            </a:r>
          </a:p>
          <a:p>
            <a:pPr lvl="0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//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Вы можете задать ограничение конкретными значениями</a:t>
            </a:r>
          </a:p>
          <a:p>
            <a:pPr lvl="0"/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 // при помощи перечисления</a:t>
            </a:r>
          </a:p>
          <a:p>
            <a:pPr lvl="0"/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optionalEnum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PropTypes.oneOf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(['News', 'Photos']),</a:t>
            </a:r>
          </a:p>
          <a:p>
            <a:pPr lvl="0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//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Объект, одного из нескольких типов</a:t>
            </a:r>
          </a:p>
          <a:p>
            <a:pPr lvl="0"/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optionalUnion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PropTypes.oneOfType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([</a:t>
            </a:r>
          </a:p>
          <a:p>
            <a:pPr lvl="0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PropTypes.string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PropTypes.number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,]),</a:t>
            </a:r>
            <a:endParaRPr lang="ru-RU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6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641629F-A58D-4160-88D1-375BA75A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Требование одного дочернего элемента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С помощью </a:t>
            </a:r>
            <a:r>
              <a:rPr lang="ru-RU" sz="1600" dirty="0" err="1"/>
              <a:t>PropTypes.element</a:t>
            </a:r>
            <a:r>
              <a:rPr lang="ru-RU" sz="1600" dirty="0"/>
              <a:t> вы можете указать, что только один дочерний элемент может быть передан компоненту в качестве потомка.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AD9383F-FF54-42DC-B0F2-62B7129C6F2C}"/>
              </a:ext>
            </a:extLst>
          </p:cNvPr>
          <p:cNvSpPr/>
          <p:nvPr/>
        </p:nvSpPr>
        <p:spPr>
          <a:xfrm>
            <a:off x="3570303" y="1695635"/>
            <a:ext cx="5051394" cy="41281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import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from 'prop-types';</a:t>
            </a:r>
          </a:p>
          <a:p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MyComponent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extends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React.Component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render()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Это должен быть ровно один элемент, иначе вы увидите предупреждение.</a:t>
            </a:r>
          </a:p>
          <a:p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const children =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this.props.children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return (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  &lt;div&gt;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    {children}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  &lt;/div&gt;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);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MyComponent.propTypes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=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children: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PropTypes.element.isRequired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};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9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768BC5-30C9-4EBA-BBAF-2AECA2EC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/>
              <a:t>Значения пропсов по умолчанию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Вы можете задать значения по умолчанию для ваших </a:t>
            </a:r>
            <a:r>
              <a:rPr lang="ru-RU" sz="1600" dirty="0" err="1"/>
              <a:t>props</a:t>
            </a:r>
            <a:r>
              <a:rPr lang="ru-RU" sz="1600" dirty="0"/>
              <a:t> с помощью специального свойства </a:t>
            </a:r>
            <a:r>
              <a:rPr lang="ru-RU" sz="1600" dirty="0" err="1"/>
              <a:t>defaultProps</a:t>
            </a:r>
            <a:r>
              <a:rPr lang="ru-RU" sz="1600" dirty="0"/>
              <a:t>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2EA9A4E8-96F6-4E21-BBD1-436FC1CA9646}"/>
              </a:ext>
            </a:extLst>
          </p:cNvPr>
          <p:cNvSpPr/>
          <p:nvPr/>
        </p:nvSpPr>
        <p:spPr>
          <a:xfrm>
            <a:off x="3410505" y="1748900"/>
            <a:ext cx="5370990" cy="3790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class Greeting extends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React.Component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render()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return (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  &lt;h1&gt;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Привет, 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this.props.name}&lt;/h1&gt;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);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Задание значений по умолчанию для пропсов:</a:t>
            </a:r>
          </a:p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Greeting.defaultProps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=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name: '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Незнакомец'</a:t>
            </a:r>
          </a:p>
          <a:p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};</a:t>
            </a:r>
          </a:p>
          <a:p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sz="1400" i="1" dirty="0" err="1">
                <a:solidFill>
                  <a:schemeClr val="bg1">
                    <a:lumMod val="50000"/>
                  </a:schemeClr>
                </a:solidFill>
              </a:rPr>
              <a:t>Отрендерит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"Привет, Незнакомец":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const root =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ReactDOM.createRoot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document.getElementById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('example'));</a:t>
            </a:r>
          </a:p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root.render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(&lt;Greeting /&gt;);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2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0647573-EDE9-4EC7-AE7A-81B7B32D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5440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C ES2022 вы можете объявить </a:t>
            </a:r>
            <a:r>
              <a:rPr lang="ru-RU" sz="1600" dirty="0" err="1"/>
              <a:t>defaultProps</a:t>
            </a:r>
            <a:r>
              <a:rPr lang="ru-RU" sz="1600" dirty="0"/>
              <a:t> как статическое свойство внутри классового </a:t>
            </a:r>
            <a:r>
              <a:rPr lang="ru-RU" sz="1600" dirty="0" err="1"/>
              <a:t>React</a:t>
            </a:r>
            <a:r>
              <a:rPr lang="ru-RU" sz="1600" dirty="0"/>
              <a:t> компонента. Подробнее можно узнать в статье про публичные статические поля класса. Для поддержки этого современного синтаксиса в старых браузерах потребуется компиляция.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Определение </a:t>
            </a:r>
            <a:r>
              <a:rPr lang="ru-RU" sz="1600" dirty="0" err="1"/>
              <a:t>defaultProps</a:t>
            </a:r>
            <a:r>
              <a:rPr lang="ru-RU" sz="1600" dirty="0"/>
              <a:t> гарантирует, что this.props.name будет иметь значение, даже если оно не было указано родительским компонентом. Сначала применяются значения по умолчанию, заданные в </a:t>
            </a:r>
            <a:r>
              <a:rPr lang="ru-RU" sz="1600" dirty="0" err="1"/>
              <a:t>defaultProps</a:t>
            </a:r>
            <a:r>
              <a:rPr lang="ru-RU" sz="1600" dirty="0"/>
              <a:t>. После запускается проверка типов с помощью </a:t>
            </a:r>
            <a:r>
              <a:rPr lang="ru-RU" sz="1600" dirty="0" err="1"/>
              <a:t>propTypes</a:t>
            </a:r>
            <a:r>
              <a:rPr lang="ru-RU" sz="1600" dirty="0"/>
              <a:t>. Так что проверка типов распространяется и на значения по умолчанию.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AD80E59-5E23-4736-BF7D-77835BC8367D}"/>
              </a:ext>
            </a:extLst>
          </p:cNvPr>
          <p:cNvSpPr/>
          <p:nvPr/>
        </p:nvSpPr>
        <p:spPr>
          <a:xfrm>
            <a:off x="4373732" y="1615737"/>
            <a:ext cx="3444536" cy="24058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class Greeting extends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React.Component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static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defaultProps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=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name: '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Незнакомец'</a:t>
            </a:r>
          </a:p>
          <a:p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render() {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return (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  &lt;div&gt;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Привет, 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this.props.name}&lt;/div&gt;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  )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781FD4-B647-4406-AB23-E599C704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546674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000" b="1" dirty="0"/>
              <a:t>Функциональные компоненты</a:t>
            </a:r>
            <a:r>
              <a:rPr lang="ru-RU" b="1" dirty="0"/>
              <a:t> </a:t>
            </a:r>
          </a:p>
          <a:p>
            <a:pPr marL="0" indent="0">
              <a:buNone/>
            </a:pPr>
            <a:r>
              <a:rPr lang="ru-RU" sz="1600" dirty="0"/>
              <a:t>К функциональным компонентам можно также применять </a:t>
            </a:r>
            <a:r>
              <a:rPr lang="ru-RU" sz="1600" dirty="0" err="1"/>
              <a:t>PropTypes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Допустим, есть такой компонент: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export default function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HelloWorldComponent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({ name })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return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  &lt;div&gt;Hello, {name}&lt;/div&gt;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15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Для добавления </a:t>
            </a:r>
            <a:r>
              <a:rPr lang="ru-RU" sz="1600" dirty="0" err="1"/>
              <a:t>PropTypes</a:t>
            </a:r>
            <a:r>
              <a:rPr lang="ru-RU" sz="1600" dirty="0"/>
              <a:t> нужно объявить компонент в отдельной функции, которую затем экспортировать: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function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HelloWorldComponent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({ name })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return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  &lt;div&gt;Hello, {name}&lt;/div&gt;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export default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HelloWorldComponent</a:t>
            </a:r>
            <a:endParaRPr lang="ru-RU" sz="15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А затем добавить </a:t>
            </a:r>
            <a:r>
              <a:rPr lang="ru-RU" sz="1600" dirty="0" err="1"/>
              <a:t>PropTypes</a:t>
            </a:r>
            <a:r>
              <a:rPr lang="ru-RU" sz="1600" dirty="0"/>
              <a:t> напрямую к компоненту </a:t>
            </a:r>
            <a:r>
              <a:rPr lang="ru-RU" sz="1600" dirty="0" err="1"/>
              <a:t>HelloWorldComponent</a:t>
            </a:r>
            <a:r>
              <a:rPr lang="ru-RU" sz="16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import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from 'prop-types'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function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HelloWorldComponent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({ name })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 return (&lt;div&gt;Hello, {name}&lt;/div&gt;)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HelloWorldComponent.propTypes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 = {name: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PropTypes.string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chemeClr val="bg1">
                    <a:lumMod val="50000"/>
                  </a:schemeClr>
                </a:solidFill>
              </a:rPr>
              <a:t>export default </a:t>
            </a:r>
            <a:r>
              <a:rPr lang="en-US" sz="1500" i="1" dirty="0" err="1">
                <a:solidFill>
                  <a:schemeClr val="bg1">
                    <a:lumMod val="50000"/>
                  </a:schemeClr>
                </a:solidFill>
              </a:rPr>
              <a:t>HelloWorldComponent</a:t>
            </a:r>
            <a:endParaRPr lang="ru-RU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1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C8E83C0-FF0D-4BB4-87DB-5A43AB02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b="1" dirty="0"/>
              <a:t>Неуправляемые компоненты</a:t>
            </a:r>
          </a:p>
          <a:p>
            <a:pPr marL="0" indent="0">
              <a:buNone/>
            </a:pPr>
            <a:r>
              <a:rPr lang="ru-RU" sz="1600" dirty="0"/>
              <a:t>В большинстве случаев при работе с формами мы рекомендуем использовать управляемые компоненты. В управляемом компоненте, данные формы обрабатываются </a:t>
            </a:r>
            <a:r>
              <a:rPr lang="ru-RU" sz="1600" dirty="0" err="1"/>
              <a:t>React</a:t>
            </a:r>
            <a:r>
              <a:rPr lang="ru-RU" sz="1600" dirty="0"/>
              <a:t>-компонентом. В качестве альтернативы можно использовать неуправляемые компоненты. Они хранят данные формы прямо в DOM.</a:t>
            </a:r>
          </a:p>
          <a:p>
            <a:pPr marL="0" indent="0">
              <a:buNone/>
            </a:pPr>
            <a:r>
              <a:rPr lang="ru-RU" sz="1600" dirty="0"/>
              <a:t>Вместо того, чтобы писать обработчик события для каждого обновления состояния, вы можете использовать неуправляемый компонент и читать значения из DOM через </a:t>
            </a:r>
            <a:r>
              <a:rPr lang="ru-RU" sz="1600" dirty="0" err="1"/>
              <a:t>реф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Вот так, к примеру, обработчик неуправляемого компонента может получить имя от элемента </a:t>
            </a:r>
            <a:r>
              <a:rPr lang="ru-RU" sz="1600" dirty="0" err="1"/>
              <a:t>input</a:t>
            </a:r>
            <a:r>
              <a:rPr lang="ru-RU" sz="16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NameForm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extends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React.Component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constructor(props)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super(props);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this.handleSubmit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this.handleSubmit.bind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(this);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this.input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React.createRef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();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handleSubmit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(event)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  alert('</a:t>
            </a:r>
            <a:r>
              <a:rPr lang="ru-RU" sz="1600" i="1" dirty="0">
                <a:solidFill>
                  <a:schemeClr val="bg1">
                    <a:lumMod val="50000"/>
                  </a:schemeClr>
                </a:solidFill>
              </a:rPr>
              <a:t>Отправленное имя: ' +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this.input.current.value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event.preventDefault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 }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74712FD-69D9-4FB9-9B71-594AC5810973}"/>
              </a:ext>
            </a:extLst>
          </p:cNvPr>
          <p:cNvSpPr/>
          <p:nvPr/>
        </p:nvSpPr>
        <p:spPr>
          <a:xfrm>
            <a:off x="6096000" y="3429000"/>
            <a:ext cx="5086905" cy="1746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render() 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return (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&lt;form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onSubmit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={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this.handleSubmit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}&gt;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&lt;label&gt;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Имя:</a:t>
            </a:r>
          </a:p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 type="text" ref={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this.input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 /&gt;        &lt;/label&gt;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&lt;input type="submit" value="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Отправить" /&gt;</a:t>
            </a:r>
          </a:p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form&gt;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);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4D481D2D-ACD4-4A94-BF84-98CAABD439E1}"/>
              </a:ext>
            </a:extLst>
          </p:cNvPr>
          <p:cNvCxnSpPr/>
          <p:nvPr/>
        </p:nvCxnSpPr>
        <p:spPr>
          <a:xfrm>
            <a:off x="5832629" y="2974019"/>
            <a:ext cx="0" cy="2814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3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31165E-7987-4B58-AFE0-7378F71A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48450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2300" b="1" dirty="0"/>
              <a:t>Посмотреть на </a:t>
            </a:r>
            <a:r>
              <a:rPr lang="ru-RU" sz="2300" b="1" dirty="0" err="1"/>
              <a:t>CodePen</a:t>
            </a:r>
            <a:endParaRPr lang="ru-RU" sz="2300" b="1" dirty="0"/>
          </a:p>
          <a:p>
            <a:pPr marL="0" indent="0">
              <a:buNone/>
            </a:pPr>
            <a:r>
              <a:rPr lang="ru-RU" sz="1800" dirty="0"/>
              <a:t>Неуправляемые компоненты опираются на DOM в качестве источника данных и могут быть удобны при интеграции </a:t>
            </a:r>
            <a:r>
              <a:rPr lang="ru-RU" sz="1800" dirty="0" err="1"/>
              <a:t>React</a:t>
            </a:r>
            <a:r>
              <a:rPr lang="ru-RU" sz="1800" dirty="0"/>
              <a:t> с кодом, не связанным с </a:t>
            </a:r>
            <a:r>
              <a:rPr lang="ru-RU" sz="1800" dirty="0" err="1"/>
              <a:t>React</a:t>
            </a:r>
            <a:r>
              <a:rPr lang="ru-RU" sz="1800" dirty="0"/>
              <a:t>. Количество кода может уменьшиться, правда, за счёт потери в его чистоте. Поэтому в обычных ситуациях мы рекомендуем использовать управляемые компоненты.</a:t>
            </a:r>
          </a:p>
          <a:p>
            <a:pPr marL="0" indent="0">
              <a:buNone/>
            </a:pPr>
            <a:r>
              <a:rPr lang="ru-RU" sz="1800" dirty="0"/>
              <a:t>Если всё ещё остаётся неясным, какой тип компонента лучше использовать в конкретной ситуации, то, возможно, статья про сравнение управляемых и неуправляемых полей ввода окажется полезной.</a:t>
            </a:r>
          </a:p>
          <a:p>
            <a:pPr marL="0" indent="0" algn="ctr">
              <a:buNone/>
            </a:pPr>
            <a:r>
              <a:rPr lang="ru-RU" sz="2300" b="1" dirty="0"/>
              <a:t>Значения по умолчанию</a:t>
            </a:r>
          </a:p>
          <a:p>
            <a:pPr marL="0" indent="0">
              <a:buNone/>
            </a:pPr>
            <a:r>
              <a:rPr lang="ru-RU" sz="1800" dirty="0"/>
              <a:t>На этапе рендеринга атрибут </a:t>
            </a:r>
            <a:r>
              <a:rPr lang="ru-RU" sz="1800" dirty="0" err="1"/>
              <a:t>value</a:t>
            </a:r>
            <a:r>
              <a:rPr lang="ru-RU" sz="1800" dirty="0"/>
              <a:t> полей ввода переопределяет значение в DOM. С неуправляемым компонентом зачастую нужно, чтобы </a:t>
            </a:r>
            <a:r>
              <a:rPr lang="ru-RU" sz="1800" dirty="0" err="1"/>
              <a:t>React</a:t>
            </a:r>
            <a:r>
              <a:rPr lang="ru-RU" sz="1800" dirty="0"/>
              <a:t> определил первоначальное значение, но впоследствии ничего не делал с ним. В этом случае необходимо определить атрибут </a:t>
            </a:r>
            <a:r>
              <a:rPr lang="ru-RU" sz="1800" dirty="0" err="1"/>
              <a:t>defaultValue</a:t>
            </a:r>
            <a:r>
              <a:rPr lang="ru-RU" sz="1800" dirty="0"/>
              <a:t> вместо </a:t>
            </a:r>
            <a:r>
              <a:rPr lang="ru-RU" sz="1800" dirty="0" err="1"/>
              <a:t>value</a:t>
            </a:r>
            <a:r>
              <a:rPr lang="ru-RU" sz="1800" dirty="0"/>
              <a:t>. Изменение значения атрибута </a:t>
            </a:r>
            <a:r>
              <a:rPr lang="ru-RU" sz="1800" dirty="0" err="1"/>
              <a:t>defaultValue</a:t>
            </a:r>
            <a:r>
              <a:rPr lang="ru-RU" sz="1800" dirty="0"/>
              <a:t> после монтирования компонента не обновит значение в DOM.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render()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return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&lt;form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onSubmit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={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this.handleSubmit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&lt;label&gt;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Имя: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defaultValue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Боб"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type="text"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  ref={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this.input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&lt;input type="submit" value="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Отправить"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   &lt;/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/>
              <a:t>Аналогично, &lt;</a:t>
            </a:r>
            <a:r>
              <a:rPr lang="en-US" sz="1800" dirty="0"/>
              <a:t>input type="checkbox"&gt; </a:t>
            </a:r>
            <a:r>
              <a:rPr lang="ru-RU" sz="1800" dirty="0"/>
              <a:t>и &lt;</a:t>
            </a:r>
            <a:r>
              <a:rPr lang="en-US" sz="1800" dirty="0"/>
              <a:t>input type="radio"&gt; </a:t>
            </a:r>
            <a:r>
              <a:rPr lang="ru-RU" sz="1800" dirty="0"/>
              <a:t>используют </a:t>
            </a:r>
            <a:r>
              <a:rPr lang="en-US" sz="1800" dirty="0" err="1"/>
              <a:t>defaultChecked</a:t>
            </a:r>
            <a:r>
              <a:rPr lang="en-US" sz="1800" dirty="0"/>
              <a:t>, </a:t>
            </a:r>
            <a:r>
              <a:rPr lang="ru-RU" sz="1800" dirty="0"/>
              <a:t>а &lt;</a:t>
            </a:r>
            <a:r>
              <a:rPr lang="en-US" sz="1800" dirty="0"/>
              <a:t>select&gt; </a:t>
            </a:r>
            <a:r>
              <a:rPr lang="ru-RU" sz="1800" dirty="0"/>
              <a:t>и &lt;</a:t>
            </a:r>
            <a:r>
              <a:rPr lang="en-US" sz="1800" dirty="0" err="1"/>
              <a:t>textarea</a:t>
            </a:r>
            <a:r>
              <a:rPr lang="en-US" sz="1800" dirty="0"/>
              <a:t>&gt; — </a:t>
            </a:r>
            <a:r>
              <a:rPr lang="en-US" sz="1800" dirty="0" err="1"/>
              <a:t>defaultValue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129D3410-FBF0-4DA4-B7FF-4D422AB0908D}"/>
              </a:ext>
            </a:extLst>
          </p:cNvPr>
          <p:cNvSpPr/>
          <p:nvPr/>
        </p:nvSpPr>
        <p:spPr>
          <a:xfrm>
            <a:off x="923278" y="3266983"/>
            <a:ext cx="3098306" cy="2370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81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1634</Words>
  <Application>Microsoft Office PowerPoint</Application>
  <PresentationFormat>Широкоэкранный</PresentationFormat>
  <Paragraphs>246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Проверка типов с помощью PropTypes. Неуправляемые компоненты. Веб-компоненты </vt:lpstr>
      <vt:lpstr>Проверка типов с помощью PropTypes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типов с помощью PropTypes. Неуправляемые компоненты. Веб-компоненты</dc:title>
  <dc:creator>Виталий Дядюк</dc:creator>
  <cp:lastModifiedBy>Teta</cp:lastModifiedBy>
  <cp:revision>12</cp:revision>
  <dcterms:created xsi:type="dcterms:W3CDTF">2023-03-02T06:49:52Z</dcterms:created>
  <dcterms:modified xsi:type="dcterms:W3CDTF">2023-03-22T09:28:16Z</dcterms:modified>
</cp:coreProperties>
</file>