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9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EBAF-57D4-4772-AECD-64EAFC3FAF96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0C6D-DB92-4686-BDF8-B2714B869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68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EBAF-57D4-4772-AECD-64EAFC3FAF96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0C6D-DB92-4686-BDF8-B2714B869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06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EBAF-57D4-4772-AECD-64EAFC3FAF96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0C6D-DB92-4686-BDF8-B2714B869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07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EBAF-57D4-4772-AECD-64EAFC3FAF96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0C6D-DB92-4686-BDF8-B2714B869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32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EBAF-57D4-4772-AECD-64EAFC3FAF96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0C6D-DB92-4686-BDF8-B2714B869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29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EBAF-57D4-4772-AECD-64EAFC3FAF96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0C6D-DB92-4686-BDF8-B2714B869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73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EBAF-57D4-4772-AECD-64EAFC3FAF96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0C6D-DB92-4686-BDF8-B2714B869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389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EBAF-57D4-4772-AECD-64EAFC3FAF96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0C6D-DB92-4686-BDF8-B2714B869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10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EBAF-57D4-4772-AECD-64EAFC3FAF96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0C6D-DB92-4686-BDF8-B2714B869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31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EBAF-57D4-4772-AECD-64EAFC3FAF96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0C6D-DB92-4686-BDF8-B2714B869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33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EBAF-57D4-4772-AECD-64EAFC3FAF96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0C6D-DB92-4686-BDF8-B2714B869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74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0EBAF-57D4-4772-AECD-64EAFC3FAF96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80C6D-DB92-4686-BDF8-B2714B869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05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016" y="1356491"/>
            <a:ext cx="4233967" cy="29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7686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904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Настройка компилятора </a:t>
            </a:r>
            <a:r>
              <a:rPr lang="en-US" sz="3600" b="1" dirty="0" err="1"/>
              <a:t>TypeScript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55470"/>
            <a:ext cx="10515600" cy="1296785"/>
          </a:xfrm>
        </p:spPr>
        <p:txBody>
          <a:bodyPr/>
          <a:lstStyle/>
          <a:p>
            <a:pPr marL="0" indent="457200" algn="just">
              <a:buNone/>
            </a:pPr>
            <a:r>
              <a:rPr lang="ru-RU" sz="2400" dirty="0">
                <a:latin typeface="+mj-lt"/>
              </a:rPr>
              <a:t>Сам по себе компилятор бесполезен, пока мы не скажем, что именно ему нужно делать. Для этого есть специальный конфигурационный файл </a:t>
            </a:r>
            <a:r>
              <a:rPr lang="ru-RU" sz="2400" dirty="0" err="1">
                <a:latin typeface="+mj-lt"/>
              </a:rPr>
              <a:t>tsconfig.json</a:t>
            </a:r>
            <a:r>
              <a:rPr lang="ru-RU" sz="2400" dirty="0">
                <a:latin typeface="+mj-lt"/>
              </a:rPr>
              <a:t>. Создадим этот файл</a:t>
            </a:r>
            <a:r>
              <a:rPr lang="ru-RU" dirty="0"/>
              <a:t>: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38200" y="2256991"/>
            <a:ext cx="10515600" cy="390527"/>
          </a:xfrm>
          <a:prstGeom prst="rect">
            <a:avLst/>
          </a:prstGeom>
          <a:pattFill prst="pct5">
            <a:fgClr>
              <a:schemeClr val="bg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npx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tsc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--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init</a:t>
            </a:r>
            <a:endParaRPr lang="ru-RU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838200" y="2820786"/>
            <a:ext cx="10515600" cy="2890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buNone/>
            </a:pPr>
            <a:r>
              <a:rPr lang="ru-RU" sz="2400" dirty="0">
                <a:latin typeface="+mj-lt"/>
              </a:rPr>
              <a:t>Сгенерированный файл </a:t>
            </a:r>
            <a:r>
              <a:rPr lang="ru-RU" sz="2400" dirty="0" err="1">
                <a:latin typeface="+mj-lt"/>
              </a:rPr>
              <a:t>tsconfig.json</a:t>
            </a:r>
            <a:r>
              <a:rPr lang="ru-RU" sz="2400" dirty="0">
                <a:latin typeface="+mj-lt"/>
              </a:rPr>
              <a:t> уже содержит несколько параметров, которые используются компилятором по умолчанию. Кроме того, можно указать множество опциональных параметров. </a:t>
            </a:r>
          </a:p>
          <a:p>
            <a:pPr marL="0" indent="457200" algn="just">
              <a:buNone/>
            </a:pPr>
            <a:r>
              <a:rPr lang="ru-RU" sz="2400" dirty="0">
                <a:latin typeface="+mj-lt"/>
              </a:rPr>
              <a:t>Из всех параметров сейчас нас интересуют </a:t>
            </a:r>
            <a:r>
              <a:rPr lang="ru-RU" sz="2400" dirty="0" err="1">
                <a:latin typeface="+mj-lt"/>
              </a:rPr>
              <a:t>rootDir</a:t>
            </a:r>
            <a:r>
              <a:rPr lang="ru-RU" sz="2400" dirty="0">
                <a:latin typeface="+mj-lt"/>
              </a:rPr>
              <a:t> и </a:t>
            </a:r>
            <a:r>
              <a:rPr lang="ru-RU" sz="2400" dirty="0" err="1">
                <a:latin typeface="+mj-lt"/>
              </a:rPr>
              <a:t>outDir</a:t>
            </a:r>
            <a:r>
              <a:rPr lang="ru-RU" sz="2400" dirty="0">
                <a:latin typeface="+mj-lt"/>
              </a:rPr>
              <a:t>. Компилятор берёт исходный </a:t>
            </a:r>
            <a:r>
              <a:rPr lang="ru-RU" sz="2400" dirty="0" err="1">
                <a:latin typeface="+mj-lt"/>
              </a:rPr>
              <a:t>TypeScript</a:t>
            </a:r>
            <a:r>
              <a:rPr lang="ru-RU" sz="2400" dirty="0">
                <a:latin typeface="+mj-lt"/>
              </a:rPr>
              <a:t> код, и компилирует его в </a:t>
            </a:r>
            <a:r>
              <a:rPr lang="ru-RU" sz="2400" dirty="0" err="1">
                <a:latin typeface="+mj-lt"/>
              </a:rPr>
              <a:t>JavaScript</a:t>
            </a:r>
            <a:r>
              <a:rPr lang="ru-RU" sz="2400" dirty="0">
                <a:latin typeface="+mj-lt"/>
              </a:rPr>
              <a:t>. И нам нужно, чтобы не возникло путаницы между исходными файлами и сгенерированным кодом.</a:t>
            </a:r>
          </a:p>
        </p:txBody>
      </p:sp>
    </p:spTree>
    <p:extLst>
      <p:ext uri="{BB962C8B-B14F-4D97-AF65-F5344CB8AC3E}">
        <p14:creationId xmlns:p14="http://schemas.microsoft.com/office/powerpoint/2010/main" val="80967785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15636"/>
            <a:ext cx="10515600" cy="1263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+mj-lt"/>
              </a:rPr>
              <a:t>Эту проблему можно решить в два шага:</a:t>
            </a:r>
          </a:p>
          <a:p>
            <a:pPr algn="just"/>
            <a:r>
              <a:rPr lang="ru-RU" sz="2400" dirty="0">
                <a:latin typeface="+mj-lt"/>
              </a:rPr>
              <a:t>Во-первых, изменим структуру проекта. Все файлы с исходниками переместим в директорию </a:t>
            </a:r>
            <a:r>
              <a:rPr lang="ru-RU" sz="2400" dirty="0" err="1">
                <a:latin typeface="+mj-lt"/>
              </a:rPr>
              <a:t>src</a:t>
            </a:r>
            <a:r>
              <a:rPr lang="ru-RU" sz="2400" dirty="0">
                <a:latin typeface="+mj-lt"/>
              </a:rPr>
              <a:t>.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38200" y="1605009"/>
            <a:ext cx="10515600" cy="1429136"/>
          </a:xfrm>
          <a:prstGeom prst="rect">
            <a:avLst/>
          </a:prstGeom>
          <a:pattFill prst="pct5">
            <a:fgClr>
              <a:schemeClr val="bg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├──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package.json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├──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src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│   └──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index.ts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└──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tsconfig.json</a:t>
            </a:r>
            <a:endParaRPr lang="ru-RU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153295"/>
            <a:ext cx="10515600" cy="77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>
                <a:latin typeface="+mj-lt"/>
              </a:rPr>
              <a:t>Затем, укажем компилятору откуда ему брать исходные файлы и куда сохранять скомпилированный код.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>
              <a:latin typeface="+mj-lt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202" name="TextBox1" r:id="rId2" imgW="10515600" imgH="2278440"/>
        </mc:Choice>
        <mc:Fallback>
          <p:control name="TextBox1" r:id="rId2" imgW="10515600" imgH="2278440">
            <p:pic>
              <p:nvPicPr>
                <p:cNvPr id="7" name="Text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8200" y="3990254"/>
                  <a:ext cx="10515600" cy="227806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6575179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06829"/>
            <a:ext cx="10515600" cy="2236124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ru-RU" sz="2400" dirty="0">
                <a:latin typeface="+mj-lt"/>
              </a:rPr>
              <a:t>Теперь, если мы запустим скрипт сборки проекта, компилятор сохранит готовый </a:t>
            </a:r>
            <a:r>
              <a:rPr lang="ru-RU" sz="2400" dirty="0" err="1">
                <a:latin typeface="+mj-lt"/>
              </a:rPr>
              <a:t>JavaScript</a:t>
            </a:r>
            <a:r>
              <a:rPr lang="ru-RU" sz="2400" dirty="0">
                <a:latin typeface="+mj-lt"/>
              </a:rPr>
              <a:t> в директорию </a:t>
            </a:r>
            <a:r>
              <a:rPr lang="ru-RU" sz="2400" dirty="0" err="1">
                <a:latin typeface="+mj-lt"/>
              </a:rPr>
              <a:t>build</a:t>
            </a:r>
            <a:r>
              <a:rPr lang="ru-RU" sz="2400" dirty="0">
                <a:latin typeface="+mj-lt"/>
              </a:rPr>
              <a:t>. В </a:t>
            </a:r>
            <a:r>
              <a:rPr lang="ru-RU" sz="2400" dirty="0" err="1">
                <a:latin typeface="+mj-lt"/>
              </a:rPr>
              <a:t>TypeScript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React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Starter</a:t>
            </a:r>
            <a:r>
              <a:rPr lang="ru-RU" sz="2400" dirty="0">
                <a:latin typeface="+mj-lt"/>
              </a:rPr>
              <a:t> уже есть готовый </a:t>
            </a:r>
            <a:r>
              <a:rPr lang="ru-RU" sz="2400" dirty="0" err="1">
                <a:latin typeface="+mj-lt"/>
              </a:rPr>
              <a:t>tsconfig.json</a:t>
            </a:r>
            <a:r>
              <a:rPr lang="ru-RU" sz="2400" dirty="0">
                <a:latin typeface="+mj-lt"/>
              </a:rPr>
              <a:t> с неплохим набором параметров для дальнейшей тонкой настройки.</a:t>
            </a:r>
          </a:p>
          <a:p>
            <a:pPr marL="0" indent="457200" algn="just">
              <a:buNone/>
            </a:pPr>
            <a:r>
              <a:rPr lang="ru-RU" sz="2400" dirty="0">
                <a:latin typeface="+mj-lt"/>
              </a:rPr>
              <a:t>Как правило, скомпилированный </a:t>
            </a:r>
            <a:r>
              <a:rPr lang="ru-RU" sz="2400" dirty="0" err="1">
                <a:latin typeface="+mj-lt"/>
              </a:rPr>
              <a:t>JavaScript-бандл</a:t>
            </a:r>
            <a:r>
              <a:rPr lang="ru-RU" sz="2400" dirty="0">
                <a:latin typeface="+mj-lt"/>
              </a:rPr>
              <a:t> не следует хранить в системе контроля версий</a:t>
            </a:r>
            <a:r>
              <a:rPr lang="en-US" sz="2400" dirty="0">
                <a:latin typeface="+mj-lt"/>
              </a:rPr>
              <a:t>, </a:t>
            </a:r>
            <a:r>
              <a:rPr lang="ru-RU" sz="2400" dirty="0">
                <a:latin typeface="+mj-lt"/>
              </a:rPr>
              <a:t>так что лучше добавить папку </a:t>
            </a:r>
            <a:r>
              <a:rPr lang="ru-RU" sz="2400" dirty="0" err="1">
                <a:latin typeface="+mj-lt"/>
              </a:rPr>
              <a:t>build</a:t>
            </a:r>
            <a:r>
              <a:rPr lang="ru-RU" sz="2400" dirty="0">
                <a:latin typeface="+mj-lt"/>
              </a:rPr>
              <a:t> в файл .</a:t>
            </a:r>
            <a:r>
              <a:rPr lang="ru-RU" sz="2400" dirty="0" err="1">
                <a:latin typeface="+mj-lt"/>
              </a:rPr>
              <a:t>gitignore</a:t>
            </a:r>
            <a:r>
              <a:rPr lang="ru-RU" sz="2400" dirty="0">
                <a:latin typeface="+mj-lt"/>
              </a:rPr>
              <a:t>.</a:t>
            </a:r>
          </a:p>
          <a:p>
            <a:pPr marL="0" indent="457200">
              <a:buNone/>
            </a:pPr>
            <a:endParaRPr lang="ru-RU" sz="2400" dirty="0">
              <a:latin typeface="+mj-lt"/>
            </a:endParaRPr>
          </a:p>
          <a:p>
            <a:pPr marL="0" indent="457200">
              <a:buNone/>
            </a:pPr>
            <a:endParaRPr lang="ru-RU" sz="2400" dirty="0">
              <a:latin typeface="+mj-lt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2842953"/>
            <a:ext cx="10515600" cy="56526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/>
              <a:t>Расширения файлов</a:t>
            </a:r>
            <a:endParaRPr lang="ru-RU" sz="36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408218"/>
            <a:ext cx="10515600" cy="2236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buNone/>
            </a:pPr>
            <a:r>
              <a:rPr lang="ru-RU" sz="2400" dirty="0">
                <a:latin typeface="+mj-lt"/>
              </a:rPr>
              <a:t>В </a:t>
            </a:r>
            <a:r>
              <a:rPr lang="ru-RU" sz="2400" dirty="0" err="1">
                <a:latin typeface="+mj-lt"/>
              </a:rPr>
              <a:t>React</a:t>
            </a:r>
            <a:r>
              <a:rPr lang="ru-RU" sz="2400" dirty="0">
                <a:latin typeface="+mj-lt"/>
              </a:rPr>
              <a:t> мы почти всегда используем .</a:t>
            </a:r>
            <a:r>
              <a:rPr lang="ru-RU" sz="2400" dirty="0" err="1">
                <a:latin typeface="+mj-lt"/>
              </a:rPr>
              <a:t>js</a:t>
            </a:r>
            <a:r>
              <a:rPr lang="ru-RU" sz="2400" dirty="0">
                <a:latin typeface="+mj-lt"/>
              </a:rPr>
              <a:t> в качестве расширений файлов компонентов. В </a:t>
            </a:r>
            <a:r>
              <a:rPr lang="ru-RU" sz="2400" dirty="0" err="1">
                <a:latin typeface="+mj-lt"/>
              </a:rPr>
              <a:t>TypeScript</a:t>
            </a:r>
            <a:r>
              <a:rPr lang="ru-RU" sz="2400" dirty="0">
                <a:latin typeface="+mj-lt"/>
              </a:rPr>
              <a:t> лучше разделять файлы на два типа:</a:t>
            </a:r>
          </a:p>
          <a:p>
            <a:pPr algn="just"/>
            <a:r>
              <a:rPr lang="ru-RU" sz="2400" dirty="0">
                <a:latin typeface="+mj-lt"/>
              </a:rPr>
              <a:t>.</a:t>
            </a:r>
            <a:r>
              <a:rPr lang="ru-RU" sz="2400" dirty="0" err="1">
                <a:latin typeface="+mj-lt"/>
              </a:rPr>
              <a:t>tsx</a:t>
            </a:r>
            <a:r>
              <a:rPr lang="ru-RU" sz="2400" dirty="0">
                <a:latin typeface="+mj-lt"/>
              </a:rPr>
              <a:t> для файлов, содержащих разметку JSX</a:t>
            </a:r>
            <a:r>
              <a:rPr lang="en-US" sz="2400" dirty="0">
                <a:latin typeface="+mj-lt"/>
              </a:rPr>
              <a:t>;</a:t>
            </a:r>
            <a:endParaRPr lang="ru-RU" sz="2400" dirty="0">
              <a:latin typeface="+mj-lt"/>
            </a:endParaRPr>
          </a:p>
          <a:p>
            <a:pPr algn="just"/>
            <a:r>
              <a:rPr lang="ru-RU" sz="2400" dirty="0">
                <a:latin typeface="+mj-lt"/>
              </a:rPr>
              <a:t> .</a:t>
            </a:r>
            <a:r>
              <a:rPr lang="ru-RU" sz="2400" dirty="0" err="1">
                <a:latin typeface="+mj-lt"/>
              </a:rPr>
              <a:t>ts</a:t>
            </a:r>
            <a:r>
              <a:rPr lang="ru-RU" sz="2400" dirty="0">
                <a:latin typeface="+mj-lt"/>
              </a:rPr>
              <a:t> для всего остального.</a:t>
            </a:r>
          </a:p>
          <a:p>
            <a:pPr marL="0" indent="457200">
              <a:buNone/>
            </a:pPr>
            <a:endParaRPr lang="ru-RU" sz="2400" dirty="0">
              <a:latin typeface="+mj-lt"/>
            </a:endParaRPr>
          </a:p>
          <a:p>
            <a:pPr marL="0" indent="457200">
              <a:buFont typeface="Arial" panose="020B0604020202020204" pitchFamily="34" charset="0"/>
              <a:buNone/>
            </a:pP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988101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34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Запуск </a:t>
            </a:r>
            <a:r>
              <a:rPr lang="en-US" sz="3200" b="1" dirty="0" err="1"/>
              <a:t>TypeScript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22466"/>
            <a:ext cx="10515600" cy="681643"/>
          </a:xfrm>
        </p:spPr>
        <p:txBody>
          <a:bodyPr>
            <a:normAutofit/>
          </a:bodyPr>
          <a:lstStyle/>
          <a:p>
            <a:pPr marL="0" indent="457200">
              <a:buNone/>
            </a:pPr>
            <a:r>
              <a:rPr lang="ru-RU" sz="2400" dirty="0">
                <a:latin typeface="+mj-lt"/>
              </a:rPr>
              <a:t>Команда для компиляции </a:t>
            </a:r>
            <a:r>
              <a:rPr lang="en-US" sz="2400" dirty="0" err="1">
                <a:latin typeface="+mj-lt"/>
              </a:rPr>
              <a:t>TypeScript</a:t>
            </a:r>
            <a:r>
              <a:rPr lang="en-US" sz="2400" dirty="0">
                <a:latin typeface="+mj-lt"/>
              </a:rPr>
              <a:t>:</a:t>
            </a:r>
            <a:endParaRPr lang="ru-RU" sz="2400" dirty="0">
              <a:latin typeface="+mj-lt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38200" y="1605009"/>
            <a:ext cx="10515600" cy="414984"/>
          </a:xfrm>
          <a:prstGeom prst="rect">
            <a:avLst/>
          </a:prstGeom>
          <a:pattFill prst="pct5">
            <a:fgClr>
              <a:schemeClr val="bg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000">
                <a:latin typeface="+mj-lt"/>
                <a:cs typeface="Times New Roman" panose="02020603050405020304" pitchFamily="18" charset="0"/>
              </a:rPr>
              <a:t>npm run build</a:t>
            </a:r>
            <a:endParaRPr lang="ru-RU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38200" y="2164081"/>
            <a:ext cx="10515600" cy="681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>
              <a:buNone/>
            </a:pPr>
            <a:r>
              <a:rPr lang="ru-RU" dirty="0">
                <a:latin typeface="+mj-lt"/>
              </a:rPr>
              <a:t>Если эта команда не вывела ничего в терминале, то процесс компиляции прошёл успешно</a:t>
            </a:r>
            <a:r>
              <a:rPr lang="en-US" dirty="0">
                <a:latin typeface="+mj-lt"/>
              </a:rPr>
              <a:t>.</a:t>
            </a:r>
            <a:endParaRPr lang="ru-RU" dirty="0">
              <a:latin typeface="+mj-lt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845724"/>
            <a:ext cx="10515600" cy="657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/>
              <a:t>Определения типов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838200" y="3503064"/>
            <a:ext cx="10515600" cy="2340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buNone/>
            </a:pPr>
            <a:r>
              <a:rPr lang="ru-RU" sz="2400" dirty="0">
                <a:latin typeface="+mj-lt"/>
              </a:rPr>
              <a:t>Для анализа ошибок и выдачи всплывающих подсказок компилятор </a:t>
            </a:r>
            <a:r>
              <a:rPr lang="ru-RU" sz="2400" dirty="0" err="1">
                <a:latin typeface="+mj-lt"/>
              </a:rPr>
              <a:t>TypeScript</a:t>
            </a:r>
            <a:r>
              <a:rPr lang="ru-RU" sz="2400" dirty="0">
                <a:latin typeface="+mj-lt"/>
              </a:rPr>
              <a:t> использует файлы объявлений. Они содержат в себе всю информацию о типах, которые используются в конкретной библиотеке. В свою очередь это позволяет нам использовать </a:t>
            </a:r>
            <a:r>
              <a:rPr lang="ru-RU" sz="2400" dirty="0" err="1">
                <a:latin typeface="+mj-lt"/>
              </a:rPr>
              <a:t>JavaScript</a:t>
            </a:r>
            <a:r>
              <a:rPr lang="ru-RU" sz="2400" dirty="0">
                <a:latin typeface="+mj-lt"/>
              </a:rPr>
              <a:t>-библиотеки в проекте совместно с </a:t>
            </a:r>
            <a:r>
              <a:rPr lang="ru-RU" sz="2400" dirty="0" err="1">
                <a:latin typeface="+mj-lt"/>
              </a:rPr>
              <a:t>TypeScript</a:t>
            </a:r>
            <a:r>
              <a:rPr lang="ru-RU" sz="24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909947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07325"/>
            <a:ext cx="10515600" cy="3707476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ru-RU" sz="2400" dirty="0">
                <a:latin typeface="+mj-lt"/>
              </a:rPr>
              <a:t>Существует два основных способа получения файлов объявлений:</a:t>
            </a:r>
          </a:p>
          <a:p>
            <a:pPr algn="just"/>
            <a:r>
              <a:rPr lang="ru-RU" sz="2400" dirty="0" err="1">
                <a:latin typeface="+mj-lt"/>
              </a:rPr>
              <a:t>Bundled</a:t>
            </a:r>
            <a:r>
              <a:rPr lang="ru-RU" sz="2400" dirty="0">
                <a:latin typeface="+mj-lt"/>
              </a:rPr>
              <a:t> — библиотека устанавливается вместе с собственным файлом объявлений. Это прекрасный вариант для нас, так как всё, что нам нужно — установить нужный пакет. Чтобы проверить, есть ли у библиотеки файл объявлений, поищите </a:t>
            </a:r>
            <a:r>
              <a:rPr lang="ru-RU" sz="2400" dirty="0" err="1">
                <a:latin typeface="+mj-lt"/>
              </a:rPr>
              <a:t>index.d.ts</a:t>
            </a:r>
            <a:r>
              <a:rPr lang="ru-RU" sz="2400" dirty="0">
                <a:latin typeface="+mj-lt"/>
              </a:rPr>
              <a:t> в её исходных файлах. В некоторых библиотеках наличие и расположение этого файла указываются в </a:t>
            </a:r>
            <a:r>
              <a:rPr lang="ru-RU" sz="2400" dirty="0" err="1">
                <a:latin typeface="+mj-lt"/>
              </a:rPr>
              <a:t>package.json</a:t>
            </a:r>
            <a:r>
              <a:rPr lang="ru-RU" sz="2400" dirty="0">
                <a:latin typeface="+mj-lt"/>
              </a:rPr>
              <a:t> в секциях </a:t>
            </a:r>
            <a:r>
              <a:rPr lang="ru-RU" sz="2400" dirty="0" err="1">
                <a:latin typeface="+mj-lt"/>
              </a:rPr>
              <a:t>typings</a:t>
            </a:r>
            <a:r>
              <a:rPr lang="ru-RU" sz="2400" dirty="0">
                <a:latin typeface="+mj-lt"/>
              </a:rPr>
              <a:t> или </a:t>
            </a:r>
            <a:r>
              <a:rPr lang="ru-RU" sz="2400" dirty="0" err="1">
                <a:latin typeface="+mj-lt"/>
              </a:rPr>
              <a:t>types</a:t>
            </a:r>
            <a:r>
              <a:rPr lang="ru-RU" sz="2400" dirty="0">
                <a:latin typeface="+mj-lt"/>
              </a:rPr>
              <a:t>.</a:t>
            </a:r>
          </a:p>
          <a:p>
            <a:pPr algn="just"/>
            <a:r>
              <a:rPr lang="ru-RU" sz="2400" dirty="0" err="1">
                <a:latin typeface="+mj-lt"/>
              </a:rPr>
              <a:t>DefinitelyTyped</a:t>
            </a:r>
            <a:r>
              <a:rPr lang="ru-RU" sz="2400" dirty="0">
                <a:latin typeface="+mj-lt"/>
              </a:rPr>
              <a:t> — это внушительный </a:t>
            </a:r>
            <a:r>
              <a:rPr lang="ru-RU" sz="2400" dirty="0" err="1">
                <a:latin typeface="+mj-lt"/>
              </a:rPr>
              <a:t>репозиторий</a:t>
            </a:r>
            <a:r>
              <a:rPr lang="ru-RU" sz="2400" dirty="0">
                <a:latin typeface="+mj-lt"/>
              </a:rPr>
              <a:t> файлов объявлений. Например, </a:t>
            </a:r>
            <a:r>
              <a:rPr lang="ru-RU" sz="2400" dirty="0" err="1">
                <a:latin typeface="+mj-lt"/>
              </a:rPr>
              <a:t>React</a:t>
            </a:r>
            <a:r>
              <a:rPr lang="ru-RU" sz="2400" dirty="0">
                <a:latin typeface="+mj-lt"/>
              </a:rPr>
              <a:t> устанавливается без собственного файла объявления — вместо этого мы устанавливаем его отдельно: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38200" y="5322164"/>
            <a:ext cx="10515600" cy="906086"/>
          </a:xfrm>
          <a:prstGeom prst="rect">
            <a:avLst/>
          </a:prstGeom>
          <a:pattFill prst="pct5">
            <a:fgClr>
              <a:schemeClr val="bg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#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npm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npm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--save-dev @types/react</a:t>
            </a:r>
          </a:p>
          <a:p>
            <a:pPr marL="0" indent="0">
              <a:spcBef>
                <a:spcPts val="600"/>
              </a:spcBef>
              <a:buNone/>
            </a:pPr>
            <a:endParaRPr lang="ru-RU" sz="20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603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808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/>
              <a:t>Локальные объявления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56211"/>
            <a:ext cx="10515600" cy="1870364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r>
              <a:rPr lang="ru-RU" sz="3600" dirty="0">
                <a:latin typeface="+mj-lt"/>
              </a:rPr>
              <a:t>Иногда пакет, который мы хотим использовать, не имеет ни собственного файла объявлений, ни соответствующего файла в </a:t>
            </a:r>
            <a:r>
              <a:rPr lang="ru-RU" sz="3600" dirty="0" err="1">
                <a:latin typeface="+mj-lt"/>
              </a:rPr>
              <a:t>репозитории</a:t>
            </a:r>
            <a:r>
              <a:rPr lang="ru-RU" sz="3600" dirty="0">
                <a:latin typeface="+mj-lt"/>
              </a:rPr>
              <a:t> </a:t>
            </a:r>
            <a:r>
              <a:rPr lang="ru-RU" sz="3600" dirty="0" err="1">
                <a:latin typeface="+mj-lt"/>
              </a:rPr>
              <a:t>DefinitelyTyped</a:t>
            </a:r>
            <a:r>
              <a:rPr lang="ru-RU" sz="3600" dirty="0">
                <a:latin typeface="+mj-lt"/>
              </a:rPr>
              <a:t>. В этом случае, мы можем объявить собственный локальный файл объявлений. Для этого надо создать файл </a:t>
            </a:r>
            <a:r>
              <a:rPr lang="ru-RU" sz="3600" dirty="0" err="1">
                <a:latin typeface="+mj-lt"/>
              </a:rPr>
              <a:t>declarations.d.ts</a:t>
            </a:r>
            <a:r>
              <a:rPr lang="ru-RU" sz="3600" dirty="0">
                <a:latin typeface="+mj-lt"/>
              </a:rPr>
              <a:t> в корне директории, где лежат исходники вашего проекта. Файл объявлений может выглядеть примерно так: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38200" y="5062051"/>
            <a:ext cx="10515600" cy="1446414"/>
          </a:xfrm>
          <a:prstGeom prst="rect">
            <a:avLst/>
          </a:prstGeom>
          <a:pattFill prst="pct5">
            <a:fgClr>
              <a:schemeClr val="bg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declare module '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querystring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'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  export function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stringify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val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: object): string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  export function parse(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val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: string): object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}</a:t>
            </a:r>
            <a:endParaRPr lang="ru-RU" sz="20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70560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7006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Статическая типизация</a:t>
            </a:r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838200" y="1679331"/>
            <a:ext cx="10515600" cy="4497632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Типизация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 это то, как язык распознаёт типы переменных. Типизация определяет, нужно ли вам писать тип, или язык «поймёт» его сам, и насколько свободно можно с типами работать: например, можно ли их менять.</a:t>
            </a:r>
          </a:p>
          <a:p>
            <a:pPr marL="0" indent="45720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Статическая типизация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значит, что типы определяются на этапе компиляции. То есть ошибки в типах будут видны ещё до того, как программа запустится.</a:t>
            </a:r>
          </a:p>
          <a:p>
            <a:pPr marL="0" indent="45720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для статической типизации, такие как 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или 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позволяют отлавливать большую часть ошибок ещё до исполнения кода. Кроме того, они существенно улучшают процессы разработки, добавляя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автодополнение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 другие возможности.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48608" y="12221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998442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4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37492"/>
            <a:ext cx="10515600" cy="2083777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это библиотека для статической типизации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разработанная в 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 часто применяемая в связке с 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расширяет возможности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добавляя аннотации типов для переменных, функций и 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-компонентов.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38200" y="3894992"/>
            <a:ext cx="10515600" cy="2281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проект как зависимость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Убедиться, что аннотации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удаляются из кода при его компиляции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несколько аннотаций типов и запустить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их проверки.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923686"/>
            <a:ext cx="10515600" cy="584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нужно для 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использования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библиотеки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943745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40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 проект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0600" y="2501902"/>
            <a:ext cx="10515600" cy="876298"/>
          </a:xfrm>
        </p:spPr>
        <p:txBody>
          <a:bodyPr>
            <a:normAutofit/>
          </a:bodyPr>
          <a:lstStyle/>
          <a:p>
            <a:pPr marL="0" indent="457200" algn="just">
              <a:spcBef>
                <a:spcPts val="60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 команда добавит последнюю версию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 проект. Далее нужно добавить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секцию "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scripts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файла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package.json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990600" y="1939926"/>
            <a:ext cx="10515600" cy="390527"/>
          </a:xfrm>
          <a:prstGeom prst="rect">
            <a:avLst/>
          </a:prstGeom>
          <a:pattFill prst="pct5">
            <a:fgClr>
              <a:schemeClr val="bg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--save-dev flow-bin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990600" y="1152526"/>
            <a:ext cx="10515600" cy="876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Убедитесь, что вы находитесь в директории проекта, после чего запустите одну следующую команду для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990600" y="5118100"/>
            <a:ext cx="10515600" cy="44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>
              <a:spcBef>
                <a:spcPts val="60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можно запустить скрипт, прописав в терминале:</a:t>
            </a:r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990600" y="5603875"/>
            <a:ext cx="10515600" cy="390527"/>
          </a:xfrm>
          <a:prstGeom prst="rect">
            <a:avLst/>
          </a:prstGeom>
          <a:pattFill prst="pct5">
            <a:fgClr>
              <a:schemeClr val="bg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 flow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990600" y="6032502"/>
            <a:ext cx="10515600" cy="44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>
              <a:spcBef>
                <a:spcPts val="60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Эти команды создадут файл с исходной конфигурацией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57200">
              <a:spcBef>
                <a:spcPts val="600"/>
              </a:spcBef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98" name="TextBox1" r:id="rId2" imgW="10515600" imgH="1752480"/>
        </mc:Choice>
        <mc:Fallback>
          <p:control name="TextBox1" r:id="rId2" imgW="10515600" imgH="1752480">
            <p:pic>
              <p:nvPicPr>
                <p:cNvPr id="11" name="Text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90600" y="3254373"/>
                  <a:ext cx="10515600" cy="17526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10561804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101725"/>
          </a:xfrm>
        </p:spPr>
        <p:txBody>
          <a:bodyPr>
            <a:noAutofit/>
          </a:bodyPr>
          <a:lstStyle/>
          <a:p>
            <a:pPr algn="ctr"/>
            <a:r>
              <a:rPr lang="ru-RU" sz="3400" b="1" dirty="0"/>
              <a:t>Удаление аннотаций </a:t>
            </a:r>
            <a:r>
              <a:rPr lang="ru-RU" sz="3400" b="1" dirty="0" err="1"/>
              <a:t>Flow</a:t>
            </a:r>
            <a:r>
              <a:rPr lang="ru-RU" sz="3400" b="1" dirty="0"/>
              <a:t> из скомпилированного кода</a:t>
            </a:r>
            <a:endParaRPr lang="ru-RU" sz="3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590675"/>
            <a:ext cx="10849495" cy="4586288"/>
          </a:xfrm>
        </p:spPr>
        <p:txBody>
          <a:bodyPr>
            <a:normAutofit fontScale="92500" lnSpcReduction="10000"/>
          </a:bodyPr>
          <a:lstStyle/>
          <a:p>
            <a:pPr marL="0" indent="457200" algn="just">
              <a:buNone/>
            </a:pPr>
            <a:r>
              <a:rPr lang="en-US" sz="2600" dirty="0">
                <a:latin typeface="+mj-lt"/>
              </a:rPr>
              <a:t>F</a:t>
            </a:r>
            <a:r>
              <a:rPr lang="ru-RU" sz="2600" dirty="0" err="1">
                <a:latin typeface="+mj-lt"/>
              </a:rPr>
              <a:t>low</a:t>
            </a:r>
            <a:r>
              <a:rPr lang="ru-RU" sz="2600" dirty="0">
                <a:latin typeface="+mj-lt"/>
              </a:rPr>
              <a:t> дополняет </a:t>
            </a:r>
            <a:r>
              <a:rPr lang="ru-RU" sz="2600" dirty="0" err="1">
                <a:latin typeface="+mj-lt"/>
              </a:rPr>
              <a:t>JavaScript</a:t>
            </a:r>
            <a:r>
              <a:rPr lang="ru-RU" sz="2600" dirty="0">
                <a:latin typeface="+mj-lt"/>
              </a:rPr>
              <a:t> собственным синтаксисом для указания типов, который не поддерживается браузерами. Для того, чтобы код работал, нужно убедиться в том, что аннотации </a:t>
            </a:r>
            <a:r>
              <a:rPr lang="ru-RU" sz="2600" dirty="0" err="1">
                <a:latin typeface="+mj-lt"/>
              </a:rPr>
              <a:t>Flow</a:t>
            </a:r>
            <a:r>
              <a:rPr lang="ru-RU" sz="2600" dirty="0">
                <a:latin typeface="+mj-lt"/>
              </a:rPr>
              <a:t> корректно удаляются из скомпилированного </a:t>
            </a:r>
            <a:r>
              <a:rPr lang="ru-RU" sz="2600" dirty="0" err="1">
                <a:latin typeface="+mj-lt"/>
              </a:rPr>
              <a:t>JavaScript</a:t>
            </a:r>
            <a:r>
              <a:rPr lang="ru-RU" sz="2600" dirty="0">
                <a:latin typeface="+mj-lt"/>
              </a:rPr>
              <a:t>.</a:t>
            </a:r>
          </a:p>
          <a:p>
            <a:pPr marL="0" indent="457200" algn="just">
              <a:buNone/>
            </a:pPr>
            <a:r>
              <a:rPr lang="ru-RU" sz="2600" dirty="0">
                <a:latin typeface="+mj-lt"/>
              </a:rPr>
              <a:t>Для этого есть несколько способов — необходимо выбирать в зависимости от того, какими инструментами для сборки проекта вы пользуетесь.</a:t>
            </a:r>
          </a:p>
          <a:p>
            <a:pPr marL="0" indent="0" algn="ctr">
              <a:buNone/>
            </a:pPr>
            <a:r>
              <a:rPr lang="ru-RU" b="1" dirty="0" err="1">
                <a:latin typeface="+mj-lt"/>
              </a:rPr>
              <a:t>Create</a:t>
            </a:r>
            <a:r>
              <a:rPr lang="ru-RU" b="1" dirty="0">
                <a:latin typeface="+mj-lt"/>
              </a:rPr>
              <a:t> </a:t>
            </a:r>
            <a:r>
              <a:rPr lang="ru-RU" b="1" dirty="0" err="1">
                <a:latin typeface="+mj-lt"/>
              </a:rPr>
              <a:t>React</a:t>
            </a:r>
            <a:r>
              <a:rPr lang="ru-RU" b="1" dirty="0">
                <a:latin typeface="+mj-lt"/>
              </a:rPr>
              <a:t> </a:t>
            </a:r>
            <a:r>
              <a:rPr lang="ru-RU" b="1" dirty="0" err="1">
                <a:latin typeface="+mj-lt"/>
              </a:rPr>
              <a:t>App</a:t>
            </a:r>
            <a:endParaRPr lang="ru-RU" b="1" dirty="0">
              <a:latin typeface="+mj-lt"/>
            </a:endParaRPr>
          </a:p>
          <a:p>
            <a:pPr marL="0" indent="457200" algn="just">
              <a:buNone/>
            </a:pPr>
            <a:r>
              <a:rPr lang="ru-RU" sz="2600" dirty="0">
                <a:latin typeface="+mj-lt"/>
              </a:rPr>
              <a:t>Если для изначальной конфигурации проекта вы выбрали </a:t>
            </a:r>
            <a:r>
              <a:rPr lang="ru-RU" sz="2600" dirty="0" err="1">
                <a:latin typeface="+mj-lt"/>
              </a:rPr>
              <a:t>Create</a:t>
            </a:r>
            <a:r>
              <a:rPr lang="ru-RU" sz="2600" dirty="0">
                <a:latin typeface="+mj-lt"/>
              </a:rPr>
              <a:t> </a:t>
            </a:r>
            <a:r>
              <a:rPr lang="ru-RU" sz="2600" dirty="0" err="1">
                <a:latin typeface="+mj-lt"/>
              </a:rPr>
              <a:t>React</a:t>
            </a:r>
            <a:r>
              <a:rPr lang="ru-RU" sz="2600" dirty="0">
                <a:latin typeface="+mj-lt"/>
              </a:rPr>
              <a:t> </a:t>
            </a:r>
            <a:r>
              <a:rPr lang="ru-RU" sz="2600" dirty="0" err="1">
                <a:latin typeface="+mj-lt"/>
              </a:rPr>
              <a:t>App</a:t>
            </a:r>
            <a:r>
              <a:rPr lang="ru-RU" sz="2600" dirty="0">
                <a:latin typeface="+mj-lt"/>
              </a:rPr>
              <a:t>, вам ничего не нужно делать! Проект уже настроен должным образом и аннотации </a:t>
            </a:r>
            <a:r>
              <a:rPr lang="ru-RU" sz="2600" dirty="0" err="1">
                <a:latin typeface="+mj-lt"/>
              </a:rPr>
              <a:t>Flow</a:t>
            </a:r>
            <a:r>
              <a:rPr lang="ru-RU" sz="2600" dirty="0">
                <a:latin typeface="+mj-lt"/>
              </a:rPr>
              <a:t> должны удаляться при сборке проекта.</a:t>
            </a:r>
          </a:p>
          <a:p>
            <a:pPr marL="0" indent="0">
              <a:buNone/>
            </a:pPr>
            <a:br>
              <a:rPr lang="ru-RU" dirty="0">
                <a:latin typeface="+mj-lt"/>
              </a:rPr>
            </a:b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177513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66725"/>
            <a:ext cx="10515600" cy="1362075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Babel</a:t>
            </a:r>
            <a:endParaRPr lang="ru-RU" b="1" dirty="0"/>
          </a:p>
          <a:p>
            <a:pPr marL="0" indent="457200" algn="just">
              <a:buNone/>
            </a:pPr>
            <a:r>
              <a:rPr lang="ru-RU" sz="2400" dirty="0">
                <a:latin typeface="+mj-lt"/>
              </a:rPr>
              <a:t>Если для своего проекта вы самостоятельно настраивали </a:t>
            </a:r>
            <a:r>
              <a:rPr lang="ru-RU" sz="2400" dirty="0" err="1">
                <a:latin typeface="+mj-lt"/>
              </a:rPr>
              <a:t>Babel</a:t>
            </a:r>
            <a:r>
              <a:rPr lang="ru-RU" sz="2400" dirty="0">
                <a:latin typeface="+mj-lt"/>
              </a:rPr>
              <a:t>, нужно установить специальный </a:t>
            </a:r>
            <a:r>
              <a:rPr lang="ru-RU" sz="2400" dirty="0" err="1">
                <a:latin typeface="+mj-lt"/>
              </a:rPr>
              <a:t>пресет</a:t>
            </a:r>
            <a:r>
              <a:rPr lang="ru-RU" sz="2400" dirty="0">
                <a:latin typeface="+mj-lt"/>
              </a:rPr>
              <a:t> для работы с </a:t>
            </a:r>
            <a:r>
              <a:rPr lang="ru-RU" sz="2400" dirty="0" err="1">
                <a:latin typeface="+mj-lt"/>
              </a:rPr>
              <a:t>Flow</a:t>
            </a:r>
            <a:r>
              <a:rPr lang="ru-RU" sz="2400" dirty="0">
                <a:latin typeface="+mj-lt"/>
              </a:rPr>
              <a:t>:</a:t>
            </a:r>
            <a:endParaRPr lang="en-US" sz="2400" b="1" dirty="0">
              <a:latin typeface="+mj-lt"/>
            </a:endParaRPr>
          </a:p>
          <a:p>
            <a:pPr marL="0" indent="457200">
              <a:buNone/>
            </a:pP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38200" y="1828800"/>
            <a:ext cx="10515600" cy="390527"/>
          </a:xfrm>
          <a:prstGeom prst="rect">
            <a:avLst/>
          </a:prstGeom>
          <a:pattFill prst="pct5">
            <a:fgClr>
              <a:schemeClr val="bg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--save-dev @babel/preset-flow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2343152"/>
            <a:ext cx="10515600" cy="847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buNone/>
            </a:pPr>
            <a:r>
              <a:rPr lang="ru-RU" sz="2400" dirty="0">
                <a:latin typeface="+mj-lt"/>
              </a:rPr>
              <a:t>Затем добавьте установленный </a:t>
            </a:r>
            <a:r>
              <a:rPr lang="ru-RU" sz="2400" dirty="0" err="1">
                <a:latin typeface="+mj-lt"/>
              </a:rPr>
              <a:t>пресет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flow</a:t>
            </a:r>
            <a:r>
              <a:rPr lang="ru-RU" sz="2400" dirty="0">
                <a:latin typeface="+mj-lt"/>
              </a:rPr>
              <a:t> в свою конфигурацию </a:t>
            </a:r>
            <a:r>
              <a:rPr lang="ru-RU" sz="2400" dirty="0" err="1">
                <a:latin typeface="+mj-lt"/>
              </a:rPr>
              <a:t>Babel</a:t>
            </a:r>
            <a:r>
              <a:rPr lang="ru-RU" sz="2400" dirty="0">
                <a:latin typeface="+mj-lt"/>
              </a:rPr>
              <a:t>. Например так, если вы используете конфигурационный файл .</a:t>
            </a:r>
            <a:r>
              <a:rPr lang="ru-RU" sz="2400" dirty="0" err="1">
                <a:latin typeface="+mj-lt"/>
              </a:rPr>
              <a:t>babelrc</a:t>
            </a:r>
            <a:r>
              <a:rPr lang="ru-RU" sz="2400" dirty="0">
                <a:latin typeface="+mj-lt"/>
              </a:rPr>
              <a:t>: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838200" y="3119437"/>
            <a:ext cx="10515600" cy="2500313"/>
          </a:xfrm>
          <a:prstGeom prst="rect">
            <a:avLst/>
          </a:prstGeom>
          <a:pattFill prst="pct5">
            <a:fgClr>
              <a:schemeClr val="bg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"presets": [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"@babel/preset-flow",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"react"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6156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07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/>
              <a:t>Запуск </a:t>
            </a:r>
            <a:r>
              <a:rPr lang="en-US" sz="3600" b="1" dirty="0"/>
              <a:t>Flow</a:t>
            </a:r>
            <a:endParaRPr lang="ru-RU" sz="3600" b="1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38200" y="1704980"/>
            <a:ext cx="10515600" cy="390527"/>
          </a:xfrm>
          <a:prstGeom prst="rect">
            <a:avLst/>
          </a:prstGeom>
          <a:pattFill prst="pct5">
            <a:fgClr>
              <a:schemeClr val="bg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 flow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38200" y="2105023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>
              <a:buNone/>
            </a:pPr>
            <a:r>
              <a:rPr lang="ru-RU" sz="2400" dirty="0">
                <a:latin typeface="+mj-lt"/>
              </a:rPr>
              <a:t>Мы должны увидеть примерно такое сообщение в терминале: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933448"/>
            <a:ext cx="10515600" cy="876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>
              <a:buNone/>
            </a:pPr>
            <a:r>
              <a:rPr lang="ru-RU" sz="2400" dirty="0">
                <a:latin typeface="+mj-lt"/>
              </a:rPr>
              <a:t>Если всё было сделано правильно, можно попробовать запустить процесс </a:t>
            </a:r>
            <a:r>
              <a:rPr lang="ru-RU" sz="2400" dirty="0" err="1">
                <a:latin typeface="+mj-lt"/>
              </a:rPr>
              <a:t>Flow</a:t>
            </a:r>
            <a:r>
              <a:rPr lang="ru-RU" dirty="0"/>
              <a:t>:</a:t>
            </a:r>
            <a:endParaRPr lang="ru-RU" sz="2400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838200" y="2543172"/>
            <a:ext cx="10515600" cy="723905"/>
          </a:xfrm>
          <a:prstGeom prst="rect">
            <a:avLst/>
          </a:prstGeom>
          <a:pattFill prst="pct5">
            <a:fgClr>
              <a:schemeClr val="bg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errors!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✨  Done in 0.17s.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838200" y="3559175"/>
            <a:ext cx="10515600" cy="520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Добавление аннотаций типов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838200" y="4079875"/>
            <a:ext cx="10515600" cy="7493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>
              <a:buNone/>
            </a:pPr>
            <a:r>
              <a:rPr lang="ru-RU" sz="2400" dirty="0">
                <a:latin typeface="+mj-lt"/>
              </a:rPr>
              <a:t>По умолчанию </a:t>
            </a:r>
            <a:r>
              <a:rPr lang="ru-RU" sz="2400" dirty="0" err="1">
                <a:latin typeface="+mj-lt"/>
              </a:rPr>
              <a:t>Flow</a:t>
            </a:r>
            <a:r>
              <a:rPr lang="ru-RU" sz="2400" dirty="0">
                <a:latin typeface="+mj-lt"/>
              </a:rPr>
              <a:t> проверяет только файлы, содержащие специальную аннотацию (обычно её указывают в самом начале файла):</a:t>
            </a: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38200" y="4829175"/>
            <a:ext cx="10515600" cy="390527"/>
          </a:xfrm>
          <a:prstGeom prst="rect">
            <a:avLst/>
          </a:prstGeom>
          <a:pattFill prst="pct5">
            <a:fgClr>
              <a:schemeClr val="bg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@flow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2666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864"/>
          </a:xfrm>
        </p:spPr>
        <p:txBody>
          <a:bodyPr/>
          <a:lstStyle/>
          <a:p>
            <a:pPr algn="ctr"/>
            <a:r>
              <a:rPr lang="en-US" sz="3600" b="1" dirty="0" err="1"/>
              <a:t>TypeScript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71353"/>
            <a:ext cx="10515600" cy="4705610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ru-RU" sz="2400" dirty="0" err="1">
                <a:latin typeface="+mj-lt"/>
              </a:rPr>
              <a:t>TypeScript</a:t>
            </a:r>
            <a:r>
              <a:rPr lang="ru-RU" sz="2400" dirty="0">
                <a:latin typeface="+mj-lt"/>
              </a:rPr>
              <a:t>— это язык программирования, разработанный в </a:t>
            </a:r>
            <a:r>
              <a:rPr lang="ru-RU" sz="2400" dirty="0" err="1">
                <a:latin typeface="+mj-lt"/>
              </a:rPr>
              <a:t>Microsoft</a:t>
            </a:r>
            <a:r>
              <a:rPr lang="ru-RU" sz="2400" dirty="0">
                <a:latin typeface="+mj-lt"/>
              </a:rPr>
              <a:t>. </a:t>
            </a:r>
            <a:r>
              <a:rPr lang="ru-RU" sz="2400" dirty="0" err="1">
                <a:latin typeface="+mj-lt"/>
              </a:rPr>
              <a:t>TypeScript</a:t>
            </a:r>
            <a:r>
              <a:rPr lang="ru-RU" sz="2400" dirty="0">
                <a:latin typeface="+mj-lt"/>
              </a:rPr>
              <a:t> является надмножеством </a:t>
            </a:r>
            <a:r>
              <a:rPr lang="ru-RU" sz="2400" dirty="0" err="1">
                <a:latin typeface="+mj-lt"/>
              </a:rPr>
              <a:t>JavaScript</a:t>
            </a:r>
            <a:r>
              <a:rPr lang="ru-RU" sz="2400" dirty="0">
                <a:latin typeface="+mj-lt"/>
              </a:rPr>
              <a:t>, имеет статическую систему типов и собственный компилятор. Статическая типизация позволяет отлавливать ошибки и баги во время компиляции, ещё до запуска приложения.</a:t>
            </a:r>
          </a:p>
          <a:p>
            <a:pPr marL="0" indent="457200" algn="just">
              <a:buNone/>
            </a:pPr>
            <a:r>
              <a:rPr lang="ru-RU" sz="2400" dirty="0">
                <a:latin typeface="+mj-lt"/>
              </a:rPr>
              <a:t>Чтобы использовать </a:t>
            </a:r>
            <a:r>
              <a:rPr lang="ru-RU" sz="2400" dirty="0" err="1">
                <a:latin typeface="+mj-lt"/>
              </a:rPr>
              <a:t>TypeScript</a:t>
            </a:r>
            <a:r>
              <a:rPr lang="ru-RU" sz="2400" dirty="0">
                <a:latin typeface="+mj-lt"/>
              </a:rPr>
              <a:t>, нужно:</a:t>
            </a:r>
          </a:p>
          <a:p>
            <a:pPr indent="457200" algn="just"/>
            <a:r>
              <a:rPr lang="ru-RU" sz="2400" dirty="0">
                <a:latin typeface="+mj-lt"/>
              </a:rPr>
              <a:t>добавить </a:t>
            </a:r>
            <a:r>
              <a:rPr lang="ru-RU" sz="2400" dirty="0" err="1">
                <a:latin typeface="+mj-lt"/>
              </a:rPr>
              <a:t>TypeScript</a:t>
            </a:r>
            <a:r>
              <a:rPr lang="ru-RU" sz="2400" dirty="0">
                <a:latin typeface="+mj-lt"/>
              </a:rPr>
              <a:t> в проект как зависимость.</a:t>
            </a:r>
          </a:p>
          <a:p>
            <a:pPr indent="457200" algn="just"/>
            <a:r>
              <a:rPr lang="ru-RU" sz="2400" dirty="0">
                <a:latin typeface="+mj-lt"/>
              </a:rPr>
              <a:t>настроить компилятор.</a:t>
            </a:r>
          </a:p>
          <a:p>
            <a:pPr indent="457200" algn="just"/>
            <a:r>
              <a:rPr lang="ru-RU" sz="2400" dirty="0">
                <a:latin typeface="+mj-lt"/>
              </a:rPr>
              <a:t>использовать правильные расширения файлов.</a:t>
            </a:r>
          </a:p>
          <a:p>
            <a:pPr indent="457200" algn="just"/>
            <a:r>
              <a:rPr lang="ru-RU" sz="2400" dirty="0">
                <a:latin typeface="+mj-lt"/>
              </a:rPr>
              <a:t>установить файлы объявлений для используемых библиотек;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242759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136765"/>
            <a:ext cx="10515600" cy="444679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/>
              <a:t>Добавление </a:t>
            </a:r>
            <a:r>
              <a:rPr lang="en-US" sz="2400" b="1" dirty="0" err="1"/>
              <a:t>TypeScript</a:t>
            </a:r>
            <a:r>
              <a:rPr lang="en-US" sz="2400" b="1" dirty="0"/>
              <a:t> </a:t>
            </a:r>
            <a:r>
              <a:rPr lang="ru-RU" sz="2400" b="1" dirty="0"/>
              <a:t>в проект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11706"/>
            <a:ext cx="10515600" cy="1507957"/>
          </a:xfrm>
        </p:spPr>
        <p:txBody>
          <a:bodyPr/>
          <a:lstStyle/>
          <a:p>
            <a:pPr marL="0" indent="457200" algn="just">
              <a:buNone/>
            </a:pPr>
            <a:r>
              <a:rPr lang="ru-RU" sz="2400" dirty="0" err="1">
                <a:latin typeface="+mj-lt"/>
              </a:rPr>
              <a:t>Create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React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App</a:t>
            </a:r>
            <a:r>
              <a:rPr lang="ru-RU" sz="2400" dirty="0">
                <a:latin typeface="+mj-lt"/>
              </a:rPr>
              <a:t> поддерживает </a:t>
            </a:r>
            <a:r>
              <a:rPr lang="ru-RU" sz="2400" dirty="0" err="1">
                <a:latin typeface="+mj-lt"/>
              </a:rPr>
              <a:t>TypeScript</a:t>
            </a:r>
            <a:r>
              <a:rPr lang="ru-RU" sz="2400" dirty="0">
                <a:latin typeface="+mj-lt"/>
              </a:rPr>
              <a:t> по умолчанию.</a:t>
            </a:r>
          </a:p>
          <a:p>
            <a:pPr marL="0" indent="457200" algn="just">
              <a:buNone/>
            </a:pPr>
            <a:r>
              <a:rPr lang="ru-RU" sz="2400" dirty="0">
                <a:latin typeface="+mj-lt"/>
              </a:rPr>
              <a:t>Чтобы создать </a:t>
            </a:r>
            <a:r>
              <a:rPr lang="ru-RU" sz="2400" b="1" dirty="0">
                <a:latin typeface="+mj-lt"/>
              </a:rPr>
              <a:t>новый проект</a:t>
            </a:r>
            <a:r>
              <a:rPr lang="ru-RU" sz="2400" dirty="0">
                <a:latin typeface="+mj-lt"/>
              </a:rPr>
              <a:t> с поддержкой </a:t>
            </a:r>
            <a:r>
              <a:rPr lang="ru-RU" sz="2400" dirty="0" err="1">
                <a:latin typeface="+mj-lt"/>
              </a:rPr>
              <a:t>TypeScript</a:t>
            </a:r>
            <a:r>
              <a:rPr lang="ru-RU" sz="2400" dirty="0">
                <a:latin typeface="+mj-lt"/>
              </a:rPr>
              <a:t>, нужно ввести следующую команду:</a:t>
            </a:r>
          </a:p>
          <a:p>
            <a:pPr marL="0" indent="0">
              <a:buNone/>
            </a:pPr>
            <a:endParaRPr lang="ru-RU" sz="2400" dirty="0">
              <a:latin typeface="+mj-lt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38200" y="2566457"/>
            <a:ext cx="10515600" cy="390527"/>
          </a:xfrm>
          <a:prstGeom prst="rect">
            <a:avLst/>
          </a:prstGeom>
          <a:pattFill prst="pct5">
            <a:fgClr>
              <a:schemeClr val="bg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npx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create-react-app my-app --template typescript</a:t>
            </a:r>
            <a:endParaRPr lang="ru-RU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990600" y="382385"/>
            <a:ext cx="10515600" cy="1181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Использование </a:t>
            </a:r>
            <a:r>
              <a:rPr lang="ru-RU" sz="3600" b="1" dirty="0" err="1"/>
              <a:t>TypeScript</a:t>
            </a:r>
            <a:r>
              <a:rPr lang="ru-RU" sz="3600" b="1" dirty="0"/>
              <a:t> вместе с </a:t>
            </a:r>
            <a:r>
              <a:rPr lang="ru-RU" sz="3600" b="1" dirty="0" err="1"/>
              <a:t>Create</a:t>
            </a:r>
            <a:r>
              <a:rPr lang="ru-RU" sz="3600" b="1" dirty="0"/>
              <a:t> </a:t>
            </a:r>
            <a:r>
              <a:rPr lang="ru-RU" sz="3600" b="1" dirty="0" err="1"/>
              <a:t>React</a:t>
            </a:r>
            <a:r>
              <a:rPr lang="ru-RU" sz="3600" b="1" dirty="0"/>
              <a:t> </a:t>
            </a:r>
            <a:r>
              <a:rPr lang="ru-RU" sz="3600" b="1" dirty="0" err="1"/>
              <a:t>App</a:t>
            </a:r>
            <a:endParaRPr lang="ru-RU" sz="3600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838200" y="3575126"/>
            <a:ext cx="10515600" cy="390527"/>
          </a:xfrm>
          <a:prstGeom prst="rect">
            <a:avLst/>
          </a:prstGeom>
          <a:pattFill prst="pct5">
            <a:fgClr>
              <a:schemeClr val="bg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400">
                <a:latin typeface="+mj-lt"/>
                <a:cs typeface="Times New Roman" panose="02020603050405020304" pitchFamily="18" charset="0"/>
              </a:rPr>
              <a:t>npm install --save-dev typescript</a:t>
            </a:r>
            <a:endParaRPr lang="ru-RU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38200" y="4074414"/>
            <a:ext cx="10515600" cy="1507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buNone/>
            </a:pPr>
            <a:r>
              <a:rPr lang="ru-RU" sz="2400" dirty="0">
                <a:latin typeface="+mj-lt"/>
              </a:rPr>
              <a:t> Эта команда </a:t>
            </a:r>
            <a:r>
              <a:rPr lang="ru-RU" sz="2400" dirty="0" err="1">
                <a:latin typeface="+mj-lt"/>
              </a:rPr>
              <a:t>установиливает</a:t>
            </a:r>
            <a:r>
              <a:rPr lang="ru-RU" sz="2400" dirty="0">
                <a:latin typeface="+mj-lt"/>
              </a:rPr>
              <a:t> последнюю версию </a:t>
            </a:r>
            <a:r>
              <a:rPr lang="ru-RU" sz="2400" dirty="0" err="1">
                <a:latin typeface="+mj-lt"/>
              </a:rPr>
              <a:t>TypeScript</a:t>
            </a:r>
            <a:r>
              <a:rPr lang="ru-RU" sz="2400" dirty="0">
                <a:latin typeface="+mj-lt"/>
              </a:rPr>
              <a:t>. Теперь в вашем распоряжении новая команда — </a:t>
            </a:r>
            <a:r>
              <a:rPr lang="ru-RU" sz="2400" dirty="0" err="1">
                <a:latin typeface="+mj-lt"/>
              </a:rPr>
              <a:t>tsc</a:t>
            </a:r>
            <a:r>
              <a:rPr lang="ru-RU" sz="2400" dirty="0">
                <a:latin typeface="+mj-lt"/>
              </a:rPr>
              <a:t>. Но прежде необходимо добавить соответствующий скрипт в файл </a:t>
            </a:r>
            <a:r>
              <a:rPr lang="ru-RU" sz="2400" dirty="0" err="1">
                <a:latin typeface="+mj-lt"/>
              </a:rPr>
              <a:t>package.json</a:t>
            </a:r>
            <a:r>
              <a:rPr lang="ru-RU" sz="2400" dirty="0">
                <a:latin typeface="+mj-lt"/>
              </a:rPr>
              <a:t>: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136" name="TextBox1" r:id="rId2" imgW="10515600" imgH="1341000"/>
        </mc:Choice>
        <mc:Fallback>
          <p:control name="TextBox1" r:id="rId2" imgW="10515600" imgH="1341000">
            <p:pic>
              <p:nvPicPr>
                <p:cNvPr id="11" name="Text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8200" y="5182926"/>
                  <a:ext cx="10515600" cy="134256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27022584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/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атовое стекло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</TotalTime>
  <Words>1141</Words>
  <Application>Microsoft Office PowerPoint</Application>
  <PresentationFormat>Широкоэкранный</PresentationFormat>
  <Paragraphs>93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Arial</vt:lpstr>
      <vt:lpstr>Times New Roman</vt:lpstr>
      <vt:lpstr>Тема Office</vt:lpstr>
      <vt:lpstr>Презентация PowerPoint</vt:lpstr>
      <vt:lpstr>Статическая типизация</vt:lpstr>
      <vt:lpstr>Flow</vt:lpstr>
      <vt:lpstr>Добавление Flow в проект</vt:lpstr>
      <vt:lpstr>Удаление аннотаций Flow из скомпилированного кода</vt:lpstr>
      <vt:lpstr>Презентация PowerPoint</vt:lpstr>
      <vt:lpstr>Запуск Flow</vt:lpstr>
      <vt:lpstr>TypeScript</vt:lpstr>
      <vt:lpstr>Добавление TypeScript в проект</vt:lpstr>
      <vt:lpstr>Настройка компилятора TypeScript</vt:lpstr>
      <vt:lpstr>Презентация PowerPoint</vt:lpstr>
      <vt:lpstr>Расширения файлов</vt:lpstr>
      <vt:lpstr>Запуск TypeScript</vt:lpstr>
      <vt:lpstr>Презентация PowerPoint</vt:lpstr>
      <vt:lpstr>Локальные объявления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</dc:creator>
  <cp:lastModifiedBy>Admin</cp:lastModifiedBy>
  <cp:revision>33</cp:revision>
  <dcterms:created xsi:type="dcterms:W3CDTF">2023-03-01T23:41:02Z</dcterms:created>
  <dcterms:modified xsi:type="dcterms:W3CDTF">2023-04-05T12:34:24Z</dcterms:modified>
</cp:coreProperties>
</file>